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148DD77-104A-48A3-9637-598EBE3B91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1187A41-76FE-4D90-A161-F4C638715B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3714791-5BD4-49AE-90AA-D004C45BFE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EDAC37A-8485-4EAB-8D27-0F5008FC5C9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E55FF99-F6D9-4133-8E33-63D4E3B12C6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225308C-114C-4D57-A8B3-AC2D1A0509B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D8020E6-C9E4-4EC2-BD62-339DC75EAEB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3D8F31A-B84A-44BF-8B83-C0F9B14C1B0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DE52CB5-EFD0-4378-B829-7386D174547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AD93EF2-2557-45BF-889C-A4E1F1BCF7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EA18608-5C6D-4A60-A767-29DDCD131B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png" /><Relationship Id="rId3" Type="http://schemas.openxmlformats.org/officeDocument/2006/relationships/image" Target="../media/image8.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76220145122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麻醉学的教育与培训模式</a:t>
            </a:r>
            <a:endParaRPr lang="en-US" sz="1100"/>
          </a:p>
        </p:txBody>
      </p:sp>
      <p:sp>
        <p:nvSpPr>
          <p:cNvPr id="5" name="AutoShape 5"/>
          <p:cNvSpPr/>
          <p:nvPr/>
        </p:nvSpPr>
        <p:spPr>
          <a:xfrm>
            <a:off x="5838648" y="4167778"/>
            <a:ext cx="2333375"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汇报人：XX</a:t>
            </a:r>
            <a:endParaRPr lang="en-US" sz="1100"/>
          </a:p>
        </p:txBody>
      </p:sp>
      <p:sp>
        <p:nvSpPr>
          <p:cNvPr id="6" name="AutoShape 6"/>
          <p:cNvSpPr/>
          <p:nvPr/>
        </p:nvSpPr>
        <p:spPr>
          <a:xfrm>
            <a:off x="8587678" y="4167778"/>
            <a:ext cx="2820047"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2024-01-27</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麻醉学教育现状及挑战</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传统教育模式分析</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创新教育模式探索</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培训模式改革与实践</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师资队伍建设与优化</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合作交流与拓展国际视野</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麻醉学教育现状及挑战</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27391" y="2241399"/>
            <a:ext cx="8135183" cy="1244966"/>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alpha val="100000"/>
                  </a:srgbClr>
                </a:solidFill>
                <a:latin typeface="Microsoft Yahei"/>
                <a:ea typeface="Microsoft Yahei"/>
                <a:cs typeface="Microsoft Yahei"/>
              </a:rPr>
              <a:t>近年来，我国麻醉学教育发展迅速，越来越多的医学院校开设了麻醉学专业课程，并建立了完善的麻醉学教育体系。同时，国内各大医院也积极投入麻醉学科建设和人才培养，为麻醉学专业学生提供了良好的实践平台。</a:t>
            </a:r>
            <a:endParaRPr lang="en-US" sz="1100"/>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27391" y="4182260"/>
            <a:ext cx="8135183" cy="113329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alpha val="100000"/>
                  </a:srgbClr>
                </a:solidFill>
                <a:latin typeface="Microsoft Yahei"/>
                <a:ea typeface="Microsoft Yahei"/>
                <a:cs typeface="Microsoft Yahei"/>
              </a:rPr>
              <a:t>在欧美等发达国家，麻醉学教育起步较早，已经形成了较为成熟的教育和培训模式。这些国家的医学院校普遍重视麻醉学专业的理论教学和实践技能培养，并为学生提供了丰富的临床实习机会。</a:t>
            </a:r>
            <a:endParaRPr lang="en-US" sz="1100"/>
          </a:p>
          <a:p>
            <a:endParaRPr lang="en-US" sz="1500">
              <a:solidFill>
                <a:srgbClr val="FFFFFF">
                  <a:alpha val="100000"/>
                </a:srgbClr>
              </a:solidFill>
              <a:latin typeface="Microsoft Yahei"/>
              <a:ea typeface="Microsoft Yahei"/>
              <a:cs typeface="Microsoft Yahei"/>
            </a:endParaRPr>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6" name="AutoShape 6"/>
          <p:cNvSpPr/>
          <p:nvPr/>
        </p:nvSpPr>
        <p:spPr>
          <a:xfrm>
            <a:off x="2127391" y="1747914"/>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国内麻醉学教育现状</a:t>
            </a:r>
            <a:endParaRPr lang="en-US" sz="1100"/>
          </a:p>
        </p:txBody>
      </p:sp>
      <p:sp>
        <p:nvSpPr>
          <p:cNvPr id="7" name="AutoShape 7"/>
          <p:cNvSpPr/>
          <p:nvPr/>
        </p:nvSpPr>
        <p:spPr>
          <a:xfrm>
            <a:off x="2127391" y="371801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国外麻醉学教育现状</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926285" y="323471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704193" y="3012624"/>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482100" y="279053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260006" y="2568437"/>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037913" y="2346344"/>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15819" y="2124251"/>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3727" y="190215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371633" y="1680064"/>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49540" y="1457971"/>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927447" y="123587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国内外麻醉学教育现状</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教育资源不足</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尽管国内外都在积极推进麻醉学教育的发展，但教育资源仍然相对不足。尤其是在一些发展中国家和地区，由于缺乏足够的师资力量和教学设备，麻醉学教育的质量受到了严重影响。</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292" r="16292"/>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临床实践机会有限</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麻醉学是一门实践性很强的学科，需要学生掌握丰富的临床技能和经验。然而，由于医疗资源的紧张和临床实习机会的有限，许多学生无法获得足够的实践锻炼，导致其临床能力不足。</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教育模式单一</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目前，国内外大多数医学院校在麻醉学教育中采用传统的课堂讲授模式，缺乏创新性和互动性。这种单一的教育模式不利于激发学生的学习兴趣和主动性，也不利于培养学生的创新能力和批判性思维。</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当前面临的主要挑战</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272111" y="133234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教育资源整合</a:t>
            </a:r>
          </a:p>
        </p:txBody>
      </p:sp>
      <p:sp>
        <p:nvSpPr>
          <p:cNvPr id="12" name="TextBox 12"/>
          <p:cNvSpPr txBox="1"/>
          <p:nvPr/>
        </p:nvSpPr>
        <p:spPr>
          <a:xfrm>
            <a:off x="2260628" y="2068171"/>
            <a:ext cx="8972550" cy="763780"/>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未来，随着医学教育的不断发展和进步，麻醉学教育资源将得到更加有效的整合和利用。各大医学院校和医疗机构将加强合作，共同推动麻醉学教育的发展和进步。</a:t>
            </a:r>
          </a:p>
        </p:txBody>
      </p:sp>
      <p:sp>
        <p:nvSpPr>
          <p:cNvPr id="13" name="TextBox 13"/>
          <p:cNvSpPr txBox="1"/>
          <p:nvPr/>
        </p:nvSpPr>
        <p:spPr>
          <a:xfrm>
            <a:off x="2292537" y="311240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教育模式创新</a:t>
            </a:r>
          </a:p>
        </p:txBody>
      </p:sp>
      <p:sp>
        <p:nvSpPr>
          <p:cNvPr id="14" name="TextBox 14"/>
          <p:cNvSpPr txBox="1"/>
          <p:nvPr/>
        </p:nvSpPr>
        <p:spPr>
          <a:xfrm>
            <a:off x="2260628" y="3840062"/>
            <a:ext cx="8972550" cy="763538"/>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为了适应新时代医学教育的需求，未来麻醉学教育将更加注重教育模式的创新和改革。例如，采用线上线下相结合的混合式教学模式、引入虚拟现实技术等先进教学手段等，以提高教学效果和学生的学习体验。</a:t>
            </a:r>
          </a:p>
        </p:txBody>
      </p:sp>
      <p:sp>
        <p:nvSpPr>
          <p:cNvPr id="15" name="TextBox 15"/>
          <p:cNvSpPr txBox="1"/>
          <p:nvPr/>
        </p:nvSpPr>
        <p:spPr>
          <a:xfrm>
            <a:off x="2329113" y="4825747"/>
            <a:ext cx="8766979" cy="644550"/>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国际化发展</a:t>
            </a:r>
          </a:p>
        </p:txBody>
      </p:sp>
      <p:sp>
        <p:nvSpPr>
          <p:cNvPr id="16" name="TextBox 16"/>
          <p:cNvSpPr txBox="1"/>
          <p:nvPr/>
        </p:nvSpPr>
        <p:spPr>
          <a:xfrm>
            <a:off x="2260628" y="5562499"/>
            <a:ext cx="8972550" cy="764985"/>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随着全球化进程的加速推进，未来麻醉学教育将更加注重国际化发展。国内外医学院校将加强交流和合作，共同推动麻醉学教育的国际化进程，培养具有国际视野和竞争力的优秀麻醉医师。</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未来发展趋势预测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传统教育模式分析</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1365" b="21365"/>
          <a:stretch>
            <a:fillRect/>
          </a:stretch>
        </p:blipFill>
        <p:spPr>
          <a:xfrm>
            <a:off x="6230112" y="1739062"/>
            <a:ext cx="5058969" cy="2163307"/>
          </a:xfrm>
          <a:prstGeom prst="rect">
            <a:avLst/>
          </a:prstGeom>
          <a:ln w="19050">
            <a:solidFill>
              <a:schemeClr val="accent1">
                <a:lumMod val="50000"/>
              </a:schemeClr>
            </a:solidFill>
          </a:ln>
        </p:spPr>
      </p:pic>
      <p:pic>
        <p:nvPicPr>
          <p:cNvPr id="3" name="Picture 3"/>
          <p:cNvPicPr>
            <a:picLocks noChangeAspect="1"/>
          </p:cNvPicPr>
          <p:nvPr/>
        </p:nvPicPr>
        <p:blipFill>
          <a:blip r:embed="rId3"/>
          <a:srcRect t="17190" b="17190"/>
          <a:stretch>
            <a:fillRect/>
          </a:stretch>
        </p:blipFill>
        <p:spPr>
          <a:xfrm>
            <a:off x="6233164" y="3914561"/>
            <a:ext cx="5058969" cy="2163307"/>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63829" y="1494370"/>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麻醉学基础理论知识</a:t>
            </a:r>
            <a:endParaRPr lang="en-US" sz="1100"/>
          </a:p>
        </p:txBody>
      </p:sp>
      <p:sp>
        <p:nvSpPr>
          <p:cNvPr id="7" name="AutoShape 7"/>
          <p:cNvSpPr/>
          <p:nvPr/>
        </p:nvSpPr>
        <p:spPr>
          <a:xfrm>
            <a:off x="1306341" y="1734252"/>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包括麻醉药理学、生理学、解剖学等，为学生提供扎实的理论基础。</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829" y="3198934"/>
            <a:ext cx="41910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实践操作技能培养</a:t>
            </a:r>
            <a:endParaRPr lang="en-US" sz="1100"/>
          </a:p>
        </p:txBody>
      </p:sp>
      <p:sp>
        <p:nvSpPr>
          <p:cNvPr id="11" name="AutoShape 11"/>
          <p:cNvSpPr/>
          <p:nvPr/>
        </p:nvSpPr>
        <p:spPr>
          <a:xfrm>
            <a:off x="1306341" y="348681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通过模拟训练和实验室操作，让学生掌握基本的麻醉操作技能。</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763829" y="4996400"/>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临床案例分析与讨论</a:t>
            </a:r>
            <a:endParaRPr lang="en-US" sz="1100"/>
          </a:p>
        </p:txBody>
      </p:sp>
      <p:sp>
        <p:nvSpPr>
          <p:cNvPr id="15" name="AutoShape 15"/>
          <p:cNvSpPr/>
          <p:nvPr/>
        </p:nvSpPr>
        <p:spPr>
          <a:xfrm>
            <a:off x="1306341" y="5222301"/>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结合实际病例，引导学生运用理论知识分析问题，提高临床思维能力。</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理论授课与实践操作结合</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6907441" y="1806607"/>
            <a:ext cx="4502196" cy="4061765"/>
          </a:xfrm>
          <a:prstGeom prst="rect">
            <a:avLst/>
          </a:prstGeom>
        </p:spPr>
      </p:pic>
      <p:pic>
        <p:nvPicPr>
          <p:cNvPr id="3" name="Picture 3"/>
          <p:cNvPicPr>
            <a:picLocks noChangeAspect="1"/>
          </p:cNvPicPr>
          <p:nvPr/>
        </p:nvPicPr>
        <p:blipFill>
          <a:blip r:embed="rId3"/>
          <a:srcRect t="5480" b="5480"/>
          <a:stretch>
            <a:fillRect/>
          </a:stretch>
        </p:blipFill>
        <p:spPr>
          <a:xfrm>
            <a:off x="6907441" y="1792193"/>
            <a:ext cx="4502196" cy="2732629"/>
          </a:xfrm>
          <a:prstGeom prst="rect">
            <a:avLst/>
          </a:prstGeom>
        </p:spPr>
      </p:pic>
      <p:grpSp>
        <p:nvGrpSpPr>
          <p:cNvPr id="4" name="Group 4"/>
          <p:cNvGrpSpPr/>
          <p:nvPr/>
        </p:nvGrpSpPr>
        <p:grpSpPr>
          <a:xfrm>
            <a:off x="-2693471" y="4060468"/>
            <a:ext cx="5386942" cy="5386942"/>
            <a:chOff x="-2693471" y="4060468"/>
            <a:chExt cx="5386942" cy="5386942"/>
          </a:xfrm>
        </p:grpSpPr>
        <p:sp>
          <p:nvSpPr>
            <p:cNvPr id="5" name="AutoShape 5"/>
            <p:cNvSpPr/>
            <p:nvPr/>
          </p:nvSpPr>
          <p:spPr>
            <a:xfrm>
              <a:off x="-472539" y="6281401"/>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4632" y="605930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16725" y="5837215"/>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38818" y="561512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60912" y="5393028"/>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83005" y="5170935"/>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05098" y="4948842"/>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191" y="472674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49285" y="4504655"/>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2471378" y="4282562"/>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693471" y="406046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1804696" y="1372731"/>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临床实习</a:t>
            </a:r>
            <a:endParaRPr lang="en-US" sz="1100"/>
          </a:p>
        </p:txBody>
      </p:sp>
      <p:sp>
        <p:nvSpPr>
          <p:cNvPr id="17" name="AutoShape 17"/>
          <p:cNvSpPr/>
          <p:nvPr/>
        </p:nvSpPr>
        <p:spPr>
          <a:xfrm>
            <a:off x="1262116" y="1488887"/>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262116" y="1570452"/>
            <a:ext cx="43815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01</a:t>
            </a:r>
          </a:p>
        </p:txBody>
      </p:sp>
      <p:sp>
        <p:nvSpPr>
          <p:cNvPr id="19" name="AutoShape 19"/>
          <p:cNvSpPr/>
          <p:nvPr/>
        </p:nvSpPr>
        <p:spPr>
          <a:xfrm>
            <a:off x="1804696" y="1724535"/>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安排学生进入手术室和麻醉科，参与实际的临床工作，培养其临床麻醉技能和团队协作能力。</a:t>
            </a:r>
            <a:endParaRPr lang="en-US" sz="1100"/>
          </a:p>
        </p:txBody>
      </p:sp>
      <p:sp>
        <p:nvSpPr>
          <p:cNvPr id="20" name="AutoShape 20"/>
          <p:cNvSpPr/>
          <p:nvPr/>
        </p:nvSpPr>
        <p:spPr>
          <a:xfrm>
            <a:off x="1262116" y="325647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1272601" y="3332919"/>
            <a:ext cx="416357"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00">
                <a:solidFill>
                  <a:srgbClr val="FFFFFF">
                    <a:alpha val="100000"/>
                  </a:srgbClr>
                </a:solidFill>
                <a:latin typeface="Microsoft Yahei"/>
                <a:ea typeface="Microsoft Yahei"/>
                <a:cs typeface="Microsoft Yahei"/>
              </a:rPr>
              <a:t>02</a:t>
            </a:r>
          </a:p>
        </p:txBody>
      </p:sp>
      <p:sp>
        <p:nvSpPr>
          <p:cNvPr id="22" name="AutoShape 22"/>
          <p:cNvSpPr/>
          <p:nvPr/>
        </p:nvSpPr>
        <p:spPr>
          <a:xfrm>
            <a:off x="1804696" y="3127969"/>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见习制度</a:t>
            </a:r>
            <a:endParaRPr lang="en-US" sz="1100"/>
          </a:p>
        </p:txBody>
      </p:sp>
      <p:sp>
        <p:nvSpPr>
          <p:cNvPr id="23" name="AutoShape 23"/>
          <p:cNvSpPr/>
          <p:nvPr/>
        </p:nvSpPr>
        <p:spPr>
          <a:xfrm>
            <a:off x="1804696" y="347977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为高年级学生提供观摩手术和麻醉管理的机会，加深对麻醉工作的理解。</a:t>
            </a:r>
            <a:endParaRPr lang="en-US" sz="1100"/>
          </a:p>
        </p:txBody>
      </p:sp>
      <p:sp>
        <p:nvSpPr>
          <p:cNvPr id="24" name="AutoShape 24"/>
          <p:cNvSpPr/>
          <p:nvPr/>
        </p:nvSpPr>
        <p:spPr>
          <a:xfrm>
            <a:off x="1262116" y="503078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271991" y="5124907"/>
            <a:ext cx="441594"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500">
                <a:solidFill>
                  <a:srgbClr val="FFFFFF">
                    <a:alpha val="100000"/>
                  </a:srgbClr>
                </a:solidFill>
                <a:latin typeface="Microsoft Yahei"/>
                <a:ea typeface="Microsoft Yahei"/>
                <a:cs typeface="Microsoft Yahei"/>
              </a:rPr>
              <a:t>03</a:t>
            </a:r>
          </a:p>
        </p:txBody>
      </p:sp>
      <p:sp>
        <p:nvSpPr>
          <p:cNvPr id="26" name="AutoShape 26"/>
          <p:cNvSpPr/>
          <p:nvPr/>
        </p:nvSpPr>
        <p:spPr>
          <a:xfrm>
            <a:off x="1822337" y="489538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导师制</a:t>
            </a:r>
            <a:endParaRPr lang="en-US" sz="1100"/>
          </a:p>
        </p:txBody>
      </p:sp>
      <p:sp>
        <p:nvSpPr>
          <p:cNvPr id="27" name="AutoShape 27"/>
          <p:cNvSpPr/>
          <p:nvPr/>
        </p:nvSpPr>
        <p:spPr>
          <a:xfrm>
            <a:off x="1804696" y="5247188"/>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为每位学生分配一位经验丰富的麻醉医师作为导师，进行个性化指导和职业规划。</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临床实习与见习制度</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rot="2714886">
            <a:off x="5094176" y="2836252"/>
            <a:ext cx="2009746" cy="2009746"/>
          </a:xfrm>
          <a:prstGeom prst="rect">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5669280" y="2019239"/>
            <a:ext cx="907085" cy="90708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308287" y="3403519"/>
            <a:ext cx="827715" cy="82771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669280" y="4551274"/>
            <a:ext cx="907085" cy="90708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062094" y="3403519"/>
            <a:ext cx="827715" cy="82771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24975" y="1688692"/>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375"/>
              </a:spcBef>
              <a:defRPr/>
            </a:pPr>
            <a:r>
              <a:rPr lang="en-US" sz="2025" b="1">
                <a:solidFill>
                  <a:schemeClr val="accent1">
                    <a:alpha val="100000"/>
                  </a:schemeClr>
                </a:solidFill>
                <a:latin typeface="Microsoft Yahei"/>
                <a:ea typeface="Microsoft Yahei"/>
                <a:cs typeface="Microsoft Yahei"/>
              </a:rPr>
              <a:t>理论考试</a:t>
            </a:r>
            <a:endParaRPr lang="en-US" sz="1100"/>
          </a:p>
        </p:txBody>
      </p:sp>
      <p:sp>
        <p:nvSpPr>
          <p:cNvPr id="8" name="AutoShape 8"/>
          <p:cNvSpPr/>
          <p:nvPr/>
        </p:nvSpPr>
        <p:spPr>
          <a:xfrm>
            <a:off x="724975" y="2014081"/>
            <a:ext cx="3241937" cy="162580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defRPr/>
            </a:pPr>
            <a:r>
              <a:rPr lang="en-US" sz="1500">
                <a:solidFill>
                  <a:schemeClr val="dk1">
                    <a:alpha val="100000"/>
                  </a:schemeClr>
                </a:solidFill>
                <a:latin typeface="Microsoft Yahei"/>
                <a:ea typeface="Microsoft Yahei"/>
                <a:cs typeface="Microsoft Yahei"/>
              </a:rPr>
              <a:t>定期举行闭卷考试，检验学生对麻醉学理论知识的掌握程度。</a:t>
            </a:r>
            <a:endParaRPr lang="en-US" sz="1100"/>
          </a:p>
        </p:txBody>
      </p:sp>
      <p:sp>
        <p:nvSpPr>
          <p:cNvPr id="9" name="AutoShape 9"/>
          <p:cNvSpPr/>
          <p:nvPr/>
        </p:nvSpPr>
        <p:spPr>
          <a:xfrm>
            <a:off x="8231186" y="1658092"/>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实践技能考核</a:t>
            </a:r>
            <a:endParaRPr lang="en-US" sz="1100"/>
          </a:p>
        </p:txBody>
      </p:sp>
      <p:sp>
        <p:nvSpPr>
          <p:cNvPr id="10" name="AutoShape 10"/>
          <p:cNvSpPr/>
          <p:nvPr/>
        </p:nvSpPr>
        <p:spPr>
          <a:xfrm>
            <a:off x="8231186" y="1983478"/>
            <a:ext cx="3241937" cy="1647503"/>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通过模拟操作、实验室考核等方式，评估学生的实践操作技能水平。</a:t>
            </a:r>
            <a:endParaRPr lang="en-US" sz="1100"/>
          </a:p>
        </p:txBody>
      </p:sp>
      <p:sp>
        <p:nvSpPr>
          <p:cNvPr id="11" name="AutoShape 11"/>
          <p:cNvSpPr/>
          <p:nvPr/>
        </p:nvSpPr>
        <p:spPr>
          <a:xfrm>
            <a:off x="724975" y="3885433"/>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375"/>
              </a:spcBef>
              <a:defRPr/>
            </a:pPr>
            <a:r>
              <a:rPr lang="en-US" sz="2025" b="1">
                <a:solidFill>
                  <a:schemeClr val="accent1">
                    <a:alpha val="100000"/>
                  </a:schemeClr>
                </a:solidFill>
                <a:latin typeface="Microsoft Yahei"/>
                <a:ea typeface="Microsoft Yahei"/>
                <a:cs typeface="Microsoft Yahei"/>
              </a:rPr>
              <a:t>临床实习评价</a:t>
            </a:r>
            <a:endParaRPr lang="en-US" sz="1100"/>
          </a:p>
        </p:txBody>
      </p:sp>
      <p:sp>
        <p:nvSpPr>
          <p:cNvPr id="12" name="AutoShape 12"/>
          <p:cNvSpPr/>
          <p:nvPr/>
        </p:nvSpPr>
        <p:spPr>
          <a:xfrm>
            <a:off x="724975" y="4210824"/>
            <a:ext cx="3241937" cy="163833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defRPr/>
            </a:pPr>
            <a:r>
              <a:rPr lang="en-US" sz="1500">
                <a:solidFill>
                  <a:schemeClr val="dk1">
                    <a:alpha val="100000"/>
                  </a:schemeClr>
                </a:solidFill>
                <a:latin typeface="Microsoft Yahei"/>
                <a:ea typeface="Microsoft Yahei"/>
                <a:cs typeface="Microsoft Yahei"/>
              </a:rPr>
              <a:t>由导师和临床教师对学生的临床实习表现进行综合评价，包括麻醉技能、团队协作、沟通能力等方面。</a:t>
            </a:r>
            <a:endParaRPr lang="en-US" sz="1100"/>
          </a:p>
        </p:txBody>
      </p:sp>
      <p:sp>
        <p:nvSpPr>
          <p:cNvPr id="13" name="AutoShape 13"/>
          <p:cNvSpPr/>
          <p:nvPr/>
        </p:nvSpPr>
        <p:spPr>
          <a:xfrm>
            <a:off x="8231186" y="3854834"/>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综合评价</a:t>
            </a:r>
            <a:endParaRPr lang="en-US" sz="1100"/>
          </a:p>
        </p:txBody>
      </p:sp>
      <p:sp>
        <p:nvSpPr>
          <p:cNvPr id="14" name="AutoShape 14"/>
          <p:cNvSpPr/>
          <p:nvPr/>
        </p:nvSpPr>
        <p:spPr>
          <a:xfrm>
            <a:off x="8231186" y="4180220"/>
            <a:ext cx="3241937" cy="1668938"/>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将理论考试、实践技能考核和临床实习评价相结合，形成全面、客观的评价体系，为学生提供反馈和建议。</a:t>
            </a:r>
            <a:endParaRPr lang="en-US" sz="1100"/>
          </a:p>
        </p:txBody>
      </p:sp>
      <p:grpSp>
        <p:nvGrpSpPr>
          <p:cNvPr id="15" name="Group 15"/>
          <p:cNvGrpSpPr/>
          <p:nvPr/>
        </p:nvGrpSpPr>
        <p:grpSpPr>
          <a:xfrm>
            <a:off x="5835091" y="2197120"/>
            <a:ext cx="575584" cy="551200"/>
            <a:chOff x="5835091" y="2197120"/>
            <a:chExt cx="575584" cy="551200"/>
          </a:xfrm>
        </p:grpSpPr>
        <p:sp>
          <p:nvSpPr>
            <p:cNvPr id="16" name="Freeform 16"/>
            <p:cNvSpPr/>
            <p:nvPr/>
          </p:nvSpPr>
          <p:spPr>
            <a:xfrm>
              <a:off x="5835091" y="2197120"/>
              <a:ext cx="575584" cy="551200"/>
            </a:xfrm>
            <a:custGeom>
              <a:rect l="l" t="t"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997366" y="2351715"/>
              <a:ext cx="251887" cy="241158"/>
            </a:xfrm>
            <a:custGeom>
              <a:rect l="l" t="t"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6050524" y="2403531"/>
              <a:ext cx="144597" cy="138501"/>
            </a:xfrm>
            <a:custGeom>
              <a:rect l="l" t="t"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9" name="Freeform 19"/>
          <p:cNvSpPr/>
          <p:nvPr/>
        </p:nvSpPr>
        <p:spPr>
          <a:xfrm>
            <a:off x="4521769" y="3583229"/>
            <a:ext cx="400751" cy="515722"/>
          </a:xfrm>
          <a:custGeom>
            <a:rect l="l" t="t"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7254083" y="3590222"/>
            <a:ext cx="480270" cy="477455"/>
          </a:xfrm>
          <a:custGeom>
            <a:rect l="l" t="t"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5877641" y="4747565"/>
            <a:ext cx="490362" cy="514624"/>
            <a:chOff x="5877641" y="4747565"/>
            <a:chExt cx="490362" cy="514624"/>
          </a:xfrm>
        </p:grpSpPr>
        <p:sp>
          <p:nvSpPr>
            <p:cNvPr id="22" name="Freeform 22"/>
            <p:cNvSpPr/>
            <p:nvPr/>
          </p:nvSpPr>
          <p:spPr>
            <a:xfrm>
              <a:off x="5877641" y="4747565"/>
              <a:ext cx="490362" cy="514624"/>
            </a:xfrm>
            <a:custGeom>
              <a:rect l="l" t="t"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076371" y="4827666"/>
              <a:ext cx="115580" cy="120457"/>
            </a:xfrm>
            <a:custGeom>
              <a:rect l="l" t="t"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考核评价体系建设</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创新教育模式探索</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3724" r="23724"/>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以问题为基础的学习方法</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PBL是一种以问题为基础，以学生为中心的教学方法，通过小组讨论、案例分析和自我导向学习等方式，培养学生批判性思维和解决问题的能力。</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麻醉学案例库建设</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通过收集和整理麻醉学领域的典型案例，建立案例库，为学生提供丰富的学习资源和讨论素材。</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跨学科合作与交流</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鼓励学生与其他学科背景的同学合作，共同探讨问题，促进跨学科交流和合作。</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问题导向学习（PBL）在麻醉学教育中应用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模拟仿真技术在实践教学中作用</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高仿真模拟人训练</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利用高仿真模拟人进行麻醉操作技能训练，提高学生实践能力和操作技能水平。</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虚拟现实技术应用</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借助虚拟现实技术，模拟真实的临床场景和操作过程，为学生提供沉浸式的学习体验。</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模拟手术与急救演练</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通过模拟手术和急救演练，培养学生应对突发情况和团队协作的能力。</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https://d.book118.com/976220145122010050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2024-09-15T18:58:51.578</cp:lastPrinted>
  <dcterms:created xsi:type="dcterms:W3CDTF">2024-09-15T10:58:51Z</dcterms:created>
  <dcterms:modified xsi:type="dcterms:W3CDTF">2024-09-15T10:58:53Z</dcterms:modified>
</cp:coreProperties>
</file>