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05219-AE67-4680-B4A3-F7FC8A473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0FF1C-4CB4-44E7-9F34-4F79BBE0E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57548-6739-413C-88F9-6EE27CC69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2208B-679A-4270-B667-1069322C6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1AF932-7784-4AFA-938B-9E035D2C1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B3E4F-7A74-4678-86A6-30C4012F1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FB9E5-3403-406A-A69B-223C730C6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B40F7-8801-4B91-A10B-400AC236C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FE0BA-859D-411E-9056-8F97EA5C2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10D0E-90AE-498C-A60B-786F33E6C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541D7-FD26-47FC-9070-864B5E955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21043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第九篇国际物流航空承运操作实务课件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航空运输概述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国际物流航空承运操作实务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国际物流航空承运法律法规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国际物流航空承运案例分析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跨越国界的物流活动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国际物流是指物品在国与国之间进行的实体流动过程，包括运输、仓储、装卸、包装、流通加工和信息传递等环节，以满足不同国家或地区的需求。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国际物流定义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71196" y="1412748"/>
            <a:ext cx="2738056" cy="2703005"/>
            <a:chOff x="3471196" y="1412748"/>
            <a:chExt cx="2738056" cy="2703005"/>
          </a:xfrm>
        </p:grpSpPr>
        <p:sp>
          <p:nvSpPr>
            <p:cNvPr id="3" name="Freeform 3"/>
            <p:cNvSpPr/>
            <p:nvPr/>
          </p:nvSpPr>
          <p:spPr>
            <a:xfrm>
              <a:off x="4600956" y="141274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800000">
              <a:off x="5165884" y="1564196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3600000">
              <a:off x="5579364" y="197805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5400000">
              <a:off x="5730716" y="254327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7200000">
              <a:off x="5579364" y="3108484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9000000">
              <a:off x="5165884" y="3522345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4600956" y="3673793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2600000">
              <a:off x="4036123" y="3522345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4400000">
              <a:off x="3622548" y="3108484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6200000">
              <a:off x="3471196" y="254327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8000000">
              <a:off x="3622548" y="197805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9800000">
              <a:off x="4036123" y="1564196"/>
              <a:ext cx="478536" cy="441960"/>
            </a:xfrm>
            <a:custGeom>
              <a:rect l="l" t="t" r="r" b="b"/>
              <a:pathLst>
                <a:path w="468000" h="431999">
                  <a:moveTo>
                    <a:pt x="0" y="431999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199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883152" y="1806559"/>
            <a:ext cx="1914144" cy="1915382"/>
            <a:chOff x="3883152" y="1806559"/>
            <a:chExt cx="1914144" cy="1915382"/>
          </a:xfrm>
        </p:grpSpPr>
        <p:sp>
          <p:nvSpPr>
            <p:cNvPr id="16" name="Freeform 16"/>
            <p:cNvSpPr/>
            <p:nvPr/>
          </p:nvSpPr>
          <p:spPr>
            <a:xfrm>
              <a:off x="3883152" y="1806559"/>
              <a:ext cx="1914144" cy="1915382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132290" y="3036284"/>
            <a:ext cx="1678210" cy="1676401"/>
            <a:chOff x="6132290" y="3036284"/>
            <a:chExt cx="1678210" cy="1676401"/>
          </a:xfrm>
        </p:grpSpPr>
        <p:sp>
          <p:nvSpPr>
            <p:cNvPr id="18" name="Freeform 18"/>
            <p:cNvSpPr/>
            <p:nvPr/>
          </p:nvSpPr>
          <p:spPr>
            <a:xfrm>
              <a:off x="6824758" y="303628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1800000">
              <a:off x="7170991" y="313020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rot="3600000">
              <a:off x="7424451" y="338680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5400000">
              <a:off x="7517225" y="373742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 rot="7200000">
              <a:off x="7424451" y="408793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9000000">
              <a:off x="7170991" y="434463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rot="10800000">
              <a:off x="6824758" y="4438555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2600000">
              <a:off x="6478524" y="434463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rot="14400000">
              <a:off x="6225064" y="408793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rot="16200000">
              <a:off x="6132290" y="373742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18000000">
              <a:off x="6225064" y="338680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rot="19800000">
              <a:off x="6478524" y="313020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384750" y="3280553"/>
            <a:ext cx="1173290" cy="1187863"/>
            <a:chOff x="6384750" y="3280553"/>
            <a:chExt cx="1173290" cy="1187863"/>
          </a:xfrm>
        </p:grpSpPr>
        <p:sp>
          <p:nvSpPr>
            <p:cNvPr id="31" name="Freeform 31"/>
            <p:cNvSpPr/>
            <p:nvPr/>
          </p:nvSpPr>
          <p:spPr>
            <a:xfrm>
              <a:off x="6384750" y="3280553"/>
              <a:ext cx="1173290" cy="1187863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756207" y="1726025"/>
            <a:ext cx="2844356" cy="2758060"/>
            <a:chOff x="7756207" y="1726025"/>
            <a:chExt cx="2844356" cy="2758060"/>
          </a:xfrm>
        </p:grpSpPr>
        <p:sp>
          <p:nvSpPr>
            <p:cNvPr id="33" name="Freeform 33"/>
            <p:cNvSpPr/>
            <p:nvPr/>
          </p:nvSpPr>
          <p:spPr>
            <a:xfrm>
              <a:off x="8929783" y="1726025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rot="1800000">
              <a:off x="9516618" y="188061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 rot="3600000">
              <a:off x="9946195" y="2302764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 rot="5400000">
              <a:off x="10103453" y="2879503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rot="7200000">
              <a:off x="9946195" y="345633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 rot="9000000">
              <a:off x="9516618" y="3878485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 rot="10800000">
              <a:off x="8929783" y="403307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rot="12600000">
              <a:off x="8343042" y="3878485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 rot="14400000">
              <a:off x="7913370" y="345633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 rot="16200000">
              <a:off x="7756207" y="2879503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rot="18000000">
              <a:off x="7913370" y="2302764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 rot="19800000">
              <a:off x="8343042" y="188061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8184118" y="2127885"/>
            <a:ext cx="1988534" cy="1954339"/>
            <a:chOff x="8184118" y="2127885"/>
            <a:chExt cx="1988534" cy="1954339"/>
          </a:xfrm>
        </p:grpSpPr>
        <p:sp>
          <p:nvSpPr>
            <p:cNvPr id="46" name="Freeform 46"/>
            <p:cNvSpPr/>
            <p:nvPr/>
          </p:nvSpPr>
          <p:spPr>
            <a:xfrm>
              <a:off x="8184118" y="2127885"/>
              <a:ext cx="1988534" cy="1954339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7" name="AutoShape 47"/>
          <p:cNvSpPr/>
          <p:nvPr/>
        </p:nvSpPr>
        <p:spPr>
          <a:xfrm>
            <a:off x="2778895" y="5055535"/>
            <a:ext cx="6634210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grpSp>
        <p:nvGrpSpPr>
          <p:cNvPr id="48" name="Group 48"/>
          <p:cNvGrpSpPr/>
          <p:nvPr/>
        </p:nvGrpSpPr>
        <p:grpSpPr>
          <a:xfrm>
            <a:off x="1373838" y="2993054"/>
            <a:ext cx="1678210" cy="1676400"/>
            <a:chOff x="1373838" y="2993054"/>
            <a:chExt cx="1678210" cy="1676400"/>
          </a:xfrm>
        </p:grpSpPr>
        <p:sp>
          <p:nvSpPr>
            <p:cNvPr id="49" name="Freeform 49"/>
            <p:cNvSpPr/>
            <p:nvPr/>
          </p:nvSpPr>
          <p:spPr>
            <a:xfrm>
              <a:off x="2066306" y="299305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 rot="1800000">
              <a:off x="2412540" y="308697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rot="3600000">
              <a:off x="2666000" y="334357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 rot="5400000">
              <a:off x="2758773" y="369418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 rot="7200000">
              <a:off x="2666000" y="404470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rot="9000000">
              <a:off x="2412540" y="430140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 rot="10800000">
              <a:off x="2066306" y="439532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 rot="12600000">
              <a:off x="1720072" y="430140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rot="14400000">
              <a:off x="1466612" y="404470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 rot="16200000">
              <a:off x="1373838" y="369418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 rot="18000000">
              <a:off x="1466612" y="334357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 rot="19800000">
              <a:off x="1720072" y="308697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1" name="Freeform 61"/>
          <p:cNvSpPr/>
          <p:nvPr/>
        </p:nvSpPr>
        <p:spPr>
          <a:xfrm>
            <a:off x="2009156" y="3647302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6784277" y="3647166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4486436" y="2410462"/>
            <a:ext cx="707576" cy="707576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8831057" y="2802350"/>
            <a:ext cx="694560" cy="69456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5" name="Group 6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6" name="AutoShape 6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TextBox 8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国际物流特点</a:t>
              </a:r>
            </a:p>
          </p:txBody>
        </p:sp>
      </p:grpSp>
      <p:sp>
        <p:nvSpPr>
          <p:cNvPr id="87" name="AutoShape 87"/>
          <p:cNvSpPr/>
          <p:nvPr/>
        </p:nvSpPr>
        <p:spPr>
          <a:xfrm>
            <a:off x="2942766" y="5459670"/>
            <a:ext cx="6306468" cy="108698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复杂性、风险性、规范性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71196" y="1412748"/>
            <a:ext cx="2738056" cy="2703005"/>
            <a:chOff x="3471196" y="1412748"/>
            <a:chExt cx="2738056" cy="2703005"/>
          </a:xfrm>
        </p:grpSpPr>
        <p:sp>
          <p:nvSpPr>
            <p:cNvPr id="3" name="Freeform 3"/>
            <p:cNvSpPr/>
            <p:nvPr/>
          </p:nvSpPr>
          <p:spPr>
            <a:xfrm>
              <a:off x="4600956" y="141274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800000">
              <a:off x="5165884" y="1564196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3600000">
              <a:off x="5579364" y="197805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5400000">
              <a:off x="5730716" y="254327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7200000">
              <a:off x="5579364" y="3108484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9000000">
              <a:off x="5165884" y="3522345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4600956" y="3673793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2600000">
              <a:off x="4036123" y="3522345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4400000">
              <a:off x="3622548" y="3108484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6200000">
              <a:off x="3471196" y="254327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8000000">
              <a:off x="3622548" y="197805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9800000">
              <a:off x="4036123" y="1564196"/>
              <a:ext cx="478536" cy="441960"/>
            </a:xfrm>
            <a:custGeom>
              <a:rect l="l" t="t" r="r" b="b"/>
              <a:pathLst>
                <a:path w="468000" h="431999">
                  <a:moveTo>
                    <a:pt x="0" y="431999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199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883152" y="1806559"/>
            <a:ext cx="1914144" cy="1915382"/>
            <a:chOff x="3883152" y="1806559"/>
            <a:chExt cx="1914144" cy="1915382"/>
          </a:xfrm>
        </p:grpSpPr>
        <p:sp>
          <p:nvSpPr>
            <p:cNvPr id="16" name="Freeform 16"/>
            <p:cNvSpPr/>
            <p:nvPr/>
          </p:nvSpPr>
          <p:spPr>
            <a:xfrm>
              <a:off x="3883152" y="1806559"/>
              <a:ext cx="1914144" cy="1915382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132290" y="3036284"/>
            <a:ext cx="1678210" cy="1676401"/>
            <a:chOff x="6132290" y="3036284"/>
            <a:chExt cx="1678210" cy="1676401"/>
          </a:xfrm>
        </p:grpSpPr>
        <p:sp>
          <p:nvSpPr>
            <p:cNvPr id="18" name="Freeform 18"/>
            <p:cNvSpPr/>
            <p:nvPr/>
          </p:nvSpPr>
          <p:spPr>
            <a:xfrm>
              <a:off x="6824758" y="303628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1800000">
              <a:off x="7170991" y="313020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rot="3600000">
              <a:off x="7424451" y="338680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5400000">
              <a:off x="7517225" y="373742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 rot="7200000">
              <a:off x="7424451" y="408793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9000000">
              <a:off x="7170991" y="434463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rot="10800000">
              <a:off x="6824758" y="4438555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2600000">
              <a:off x="6478524" y="434463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rot="14400000">
              <a:off x="6225064" y="408793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rot="16200000">
              <a:off x="6132290" y="373742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18000000">
              <a:off x="6225064" y="338680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rot="19800000">
              <a:off x="6478524" y="313020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384750" y="3280553"/>
            <a:ext cx="1173290" cy="1187863"/>
            <a:chOff x="6384750" y="3280553"/>
            <a:chExt cx="1173290" cy="1187863"/>
          </a:xfrm>
        </p:grpSpPr>
        <p:sp>
          <p:nvSpPr>
            <p:cNvPr id="31" name="Freeform 31"/>
            <p:cNvSpPr/>
            <p:nvPr/>
          </p:nvSpPr>
          <p:spPr>
            <a:xfrm>
              <a:off x="6384750" y="3280553"/>
              <a:ext cx="1173290" cy="1187863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756207" y="1726025"/>
            <a:ext cx="2844356" cy="2758060"/>
            <a:chOff x="7756207" y="1726025"/>
            <a:chExt cx="2844356" cy="2758060"/>
          </a:xfrm>
        </p:grpSpPr>
        <p:sp>
          <p:nvSpPr>
            <p:cNvPr id="33" name="Freeform 33"/>
            <p:cNvSpPr/>
            <p:nvPr/>
          </p:nvSpPr>
          <p:spPr>
            <a:xfrm>
              <a:off x="8929783" y="1726025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rot="1800000">
              <a:off x="9516618" y="188061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 rot="3600000">
              <a:off x="9946195" y="2302764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 rot="5400000">
              <a:off x="10103453" y="2879503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rot="7200000">
              <a:off x="9946195" y="345633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 rot="9000000">
              <a:off x="9516618" y="3878485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 rot="10800000">
              <a:off x="8929783" y="403307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rot="12600000">
              <a:off x="8343042" y="3878485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 rot="14400000">
              <a:off x="7913370" y="345633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 rot="16200000">
              <a:off x="7756207" y="2879503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rot="18000000">
              <a:off x="7913370" y="2302764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 rot="19800000">
              <a:off x="8343042" y="188061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8184118" y="2127885"/>
            <a:ext cx="1988534" cy="1954339"/>
            <a:chOff x="8184118" y="2127885"/>
            <a:chExt cx="1988534" cy="1954339"/>
          </a:xfrm>
        </p:grpSpPr>
        <p:sp>
          <p:nvSpPr>
            <p:cNvPr id="46" name="Freeform 46"/>
            <p:cNvSpPr/>
            <p:nvPr/>
          </p:nvSpPr>
          <p:spPr>
            <a:xfrm>
              <a:off x="8184118" y="2127885"/>
              <a:ext cx="1988534" cy="1954339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7" name="AutoShape 47"/>
          <p:cNvSpPr/>
          <p:nvPr/>
        </p:nvSpPr>
        <p:spPr>
          <a:xfrm>
            <a:off x="2778895" y="5055535"/>
            <a:ext cx="6634210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grpSp>
        <p:nvGrpSpPr>
          <p:cNvPr id="48" name="Group 48"/>
          <p:cNvGrpSpPr/>
          <p:nvPr/>
        </p:nvGrpSpPr>
        <p:grpSpPr>
          <a:xfrm>
            <a:off x="1373838" y="2993054"/>
            <a:ext cx="1678210" cy="1676400"/>
            <a:chOff x="1373838" y="2993054"/>
            <a:chExt cx="1678210" cy="1676400"/>
          </a:xfrm>
        </p:grpSpPr>
        <p:sp>
          <p:nvSpPr>
            <p:cNvPr id="49" name="Freeform 49"/>
            <p:cNvSpPr/>
            <p:nvPr/>
          </p:nvSpPr>
          <p:spPr>
            <a:xfrm>
              <a:off x="2066306" y="299305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 rot="1800000">
              <a:off x="2412540" y="308697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rot="3600000">
              <a:off x="2666000" y="334357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 rot="5400000">
              <a:off x="2758773" y="369418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 rot="7200000">
              <a:off x="2666000" y="404470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rot="9000000">
              <a:off x="2412540" y="430140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 rot="10800000">
              <a:off x="2066306" y="439532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 rot="12600000">
              <a:off x="1720072" y="4301408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rot="14400000">
              <a:off x="1466612" y="404470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 rot="16200000">
              <a:off x="1373838" y="3694189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 rot="18000000">
              <a:off x="1466612" y="334357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 rot="19800000">
              <a:off x="1720072" y="3086970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1" name="Freeform 61"/>
          <p:cNvSpPr/>
          <p:nvPr/>
        </p:nvSpPr>
        <p:spPr>
          <a:xfrm>
            <a:off x="2009156" y="3647302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6784277" y="3647166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4486436" y="2410462"/>
            <a:ext cx="707576" cy="707576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8831057" y="2802350"/>
            <a:ext cx="694560" cy="69456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5" name="Group 6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6" name="AutoShape 6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TextBox 8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国际物流发展历程</a:t>
              </a:r>
            </a:p>
          </p:txBody>
        </p:sp>
      </p:grpSp>
      <p:sp>
        <p:nvSpPr>
          <p:cNvPr id="87" name="AutoShape 87"/>
          <p:cNvSpPr/>
          <p:nvPr/>
        </p:nvSpPr>
        <p:spPr>
          <a:xfrm>
            <a:off x="2942766" y="5459670"/>
            <a:ext cx="6306468" cy="108698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初级阶段、快速发展阶段、智能化阶段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航空运输定义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航空运输是指利用飞机作为运输工具，实现物品或人员在不同地理位置间快速、安全、可靠地传送的经济活动。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航空运输是现代物流体系中的重要组成部分，具有快速、便捷、安全、可靠等优势，广泛应用于国际、国内货物运输和旅客出行等领域。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07012" y="804508"/>
            <a:ext cx="4614367" cy="5154067"/>
          </a:xfrm>
          <a:prstGeom prst="flowChartOffpageConnector">
            <a:avLst/>
          </a:prstGeom>
          <a:solidFill>
            <a:schemeClr val="accent5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97580" y="804508"/>
            <a:ext cx="4614367" cy="5154067"/>
          </a:xfrm>
          <a:prstGeom prst="flowChartOffpageConnector">
            <a:avLst/>
          </a:prstGeom>
          <a:solidFill>
            <a:schemeClr val="accent3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70621" y="804508"/>
            <a:ext cx="4614367" cy="5154067"/>
          </a:xfrm>
          <a:prstGeom prst="flowChartOffpageConnector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556266" y="1830399"/>
            <a:ext cx="1829276" cy="5651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176324" y="1830399"/>
            <a:ext cx="1832452" cy="5651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99558" y="1830399"/>
            <a:ext cx="1829276" cy="5651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4973" y="1893007"/>
            <a:ext cx="2005662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82882" y="1893007"/>
            <a:ext cx="2005662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711364" y="1893007"/>
            <a:ext cx="2005662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456502" y="5720271"/>
            <a:ext cx="7278996" cy="703263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634535" y="5798305"/>
            <a:ext cx="5073533" cy="6252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799104" y="5812018"/>
            <a:ext cx="519769" cy="519769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航空运输特点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513727" y="2688997"/>
            <a:ext cx="7089870" cy="1613688"/>
            <a:chOff x="2513727" y="2688997"/>
            <a:chExt cx="7089870" cy="1613688"/>
          </a:xfrm>
        </p:grpSpPr>
        <p:sp>
          <p:nvSpPr>
            <p:cNvPr id="37" name="AutoShape 37"/>
            <p:cNvSpPr/>
            <p:nvPr/>
          </p:nvSpPr>
          <p:spPr>
            <a:xfrm>
              <a:off x="2513727" y="2688997"/>
              <a:ext cx="1853480" cy="1613688"/>
            </a:xfrm>
            <a:prstGeom prst="rect">
              <a:avLst/>
            </a:prstGeom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飞机飞行速度一般在800-1000公里/小时，比陆地和海洋交通工具更快，能够实现远距离快速运输。</a:t>
              </a:r>
              <a:endParaRPr lang="en-US" sz="1100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140685" y="2688997"/>
              <a:ext cx="1853480" cy="1613688"/>
            </a:xfrm>
            <a:prstGeom prst="rect">
              <a:avLst/>
            </a:prstGeom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航空运输受到严格的法规和标准监管，飞机制造和飞行员培训均需符合国际和国内的安全要求，事故率相对较低。</a:t>
              </a:r>
              <a:endParaRPr lang="en-US" sz="1100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750117" y="2688997"/>
              <a:ext cx="1853480" cy="1613688"/>
            </a:xfrm>
            <a:prstGeom prst="rect">
              <a:avLst/>
            </a:prstGeom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航空运输不受地形和道路限制，能够实现复杂、多变的运输路线，适应性强。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98952" y="259383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110295" y="290281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75003" y="410142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626410" y="500125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414853" y="469235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4031098" y="3493740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76084" y="2697457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67975" y="4851946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76149" y="2719685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9292" y="4838834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499140" y="1310842"/>
            <a:ext cx="2628270" cy="138661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1873年，世界上第一个定期航班在英国伦敦和法国巴黎之间开通，标志着航空运输的诞生。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5725934" y="3694413"/>
            <a:ext cx="717911" cy="71791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航空运输发展历程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8242186" y="1310842"/>
            <a:ext cx="2628270" cy="138661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20世纪初，随着飞机技术的不断发展和完善，航空运输逐渐成为一种商业化的运输方式。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242186" y="4061278"/>
            <a:ext cx="2628270" cy="138661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20世纪50年代以后，随着喷气式客机的出现和航空工业的快速发展，航空运输逐渐成为人们出行和货物运输的重要方式。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1499140" y="4061278"/>
            <a:ext cx="2628270" cy="138661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如今，航空运输已成为全球范围内广泛应用的运输方式，对世界经济和社会发展产生了重要影响。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国际物流航空承运操作实务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61551" y="281440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072894" y="312337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37602" y="4321992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589009" y="522182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377452" y="491291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3993697" y="371430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38683" y="2918023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30574" y="5072512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38748" y="2940251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41891" y="5059400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42714" y="1531409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接受托运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642714" y="1890749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核对托运单证，确认货物信息、收货人信息、目的地等信息无误。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60673" y="1531409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货物安检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060673" y="1890749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对货物进行安全检查，确保符合航空运输规定。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738683" y="4337334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货物装机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738683" y="4696673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将货物装入飞机货舱，并确保货物的安全固定。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0376" y="4337334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货物到达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230376" y="4696673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货物到达目的地后，卸机并通知收货人提货。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航空承运操作流程</a:t>
              </a:r>
            </a:p>
          </p:txBody>
        </p:sp>
      </p:grpSp>
      <p:sp>
        <p:nvSpPr>
          <p:cNvPr id="42" name="Freeform 42"/>
          <p:cNvSpPr/>
          <p:nvPr/>
        </p:nvSpPr>
        <p:spPr>
          <a:xfrm>
            <a:off x="5560176" y="3867609"/>
            <a:ext cx="939449" cy="93944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https://d.book118.com/976221043142010055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2024-09-23T05:09:03.744</cp:lastPrinted>
  <dcterms:created xsi:type="dcterms:W3CDTF">2024-09-22T21:09:03Z</dcterms:created>
  <dcterms:modified xsi:type="dcterms:W3CDTF">2024-09-22T21:09:05Z</dcterms:modified>
</cp:coreProperties>
</file>