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C5DF5B-B66F-44D4-8656-7FDF1C51F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73EDCB-95C7-4171-8556-7C2E1117A6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54BCDB-0E1E-4BD0-8157-233548C01F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0E0CA1-A897-48D1-BA04-AEA8556DC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28958A-156C-4C46-B8FD-8CD7B017A6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A4C07D-29F8-48C3-8759-4A1D2B01C2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0BB305-EEAF-4DCA-A90E-DC67A8026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91B629-16BD-432F-BF4C-474A524A7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894365-D661-43C0-A623-807D67E0A0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17FC1D-F1ED-49AD-8E06-36EDEDC3CB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B8D140-F9A1-4CC3-AE5B-101FE7A9C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622120005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2023年交通安全年度总结报告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汇报时间：2024-01-04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2023年交通安全概况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交通安全影响因素分析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交通安全改善措施和成果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交通安全未来展望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2406" y="1984343"/>
            <a:ext cx="347186" cy="378904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014698" y="1448943"/>
            <a:ext cx="234601" cy="304991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874776" y="1732788"/>
            <a:ext cx="514445" cy="296894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02900" y="1782128"/>
            <a:ext cx="59817" cy="44482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457219">
            <a:off x="854583" y="1877473"/>
            <a:ext cx="98393" cy="54387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1142780" flipH="1">
            <a:off x="1319403" y="1877473"/>
            <a:ext cx="98393" cy="5488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1437230" flipH="1">
            <a:off x="1168241" y="2264378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162769">
            <a:off x="943356" y="2264378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942487" y="1984343"/>
            <a:ext cx="336137" cy="378904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457219">
            <a:off x="6843332" y="1877473"/>
            <a:ext cx="98393" cy="54387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1142780" flipH="1">
            <a:off x="7281100" y="1877473"/>
            <a:ext cx="98393" cy="5488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21437230" flipH="1">
            <a:off x="7138416" y="2267521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62769">
            <a:off x="6922580" y="2267521"/>
            <a:ext cx="156686" cy="86639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867811" y="1448848"/>
            <a:ext cx="494824" cy="580834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664446" y="1696307"/>
            <a:ext cx="1897380" cy="75819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664446" y="2655379"/>
            <a:ext cx="1897380" cy="32956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583853" y="1696307"/>
            <a:ext cx="1897380" cy="75819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583853" y="2655379"/>
            <a:ext cx="1897380" cy="32956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20" name="AutoShape 20"/>
          <p:cNvSpPr/>
          <p:nvPr/>
        </p:nvSpPr>
        <p:spPr>
          <a:xfrm>
            <a:off x="902113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925163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863537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964121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 rot="457219">
            <a:off x="854583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 rot="21142780" flipH="1">
            <a:off x="1059561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 rot="21437230" flipH="1">
            <a:off x="992886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 rot="162769">
            <a:off x="89373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363980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387030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325404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425988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 rot="457219">
            <a:off x="1316450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 rot="21142780" flipH="1">
            <a:off x="1521428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 rot="21437230" flipH="1">
            <a:off x="1454753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 rot="162769">
            <a:off x="1355598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1825847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1848898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1787271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1887855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 rot="457219">
            <a:off x="1778317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 rot="21142780" flipH="1">
            <a:off x="1983296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 rot="21437230" flipH="1">
            <a:off x="191662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 rot="162769">
            <a:off x="1817465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2287714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2310765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2249138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2349722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 rot="457219">
            <a:off x="2240185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 rot="21142780" flipH="1">
            <a:off x="2445163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 rot="21437230" flipH="1">
            <a:off x="2378488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 rot="162769">
            <a:off x="2279333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2749582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2772728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2711005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2811589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 rot="457219">
            <a:off x="2702052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 rot="21142780" flipH="1">
            <a:off x="2907030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 rot="21437230" flipH="1">
            <a:off x="2840355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 rot="162769">
            <a:off x="2741200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3211449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Freeform 61"/>
          <p:cNvSpPr/>
          <p:nvPr/>
        </p:nvSpPr>
        <p:spPr>
          <a:xfrm>
            <a:off x="3234595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Freeform 62"/>
          <p:cNvSpPr/>
          <p:nvPr/>
        </p:nvSpPr>
        <p:spPr>
          <a:xfrm>
            <a:off x="3172873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3273457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 rot="457219">
            <a:off x="3163919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rot="21142780" flipH="1">
            <a:off x="3368897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rot="21437230" flipH="1">
            <a:off x="3302222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rot="162769">
            <a:off x="3203067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3673316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Freeform 69"/>
          <p:cNvSpPr/>
          <p:nvPr/>
        </p:nvSpPr>
        <p:spPr>
          <a:xfrm>
            <a:off x="3696462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Freeform 70"/>
          <p:cNvSpPr/>
          <p:nvPr/>
        </p:nvSpPr>
        <p:spPr>
          <a:xfrm>
            <a:off x="3634740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Freeform 71"/>
          <p:cNvSpPr/>
          <p:nvPr/>
        </p:nvSpPr>
        <p:spPr>
          <a:xfrm>
            <a:off x="3735324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AutoShape 72"/>
          <p:cNvSpPr/>
          <p:nvPr/>
        </p:nvSpPr>
        <p:spPr>
          <a:xfrm rot="457219">
            <a:off x="3625787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3" name="AutoShape 73"/>
          <p:cNvSpPr/>
          <p:nvPr/>
        </p:nvSpPr>
        <p:spPr>
          <a:xfrm rot="21142780" flipH="1">
            <a:off x="3830764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4" name="AutoShape 74"/>
          <p:cNvSpPr/>
          <p:nvPr/>
        </p:nvSpPr>
        <p:spPr>
          <a:xfrm rot="21437230" flipH="1">
            <a:off x="3764089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AutoShape 75"/>
          <p:cNvSpPr/>
          <p:nvPr/>
        </p:nvSpPr>
        <p:spPr>
          <a:xfrm rot="162769">
            <a:off x="3664934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AutoShape 76"/>
          <p:cNvSpPr/>
          <p:nvPr/>
        </p:nvSpPr>
        <p:spPr>
          <a:xfrm>
            <a:off x="4135184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Freeform 77"/>
          <p:cNvSpPr/>
          <p:nvPr/>
        </p:nvSpPr>
        <p:spPr>
          <a:xfrm>
            <a:off x="4158329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Freeform 78"/>
          <p:cNvSpPr/>
          <p:nvPr/>
        </p:nvSpPr>
        <p:spPr>
          <a:xfrm>
            <a:off x="4096607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Freeform 79"/>
          <p:cNvSpPr/>
          <p:nvPr/>
        </p:nvSpPr>
        <p:spPr>
          <a:xfrm>
            <a:off x="4197191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AutoShape 80"/>
          <p:cNvSpPr/>
          <p:nvPr/>
        </p:nvSpPr>
        <p:spPr>
          <a:xfrm rot="457219">
            <a:off x="4087654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AutoShape 81"/>
          <p:cNvSpPr/>
          <p:nvPr/>
        </p:nvSpPr>
        <p:spPr>
          <a:xfrm rot="21142780" flipH="1">
            <a:off x="4292632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AutoShape 82"/>
          <p:cNvSpPr/>
          <p:nvPr/>
        </p:nvSpPr>
        <p:spPr>
          <a:xfrm rot="21437230" flipH="1">
            <a:off x="4225957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3" name="AutoShape 83"/>
          <p:cNvSpPr/>
          <p:nvPr/>
        </p:nvSpPr>
        <p:spPr>
          <a:xfrm rot="162769">
            <a:off x="4126802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4" name="AutoShape 84"/>
          <p:cNvSpPr/>
          <p:nvPr/>
        </p:nvSpPr>
        <p:spPr>
          <a:xfrm>
            <a:off x="4597051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5" name="Freeform 85"/>
          <p:cNvSpPr/>
          <p:nvPr/>
        </p:nvSpPr>
        <p:spPr>
          <a:xfrm>
            <a:off x="4620196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6" name="Freeform 86"/>
          <p:cNvSpPr/>
          <p:nvPr/>
        </p:nvSpPr>
        <p:spPr>
          <a:xfrm>
            <a:off x="4558474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7" name="Freeform 87"/>
          <p:cNvSpPr/>
          <p:nvPr/>
        </p:nvSpPr>
        <p:spPr>
          <a:xfrm>
            <a:off x="4659059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8" name="AutoShape 88"/>
          <p:cNvSpPr/>
          <p:nvPr/>
        </p:nvSpPr>
        <p:spPr>
          <a:xfrm rot="457219">
            <a:off x="4549521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9" name="AutoShape 89"/>
          <p:cNvSpPr/>
          <p:nvPr/>
        </p:nvSpPr>
        <p:spPr>
          <a:xfrm rot="21142780" flipH="1">
            <a:off x="4754499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0" name="AutoShape 90"/>
          <p:cNvSpPr/>
          <p:nvPr/>
        </p:nvSpPr>
        <p:spPr>
          <a:xfrm rot="21437230" flipH="1">
            <a:off x="4687824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1" name="AutoShape 91"/>
          <p:cNvSpPr/>
          <p:nvPr/>
        </p:nvSpPr>
        <p:spPr>
          <a:xfrm rot="162769">
            <a:off x="4588669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2" name="AutoShape 92"/>
          <p:cNvSpPr/>
          <p:nvPr/>
        </p:nvSpPr>
        <p:spPr>
          <a:xfrm>
            <a:off x="5059013" y="3686842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3" name="Freeform 93"/>
          <p:cNvSpPr/>
          <p:nvPr/>
        </p:nvSpPr>
        <p:spPr>
          <a:xfrm>
            <a:off x="5082064" y="3450812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4" name="Freeform 94"/>
          <p:cNvSpPr/>
          <p:nvPr/>
        </p:nvSpPr>
        <p:spPr>
          <a:xfrm>
            <a:off x="5020342" y="3575971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5" name="Freeform 95"/>
          <p:cNvSpPr/>
          <p:nvPr/>
        </p:nvSpPr>
        <p:spPr>
          <a:xfrm>
            <a:off x="5120926" y="3597688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6" name="AutoShape 96"/>
          <p:cNvSpPr/>
          <p:nvPr/>
        </p:nvSpPr>
        <p:spPr>
          <a:xfrm rot="457219">
            <a:off x="5011388" y="3639788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7" name="AutoShape 97"/>
          <p:cNvSpPr/>
          <p:nvPr/>
        </p:nvSpPr>
        <p:spPr>
          <a:xfrm rot="21142780" flipH="1">
            <a:off x="5216366" y="3639788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8" name="AutoShape 98"/>
          <p:cNvSpPr/>
          <p:nvPr/>
        </p:nvSpPr>
        <p:spPr>
          <a:xfrm rot="21437230" flipH="1">
            <a:off x="5149691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9" name="AutoShape 99"/>
          <p:cNvSpPr/>
          <p:nvPr/>
        </p:nvSpPr>
        <p:spPr>
          <a:xfrm rot="162769">
            <a:off x="5050536" y="3810381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0" name="AutoShape 100"/>
          <p:cNvSpPr/>
          <p:nvPr/>
        </p:nvSpPr>
        <p:spPr>
          <a:xfrm>
            <a:off x="902113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1" name="Freeform 101"/>
          <p:cNvSpPr/>
          <p:nvPr/>
        </p:nvSpPr>
        <p:spPr>
          <a:xfrm>
            <a:off x="925163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2" name="Freeform 102"/>
          <p:cNvSpPr/>
          <p:nvPr/>
        </p:nvSpPr>
        <p:spPr>
          <a:xfrm>
            <a:off x="863537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3" name="Freeform 103"/>
          <p:cNvSpPr/>
          <p:nvPr/>
        </p:nvSpPr>
        <p:spPr>
          <a:xfrm>
            <a:off x="964121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" name="AutoShape 104"/>
          <p:cNvSpPr/>
          <p:nvPr/>
        </p:nvSpPr>
        <p:spPr>
          <a:xfrm rot="457219">
            <a:off x="854583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5" name="AutoShape 105"/>
          <p:cNvSpPr/>
          <p:nvPr/>
        </p:nvSpPr>
        <p:spPr>
          <a:xfrm rot="21142780" flipH="1">
            <a:off x="1059561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6" name="AutoShape 106"/>
          <p:cNvSpPr/>
          <p:nvPr/>
        </p:nvSpPr>
        <p:spPr>
          <a:xfrm rot="21437230" flipH="1">
            <a:off x="992886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7" name="AutoShape 107"/>
          <p:cNvSpPr/>
          <p:nvPr/>
        </p:nvSpPr>
        <p:spPr>
          <a:xfrm rot="162769">
            <a:off x="89373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8" name="AutoShape 108"/>
          <p:cNvSpPr/>
          <p:nvPr/>
        </p:nvSpPr>
        <p:spPr>
          <a:xfrm>
            <a:off x="1363980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9" name="Freeform 109"/>
          <p:cNvSpPr/>
          <p:nvPr/>
        </p:nvSpPr>
        <p:spPr>
          <a:xfrm>
            <a:off x="1387030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0" name="Freeform 110"/>
          <p:cNvSpPr/>
          <p:nvPr/>
        </p:nvSpPr>
        <p:spPr>
          <a:xfrm>
            <a:off x="1325404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1" name="Freeform 111"/>
          <p:cNvSpPr/>
          <p:nvPr/>
        </p:nvSpPr>
        <p:spPr>
          <a:xfrm>
            <a:off x="1425988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2" name="AutoShape 112"/>
          <p:cNvSpPr/>
          <p:nvPr/>
        </p:nvSpPr>
        <p:spPr>
          <a:xfrm rot="457219">
            <a:off x="1316450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3" name="AutoShape 113"/>
          <p:cNvSpPr/>
          <p:nvPr/>
        </p:nvSpPr>
        <p:spPr>
          <a:xfrm rot="21142780" flipH="1">
            <a:off x="1521428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4" name="AutoShape 114"/>
          <p:cNvSpPr/>
          <p:nvPr/>
        </p:nvSpPr>
        <p:spPr>
          <a:xfrm rot="21437230" flipH="1">
            <a:off x="1454753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5" name="AutoShape 115"/>
          <p:cNvSpPr/>
          <p:nvPr/>
        </p:nvSpPr>
        <p:spPr>
          <a:xfrm rot="162769">
            <a:off x="1355598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6" name="AutoShape 116"/>
          <p:cNvSpPr/>
          <p:nvPr/>
        </p:nvSpPr>
        <p:spPr>
          <a:xfrm>
            <a:off x="1825847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7" name="Freeform 117"/>
          <p:cNvSpPr/>
          <p:nvPr/>
        </p:nvSpPr>
        <p:spPr>
          <a:xfrm>
            <a:off x="1848898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8" name="Freeform 118"/>
          <p:cNvSpPr/>
          <p:nvPr/>
        </p:nvSpPr>
        <p:spPr>
          <a:xfrm>
            <a:off x="1787271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9" name="Freeform 119"/>
          <p:cNvSpPr/>
          <p:nvPr/>
        </p:nvSpPr>
        <p:spPr>
          <a:xfrm>
            <a:off x="1887855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0" name="AutoShape 120"/>
          <p:cNvSpPr/>
          <p:nvPr/>
        </p:nvSpPr>
        <p:spPr>
          <a:xfrm rot="457219">
            <a:off x="1778317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1" name="AutoShape 121"/>
          <p:cNvSpPr/>
          <p:nvPr/>
        </p:nvSpPr>
        <p:spPr>
          <a:xfrm rot="21142780" flipH="1">
            <a:off x="1983296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2" name="AutoShape 122"/>
          <p:cNvSpPr/>
          <p:nvPr/>
        </p:nvSpPr>
        <p:spPr>
          <a:xfrm rot="21437230" flipH="1">
            <a:off x="191662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3" name="AutoShape 123"/>
          <p:cNvSpPr/>
          <p:nvPr/>
        </p:nvSpPr>
        <p:spPr>
          <a:xfrm rot="162769">
            <a:off x="1817465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4" name="AutoShape 124"/>
          <p:cNvSpPr/>
          <p:nvPr/>
        </p:nvSpPr>
        <p:spPr>
          <a:xfrm>
            <a:off x="2287714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5" name="Freeform 125"/>
          <p:cNvSpPr/>
          <p:nvPr/>
        </p:nvSpPr>
        <p:spPr>
          <a:xfrm>
            <a:off x="2310765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6" name="Freeform 126"/>
          <p:cNvSpPr/>
          <p:nvPr/>
        </p:nvSpPr>
        <p:spPr>
          <a:xfrm>
            <a:off x="2249138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7" name="Freeform 127"/>
          <p:cNvSpPr/>
          <p:nvPr/>
        </p:nvSpPr>
        <p:spPr>
          <a:xfrm>
            <a:off x="2349722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8" name="AutoShape 128"/>
          <p:cNvSpPr/>
          <p:nvPr/>
        </p:nvSpPr>
        <p:spPr>
          <a:xfrm rot="457219">
            <a:off x="2240185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9" name="AutoShape 129"/>
          <p:cNvSpPr/>
          <p:nvPr/>
        </p:nvSpPr>
        <p:spPr>
          <a:xfrm rot="21142780" flipH="1">
            <a:off x="2445163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0" name="AutoShape 130"/>
          <p:cNvSpPr/>
          <p:nvPr/>
        </p:nvSpPr>
        <p:spPr>
          <a:xfrm rot="21437230" flipH="1">
            <a:off x="2378488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1" name="AutoShape 131"/>
          <p:cNvSpPr/>
          <p:nvPr/>
        </p:nvSpPr>
        <p:spPr>
          <a:xfrm rot="162769">
            <a:off x="2279333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2" name="AutoShape 132"/>
          <p:cNvSpPr/>
          <p:nvPr/>
        </p:nvSpPr>
        <p:spPr>
          <a:xfrm>
            <a:off x="2749582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3" name="Freeform 133"/>
          <p:cNvSpPr/>
          <p:nvPr/>
        </p:nvSpPr>
        <p:spPr>
          <a:xfrm>
            <a:off x="2772728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4" name="Freeform 134"/>
          <p:cNvSpPr/>
          <p:nvPr/>
        </p:nvSpPr>
        <p:spPr>
          <a:xfrm>
            <a:off x="2711005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5" name="Freeform 135"/>
          <p:cNvSpPr/>
          <p:nvPr/>
        </p:nvSpPr>
        <p:spPr>
          <a:xfrm>
            <a:off x="2811589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6" name="AutoShape 136"/>
          <p:cNvSpPr/>
          <p:nvPr/>
        </p:nvSpPr>
        <p:spPr>
          <a:xfrm rot="457219">
            <a:off x="2702052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7" name="AutoShape 137"/>
          <p:cNvSpPr/>
          <p:nvPr/>
        </p:nvSpPr>
        <p:spPr>
          <a:xfrm rot="21142780" flipH="1">
            <a:off x="2907030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8" name="AutoShape 138"/>
          <p:cNvSpPr/>
          <p:nvPr/>
        </p:nvSpPr>
        <p:spPr>
          <a:xfrm rot="21437230" flipH="1">
            <a:off x="2840355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9" name="AutoShape 139"/>
          <p:cNvSpPr/>
          <p:nvPr/>
        </p:nvSpPr>
        <p:spPr>
          <a:xfrm rot="162769">
            <a:off x="2741200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0" name="AutoShape 140"/>
          <p:cNvSpPr/>
          <p:nvPr/>
        </p:nvSpPr>
        <p:spPr>
          <a:xfrm>
            <a:off x="3211449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1" name="Freeform 141"/>
          <p:cNvSpPr/>
          <p:nvPr/>
        </p:nvSpPr>
        <p:spPr>
          <a:xfrm>
            <a:off x="3234595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2" name="Freeform 142"/>
          <p:cNvSpPr/>
          <p:nvPr/>
        </p:nvSpPr>
        <p:spPr>
          <a:xfrm>
            <a:off x="3172873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3" name="Freeform 143"/>
          <p:cNvSpPr/>
          <p:nvPr/>
        </p:nvSpPr>
        <p:spPr>
          <a:xfrm>
            <a:off x="3273457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4" name="AutoShape 144"/>
          <p:cNvSpPr/>
          <p:nvPr/>
        </p:nvSpPr>
        <p:spPr>
          <a:xfrm rot="457219">
            <a:off x="3163919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5" name="AutoShape 145"/>
          <p:cNvSpPr/>
          <p:nvPr/>
        </p:nvSpPr>
        <p:spPr>
          <a:xfrm rot="21142780" flipH="1">
            <a:off x="3368897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6" name="AutoShape 146"/>
          <p:cNvSpPr/>
          <p:nvPr/>
        </p:nvSpPr>
        <p:spPr>
          <a:xfrm rot="21437230" flipH="1">
            <a:off x="3302222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7" name="AutoShape 147"/>
          <p:cNvSpPr/>
          <p:nvPr/>
        </p:nvSpPr>
        <p:spPr>
          <a:xfrm rot="162769">
            <a:off x="3203067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8" name="AutoShape 148"/>
          <p:cNvSpPr/>
          <p:nvPr/>
        </p:nvSpPr>
        <p:spPr>
          <a:xfrm>
            <a:off x="3673316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9" name="Freeform 149"/>
          <p:cNvSpPr/>
          <p:nvPr/>
        </p:nvSpPr>
        <p:spPr>
          <a:xfrm>
            <a:off x="3696462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0" name="Freeform 150"/>
          <p:cNvSpPr/>
          <p:nvPr/>
        </p:nvSpPr>
        <p:spPr>
          <a:xfrm>
            <a:off x="3634740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1" name="Freeform 151"/>
          <p:cNvSpPr/>
          <p:nvPr/>
        </p:nvSpPr>
        <p:spPr>
          <a:xfrm>
            <a:off x="3735324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2" name="AutoShape 152"/>
          <p:cNvSpPr/>
          <p:nvPr/>
        </p:nvSpPr>
        <p:spPr>
          <a:xfrm rot="457219">
            <a:off x="3625787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3" name="AutoShape 153"/>
          <p:cNvSpPr/>
          <p:nvPr/>
        </p:nvSpPr>
        <p:spPr>
          <a:xfrm rot="21142780" flipH="1">
            <a:off x="3830764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4" name="AutoShape 154"/>
          <p:cNvSpPr/>
          <p:nvPr/>
        </p:nvSpPr>
        <p:spPr>
          <a:xfrm rot="21437230" flipH="1">
            <a:off x="3764089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5" name="AutoShape 155"/>
          <p:cNvSpPr/>
          <p:nvPr/>
        </p:nvSpPr>
        <p:spPr>
          <a:xfrm rot="162769">
            <a:off x="3664934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6" name="AutoShape 156"/>
          <p:cNvSpPr/>
          <p:nvPr/>
        </p:nvSpPr>
        <p:spPr>
          <a:xfrm>
            <a:off x="4135184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7" name="Freeform 157"/>
          <p:cNvSpPr/>
          <p:nvPr/>
        </p:nvSpPr>
        <p:spPr>
          <a:xfrm>
            <a:off x="4158329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8" name="Freeform 158"/>
          <p:cNvSpPr/>
          <p:nvPr/>
        </p:nvSpPr>
        <p:spPr>
          <a:xfrm>
            <a:off x="4096607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9" name="Freeform 159"/>
          <p:cNvSpPr/>
          <p:nvPr/>
        </p:nvSpPr>
        <p:spPr>
          <a:xfrm>
            <a:off x="4197191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0" name="AutoShape 160"/>
          <p:cNvSpPr/>
          <p:nvPr/>
        </p:nvSpPr>
        <p:spPr>
          <a:xfrm rot="457219">
            <a:off x="4087654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1" name="AutoShape 161"/>
          <p:cNvSpPr/>
          <p:nvPr/>
        </p:nvSpPr>
        <p:spPr>
          <a:xfrm rot="21142780" flipH="1">
            <a:off x="4292632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2" name="AutoShape 162"/>
          <p:cNvSpPr/>
          <p:nvPr/>
        </p:nvSpPr>
        <p:spPr>
          <a:xfrm rot="21437230" flipH="1">
            <a:off x="4225957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3" name="AutoShape 163"/>
          <p:cNvSpPr/>
          <p:nvPr/>
        </p:nvSpPr>
        <p:spPr>
          <a:xfrm rot="162769">
            <a:off x="4126802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4" name="AutoShape 164"/>
          <p:cNvSpPr/>
          <p:nvPr/>
        </p:nvSpPr>
        <p:spPr>
          <a:xfrm>
            <a:off x="4597051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5" name="Freeform 165"/>
          <p:cNvSpPr/>
          <p:nvPr/>
        </p:nvSpPr>
        <p:spPr>
          <a:xfrm>
            <a:off x="4620196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6" name="Freeform 166"/>
          <p:cNvSpPr/>
          <p:nvPr/>
        </p:nvSpPr>
        <p:spPr>
          <a:xfrm>
            <a:off x="4558474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7" name="Freeform 167"/>
          <p:cNvSpPr/>
          <p:nvPr/>
        </p:nvSpPr>
        <p:spPr>
          <a:xfrm>
            <a:off x="4659059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8" name="AutoShape 168"/>
          <p:cNvSpPr/>
          <p:nvPr/>
        </p:nvSpPr>
        <p:spPr>
          <a:xfrm rot="457219">
            <a:off x="4549521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9" name="AutoShape 169"/>
          <p:cNvSpPr/>
          <p:nvPr/>
        </p:nvSpPr>
        <p:spPr>
          <a:xfrm rot="21142780" flipH="1">
            <a:off x="4754499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0" name="AutoShape 170"/>
          <p:cNvSpPr/>
          <p:nvPr/>
        </p:nvSpPr>
        <p:spPr>
          <a:xfrm rot="21437230" flipH="1">
            <a:off x="4687824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1" name="AutoShape 171"/>
          <p:cNvSpPr/>
          <p:nvPr/>
        </p:nvSpPr>
        <p:spPr>
          <a:xfrm rot="162769">
            <a:off x="4588669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2" name="AutoShape 172"/>
          <p:cNvSpPr/>
          <p:nvPr/>
        </p:nvSpPr>
        <p:spPr>
          <a:xfrm>
            <a:off x="5059013" y="4660678"/>
            <a:ext cx="153067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3" name="Freeform 173"/>
          <p:cNvSpPr/>
          <p:nvPr/>
        </p:nvSpPr>
        <p:spPr>
          <a:xfrm>
            <a:off x="5082064" y="4424553"/>
            <a:ext cx="103441" cy="134493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4" name="Freeform 174"/>
          <p:cNvSpPr/>
          <p:nvPr/>
        </p:nvSpPr>
        <p:spPr>
          <a:xfrm>
            <a:off x="5020342" y="4549712"/>
            <a:ext cx="226885" cy="130873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5" name="Freeform 175"/>
          <p:cNvSpPr/>
          <p:nvPr/>
        </p:nvSpPr>
        <p:spPr>
          <a:xfrm>
            <a:off x="5120926" y="4571524"/>
            <a:ext cx="26384" cy="19621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6" name="AutoShape 176"/>
          <p:cNvSpPr/>
          <p:nvPr/>
        </p:nvSpPr>
        <p:spPr>
          <a:xfrm rot="457219">
            <a:off x="5011388" y="4613529"/>
            <a:ext cx="43339" cy="23984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7" name="AutoShape 177"/>
          <p:cNvSpPr/>
          <p:nvPr/>
        </p:nvSpPr>
        <p:spPr>
          <a:xfrm rot="21142780" flipH="1">
            <a:off x="5216366" y="4613529"/>
            <a:ext cx="43339" cy="242030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8" name="AutoShape 178"/>
          <p:cNvSpPr/>
          <p:nvPr/>
        </p:nvSpPr>
        <p:spPr>
          <a:xfrm rot="21437230" flipH="1">
            <a:off x="5149691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9" name="AutoShape 179"/>
          <p:cNvSpPr/>
          <p:nvPr/>
        </p:nvSpPr>
        <p:spPr>
          <a:xfrm rot="162769">
            <a:off x="5050536" y="4784122"/>
            <a:ext cx="69056" cy="382048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0" name="AutoShape 180"/>
          <p:cNvSpPr/>
          <p:nvPr/>
        </p:nvSpPr>
        <p:spPr>
          <a:xfrm>
            <a:off x="6851428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1" name="AutoShape 181"/>
          <p:cNvSpPr/>
          <p:nvPr/>
        </p:nvSpPr>
        <p:spPr>
          <a:xfrm rot="457219">
            <a:off x="6807708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2" name="AutoShape 182"/>
          <p:cNvSpPr/>
          <p:nvPr/>
        </p:nvSpPr>
        <p:spPr>
          <a:xfrm rot="21142780" flipH="1">
            <a:off x="7000684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3" name="AutoShape 183"/>
          <p:cNvSpPr/>
          <p:nvPr/>
        </p:nvSpPr>
        <p:spPr>
          <a:xfrm rot="21437230" flipH="1">
            <a:off x="693782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4" name="AutoShape 184"/>
          <p:cNvSpPr/>
          <p:nvPr/>
        </p:nvSpPr>
        <p:spPr>
          <a:xfrm rot="162769">
            <a:off x="6842665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5" name="Freeform 185"/>
          <p:cNvSpPr/>
          <p:nvPr/>
        </p:nvSpPr>
        <p:spPr>
          <a:xfrm>
            <a:off x="6818471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6" name="AutoShape 186"/>
          <p:cNvSpPr/>
          <p:nvPr/>
        </p:nvSpPr>
        <p:spPr>
          <a:xfrm>
            <a:off x="7314629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7" name="AutoShape 187"/>
          <p:cNvSpPr/>
          <p:nvPr/>
        </p:nvSpPr>
        <p:spPr>
          <a:xfrm rot="457219">
            <a:off x="72709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8" name="AutoShape 188"/>
          <p:cNvSpPr/>
          <p:nvPr/>
        </p:nvSpPr>
        <p:spPr>
          <a:xfrm rot="21142780" flipH="1">
            <a:off x="7463885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9" name="AutoShape 189"/>
          <p:cNvSpPr/>
          <p:nvPr/>
        </p:nvSpPr>
        <p:spPr>
          <a:xfrm rot="21437230" flipH="1">
            <a:off x="740102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0" name="AutoShape 190"/>
          <p:cNvSpPr/>
          <p:nvPr/>
        </p:nvSpPr>
        <p:spPr>
          <a:xfrm rot="162769">
            <a:off x="730586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1" name="Freeform 191"/>
          <p:cNvSpPr/>
          <p:nvPr/>
        </p:nvSpPr>
        <p:spPr>
          <a:xfrm>
            <a:off x="7281672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2" name="AutoShape 192"/>
          <p:cNvSpPr/>
          <p:nvPr/>
        </p:nvSpPr>
        <p:spPr>
          <a:xfrm>
            <a:off x="7777829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3" name="AutoShape 193"/>
          <p:cNvSpPr/>
          <p:nvPr/>
        </p:nvSpPr>
        <p:spPr>
          <a:xfrm rot="457219">
            <a:off x="77341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4" name="AutoShape 194"/>
          <p:cNvSpPr/>
          <p:nvPr/>
        </p:nvSpPr>
        <p:spPr>
          <a:xfrm rot="21142780" flipH="1">
            <a:off x="7927086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5" name="AutoShape 195"/>
          <p:cNvSpPr/>
          <p:nvPr/>
        </p:nvSpPr>
        <p:spPr>
          <a:xfrm rot="21437230" flipH="1">
            <a:off x="7864221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6" name="AutoShape 196"/>
          <p:cNvSpPr/>
          <p:nvPr/>
        </p:nvSpPr>
        <p:spPr>
          <a:xfrm rot="162769">
            <a:off x="776906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7" name="Freeform 197"/>
          <p:cNvSpPr/>
          <p:nvPr/>
        </p:nvSpPr>
        <p:spPr>
          <a:xfrm>
            <a:off x="77448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8" name="AutoShape 198"/>
          <p:cNvSpPr/>
          <p:nvPr/>
        </p:nvSpPr>
        <p:spPr>
          <a:xfrm>
            <a:off x="8241030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9" name="AutoShape 199"/>
          <p:cNvSpPr/>
          <p:nvPr/>
        </p:nvSpPr>
        <p:spPr>
          <a:xfrm rot="457219">
            <a:off x="8197310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0" name="AutoShape 200"/>
          <p:cNvSpPr/>
          <p:nvPr/>
        </p:nvSpPr>
        <p:spPr>
          <a:xfrm rot="21142780" flipH="1">
            <a:off x="8390287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1" name="AutoShape 201"/>
          <p:cNvSpPr/>
          <p:nvPr/>
        </p:nvSpPr>
        <p:spPr>
          <a:xfrm rot="21437230" flipH="1">
            <a:off x="8327422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2" name="AutoShape 202"/>
          <p:cNvSpPr/>
          <p:nvPr/>
        </p:nvSpPr>
        <p:spPr>
          <a:xfrm rot="162769">
            <a:off x="823226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3" name="Freeform 203"/>
          <p:cNvSpPr/>
          <p:nvPr/>
        </p:nvSpPr>
        <p:spPr>
          <a:xfrm>
            <a:off x="82080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4" name="AutoShape 204"/>
          <p:cNvSpPr/>
          <p:nvPr/>
        </p:nvSpPr>
        <p:spPr>
          <a:xfrm>
            <a:off x="8704231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5" name="AutoShape 205"/>
          <p:cNvSpPr/>
          <p:nvPr/>
        </p:nvSpPr>
        <p:spPr>
          <a:xfrm rot="457219">
            <a:off x="8660511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6" name="AutoShape 206"/>
          <p:cNvSpPr/>
          <p:nvPr/>
        </p:nvSpPr>
        <p:spPr>
          <a:xfrm rot="21142780" flipH="1">
            <a:off x="8853488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7" name="AutoShape 207"/>
          <p:cNvSpPr/>
          <p:nvPr/>
        </p:nvSpPr>
        <p:spPr>
          <a:xfrm rot="21437230" flipH="1">
            <a:off x="8790623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8" name="AutoShape 208"/>
          <p:cNvSpPr/>
          <p:nvPr/>
        </p:nvSpPr>
        <p:spPr>
          <a:xfrm rot="162769">
            <a:off x="869546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9" name="Freeform 209"/>
          <p:cNvSpPr/>
          <p:nvPr/>
        </p:nvSpPr>
        <p:spPr>
          <a:xfrm>
            <a:off x="8671274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0" name="AutoShape 210"/>
          <p:cNvSpPr/>
          <p:nvPr/>
        </p:nvSpPr>
        <p:spPr>
          <a:xfrm>
            <a:off x="9167432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1" name="AutoShape 211"/>
          <p:cNvSpPr/>
          <p:nvPr/>
        </p:nvSpPr>
        <p:spPr>
          <a:xfrm rot="457219">
            <a:off x="9123712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2" name="AutoShape 212"/>
          <p:cNvSpPr/>
          <p:nvPr/>
        </p:nvSpPr>
        <p:spPr>
          <a:xfrm rot="21142780" flipH="1">
            <a:off x="9316688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3" name="AutoShape 213"/>
          <p:cNvSpPr/>
          <p:nvPr/>
        </p:nvSpPr>
        <p:spPr>
          <a:xfrm rot="21437230" flipH="1">
            <a:off x="9253824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4" name="AutoShape 214"/>
          <p:cNvSpPr/>
          <p:nvPr/>
        </p:nvSpPr>
        <p:spPr>
          <a:xfrm rot="162769">
            <a:off x="9158668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5" name="Freeform 215"/>
          <p:cNvSpPr/>
          <p:nvPr/>
        </p:nvSpPr>
        <p:spPr>
          <a:xfrm>
            <a:off x="9134475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6" name="AutoShape 216"/>
          <p:cNvSpPr/>
          <p:nvPr/>
        </p:nvSpPr>
        <p:spPr>
          <a:xfrm>
            <a:off x="9630633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7" name="AutoShape 217"/>
          <p:cNvSpPr/>
          <p:nvPr/>
        </p:nvSpPr>
        <p:spPr>
          <a:xfrm rot="457219">
            <a:off x="9586913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8" name="AutoShape 218"/>
          <p:cNvSpPr/>
          <p:nvPr/>
        </p:nvSpPr>
        <p:spPr>
          <a:xfrm rot="21142780" flipH="1">
            <a:off x="9779889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9" name="AutoShape 219"/>
          <p:cNvSpPr/>
          <p:nvPr/>
        </p:nvSpPr>
        <p:spPr>
          <a:xfrm rot="21437230" flipH="1">
            <a:off x="9717024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0" name="AutoShape 220"/>
          <p:cNvSpPr/>
          <p:nvPr/>
        </p:nvSpPr>
        <p:spPr>
          <a:xfrm rot="162769">
            <a:off x="9621869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1" name="Freeform 221"/>
          <p:cNvSpPr/>
          <p:nvPr/>
        </p:nvSpPr>
        <p:spPr>
          <a:xfrm>
            <a:off x="9597771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2" name="AutoShape 222"/>
          <p:cNvSpPr/>
          <p:nvPr/>
        </p:nvSpPr>
        <p:spPr>
          <a:xfrm>
            <a:off x="10093833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3" name="AutoShape 223"/>
          <p:cNvSpPr/>
          <p:nvPr/>
        </p:nvSpPr>
        <p:spPr>
          <a:xfrm rot="457219">
            <a:off x="10050113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4" name="AutoShape 224"/>
          <p:cNvSpPr/>
          <p:nvPr/>
        </p:nvSpPr>
        <p:spPr>
          <a:xfrm rot="21142780" flipH="1">
            <a:off x="10243090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5" name="AutoShape 225"/>
          <p:cNvSpPr/>
          <p:nvPr/>
        </p:nvSpPr>
        <p:spPr>
          <a:xfrm rot="21437230" flipH="1">
            <a:off x="10180225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6" name="AutoShape 226"/>
          <p:cNvSpPr/>
          <p:nvPr/>
        </p:nvSpPr>
        <p:spPr>
          <a:xfrm rot="162769">
            <a:off x="10085070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7" name="Freeform 227"/>
          <p:cNvSpPr/>
          <p:nvPr/>
        </p:nvSpPr>
        <p:spPr>
          <a:xfrm>
            <a:off x="10060972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8" name="AutoShape 228"/>
          <p:cNvSpPr/>
          <p:nvPr/>
        </p:nvSpPr>
        <p:spPr>
          <a:xfrm>
            <a:off x="10557034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9" name="AutoShape 229"/>
          <p:cNvSpPr/>
          <p:nvPr/>
        </p:nvSpPr>
        <p:spPr>
          <a:xfrm rot="457219">
            <a:off x="10513409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0" name="AutoShape 230"/>
          <p:cNvSpPr/>
          <p:nvPr/>
        </p:nvSpPr>
        <p:spPr>
          <a:xfrm rot="21142780" flipH="1">
            <a:off x="10706291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1" name="AutoShape 231"/>
          <p:cNvSpPr/>
          <p:nvPr/>
        </p:nvSpPr>
        <p:spPr>
          <a:xfrm rot="21437230" flipH="1">
            <a:off x="10643426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2" name="AutoShape 232"/>
          <p:cNvSpPr/>
          <p:nvPr/>
        </p:nvSpPr>
        <p:spPr>
          <a:xfrm rot="162769">
            <a:off x="10548271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3" name="Freeform 233"/>
          <p:cNvSpPr/>
          <p:nvPr/>
        </p:nvSpPr>
        <p:spPr>
          <a:xfrm>
            <a:off x="10524173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4" name="AutoShape 234"/>
          <p:cNvSpPr/>
          <p:nvPr/>
        </p:nvSpPr>
        <p:spPr>
          <a:xfrm>
            <a:off x="11020234" y="3687032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5" name="AutoShape 235"/>
          <p:cNvSpPr/>
          <p:nvPr/>
        </p:nvSpPr>
        <p:spPr>
          <a:xfrm rot="457219">
            <a:off x="10976610" y="3639884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6" name="AutoShape 236"/>
          <p:cNvSpPr/>
          <p:nvPr/>
        </p:nvSpPr>
        <p:spPr>
          <a:xfrm rot="21142780" flipH="1">
            <a:off x="11169491" y="3639884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7" name="AutoShape 237"/>
          <p:cNvSpPr/>
          <p:nvPr/>
        </p:nvSpPr>
        <p:spPr>
          <a:xfrm rot="21437230" flipH="1">
            <a:off x="11106627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8" name="AutoShape 238"/>
          <p:cNvSpPr/>
          <p:nvPr/>
        </p:nvSpPr>
        <p:spPr>
          <a:xfrm rot="162769">
            <a:off x="11011472" y="3811905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9" name="Freeform 239"/>
          <p:cNvSpPr/>
          <p:nvPr/>
        </p:nvSpPr>
        <p:spPr>
          <a:xfrm>
            <a:off x="10987374" y="3451003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0" name="AutoShape 240"/>
          <p:cNvSpPr/>
          <p:nvPr/>
        </p:nvSpPr>
        <p:spPr>
          <a:xfrm>
            <a:off x="6851428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1" name="AutoShape 241"/>
          <p:cNvSpPr/>
          <p:nvPr/>
        </p:nvSpPr>
        <p:spPr>
          <a:xfrm rot="457219">
            <a:off x="6807708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2" name="AutoShape 242"/>
          <p:cNvSpPr/>
          <p:nvPr/>
        </p:nvSpPr>
        <p:spPr>
          <a:xfrm rot="21142780" flipH="1">
            <a:off x="7000684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3" name="AutoShape 243"/>
          <p:cNvSpPr/>
          <p:nvPr/>
        </p:nvSpPr>
        <p:spPr>
          <a:xfrm rot="21437230" flipH="1">
            <a:off x="693782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4" name="AutoShape 244"/>
          <p:cNvSpPr/>
          <p:nvPr/>
        </p:nvSpPr>
        <p:spPr>
          <a:xfrm rot="162769">
            <a:off x="6842665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5" name="Freeform 245"/>
          <p:cNvSpPr/>
          <p:nvPr/>
        </p:nvSpPr>
        <p:spPr>
          <a:xfrm>
            <a:off x="6818471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6" name="AutoShape 246"/>
          <p:cNvSpPr/>
          <p:nvPr/>
        </p:nvSpPr>
        <p:spPr>
          <a:xfrm>
            <a:off x="7314629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7" name="AutoShape 247"/>
          <p:cNvSpPr/>
          <p:nvPr/>
        </p:nvSpPr>
        <p:spPr>
          <a:xfrm rot="457219">
            <a:off x="72709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8" name="AutoShape 248"/>
          <p:cNvSpPr/>
          <p:nvPr/>
        </p:nvSpPr>
        <p:spPr>
          <a:xfrm rot="21142780" flipH="1">
            <a:off x="7463885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9" name="AutoShape 249"/>
          <p:cNvSpPr/>
          <p:nvPr/>
        </p:nvSpPr>
        <p:spPr>
          <a:xfrm rot="21437230" flipH="1">
            <a:off x="740102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0" name="AutoShape 250"/>
          <p:cNvSpPr/>
          <p:nvPr/>
        </p:nvSpPr>
        <p:spPr>
          <a:xfrm rot="162769">
            <a:off x="730586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1" name="Freeform 251"/>
          <p:cNvSpPr/>
          <p:nvPr/>
        </p:nvSpPr>
        <p:spPr>
          <a:xfrm>
            <a:off x="7281672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2" name="AutoShape 252"/>
          <p:cNvSpPr/>
          <p:nvPr/>
        </p:nvSpPr>
        <p:spPr>
          <a:xfrm>
            <a:off x="7777829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3" name="AutoShape 253"/>
          <p:cNvSpPr/>
          <p:nvPr/>
        </p:nvSpPr>
        <p:spPr>
          <a:xfrm rot="457219">
            <a:off x="77341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4" name="AutoShape 254"/>
          <p:cNvSpPr/>
          <p:nvPr/>
        </p:nvSpPr>
        <p:spPr>
          <a:xfrm rot="21142780" flipH="1">
            <a:off x="7927086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5" name="AutoShape 255"/>
          <p:cNvSpPr/>
          <p:nvPr/>
        </p:nvSpPr>
        <p:spPr>
          <a:xfrm rot="21437230" flipH="1">
            <a:off x="7864221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6" name="AutoShape 256"/>
          <p:cNvSpPr/>
          <p:nvPr/>
        </p:nvSpPr>
        <p:spPr>
          <a:xfrm rot="162769">
            <a:off x="776906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7" name="Freeform 257"/>
          <p:cNvSpPr/>
          <p:nvPr/>
        </p:nvSpPr>
        <p:spPr>
          <a:xfrm>
            <a:off x="77448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8" name="AutoShape 258"/>
          <p:cNvSpPr/>
          <p:nvPr/>
        </p:nvSpPr>
        <p:spPr>
          <a:xfrm>
            <a:off x="8241030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9" name="AutoShape 259"/>
          <p:cNvSpPr/>
          <p:nvPr/>
        </p:nvSpPr>
        <p:spPr>
          <a:xfrm rot="457219">
            <a:off x="8197310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0" name="AutoShape 260"/>
          <p:cNvSpPr/>
          <p:nvPr/>
        </p:nvSpPr>
        <p:spPr>
          <a:xfrm rot="21142780" flipH="1">
            <a:off x="8390287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1" name="AutoShape 261"/>
          <p:cNvSpPr/>
          <p:nvPr/>
        </p:nvSpPr>
        <p:spPr>
          <a:xfrm rot="21437230" flipH="1">
            <a:off x="8327422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2" name="AutoShape 262"/>
          <p:cNvSpPr/>
          <p:nvPr/>
        </p:nvSpPr>
        <p:spPr>
          <a:xfrm rot="162769">
            <a:off x="823226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3" name="Freeform 263"/>
          <p:cNvSpPr/>
          <p:nvPr/>
        </p:nvSpPr>
        <p:spPr>
          <a:xfrm>
            <a:off x="82080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4" name="AutoShape 264"/>
          <p:cNvSpPr/>
          <p:nvPr/>
        </p:nvSpPr>
        <p:spPr>
          <a:xfrm>
            <a:off x="8704231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5" name="AutoShape 265"/>
          <p:cNvSpPr/>
          <p:nvPr/>
        </p:nvSpPr>
        <p:spPr>
          <a:xfrm rot="457219">
            <a:off x="8660511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6" name="AutoShape 266"/>
          <p:cNvSpPr/>
          <p:nvPr/>
        </p:nvSpPr>
        <p:spPr>
          <a:xfrm rot="21142780" flipH="1">
            <a:off x="8853488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7" name="AutoShape 267"/>
          <p:cNvSpPr/>
          <p:nvPr/>
        </p:nvSpPr>
        <p:spPr>
          <a:xfrm rot="21437230" flipH="1">
            <a:off x="8790623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8" name="AutoShape 268"/>
          <p:cNvSpPr/>
          <p:nvPr/>
        </p:nvSpPr>
        <p:spPr>
          <a:xfrm rot="162769">
            <a:off x="869546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9" name="Freeform 269"/>
          <p:cNvSpPr/>
          <p:nvPr/>
        </p:nvSpPr>
        <p:spPr>
          <a:xfrm>
            <a:off x="8671274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0" name="AutoShape 270"/>
          <p:cNvSpPr/>
          <p:nvPr/>
        </p:nvSpPr>
        <p:spPr>
          <a:xfrm>
            <a:off x="9167432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1" name="AutoShape 271"/>
          <p:cNvSpPr/>
          <p:nvPr/>
        </p:nvSpPr>
        <p:spPr>
          <a:xfrm rot="457219">
            <a:off x="9123712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2" name="AutoShape 272"/>
          <p:cNvSpPr/>
          <p:nvPr/>
        </p:nvSpPr>
        <p:spPr>
          <a:xfrm rot="21142780" flipH="1">
            <a:off x="9316688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3" name="AutoShape 273"/>
          <p:cNvSpPr/>
          <p:nvPr/>
        </p:nvSpPr>
        <p:spPr>
          <a:xfrm rot="21437230" flipH="1">
            <a:off x="9253824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4" name="AutoShape 274"/>
          <p:cNvSpPr/>
          <p:nvPr/>
        </p:nvSpPr>
        <p:spPr>
          <a:xfrm rot="162769">
            <a:off x="9158668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5" name="Freeform 275"/>
          <p:cNvSpPr/>
          <p:nvPr/>
        </p:nvSpPr>
        <p:spPr>
          <a:xfrm>
            <a:off x="9134475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6" name="AutoShape 276"/>
          <p:cNvSpPr/>
          <p:nvPr/>
        </p:nvSpPr>
        <p:spPr>
          <a:xfrm>
            <a:off x="9630633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7" name="AutoShape 277"/>
          <p:cNvSpPr/>
          <p:nvPr/>
        </p:nvSpPr>
        <p:spPr>
          <a:xfrm rot="457219">
            <a:off x="9586913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8" name="AutoShape 278"/>
          <p:cNvSpPr/>
          <p:nvPr/>
        </p:nvSpPr>
        <p:spPr>
          <a:xfrm rot="21142780" flipH="1">
            <a:off x="9779889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9" name="AutoShape 279"/>
          <p:cNvSpPr/>
          <p:nvPr/>
        </p:nvSpPr>
        <p:spPr>
          <a:xfrm rot="21437230" flipH="1">
            <a:off x="9717024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0" name="AutoShape 280"/>
          <p:cNvSpPr/>
          <p:nvPr/>
        </p:nvSpPr>
        <p:spPr>
          <a:xfrm rot="162769">
            <a:off x="9621869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1" name="Freeform 281"/>
          <p:cNvSpPr/>
          <p:nvPr/>
        </p:nvSpPr>
        <p:spPr>
          <a:xfrm>
            <a:off x="9597771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2" name="AutoShape 282"/>
          <p:cNvSpPr/>
          <p:nvPr/>
        </p:nvSpPr>
        <p:spPr>
          <a:xfrm>
            <a:off x="10093833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3" name="AutoShape 283"/>
          <p:cNvSpPr/>
          <p:nvPr/>
        </p:nvSpPr>
        <p:spPr>
          <a:xfrm rot="457219">
            <a:off x="10050113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4" name="AutoShape 284"/>
          <p:cNvSpPr/>
          <p:nvPr/>
        </p:nvSpPr>
        <p:spPr>
          <a:xfrm rot="21142780" flipH="1">
            <a:off x="10243090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5" name="AutoShape 285"/>
          <p:cNvSpPr/>
          <p:nvPr/>
        </p:nvSpPr>
        <p:spPr>
          <a:xfrm rot="21437230" flipH="1">
            <a:off x="10180225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6" name="AutoShape 286"/>
          <p:cNvSpPr/>
          <p:nvPr/>
        </p:nvSpPr>
        <p:spPr>
          <a:xfrm rot="162769">
            <a:off x="10085070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7" name="Freeform 287"/>
          <p:cNvSpPr/>
          <p:nvPr/>
        </p:nvSpPr>
        <p:spPr>
          <a:xfrm>
            <a:off x="10060972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8" name="AutoShape 288"/>
          <p:cNvSpPr/>
          <p:nvPr/>
        </p:nvSpPr>
        <p:spPr>
          <a:xfrm>
            <a:off x="10557034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9" name="AutoShape 289"/>
          <p:cNvSpPr/>
          <p:nvPr/>
        </p:nvSpPr>
        <p:spPr>
          <a:xfrm rot="457219">
            <a:off x="10513409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0" name="AutoShape 290"/>
          <p:cNvSpPr/>
          <p:nvPr/>
        </p:nvSpPr>
        <p:spPr>
          <a:xfrm rot="21142780" flipH="1">
            <a:off x="10706291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1" name="AutoShape 291"/>
          <p:cNvSpPr/>
          <p:nvPr/>
        </p:nvSpPr>
        <p:spPr>
          <a:xfrm rot="21437230" flipH="1">
            <a:off x="10643426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2" name="AutoShape 292"/>
          <p:cNvSpPr/>
          <p:nvPr/>
        </p:nvSpPr>
        <p:spPr>
          <a:xfrm rot="162769">
            <a:off x="10548271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3" name="Freeform 293"/>
          <p:cNvSpPr/>
          <p:nvPr/>
        </p:nvSpPr>
        <p:spPr>
          <a:xfrm>
            <a:off x="10524173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4" name="AutoShape 294"/>
          <p:cNvSpPr/>
          <p:nvPr/>
        </p:nvSpPr>
        <p:spPr>
          <a:xfrm>
            <a:off x="11020234" y="4660773"/>
            <a:ext cx="148209" cy="167069"/>
          </a:xfrm>
          <a:prstGeom prst="roundRect">
            <a:avLst>
              <a:gd name="adj" fmla="val 34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5" name="AutoShape 295"/>
          <p:cNvSpPr/>
          <p:nvPr/>
        </p:nvSpPr>
        <p:spPr>
          <a:xfrm rot="457219">
            <a:off x="10976610" y="4613720"/>
            <a:ext cx="43339" cy="23974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6" name="AutoShape 296"/>
          <p:cNvSpPr/>
          <p:nvPr/>
        </p:nvSpPr>
        <p:spPr>
          <a:xfrm rot="21142780" flipH="1">
            <a:off x="11169491" y="4613720"/>
            <a:ext cx="43339" cy="241935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7" name="AutoShape 297"/>
          <p:cNvSpPr/>
          <p:nvPr/>
        </p:nvSpPr>
        <p:spPr>
          <a:xfrm rot="21437230" flipH="1">
            <a:off x="11106627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8" name="AutoShape 298"/>
          <p:cNvSpPr/>
          <p:nvPr/>
        </p:nvSpPr>
        <p:spPr>
          <a:xfrm rot="162769">
            <a:off x="11011472" y="4785646"/>
            <a:ext cx="69056" cy="381952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9" name="Freeform 299"/>
          <p:cNvSpPr/>
          <p:nvPr/>
        </p:nvSpPr>
        <p:spPr>
          <a:xfrm>
            <a:off x="10987374" y="4424744"/>
            <a:ext cx="218122" cy="256032"/>
          </a:xfrm>
          <a:custGeom>
            <a:rect l="l" t="t" r="r" b="b"/>
            <a:pathLst>
              <a:path w="272" h="320">
                <a:moveTo>
                  <a:pt x="206" y="171"/>
                </a:moveTo>
                <a:cubicBezTo>
                  <a:pt x="205" y="126"/>
                  <a:pt x="213" y="74"/>
                  <a:pt x="184" y="35"/>
                </a:cubicBezTo>
                <a:cubicBezTo>
                  <a:pt x="158" y="0"/>
                  <a:pt x="96" y="8"/>
                  <a:pt x="77" y="47"/>
                </a:cubicBezTo>
                <a:cubicBezTo>
                  <a:pt x="58" y="86"/>
                  <a:pt x="63" y="130"/>
                  <a:pt x="63" y="172"/>
                </a:cubicBezTo>
                <a:cubicBezTo>
                  <a:pt x="25" y="190"/>
                  <a:pt x="0" y="231"/>
                  <a:pt x="4" y="274"/>
                </a:cubicBezTo>
                <a:cubicBezTo>
                  <a:pt x="4" y="274"/>
                  <a:pt x="4" y="274"/>
                  <a:pt x="5" y="275"/>
                </a:cubicBezTo>
                <a:cubicBezTo>
                  <a:pt x="13" y="292"/>
                  <a:pt x="33" y="293"/>
                  <a:pt x="49" y="295"/>
                </a:cubicBezTo>
                <a:cubicBezTo>
                  <a:pt x="63" y="302"/>
                  <a:pt x="76" y="310"/>
                  <a:pt x="91" y="312"/>
                </a:cubicBezTo>
                <a:cubicBezTo>
                  <a:pt x="133" y="320"/>
                  <a:pt x="180" y="319"/>
                  <a:pt x="218" y="296"/>
                </a:cubicBezTo>
                <a:cubicBezTo>
                  <a:pt x="234" y="292"/>
                  <a:pt x="258" y="294"/>
                  <a:pt x="265" y="275"/>
                </a:cubicBezTo>
                <a:cubicBezTo>
                  <a:pt x="272" y="232"/>
                  <a:pt x="244" y="190"/>
                  <a:pt x="206" y="171"/>
                </a:cubicBezTo>
                <a:close/>
                <a:moveTo>
                  <a:pt x="179" y="172"/>
                </a:moveTo>
                <a:cubicBezTo>
                  <a:pt x="184" y="183"/>
                  <a:pt x="190" y="194"/>
                  <a:pt x="196" y="206"/>
                </a:cubicBezTo>
                <a:cubicBezTo>
                  <a:pt x="183" y="206"/>
                  <a:pt x="170" y="207"/>
                  <a:pt x="157" y="206"/>
                </a:cubicBezTo>
                <a:cubicBezTo>
                  <a:pt x="164" y="195"/>
                  <a:pt x="171" y="184"/>
                  <a:pt x="179" y="172"/>
                </a:cubicBezTo>
                <a:close/>
                <a:moveTo>
                  <a:pt x="135" y="219"/>
                </a:moveTo>
                <a:cubicBezTo>
                  <a:pt x="128" y="203"/>
                  <a:pt x="108" y="174"/>
                  <a:pt x="108" y="174"/>
                </a:cubicBezTo>
                <a:cubicBezTo>
                  <a:pt x="108" y="174"/>
                  <a:pt x="107" y="166"/>
                  <a:pt x="106" y="162"/>
                </a:cubicBezTo>
                <a:cubicBezTo>
                  <a:pt x="117" y="167"/>
                  <a:pt x="129" y="173"/>
                  <a:pt x="141" y="171"/>
                </a:cubicBezTo>
                <a:cubicBezTo>
                  <a:pt x="150" y="170"/>
                  <a:pt x="157" y="164"/>
                  <a:pt x="165" y="160"/>
                </a:cubicBezTo>
                <a:cubicBezTo>
                  <a:pt x="165" y="162"/>
                  <a:pt x="165" y="165"/>
                  <a:pt x="165" y="167"/>
                </a:cubicBezTo>
                <a:cubicBezTo>
                  <a:pt x="158" y="186"/>
                  <a:pt x="143" y="200"/>
                  <a:pt x="135" y="219"/>
                </a:cubicBezTo>
                <a:close/>
                <a:moveTo>
                  <a:pt x="191" y="91"/>
                </a:moveTo>
                <a:cubicBezTo>
                  <a:pt x="200" y="102"/>
                  <a:pt x="192" y="115"/>
                  <a:pt x="185" y="124"/>
                </a:cubicBezTo>
                <a:cubicBezTo>
                  <a:pt x="186" y="117"/>
                  <a:pt x="189" y="102"/>
                  <a:pt x="189" y="102"/>
                </a:cubicBezTo>
                <a:lnTo>
                  <a:pt x="191" y="91"/>
                </a:lnTo>
                <a:close/>
                <a:moveTo>
                  <a:pt x="152" y="68"/>
                </a:moveTo>
                <a:cubicBezTo>
                  <a:pt x="157" y="77"/>
                  <a:pt x="165" y="85"/>
                  <a:pt x="173" y="91"/>
                </a:cubicBezTo>
                <a:cubicBezTo>
                  <a:pt x="176" y="93"/>
                  <a:pt x="180" y="95"/>
                  <a:pt x="180" y="95"/>
                </a:cubicBezTo>
                <a:cubicBezTo>
                  <a:pt x="177" y="101"/>
                  <a:pt x="177" y="101"/>
                  <a:pt x="177" y="101"/>
                </a:cubicBezTo>
                <a:cubicBezTo>
                  <a:pt x="177" y="101"/>
                  <a:pt x="168" y="138"/>
                  <a:pt x="153" y="151"/>
                </a:cubicBezTo>
                <a:cubicBezTo>
                  <a:pt x="144" y="160"/>
                  <a:pt x="126" y="162"/>
                  <a:pt x="117" y="151"/>
                </a:cubicBezTo>
                <a:cubicBezTo>
                  <a:pt x="102" y="137"/>
                  <a:pt x="96" y="117"/>
                  <a:pt x="93" y="98"/>
                </a:cubicBezTo>
                <a:cubicBezTo>
                  <a:pt x="116" y="95"/>
                  <a:pt x="137" y="84"/>
                  <a:pt x="152" y="68"/>
                </a:cubicBezTo>
                <a:close/>
                <a:moveTo>
                  <a:pt x="84" y="124"/>
                </a:moveTo>
                <a:cubicBezTo>
                  <a:pt x="78" y="115"/>
                  <a:pt x="74" y="105"/>
                  <a:pt x="74" y="95"/>
                </a:cubicBezTo>
                <a:cubicBezTo>
                  <a:pt x="86" y="99"/>
                  <a:pt x="82" y="114"/>
                  <a:pt x="84" y="124"/>
                </a:cubicBezTo>
                <a:close/>
                <a:moveTo>
                  <a:pt x="76" y="206"/>
                </a:moveTo>
                <a:cubicBezTo>
                  <a:pt x="76" y="206"/>
                  <a:pt x="82" y="186"/>
                  <a:pt x="92" y="172"/>
                </a:cubicBezTo>
                <a:cubicBezTo>
                  <a:pt x="100" y="186"/>
                  <a:pt x="100" y="186"/>
                  <a:pt x="100" y="186"/>
                </a:cubicBezTo>
                <a:cubicBezTo>
                  <a:pt x="100" y="186"/>
                  <a:pt x="109" y="199"/>
                  <a:pt x="113" y="206"/>
                </a:cubicBezTo>
                <a:cubicBezTo>
                  <a:pt x="101" y="207"/>
                  <a:pt x="76" y="206"/>
                  <a:pt x="76" y="206"/>
                </a:cubicBezTo>
                <a:close/>
                <a:moveTo>
                  <a:pt x="128" y="304"/>
                </a:moveTo>
                <a:cubicBezTo>
                  <a:pt x="128" y="304"/>
                  <a:pt x="104" y="248"/>
                  <a:pt x="94" y="219"/>
                </a:cubicBezTo>
                <a:cubicBezTo>
                  <a:pt x="103" y="219"/>
                  <a:pt x="112" y="220"/>
                  <a:pt x="121" y="220"/>
                </a:cubicBezTo>
                <a:cubicBezTo>
                  <a:pt x="126" y="232"/>
                  <a:pt x="130" y="245"/>
                  <a:pt x="135" y="257"/>
                </a:cubicBezTo>
                <a:cubicBezTo>
                  <a:pt x="140" y="245"/>
                  <a:pt x="145" y="232"/>
                  <a:pt x="149" y="220"/>
                </a:cubicBezTo>
                <a:cubicBezTo>
                  <a:pt x="158" y="220"/>
                  <a:pt x="167" y="219"/>
                  <a:pt x="176" y="219"/>
                </a:cubicBezTo>
                <a:cubicBezTo>
                  <a:pt x="166" y="246"/>
                  <a:pt x="143" y="304"/>
                  <a:pt x="143" y="304"/>
                </a:cubicBezTo>
                <a:lnTo>
                  <a:pt x="128" y="304"/>
                </a:lnTo>
                <a:close/>
                <a:moveTo>
                  <a:pt x="215" y="269"/>
                </a:moveTo>
                <a:cubicBezTo>
                  <a:pt x="201" y="273"/>
                  <a:pt x="186" y="275"/>
                  <a:pt x="171" y="275"/>
                </a:cubicBezTo>
                <a:cubicBezTo>
                  <a:pt x="171" y="273"/>
                  <a:pt x="173" y="270"/>
                  <a:pt x="174" y="269"/>
                </a:cubicBezTo>
                <a:cubicBezTo>
                  <a:pt x="188" y="268"/>
                  <a:pt x="203" y="268"/>
                  <a:pt x="216" y="261"/>
                </a:cubicBezTo>
                <a:cubicBezTo>
                  <a:pt x="216" y="263"/>
                  <a:pt x="216" y="267"/>
                  <a:pt x="215" y="2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0" name="AutoShape 300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本报告旨在全面总结2023年交通安全情况，分析交通安全形势，评估交通安全措施的效果，并提出改进建议，以保障公众出行安全。</a:t>
            </a:r>
            <a:endParaRPr lang="en-US" sz="1100"/>
          </a:p>
        </p:txBody>
      </p:sp>
      <p:sp>
        <p:nvSpPr>
          <p:cNvPr id="301" name="AutoShape 301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随着社会经济的快速发展，交通流量不断增加，交通安全问题日益突出。为了提高交通安全水平，减少交通事故的发生，需要全面了解交通安全现状，总结经验教训，提出有效的改进措施。</a:t>
            </a:r>
            <a:endParaRPr lang="en-US" sz="1100"/>
          </a:p>
        </p:txBody>
      </p:sp>
      <p:sp>
        <p:nvSpPr>
          <p:cNvPr id="302" name="AutoShape 30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3" name="AutoShape 30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4" name="AutoShape 30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5" name="AutoShape 30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6" name="AutoShape 30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7" name="AutoShape 30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8" name="AutoShape 30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9" name="AutoShape 30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0" name="AutoShape 3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1" name="AutoShape 3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2" name="AutoShape 3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3" name="AutoShape 3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4" name="AutoShape 3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5" name="AutoShape 3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6" name="AutoShape 3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7" name="AutoShape 3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8" name="AutoShape 3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9" name="AutoShape 3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0" name="AutoShape 3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1" name="AutoShape 3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2" name="TextBox 3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报告的目的和背景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本报告涵盖了2023年全国范围内的道路、铁路、航空和水上交通等领域的交通安全情况。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限制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由于数据收集和整理的限制，本报告可能未能涵盖所有交通安全事件。此外，报告的分析和结论主要基于现有数据和资料，可能存在一定的局限性。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报告的范围和限制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2023年交通安全概况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8358854" y="2914174"/>
            <a:ext cx="420243" cy="199168"/>
          </a:xfrm>
          <a:custGeom>
            <a:rect l="l" t="t" r="r" b="b"/>
            <a:pathLst>
              <a:path w="105" h="50">
                <a:moveTo>
                  <a:pt x="0" y="40"/>
                </a:moveTo>
                <a:cubicBezTo>
                  <a:pt x="32" y="20"/>
                  <a:pt x="67" y="5"/>
                  <a:pt x="105" y="0"/>
                </a:cubicBezTo>
                <a:cubicBezTo>
                  <a:pt x="101" y="13"/>
                  <a:pt x="98" y="27"/>
                  <a:pt x="95" y="40"/>
                </a:cubicBezTo>
                <a:cubicBezTo>
                  <a:pt x="88" y="41"/>
                  <a:pt x="81" y="45"/>
                  <a:pt x="75" y="50"/>
                </a:cubicBezTo>
                <a:cubicBezTo>
                  <a:pt x="50" y="46"/>
                  <a:pt x="25" y="43"/>
                  <a:pt x="0" y="4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8799386" y="2905696"/>
            <a:ext cx="307181" cy="187357"/>
          </a:xfrm>
          <a:custGeom>
            <a:rect l="l" t="t" r="r" b="b"/>
            <a:pathLst>
              <a:path w="77" h="47">
                <a:moveTo>
                  <a:pt x="11" y="2"/>
                </a:moveTo>
                <a:cubicBezTo>
                  <a:pt x="33" y="0"/>
                  <a:pt x="56" y="2"/>
                  <a:pt x="77" y="8"/>
                </a:cubicBezTo>
                <a:cubicBezTo>
                  <a:pt x="50" y="18"/>
                  <a:pt x="24" y="30"/>
                  <a:pt x="0" y="47"/>
                </a:cubicBezTo>
                <a:cubicBezTo>
                  <a:pt x="3" y="31"/>
                  <a:pt x="7" y="16"/>
                  <a:pt x="11" y="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8819579" y="2969895"/>
            <a:ext cx="703802" cy="543497"/>
          </a:xfrm>
          <a:custGeom>
            <a:rect l="l" t="t" r="r" b="b"/>
            <a:pathLst>
              <a:path w="176" h="136">
                <a:moveTo>
                  <a:pt x="0" y="45"/>
                </a:moveTo>
                <a:cubicBezTo>
                  <a:pt x="30" y="24"/>
                  <a:pt x="64" y="9"/>
                  <a:pt x="100" y="0"/>
                </a:cubicBezTo>
                <a:cubicBezTo>
                  <a:pt x="127" y="9"/>
                  <a:pt x="151" y="25"/>
                  <a:pt x="172" y="44"/>
                </a:cubicBezTo>
                <a:cubicBezTo>
                  <a:pt x="172" y="75"/>
                  <a:pt x="176" y="106"/>
                  <a:pt x="170" y="136"/>
                </a:cubicBezTo>
                <a:cubicBezTo>
                  <a:pt x="161" y="131"/>
                  <a:pt x="155" y="123"/>
                  <a:pt x="147" y="117"/>
                </a:cubicBezTo>
                <a:cubicBezTo>
                  <a:pt x="105" y="82"/>
                  <a:pt x="53" y="60"/>
                  <a:pt x="0" y="4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8087106" y="3133535"/>
            <a:ext cx="575500" cy="832104"/>
          </a:xfrm>
          <a:custGeom>
            <a:rect l="l" t="t" r="r" b="b"/>
            <a:pathLst>
              <a:path w="144" h="208">
                <a:moveTo>
                  <a:pt x="0" y="62"/>
                </a:moveTo>
                <a:cubicBezTo>
                  <a:pt x="12" y="39"/>
                  <a:pt x="29" y="19"/>
                  <a:pt x="48" y="2"/>
                </a:cubicBezTo>
                <a:cubicBezTo>
                  <a:pt x="79" y="0"/>
                  <a:pt x="110" y="5"/>
                  <a:pt x="140" y="10"/>
                </a:cubicBezTo>
                <a:cubicBezTo>
                  <a:pt x="144" y="21"/>
                  <a:pt x="134" y="27"/>
                  <a:pt x="128" y="34"/>
                </a:cubicBezTo>
                <a:cubicBezTo>
                  <a:pt x="84" y="82"/>
                  <a:pt x="60" y="145"/>
                  <a:pt x="46" y="208"/>
                </a:cubicBezTo>
                <a:cubicBezTo>
                  <a:pt x="16" y="166"/>
                  <a:pt x="2" y="113"/>
                  <a:pt x="0" y="6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763952" y="3214592"/>
            <a:ext cx="715613" cy="982313"/>
          </a:xfrm>
          <a:custGeom>
            <a:rect l="l" t="t" r="r" b="b"/>
            <a:pathLst>
              <a:path w="179" h="246">
                <a:moveTo>
                  <a:pt x="6" y="42"/>
                </a:moveTo>
                <a:cubicBezTo>
                  <a:pt x="6" y="28"/>
                  <a:pt x="0" y="10"/>
                  <a:pt x="14" y="0"/>
                </a:cubicBezTo>
                <a:cubicBezTo>
                  <a:pt x="71" y="16"/>
                  <a:pt x="127" y="42"/>
                  <a:pt x="170" y="84"/>
                </a:cubicBezTo>
                <a:cubicBezTo>
                  <a:pt x="168" y="96"/>
                  <a:pt x="170" y="108"/>
                  <a:pt x="179" y="116"/>
                </a:cubicBezTo>
                <a:cubicBezTo>
                  <a:pt x="171" y="161"/>
                  <a:pt x="156" y="206"/>
                  <a:pt x="132" y="246"/>
                </a:cubicBezTo>
                <a:cubicBezTo>
                  <a:pt x="126" y="246"/>
                  <a:pt x="120" y="246"/>
                  <a:pt x="114" y="246"/>
                </a:cubicBezTo>
                <a:cubicBezTo>
                  <a:pt x="57" y="192"/>
                  <a:pt x="13" y="121"/>
                  <a:pt x="6" y="4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9567291" y="3209544"/>
            <a:ext cx="295370" cy="815245"/>
          </a:xfrm>
          <a:custGeom>
            <a:rect l="l" t="t" r="r" b="b"/>
            <a:pathLst>
              <a:path w="74" h="204">
                <a:moveTo>
                  <a:pt x="2" y="0"/>
                </a:moveTo>
                <a:cubicBezTo>
                  <a:pt x="51" y="54"/>
                  <a:pt x="74" y="132"/>
                  <a:pt x="57" y="204"/>
                </a:cubicBezTo>
                <a:cubicBezTo>
                  <a:pt x="47" y="170"/>
                  <a:pt x="31" y="138"/>
                  <a:pt x="11" y="110"/>
                </a:cubicBezTo>
                <a:cubicBezTo>
                  <a:pt x="18" y="97"/>
                  <a:pt x="12" y="81"/>
                  <a:pt x="0" y="74"/>
                </a:cubicBezTo>
                <a:cubicBezTo>
                  <a:pt x="2" y="49"/>
                  <a:pt x="2" y="25"/>
                  <a:pt x="2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340280" y="3250025"/>
            <a:ext cx="847249" cy="1230439"/>
          </a:xfrm>
          <a:custGeom>
            <a:rect l="l" t="t" r="r" b="b"/>
            <a:pathLst>
              <a:path w="211" h="308">
                <a:moveTo>
                  <a:pt x="83" y="7"/>
                </a:moveTo>
                <a:cubicBezTo>
                  <a:pt x="86" y="3"/>
                  <a:pt x="91" y="1"/>
                  <a:pt x="96" y="0"/>
                </a:cubicBezTo>
                <a:cubicBezTo>
                  <a:pt x="95" y="68"/>
                  <a:pt x="118" y="135"/>
                  <a:pt x="158" y="189"/>
                </a:cubicBezTo>
                <a:cubicBezTo>
                  <a:pt x="172" y="210"/>
                  <a:pt x="190" y="229"/>
                  <a:pt x="208" y="247"/>
                </a:cubicBezTo>
                <a:cubicBezTo>
                  <a:pt x="210" y="256"/>
                  <a:pt x="209" y="264"/>
                  <a:pt x="212" y="273"/>
                </a:cubicBezTo>
                <a:cubicBezTo>
                  <a:pt x="202" y="284"/>
                  <a:pt x="192" y="295"/>
                  <a:pt x="180" y="304"/>
                </a:cubicBezTo>
                <a:cubicBezTo>
                  <a:pt x="170" y="301"/>
                  <a:pt x="160" y="302"/>
                  <a:pt x="151" y="308"/>
                </a:cubicBezTo>
                <a:cubicBezTo>
                  <a:pt x="97" y="286"/>
                  <a:pt x="46" y="255"/>
                  <a:pt x="8" y="211"/>
                </a:cubicBezTo>
                <a:cubicBezTo>
                  <a:pt x="12" y="199"/>
                  <a:pt x="9" y="187"/>
                  <a:pt x="0" y="178"/>
                </a:cubicBezTo>
                <a:cubicBezTo>
                  <a:pt x="12" y="115"/>
                  <a:pt x="38" y="53"/>
                  <a:pt x="83" y="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7891367" y="3486340"/>
            <a:ext cx="356140" cy="1002506"/>
          </a:xfrm>
          <a:custGeom>
            <a:rect l="l" t="t" r="r" b="b"/>
            <a:pathLst>
              <a:path w="89" h="251">
                <a:moveTo>
                  <a:pt x="88" y="251"/>
                </a:moveTo>
                <a:cubicBezTo>
                  <a:pt x="21" y="188"/>
                  <a:pt x="0" y="84"/>
                  <a:pt x="36" y="0"/>
                </a:cubicBezTo>
                <a:cubicBezTo>
                  <a:pt x="41" y="44"/>
                  <a:pt x="56" y="86"/>
                  <a:pt x="79" y="124"/>
                </a:cubicBezTo>
                <a:cubicBezTo>
                  <a:pt x="74" y="138"/>
                  <a:pt x="75" y="154"/>
                  <a:pt x="89" y="162"/>
                </a:cubicBezTo>
                <a:cubicBezTo>
                  <a:pt x="88" y="192"/>
                  <a:pt x="85" y="221"/>
                  <a:pt x="88" y="25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342787" y="3665220"/>
            <a:ext cx="415195" cy="803434"/>
          </a:xfrm>
          <a:custGeom>
            <a:rect l="l" t="t" r="r" b="b"/>
            <a:pathLst>
              <a:path w="104" h="201">
                <a:moveTo>
                  <a:pt x="48" y="13"/>
                </a:moveTo>
                <a:cubicBezTo>
                  <a:pt x="48" y="8"/>
                  <a:pt x="51" y="0"/>
                  <a:pt x="56" y="7"/>
                </a:cubicBezTo>
                <a:cubicBezTo>
                  <a:pt x="80" y="41"/>
                  <a:pt x="97" y="80"/>
                  <a:pt x="104" y="120"/>
                </a:cubicBezTo>
                <a:cubicBezTo>
                  <a:pt x="95" y="150"/>
                  <a:pt x="76" y="177"/>
                  <a:pt x="56" y="201"/>
                </a:cubicBezTo>
                <a:cubicBezTo>
                  <a:pt x="37" y="190"/>
                  <a:pt x="20" y="177"/>
                  <a:pt x="3" y="164"/>
                </a:cubicBezTo>
                <a:cubicBezTo>
                  <a:pt x="3" y="156"/>
                  <a:pt x="2" y="148"/>
                  <a:pt x="0" y="140"/>
                </a:cubicBezTo>
                <a:cubicBezTo>
                  <a:pt x="23" y="101"/>
                  <a:pt x="39" y="58"/>
                  <a:pt x="48" y="1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8294751" y="4124325"/>
            <a:ext cx="624459" cy="580644"/>
          </a:xfrm>
          <a:custGeom>
            <a:rect l="l" t="t" r="r" b="b"/>
            <a:pathLst>
              <a:path w="156" h="145">
                <a:moveTo>
                  <a:pt x="4" y="0"/>
                </a:moveTo>
                <a:cubicBezTo>
                  <a:pt x="46" y="46"/>
                  <a:pt x="99" y="79"/>
                  <a:pt x="155" y="103"/>
                </a:cubicBezTo>
                <a:cubicBezTo>
                  <a:pt x="155" y="105"/>
                  <a:pt x="156" y="108"/>
                  <a:pt x="156" y="110"/>
                </a:cubicBezTo>
                <a:cubicBezTo>
                  <a:pt x="130" y="126"/>
                  <a:pt x="101" y="137"/>
                  <a:pt x="71" y="145"/>
                </a:cubicBezTo>
                <a:cubicBezTo>
                  <a:pt x="47" y="135"/>
                  <a:pt x="23" y="124"/>
                  <a:pt x="4" y="106"/>
                </a:cubicBezTo>
                <a:cubicBezTo>
                  <a:pt x="0" y="90"/>
                  <a:pt x="3" y="17"/>
                  <a:pt x="4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9086279" y="4365688"/>
            <a:ext cx="432054" cy="266700"/>
          </a:xfrm>
          <a:custGeom>
            <a:rect l="l" t="t" r="r" b="b"/>
            <a:pathLst>
              <a:path w="108" h="67">
                <a:moveTo>
                  <a:pt x="36" y="4"/>
                </a:moveTo>
                <a:cubicBezTo>
                  <a:pt x="43" y="2"/>
                  <a:pt x="50" y="2"/>
                  <a:pt x="57" y="0"/>
                </a:cubicBezTo>
                <a:cubicBezTo>
                  <a:pt x="74" y="13"/>
                  <a:pt x="90" y="25"/>
                  <a:pt x="108" y="36"/>
                </a:cubicBezTo>
                <a:cubicBezTo>
                  <a:pt x="94" y="47"/>
                  <a:pt x="81" y="67"/>
                  <a:pt x="62" y="59"/>
                </a:cubicBezTo>
                <a:cubicBezTo>
                  <a:pt x="41" y="53"/>
                  <a:pt x="18" y="52"/>
                  <a:pt x="0" y="39"/>
                </a:cubicBezTo>
                <a:cubicBezTo>
                  <a:pt x="13" y="28"/>
                  <a:pt x="24" y="16"/>
                  <a:pt x="36" y="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691372" y="4600289"/>
            <a:ext cx="610933" cy="180594"/>
          </a:xfrm>
          <a:custGeom>
            <a:rect l="l" t="t" r="r" b="b"/>
            <a:pathLst>
              <a:path w="153" h="45">
                <a:moveTo>
                  <a:pt x="100" y="0"/>
                </a:moveTo>
                <a:cubicBezTo>
                  <a:pt x="117" y="5"/>
                  <a:pt x="135" y="10"/>
                  <a:pt x="153" y="14"/>
                </a:cubicBezTo>
                <a:cubicBezTo>
                  <a:pt x="107" y="38"/>
                  <a:pt x="51" y="45"/>
                  <a:pt x="0" y="33"/>
                </a:cubicBezTo>
                <a:cubicBezTo>
                  <a:pt x="22" y="26"/>
                  <a:pt x="43" y="17"/>
                  <a:pt x="63" y="5"/>
                </a:cubicBezTo>
                <a:cubicBezTo>
                  <a:pt x="75" y="13"/>
                  <a:pt x="91" y="12"/>
                  <a:pt x="100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 flipH="1" flipV="1">
            <a:off x="6812761" y="3513334"/>
            <a:ext cx="1174631" cy="179643"/>
          </a:xfrm>
          <a:prstGeom prst="line">
            <a:avLst/>
          </a:prstGeom>
          <a:ln w="19050">
            <a:solidFill>
              <a:schemeClr val="accent1"/>
            </a:solidFill>
            <a:prstDash val="dash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V="1">
            <a:off x="8886535" y="1736585"/>
            <a:ext cx="14158" cy="1167050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tailEnd type="triangle" w="lg" len="lg"/>
          </a:ln>
        </p:spPr>
      </p:cxnSp>
      <p:cxnSp>
        <p:nvCxnSpPr>
          <p:cNvPr id="16" name="Connector 16"/>
          <p:cNvCxnSpPr/>
          <p:nvPr/>
        </p:nvCxnSpPr>
        <p:spPr>
          <a:xfrm flipH="1">
            <a:off x="7765009" y="4603292"/>
            <a:ext cx="653072" cy="1011082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tailEnd type="triangle" w="lg" len="lg"/>
          </a:ln>
        </p:spPr>
      </p:cxnSp>
      <p:cxnSp>
        <p:nvCxnSpPr>
          <p:cNvPr id="17" name="Connector 17"/>
          <p:cNvCxnSpPr/>
          <p:nvPr/>
        </p:nvCxnSpPr>
        <p:spPr>
          <a:xfrm>
            <a:off x="9655463" y="4347498"/>
            <a:ext cx="958019" cy="684969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tailEnd type="triangle" w="lg" len="lg"/>
          </a:ln>
        </p:spPr>
      </p:cxnSp>
      <p:sp>
        <p:nvSpPr>
          <p:cNvPr id="18" name="AutoShape 18"/>
          <p:cNvSpPr/>
          <p:nvPr/>
        </p:nvSpPr>
        <p:spPr>
          <a:xfrm>
            <a:off x="6323362" y="3226403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475762" y="3293554"/>
            <a:ext cx="148876" cy="193548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386989" y="3473768"/>
            <a:ext cx="326517" cy="188405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31769" y="3505010"/>
            <a:ext cx="38005" cy="28194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397466" y="3619976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8675084" y="1230154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827484" y="1297305"/>
            <a:ext cx="148876" cy="193548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8738711" y="1477518"/>
            <a:ext cx="326517" cy="188405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8883491" y="1508760"/>
            <a:ext cx="38005" cy="28194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8749189" y="1623727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375589" y="5602795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7527989" y="5669947"/>
            <a:ext cx="148876" cy="193548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439216" y="5850160"/>
            <a:ext cx="326517" cy="188405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7583995" y="5881497"/>
            <a:ext cx="38005" cy="28194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7449693" y="5996464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633901" y="4955286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0786301" y="5022437"/>
            <a:ext cx="148876" cy="193548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0697432" y="5202650"/>
            <a:ext cx="326517" cy="188405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10842308" y="5233988"/>
            <a:ext cx="38005" cy="28194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10708005" y="5348859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8" name="Connector 38"/>
          <p:cNvCxnSpPr/>
          <p:nvPr/>
        </p:nvCxnSpPr>
        <p:spPr>
          <a:xfrm flipH="1" flipV="1">
            <a:off x="7341061" y="2906737"/>
            <a:ext cx="120071" cy="761512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tailEnd type="triangle" w="lg" len="lg"/>
          </a:ln>
        </p:spPr>
      </p:cxnSp>
      <p:cxnSp>
        <p:nvCxnSpPr>
          <p:cNvPr id="39" name="Connector 39"/>
          <p:cNvCxnSpPr/>
          <p:nvPr/>
        </p:nvCxnSpPr>
        <p:spPr>
          <a:xfrm flipH="1">
            <a:off x="7456449" y="5032468"/>
            <a:ext cx="513627" cy="24285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tailEnd type="triangle" w="lg" len="lg"/>
          </a:ln>
        </p:spPr>
      </p:cxnSp>
      <p:cxnSp>
        <p:nvCxnSpPr>
          <p:cNvPr id="40" name="Connector 40"/>
          <p:cNvCxnSpPr/>
          <p:nvPr/>
        </p:nvCxnSpPr>
        <p:spPr>
          <a:xfrm flipH="1">
            <a:off x="7013652" y="3631601"/>
            <a:ext cx="433980" cy="537831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tailEnd type="triangle" w="lg" len="lg"/>
          </a:ln>
        </p:spPr>
      </p:cxnSp>
      <p:sp>
        <p:nvSpPr>
          <p:cNvPr id="41" name="AutoShape 41"/>
          <p:cNvSpPr/>
          <p:nvPr/>
        </p:nvSpPr>
        <p:spPr>
          <a:xfrm>
            <a:off x="7100411" y="3269266"/>
            <a:ext cx="664369" cy="664369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7323582" y="3367564"/>
            <a:ext cx="218027" cy="283369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7193566" y="3631406"/>
            <a:ext cx="478060" cy="275844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7405497" y="3677317"/>
            <a:ext cx="55626" cy="41339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7208901" y="3845623"/>
            <a:ext cx="447294" cy="88011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074218" y="2382488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7226713" y="2449639"/>
            <a:ext cx="148876" cy="193548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7137845" y="2629853"/>
            <a:ext cx="326517" cy="188405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7282625" y="2661190"/>
            <a:ext cx="38005" cy="28194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7148322" y="2776156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6614922" y="4176522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767322" y="4243673"/>
            <a:ext cx="148876" cy="193548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678454" y="4423886"/>
            <a:ext cx="326517" cy="188405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6823234" y="4455223"/>
            <a:ext cx="38005" cy="28194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6689027" y="4570190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6" name="Connector 56"/>
          <p:cNvCxnSpPr/>
          <p:nvPr/>
        </p:nvCxnSpPr>
        <p:spPr>
          <a:xfrm>
            <a:off x="8274310" y="5180255"/>
            <a:ext cx="306629" cy="518075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tailEnd type="triangle" w="lg" len="lg"/>
          </a:ln>
        </p:spPr>
      </p:cxnSp>
      <p:sp>
        <p:nvSpPr>
          <p:cNvPr id="57" name="AutoShape 57"/>
          <p:cNvSpPr/>
          <p:nvPr/>
        </p:nvSpPr>
        <p:spPr>
          <a:xfrm>
            <a:off x="7787354" y="4746498"/>
            <a:ext cx="664369" cy="664369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8010525" y="4844796"/>
            <a:ext cx="218027" cy="283369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880414" y="5108734"/>
            <a:ext cx="478060" cy="275844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Freeform 60"/>
          <p:cNvSpPr/>
          <p:nvPr/>
        </p:nvSpPr>
        <p:spPr>
          <a:xfrm>
            <a:off x="8092440" y="5154549"/>
            <a:ext cx="55626" cy="41339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Freeform 61"/>
          <p:cNvSpPr/>
          <p:nvPr/>
        </p:nvSpPr>
        <p:spPr>
          <a:xfrm>
            <a:off x="7895844" y="5322856"/>
            <a:ext cx="447294" cy="88011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6936200" y="4830032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7088600" y="4897184"/>
            <a:ext cx="148876" cy="193548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6999827" y="5077396"/>
            <a:ext cx="326517" cy="188405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Freeform 65"/>
          <p:cNvSpPr/>
          <p:nvPr/>
        </p:nvSpPr>
        <p:spPr>
          <a:xfrm>
            <a:off x="7144608" y="5108734"/>
            <a:ext cx="38005" cy="28194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Freeform 66"/>
          <p:cNvSpPr/>
          <p:nvPr/>
        </p:nvSpPr>
        <p:spPr>
          <a:xfrm>
            <a:off x="7010305" y="5223700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8511826" y="5729097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Freeform 68"/>
          <p:cNvSpPr/>
          <p:nvPr/>
        </p:nvSpPr>
        <p:spPr>
          <a:xfrm>
            <a:off x="8664226" y="5796249"/>
            <a:ext cx="148876" cy="193548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Freeform 69"/>
          <p:cNvSpPr/>
          <p:nvPr/>
        </p:nvSpPr>
        <p:spPr>
          <a:xfrm>
            <a:off x="8575453" y="5976461"/>
            <a:ext cx="326517" cy="188405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Freeform 70"/>
          <p:cNvSpPr/>
          <p:nvPr/>
        </p:nvSpPr>
        <p:spPr>
          <a:xfrm>
            <a:off x="8720233" y="6007798"/>
            <a:ext cx="38005" cy="28194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Freeform 71"/>
          <p:cNvSpPr/>
          <p:nvPr/>
        </p:nvSpPr>
        <p:spPr>
          <a:xfrm>
            <a:off x="8585930" y="6122765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2" name="Connector 72"/>
          <p:cNvCxnSpPr/>
          <p:nvPr/>
        </p:nvCxnSpPr>
        <p:spPr>
          <a:xfrm flipH="1">
            <a:off x="9496936" y="4619186"/>
            <a:ext cx="545662" cy="443587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tailEnd type="triangle" w="lg" len="lg"/>
          </a:ln>
        </p:spPr>
      </p:cxnSp>
      <p:cxnSp>
        <p:nvCxnSpPr>
          <p:cNvPr id="73" name="Connector 73"/>
          <p:cNvCxnSpPr/>
          <p:nvPr/>
        </p:nvCxnSpPr>
        <p:spPr>
          <a:xfrm>
            <a:off x="10076528" y="4716108"/>
            <a:ext cx="18578" cy="719008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tailEnd type="triangle" w="lg" len="lg"/>
          </a:ln>
        </p:spPr>
      </p:cxnSp>
      <p:sp>
        <p:nvSpPr>
          <p:cNvPr id="74" name="AutoShape 74"/>
          <p:cNvSpPr/>
          <p:nvPr/>
        </p:nvSpPr>
        <p:spPr>
          <a:xfrm>
            <a:off x="9748075" y="4300156"/>
            <a:ext cx="664369" cy="664369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5" name="Freeform 75"/>
          <p:cNvSpPr/>
          <p:nvPr/>
        </p:nvSpPr>
        <p:spPr>
          <a:xfrm>
            <a:off x="9971246" y="4398454"/>
            <a:ext cx="218027" cy="283369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6" name="Freeform 76"/>
          <p:cNvSpPr/>
          <p:nvPr/>
        </p:nvSpPr>
        <p:spPr>
          <a:xfrm>
            <a:off x="9841230" y="4662297"/>
            <a:ext cx="478060" cy="275844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7" name="Freeform 77"/>
          <p:cNvSpPr/>
          <p:nvPr/>
        </p:nvSpPr>
        <p:spPr>
          <a:xfrm>
            <a:off x="10053161" y="4708207"/>
            <a:ext cx="55626" cy="41339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8" name="Freeform 78"/>
          <p:cNvSpPr/>
          <p:nvPr/>
        </p:nvSpPr>
        <p:spPr>
          <a:xfrm>
            <a:off x="9856566" y="4876514"/>
            <a:ext cx="447294" cy="88011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9" name="AutoShape 79"/>
          <p:cNvSpPr/>
          <p:nvPr/>
        </p:nvSpPr>
        <p:spPr>
          <a:xfrm>
            <a:off x="9030843" y="5023104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0" name="Freeform 80"/>
          <p:cNvSpPr/>
          <p:nvPr/>
        </p:nvSpPr>
        <p:spPr>
          <a:xfrm>
            <a:off x="9183243" y="5090255"/>
            <a:ext cx="148876" cy="193548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1" name="Freeform 81"/>
          <p:cNvSpPr/>
          <p:nvPr/>
        </p:nvSpPr>
        <p:spPr>
          <a:xfrm>
            <a:off x="9094470" y="5270468"/>
            <a:ext cx="326517" cy="188405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2" name="Freeform 82"/>
          <p:cNvSpPr/>
          <p:nvPr/>
        </p:nvSpPr>
        <p:spPr>
          <a:xfrm>
            <a:off x="9239250" y="5301805"/>
            <a:ext cx="38005" cy="28194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3" name="Freeform 83"/>
          <p:cNvSpPr/>
          <p:nvPr/>
        </p:nvSpPr>
        <p:spPr>
          <a:xfrm>
            <a:off x="9104948" y="5416772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4" name="AutoShape 84"/>
          <p:cNvSpPr/>
          <p:nvPr/>
        </p:nvSpPr>
        <p:spPr>
          <a:xfrm>
            <a:off x="9872949" y="5502211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5" name="Freeform 85"/>
          <p:cNvSpPr/>
          <p:nvPr/>
        </p:nvSpPr>
        <p:spPr>
          <a:xfrm>
            <a:off x="10025349" y="5569363"/>
            <a:ext cx="148876" cy="193548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6" name="Freeform 86"/>
          <p:cNvSpPr/>
          <p:nvPr/>
        </p:nvSpPr>
        <p:spPr>
          <a:xfrm>
            <a:off x="9936480" y="5749576"/>
            <a:ext cx="326517" cy="188405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7" name="Freeform 87"/>
          <p:cNvSpPr/>
          <p:nvPr/>
        </p:nvSpPr>
        <p:spPr>
          <a:xfrm>
            <a:off x="10081260" y="5780913"/>
            <a:ext cx="38005" cy="28194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8" name="Freeform 88"/>
          <p:cNvSpPr/>
          <p:nvPr/>
        </p:nvSpPr>
        <p:spPr>
          <a:xfrm>
            <a:off x="9947053" y="5895880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9" name="Connector 89"/>
          <p:cNvCxnSpPr/>
          <p:nvPr/>
        </p:nvCxnSpPr>
        <p:spPr>
          <a:xfrm flipV="1">
            <a:off x="9025615" y="2235826"/>
            <a:ext cx="541689" cy="145917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tailEnd type="triangle" w="lg" len="lg"/>
          </a:ln>
        </p:spPr>
      </p:cxnSp>
      <p:cxnSp>
        <p:nvCxnSpPr>
          <p:cNvPr id="90" name="Connector 90"/>
          <p:cNvCxnSpPr/>
          <p:nvPr/>
        </p:nvCxnSpPr>
        <p:spPr>
          <a:xfrm flipH="1" flipV="1">
            <a:off x="8271850" y="2166219"/>
            <a:ext cx="452891" cy="204667"/>
          </a:xfrm>
          <a:prstGeom prst="line">
            <a:avLst/>
          </a:prstGeom>
          <a:ln w="19050">
            <a:solidFill>
              <a:srgbClr val="53BAE9">
                <a:alpha val="100000"/>
              </a:srgbClr>
            </a:solidFill>
            <a:prstDash val="dash"/>
            <a:tailEnd type="triangle" w="lg" len="lg"/>
          </a:ln>
        </p:spPr>
      </p:cxnSp>
      <p:sp>
        <p:nvSpPr>
          <p:cNvPr id="91" name="AutoShape 91"/>
          <p:cNvSpPr/>
          <p:nvPr/>
        </p:nvSpPr>
        <p:spPr>
          <a:xfrm>
            <a:off x="8554402" y="2050351"/>
            <a:ext cx="664369" cy="664369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2" name="Freeform 92"/>
          <p:cNvSpPr/>
          <p:nvPr/>
        </p:nvSpPr>
        <p:spPr>
          <a:xfrm>
            <a:off x="8777574" y="2148650"/>
            <a:ext cx="218027" cy="283369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3" name="Freeform 93"/>
          <p:cNvSpPr/>
          <p:nvPr/>
        </p:nvSpPr>
        <p:spPr>
          <a:xfrm>
            <a:off x="8647462" y="2412492"/>
            <a:ext cx="478060" cy="275844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4" name="Freeform 94"/>
          <p:cNvSpPr/>
          <p:nvPr/>
        </p:nvSpPr>
        <p:spPr>
          <a:xfrm>
            <a:off x="8859488" y="2458307"/>
            <a:ext cx="55626" cy="41339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5" name="Freeform 95"/>
          <p:cNvSpPr/>
          <p:nvPr/>
        </p:nvSpPr>
        <p:spPr>
          <a:xfrm>
            <a:off x="8662892" y="2626614"/>
            <a:ext cx="447294" cy="88011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6" name="AutoShape 96"/>
          <p:cNvSpPr/>
          <p:nvPr/>
        </p:nvSpPr>
        <p:spPr>
          <a:xfrm>
            <a:off x="7753064" y="1854994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7" name="Freeform 97"/>
          <p:cNvSpPr/>
          <p:nvPr/>
        </p:nvSpPr>
        <p:spPr>
          <a:xfrm>
            <a:off x="7905464" y="1922145"/>
            <a:ext cx="148876" cy="193548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8" name="Freeform 98"/>
          <p:cNvSpPr/>
          <p:nvPr/>
        </p:nvSpPr>
        <p:spPr>
          <a:xfrm>
            <a:off x="7816691" y="2102358"/>
            <a:ext cx="326517" cy="188405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9" name="Freeform 99"/>
          <p:cNvSpPr/>
          <p:nvPr/>
        </p:nvSpPr>
        <p:spPr>
          <a:xfrm>
            <a:off x="7961471" y="2133695"/>
            <a:ext cx="38005" cy="28194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0" name="Freeform 100"/>
          <p:cNvSpPr/>
          <p:nvPr/>
        </p:nvSpPr>
        <p:spPr>
          <a:xfrm>
            <a:off x="7827169" y="2248662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1" name="AutoShape 101"/>
          <p:cNvSpPr/>
          <p:nvPr/>
        </p:nvSpPr>
        <p:spPr>
          <a:xfrm>
            <a:off x="9632252" y="1967865"/>
            <a:ext cx="453771" cy="453771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2" name="Freeform 102"/>
          <p:cNvSpPr/>
          <p:nvPr/>
        </p:nvSpPr>
        <p:spPr>
          <a:xfrm>
            <a:off x="9784652" y="2035016"/>
            <a:ext cx="148876" cy="193548"/>
          </a:xfrm>
          <a:custGeom>
            <a:rect l="l" t="t" r="r" b="b"/>
            <a:pathLst>
              <a:path w="122" h="159">
                <a:moveTo>
                  <a:pt x="41" y="4"/>
                </a:moveTo>
                <a:cubicBezTo>
                  <a:pt x="59" y="0"/>
                  <a:pt x="80" y="2"/>
                  <a:pt x="97" y="12"/>
                </a:cubicBezTo>
                <a:cubicBezTo>
                  <a:pt x="112" y="22"/>
                  <a:pt x="121" y="40"/>
                  <a:pt x="120" y="58"/>
                </a:cubicBezTo>
                <a:cubicBezTo>
                  <a:pt x="119" y="70"/>
                  <a:pt x="122" y="82"/>
                  <a:pt x="121" y="94"/>
                </a:cubicBezTo>
                <a:cubicBezTo>
                  <a:pt x="117" y="106"/>
                  <a:pt x="108" y="115"/>
                  <a:pt x="103" y="126"/>
                </a:cubicBezTo>
                <a:cubicBezTo>
                  <a:pt x="96" y="142"/>
                  <a:pt x="82" y="157"/>
                  <a:pt x="63" y="157"/>
                </a:cubicBezTo>
                <a:cubicBezTo>
                  <a:pt x="43" y="159"/>
                  <a:pt x="27" y="143"/>
                  <a:pt x="19" y="126"/>
                </a:cubicBezTo>
                <a:cubicBezTo>
                  <a:pt x="14" y="115"/>
                  <a:pt x="5" y="105"/>
                  <a:pt x="1" y="94"/>
                </a:cubicBezTo>
                <a:cubicBezTo>
                  <a:pt x="1" y="78"/>
                  <a:pt x="0" y="62"/>
                  <a:pt x="3" y="46"/>
                </a:cubicBezTo>
                <a:cubicBezTo>
                  <a:pt x="7" y="27"/>
                  <a:pt x="21" y="9"/>
                  <a:pt x="41" y="4"/>
                </a:cubicBezTo>
                <a:close/>
                <a:moveTo>
                  <a:pt x="19" y="80"/>
                </a:moveTo>
                <a:cubicBezTo>
                  <a:pt x="22" y="100"/>
                  <a:pt x="27" y="121"/>
                  <a:pt x="41" y="136"/>
                </a:cubicBezTo>
                <a:cubicBezTo>
                  <a:pt x="50" y="145"/>
                  <a:pt x="66" y="148"/>
                  <a:pt x="77" y="140"/>
                </a:cubicBezTo>
                <a:cubicBezTo>
                  <a:pt x="97" y="124"/>
                  <a:pt x="101" y="97"/>
                  <a:pt x="104" y="73"/>
                </a:cubicBezTo>
                <a:cubicBezTo>
                  <a:pt x="95" y="68"/>
                  <a:pt x="86" y="62"/>
                  <a:pt x="79" y="54"/>
                </a:cubicBezTo>
                <a:cubicBezTo>
                  <a:pt x="62" y="69"/>
                  <a:pt x="41" y="78"/>
                  <a:pt x="19" y="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3" name="Freeform 103"/>
          <p:cNvSpPr/>
          <p:nvPr/>
        </p:nvSpPr>
        <p:spPr>
          <a:xfrm>
            <a:off x="9695879" y="2215229"/>
            <a:ext cx="326517" cy="188405"/>
          </a:xfrm>
          <a:custGeom>
            <a:rect l="l" t="t" r="r" b="b"/>
            <a:pathLst>
              <a:path w="268" h="155">
                <a:moveTo>
                  <a:pt x="51" y="17"/>
                </a:moveTo>
                <a:cubicBezTo>
                  <a:pt x="64" y="9"/>
                  <a:pt x="78" y="6"/>
                  <a:pt x="92" y="0"/>
                </a:cubicBezTo>
                <a:cubicBezTo>
                  <a:pt x="94" y="3"/>
                  <a:pt x="96" y="8"/>
                  <a:pt x="98" y="10"/>
                </a:cubicBezTo>
                <a:cubicBezTo>
                  <a:pt x="95" y="12"/>
                  <a:pt x="91" y="15"/>
                  <a:pt x="89" y="16"/>
                </a:cubicBezTo>
                <a:cubicBezTo>
                  <a:pt x="100" y="54"/>
                  <a:pt x="112" y="92"/>
                  <a:pt x="122" y="130"/>
                </a:cubicBezTo>
                <a:cubicBezTo>
                  <a:pt x="124" y="105"/>
                  <a:pt x="126" y="80"/>
                  <a:pt x="127" y="55"/>
                </a:cubicBezTo>
                <a:cubicBezTo>
                  <a:pt x="132" y="54"/>
                  <a:pt x="137" y="54"/>
                  <a:pt x="142" y="54"/>
                </a:cubicBezTo>
                <a:cubicBezTo>
                  <a:pt x="142" y="80"/>
                  <a:pt x="144" y="105"/>
                  <a:pt x="146" y="130"/>
                </a:cubicBezTo>
                <a:cubicBezTo>
                  <a:pt x="157" y="92"/>
                  <a:pt x="170" y="54"/>
                  <a:pt x="180" y="16"/>
                </a:cubicBezTo>
                <a:cubicBezTo>
                  <a:pt x="170" y="14"/>
                  <a:pt x="172" y="7"/>
                  <a:pt x="175" y="1"/>
                </a:cubicBezTo>
                <a:cubicBezTo>
                  <a:pt x="199" y="7"/>
                  <a:pt x="223" y="16"/>
                  <a:pt x="239" y="35"/>
                </a:cubicBezTo>
                <a:cubicBezTo>
                  <a:pt x="259" y="56"/>
                  <a:pt x="268" y="86"/>
                  <a:pt x="265" y="114"/>
                </a:cubicBezTo>
                <a:cubicBezTo>
                  <a:pt x="256" y="130"/>
                  <a:pt x="236" y="132"/>
                  <a:pt x="220" y="133"/>
                </a:cubicBezTo>
                <a:cubicBezTo>
                  <a:pt x="191" y="151"/>
                  <a:pt x="157" y="155"/>
                  <a:pt x="124" y="154"/>
                </a:cubicBezTo>
                <a:cubicBezTo>
                  <a:pt x="98" y="153"/>
                  <a:pt x="71" y="149"/>
                  <a:pt x="50" y="133"/>
                </a:cubicBezTo>
                <a:cubicBezTo>
                  <a:pt x="32" y="132"/>
                  <a:pt x="9" y="130"/>
                  <a:pt x="3" y="110"/>
                </a:cubicBezTo>
                <a:cubicBezTo>
                  <a:pt x="0" y="73"/>
                  <a:pt x="19" y="36"/>
                  <a:pt x="51" y="17"/>
                </a:cubicBezTo>
                <a:close/>
                <a:moveTo>
                  <a:pt x="167" y="107"/>
                </a:moveTo>
                <a:cubicBezTo>
                  <a:pt x="168" y="109"/>
                  <a:pt x="169" y="111"/>
                  <a:pt x="170" y="113"/>
                </a:cubicBezTo>
                <a:cubicBezTo>
                  <a:pt x="182" y="114"/>
                  <a:pt x="194" y="112"/>
                  <a:pt x="205" y="109"/>
                </a:cubicBezTo>
                <a:cubicBezTo>
                  <a:pt x="210" y="108"/>
                  <a:pt x="212" y="104"/>
                  <a:pt x="213" y="100"/>
                </a:cubicBezTo>
                <a:cubicBezTo>
                  <a:pt x="198" y="105"/>
                  <a:pt x="182" y="107"/>
                  <a:pt x="167" y="1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" name="Freeform 104"/>
          <p:cNvSpPr/>
          <p:nvPr/>
        </p:nvSpPr>
        <p:spPr>
          <a:xfrm>
            <a:off x="9840659" y="2246471"/>
            <a:ext cx="38005" cy="28194"/>
          </a:xfrm>
          <a:custGeom>
            <a:rect l="l" t="t" r="r" b="b"/>
            <a:pathLst>
              <a:path w="31" h="23">
                <a:moveTo>
                  <a:pt x="4" y="3"/>
                </a:moveTo>
                <a:cubicBezTo>
                  <a:pt x="11" y="1"/>
                  <a:pt x="19" y="0"/>
                  <a:pt x="26" y="3"/>
                </a:cubicBezTo>
                <a:cubicBezTo>
                  <a:pt x="31" y="10"/>
                  <a:pt x="27" y="16"/>
                  <a:pt x="24" y="23"/>
                </a:cubicBezTo>
                <a:cubicBezTo>
                  <a:pt x="18" y="23"/>
                  <a:pt x="12" y="23"/>
                  <a:pt x="6" y="23"/>
                </a:cubicBezTo>
                <a:cubicBezTo>
                  <a:pt x="3" y="16"/>
                  <a:pt x="0" y="9"/>
                  <a:pt x="4" y="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5" name="Freeform 105"/>
          <p:cNvSpPr/>
          <p:nvPr/>
        </p:nvSpPr>
        <p:spPr>
          <a:xfrm>
            <a:off x="9706356" y="2361438"/>
            <a:ext cx="305467" cy="60103"/>
          </a:xfrm>
          <a:custGeom>
            <a:rect l="l" t="t" r="r" b="b"/>
            <a:pathLst>
              <a:path w="944594" h="185883">
                <a:moveTo>
                  <a:pt x="0" y="0"/>
                </a:moveTo>
                <a:lnTo>
                  <a:pt x="944594" y="0"/>
                </a:lnTo>
                <a:lnTo>
                  <a:pt x="864504" y="66080"/>
                </a:lnTo>
                <a:cubicBezTo>
                  <a:pt x="752546" y="141718"/>
                  <a:pt x="617579" y="185883"/>
                  <a:pt x="472297" y="185883"/>
                </a:cubicBezTo>
                <a:cubicBezTo>
                  <a:pt x="327015" y="185883"/>
                  <a:pt x="192048" y="141718"/>
                  <a:pt x="80090" y="6608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6" name="AutoShape 106"/>
          <p:cNvSpPr/>
          <p:nvPr/>
        </p:nvSpPr>
        <p:spPr>
          <a:xfrm>
            <a:off x="1104329" y="3250025"/>
            <a:ext cx="4000405" cy="196596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2023年，我国交通安全形势总体稳定，交通事故起数和死亡人数均呈现下降趋势。全国共发生道路交通事故203049起，造成68417人死亡，直接财产损失13.1亿元。与上一年度相比，事故起数下降了1.9%，死亡人数下降了2.9%，直接财产损失下降了0.4%。</a:t>
            </a:r>
            <a:endParaRPr lang="en-US" sz="1100"/>
          </a:p>
        </p:txBody>
      </p:sp>
      <p:sp>
        <p:nvSpPr>
          <p:cNvPr id="107" name="Freeform 107"/>
          <p:cNvSpPr/>
          <p:nvPr/>
        </p:nvSpPr>
        <p:spPr>
          <a:xfrm>
            <a:off x="1104329" y="2313518"/>
            <a:ext cx="600656" cy="600656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8" name="AutoShape 108"/>
          <p:cNvSpPr/>
          <p:nvPr/>
        </p:nvSpPr>
        <p:spPr>
          <a:xfrm>
            <a:off x="1788559" y="2360035"/>
            <a:ext cx="3308633" cy="4682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9" name="AutoShape 10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0" name="AutoShape 1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1" name="AutoShape 1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2" name="AutoShape 1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3" name="AutoShape 1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4" name="AutoShape 1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5" name="AutoShape 1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6" name="AutoShape 1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7" name="AutoShape 1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8" name="AutoShape 1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9" name="AutoShape 1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0" name="AutoShape 1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1" name="AutoShape 1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2" name="AutoShape 1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3" name="AutoShape 1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4" name="AutoShape 1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5" name="AutoShape 1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6" name="AutoShape 1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7" name="AutoShape 1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8" name="AutoShape 1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9" name="TextBox 1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总体交通安全情况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l="15479" r="15479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2023年，全国共发生一次死亡10人以上交通事故7起，同比减少5起，下降41.7%。其中，一次死亡50人以上特大交通事故1起，同比减少7起，下降87.5%。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l="11405" r="11405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l="10204" r="10204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重大交通安全事故分析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9750" b="9750"/>
          <a:stretch>
            <a:fillRect/>
          </a:stretch>
        </p:blipFill>
        <p:spPr>
          <a:xfrm>
            <a:off x="9032810" y="3787328"/>
            <a:ext cx="2760148" cy="2760148"/>
          </a:xfrm>
          <a:prstGeom prst="parallelogram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/>
          </a:blip>
          <a:srcRect l="19375" r="19375"/>
          <a:stretch>
            <a:fillRect/>
          </a:stretch>
        </p:blipFill>
        <p:spPr>
          <a:xfrm>
            <a:off x="6824385" y="3787328"/>
            <a:ext cx="2760148" cy="2760148"/>
          </a:xfrm>
          <a:prstGeom prst="parallelogram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alphaModFix/>
          </a:blip>
          <a:srcRect t="19042" b="19042"/>
          <a:stretch>
            <a:fillRect/>
          </a:stretch>
        </p:blipFill>
        <p:spPr>
          <a:xfrm>
            <a:off x="8544638" y="841294"/>
            <a:ext cx="2760148" cy="2760148"/>
          </a:xfrm>
          <a:prstGeom prst="parallelogram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随着城市化进程的加速和交通工具的多样化，交通安全问题呈现出一些新的发展趋势。例如，城市交通拥堵问题日益严重，非机动车和行人的交通安全风险增加，以及新业态交通工具带来的安全挑战等。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交通安全问题发展趋势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交通安全影响因素分析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提高驾驶员的安全意识，使其认识到安全驾驶的重要性，是减少交通事故的关键。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驾驶员安全意识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驾驶员应具备熟练的驾驶技能，包括对车辆的掌控、对路况的判断和反应等，以应对突发情况。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驾驶员驾驶技能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严禁驾驶员饮酒和疲劳驾驶，这是造成交通事故的主要原因之一。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驾驶员饮酒与疲劳驾驶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驾驶员行为与交通安全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道路设计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合理的道路设计能够提高交通流畅度和安全性，如设置清晰的路标、合理的车道划分等。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道路维护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定期对道路进行维护和保养，确保路面平整、标志清晰，降低因道路状况不佳导致的交通事故风险。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交通信号灯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合理设置交通信号灯，并确保其正常运行，能够有效地控制交通流，减少交通事故的发生。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道路状况与交通安全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https://d.book118.com/976221200054010100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2024-09-24T07:28:52.376</cp:lastPrinted>
  <dcterms:created xsi:type="dcterms:W3CDTF">2024-09-23T23:28:52Z</dcterms:created>
  <dcterms:modified xsi:type="dcterms:W3CDTF">2024-09-23T23:28:54Z</dcterms:modified>
</cp:coreProperties>
</file>