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433207-6A92-4F7A-838A-49E30F91B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5FC212-2E2F-495D-861E-E1D06BF52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B75A30-1212-43D9-968C-8F8FE2316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CD222A-0B6B-452D-935B-780713612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B13528-41CB-485E-9C97-3F88EEFC5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E5948D-D9E2-4018-98BC-ABE3150C6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D67EA0-7690-4DF0-B6A3-EDFAA7554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93A3D3-F6A9-4A2E-B76C-0FCDE4B3D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41E452-6E8C-48B6-9FD0-474F37057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FEE0F0-8E51-47B2-A018-3218043B0D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4D821-3C7A-41A7-8BD8-099169966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622211414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教师工作职责的教学方法与引导技巧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教学方法探讨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引导技巧研究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教学方法与引导技巧的实践应用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750" b="35750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238" b="7238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提升教学效果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探讨教学方法与引导技巧的目的在于提升教学效果，使学生能够更好地掌握知识和技能。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适应教育变革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随着教育改革的不断深入，教师需要不断更新教学方法和引导技巧，以适应新的教育要求。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满足学生需求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学生的需求是多样化的，教师需要掌握多种教学方法和引导技巧，以满足不同学生的需求。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通过采用生动有趣的教学方法，教师可以激发学生的学习兴趣，提高学生的学习积极性。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激发学生的学习兴趣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通过引导学生进行深入思考，教师可以帮助学生更好地理解知识，提高学生的思维能力。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促进学生的思考和理解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通过教授学生学习方法和策略，教师可以培养学生的自主学习能力，使学生能够独立地获取和掌握知识。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培养学生的自主学习能力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通过采用有效的教学方法和引导技巧，教师可以提高教学质量和效率，使教学更加高效、有针对性。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提高教学质量和效率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教学方法与引导技巧的重要性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教师工作职责概述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8522" b="852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制定教学计划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根据课程大纲和学生需求，制定详细的教学计划，明确教学目标、教学内容和教学步骤。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讲解概念和原理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通过课堂讲授、演示文稿、案例分析等方式，向学生传授相关学科的基本概念和原理。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指导实践操作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组织学生进行实验、实训、社会实践等活动，指导学生将理论知识应用于实践中，培养学生的实践操作能力。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传授知识和技能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引导学生学习和发展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激发学生的学习兴趣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通过创设问题情境、引入案例、组织讨论等方式，激发学生的学习兴趣和求知欲。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指导学生的学习方法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根据学生的个性特点和学科特点，指导学生掌握有效的学习方法，提高学生的学习效率。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关注学生的进步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定期与学生交流，了解学生的学习情况和进步情况，及时给予肯定和鼓励，并提出改进意见。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培养学生的社会责任感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通过组织志愿服务、公益活动等方式，培养学生的社会责任感和奉献精神。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塑造学生的良好品德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注重学生的品德教育，通过榜样示范、德育实践等方式，引导学生形成良好的品德和行为习惯。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传递正能量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以身作则，传递积极向上的价值观和人生态度，引导学生树立正确的世界观、人生观和价值观。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培养学生的品德和价值观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教学方法探讨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1871" y="2379350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讲授内容要有系统性、科学性，注意新旧知识的联系；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1871" y="4098300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适当运用板书、挂图、模型等直观教具，帮助学生理解抽象概念；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75726" y="2379350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讲授时要突出重点、难点，语言要清晰、简练、准确、生动；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854" y="4098300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讲授过程中要关注学生的反应，及时调整讲授速度和方式。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传统讲授法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34345" y="2506766"/>
            <a:ext cx="11957655" cy="2099469"/>
          </a:xfrm>
          <a:custGeom>
            <a:rect l="l" t="t" r="r" b="b"/>
            <a:pathLst>
              <a:path w="12992100" h="2952856">
                <a:moveTo>
                  <a:pt x="0" y="2095606"/>
                </a:moveTo>
                <a:cubicBezTo>
                  <a:pt x="206375" y="1160568"/>
                  <a:pt x="412750" y="225531"/>
                  <a:pt x="1009650" y="304906"/>
                </a:cubicBezTo>
                <a:cubicBezTo>
                  <a:pt x="1606550" y="384281"/>
                  <a:pt x="2797175" y="2622656"/>
                  <a:pt x="3581400" y="2571856"/>
                </a:cubicBezTo>
                <a:cubicBezTo>
                  <a:pt x="4365625" y="2521056"/>
                  <a:pt x="4972050" y="-18944"/>
                  <a:pt x="5715000" y="106"/>
                </a:cubicBezTo>
                <a:cubicBezTo>
                  <a:pt x="6457950" y="19156"/>
                  <a:pt x="7216775" y="2644881"/>
                  <a:pt x="8039100" y="2686156"/>
                </a:cubicBezTo>
                <a:cubicBezTo>
                  <a:pt x="8861425" y="2727431"/>
                  <a:pt x="9823450" y="203306"/>
                  <a:pt x="10648950" y="247756"/>
                </a:cubicBezTo>
                <a:cubicBezTo>
                  <a:pt x="11474450" y="292206"/>
                  <a:pt x="12233275" y="1622531"/>
                  <a:pt x="12992100" y="2952856"/>
                </a:cubicBezTo>
              </a:path>
            </a:pathLst>
          </a:custGeom>
          <a:noFill/>
          <a:ln w="166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73281" y="1802343"/>
            <a:ext cx="631058" cy="631058"/>
            <a:chOff x="1473281" y="1802343"/>
            <a:chExt cx="631058" cy="631058"/>
          </a:xfrm>
        </p:grpSpPr>
        <p:sp>
          <p:nvSpPr>
            <p:cNvPr id="4" name="AutoShape 4"/>
            <p:cNvSpPr/>
            <p:nvPr/>
          </p:nvSpPr>
          <p:spPr>
            <a:xfrm>
              <a:off x="1473281" y="1802343"/>
              <a:ext cx="631058" cy="63105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73281" y="1902927"/>
              <a:ext cx="631058" cy="401574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4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06325" y="5062819"/>
            <a:ext cx="631058" cy="631058"/>
            <a:chOff x="2406325" y="5062819"/>
            <a:chExt cx="631058" cy="631058"/>
          </a:xfrm>
        </p:grpSpPr>
        <p:sp>
          <p:nvSpPr>
            <p:cNvPr id="7" name="AutoShape 7"/>
            <p:cNvSpPr/>
            <p:nvPr/>
          </p:nvSpPr>
          <p:spPr>
            <a:xfrm>
              <a:off x="2406325" y="5062819"/>
              <a:ext cx="631058" cy="63105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2406325" y="5170597"/>
              <a:ext cx="631058" cy="401574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4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25331" y="1802343"/>
            <a:ext cx="631058" cy="631058"/>
            <a:chOff x="6325331" y="1802343"/>
            <a:chExt cx="631058" cy="631058"/>
          </a:xfrm>
        </p:grpSpPr>
        <p:sp>
          <p:nvSpPr>
            <p:cNvPr id="10" name="AutoShape 10"/>
            <p:cNvSpPr/>
            <p:nvPr/>
          </p:nvSpPr>
          <p:spPr>
            <a:xfrm>
              <a:off x="6325331" y="1802343"/>
              <a:ext cx="631058" cy="63105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6325331" y="1907194"/>
              <a:ext cx="631058" cy="401574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4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64338" y="5062819"/>
            <a:ext cx="631058" cy="631058"/>
            <a:chOff x="7864338" y="5062819"/>
            <a:chExt cx="631058" cy="631058"/>
          </a:xfrm>
        </p:grpSpPr>
        <p:sp>
          <p:nvSpPr>
            <p:cNvPr id="13" name="AutoShape 13"/>
            <p:cNvSpPr/>
            <p:nvPr/>
          </p:nvSpPr>
          <p:spPr>
            <a:xfrm>
              <a:off x="7864338" y="5062819"/>
              <a:ext cx="631058" cy="63105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7864338" y="5171572"/>
              <a:ext cx="631058" cy="401574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4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2318985" y="1485710"/>
            <a:ext cx="2323724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营造积极、宽松的课堂氛围，鼓励学生提问和发表意见；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145706" y="1485710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通过问答、讨论、辩论等形式，引导学生积极参与课堂活动；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324375" y="4766363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及时给予学生反馈和评价，肯定他们的进步和成绩；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07187" y="4801322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注重培养学生的批判性思维和创新意识。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互动教学法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95588" y="1757233"/>
            <a:ext cx="1867327" cy="1867327"/>
            <a:chOff x="3895588" y="1757233"/>
            <a:chExt cx="1867327" cy="1867327"/>
          </a:xfrm>
        </p:grpSpPr>
        <p:sp>
          <p:nvSpPr>
            <p:cNvPr id="3" name="AutoShape 3"/>
            <p:cNvSpPr/>
            <p:nvPr/>
          </p:nvSpPr>
          <p:spPr>
            <a:xfrm>
              <a:off x="3895588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6435060" y="1757233"/>
            <a:ext cx="1867327" cy="1867327"/>
            <a:chOff x="6435060" y="1757233"/>
            <a:chExt cx="1867327" cy="1867327"/>
          </a:xfrm>
        </p:grpSpPr>
        <p:sp>
          <p:nvSpPr>
            <p:cNvPr id="5" name="AutoShape 5"/>
            <p:cNvSpPr/>
            <p:nvPr/>
          </p:nvSpPr>
          <p:spPr>
            <a:xfrm>
              <a:off x="6435060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356238" y="1757233"/>
            <a:ext cx="1867327" cy="1867327"/>
            <a:chOff x="1356238" y="1757233"/>
            <a:chExt cx="1867327" cy="1867327"/>
          </a:xfrm>
        </p:grpSpPr>
        <p:sp>
          <p:nvSpPr>
            <p:cNvPr id="7" name="AutoShape 7"/>
            <p:cNvSpPr/>
            <p:nvPr/>
          </p:nvSpPr>
          <p:spPr>
            <a:xfrm>
              <a:off x="1356238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34129" y="3903871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选择与教学内容紧密相关的典型案例，引导学生进行分析和讨论；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703982" y="3903871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案例要具有代表性、真实性和启发性，能够激发学生的学习兴趣；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19054" y="3903871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在案例分析过程中，要注重培养学生的分析问题和解决问题的能力；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807293" y="3903871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鼓励学生提出自己的见解和解决方案，培养他们的创新能力和实践能力。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8974532" y="1757233"/>
            <a:ext cx="1867327" cy="1867327"/>
            <a:chOff x="8974532" y="1757233"/>
            <a:chExt cx="1867327" cy="1867327"/>
          </a:xfrm>
        </p:grpSpPr>
        <p:sp>
          <p:nvSpPr>
            <p:cNvPr id="13" name="AutoShape 13"/>
            <p:cNvSpPr/>
            <p:nvPr/>
          </p:nvSpPr>
          <p:spPr>
            <a:xfrm>
              <a:off x="8974532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999673" y="2385294"/>
            <a:ext cx="580457" cy="611204"/>
            <a:chOff x="199967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99967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2150397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2150397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35492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31200" y="2395266"/>
            <a:ext cx="796103" cy="591260"/>
            <a:chOff x="4431200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13118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31200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022993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案例教学法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5" name="AutoShape 5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9" name="AutoShape 9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AutoShape 10"/>
          <p:cNvSpPr/>
          <p:nvPr/>
        </p:nvSpPr>
        <p:spPr>
          <a:xfrm>
            <a:off x="1057916" y="3300970"/>
            <a:ext cx="1980224" cy="198810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合理分组，确保每个小组内的学生具有不同的背景和特长；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790048" y="3300970"/>
            <a:ext cx="1980224" cy="198810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明确小组任务和目标，引导学生共同制定学习计划和方案；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522180" y="3300970"/>
            <a:ext cx="1980224" cy="198810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鼓励学生在小组内展开讨论和交流，分享彼此的知识和经验；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54407" y="3300970"/>
            <a:ext cx="1980224" cy="200029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注重培养学生的团队合作精神和沟通能力。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合作学习法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https://d.book118.com/976222114144010051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2024-09-17T13:22:34.445</cp:lastPrinted>
  <dcterms:created xsi:type="dcterms:W3CDTF">2024-09-17T05:22:34Z</dcterms:created>
  <dcterms:modified xsi:type="dcterms:W3CDTF">2024-09-17T05:22:36Z</dcterms:modified>
</cp:coreProperties>
</file>