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BACD2-6394-40C4-AD83-F3BB61D89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73381-96AF-4E65-AB6F-EBBAF8BE9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CEDB4-EBF3-4B28-855A-BCAB594B4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0BEA7D-7D2D-4921-BC0C-025D6B5D0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4405EC-8B32-4DE2-AD20-94091AF59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1A7811-982D-4698-8459-E0C91B8FC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D8E7D1-7A49-40AD-9557-FC175AD21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0D254-FF20-454A-988C-5AA7D197C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8B2F1-0A11-4DEA-AE90-D4A48D728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CB195-0FFF-4021-9A36-FF347FD78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95D57-864F-4A7C-B67D-69428925C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4003423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李宁品牌营销分析报告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品牌营销环境分析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品牌营销策略分析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品牌营销执行效果评估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品牌营销面临的挑战与机遇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品牌营销改进建议与展望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分析李宁品牌的营销策略及市场表现，为品牌未来发展提供参考。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随着运动品牌市场竞争日益激烈，李宁品牌需要不断调整和优化营销策略，以保持市场竞争力和提升品牌影响力。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品牌历史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李宁品牌创立于1990年，是中国体育用品行业的领军企业之一。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李宁品牌以“让改变发生”为品牌口号，致力于成为引领中国运动潮流的国际品牌。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品牌特色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李宁品牌注重运动科技研发，以创新为驱动，打造专业、时尚、高品质的运动装备。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李宁品牌概述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品牌营销环境分析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中国政府对体育产业的支持力度不断加大，为李宁等品牌提供了良好的政策环境。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75885" y="1990630"/>
            <a:ext cx="182880" cy="73533"/>
          </a:xfrm>
          <a:custGeom>
            <a:rect l="l" t="t" r="r" b="b"/>
            <a:pathLst>
              <a:path w="189" h="76">
                <a:moveTo>
                  <a:pt x="189" y="76"/>
                </a:moveTo>
                <a:lnTo>
                  <a:pt x="0" y="76"/>
                </a:lnTo>
                <a:lnTo>
                  <a:pt x="0" y="0"/>
                </a:lnTo>
                <a:lnTo>
                  <a:pt x="19" y="0"/>
                </a:lnTo>
                <a:lnTo>
                  <a:pt x="19" y="57"/>
                </a:lnTo>
                <a:lnTo>
                  <a:pt x="170" y="57"/>
                </a:lnTo>
                <a:lnTo>
                  <a:pt x="170" y="0"/>
                </a:lnTo>
                <a:lnTo>
                  <a:pt x="189" y="0"/>
                </a:lnTo>
                <a:lnTo>
                  <a:pt x="189" y="7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67801" y="1990630"/>
            <a:ext cx="54197" cy="36766"/>
          </a:xfrm>
          <a:custGeom>
            <a:rect l="l" t="t" r="r" b="b"/>
            <a:pathLst>
              <a:path w="56" h="38">
                <a:moveTo>
                  <a:pt x="56" y="38"/>
                </a:moveTo>
                <a:lnTo>
                  <a:pt x="0" y="38"/>
                </a:lnTo>
                <a:lnTo>
                  <a:pt x="0" y="0"/>
                </a:lnTo>
                <a:lnTo>
                  <a:pt x="19" y="0"/>
                </a:lnTo>
                <a:lnTo>
                  <a:pt x="19" y="19"/>
                </a:lnTo>
                <a:lnTo>
                  <a:pt x="37" y="19"/>
                </a:lnTo>
                <a:lnTo>
                  <a:pt x="37" y="0"/>
                </a:lnTo>
                <a:lnTo>
                  <a:pt x="56" y="0"/>
                </a:lnTo>
                <a:lnTo>
                  <a:pt x="56" y="3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21688" y="1936528"/>
            <a:ext cx="292227" cy="292227"/>
          </a:xfrm>
          <a:custGeom>
            <a:rect l="l" t="t" r="r" b="b"/>
            <a:pathLst>
              <a:path w="302" h="302">
                <a:moveTo>
                  <a:pt x="302" y="302"/>
                </a:moveTo>
                <a:lnTo>
                  <a:pt x="0" y="302"/>
                </a:lnTo>
                <a:lnTo>
                  <a:pt x="0" y="0"/>
                </a:lnTo>
                <a:lnTo>
                  <a:pt x="245" y="0"/>
                </a:lnTo>
                <a:lnTo>
                  <a:pt x="245" y="18"/>
                </a:lnTo>
                <a:lnTo>
                  <a:pt x="18" y="18"/>
                </a:lnTo>
                <a:lnTo>
                  <a:pt x="18" y="283"/>
                </a:lnTo>
                <a:lnTo>
                  <a:pt x="283" y="283"/>
                </a:lnTo>
                <a:lnTo>
                  <a:pt x="283" y="56"/>
                </a:lnTo>
                <a:lnTo>
                  <a:pt x="302" y="56"/>
                </a:lnTo>
                <a:lnTo>
                  <a:pt x="302" y="30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75885" y="2100929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175885" y="2136743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175885" y="2173510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政治环境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随着中国经济的持续增长，消费者对体育用品的需求也在不断增加。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经济环境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694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624601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6797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734901" y="2072926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694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624601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6797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4901" y="2036159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587835" y="2128075"/>
            <a:ext cx="147066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515255" y="1990630"/>
            <a:ext cx="292227" cy="201263"/>
          </a:xfrm>
          <a:custGeom>
            <a:rect l="l" t="t" r="r" b="b"/>
            <a:pathLst>
              <a:path w="302" h="208">
                <a:moveTo>
                  <a:pt x="302" y="208"/>
                </a:moveTo>
                <a:lnTo>
                  <a:pt x="0" y="208"/>
                </a:lnTo>
                <a:lnTo>
                  <a:pt x="0" y="28"/>
                </a:lnTo>
                <a:lnTo>
                  <a:pt x="19" y="28"/>
                </a:lnTo>
                <a:lnTo>
                  <a:pt x="19" y="189"/>
                </a:lnTo>
                <a:lnTo>
                  <a:pt x="283" y="189"/>
                </a:lnTo>
                <a:lnTo>
                  <a:pt x="283" y="19"/>
                </a:lnTo>
                <a:lnTo>
                  <a:pt x="0" y="19"/>
                </a:lnTo>
                <a:lnTo>
                  <a:pt x="0" y="0"/>
                </a:lnTo>
                <a:lnTo>
                  <a:pt x="302" y="0"/>
                </a:lnTo>
                <a:lnTo>
                  <a:pt x="302" y="2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健康、运动的生活方式在中国越来越受到推崇，为李宁等品牌提供了广阔的市场空间。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7" name="Freeform 27"/>
          <p:cNvSpPr/>
          <p:nvPr/>
        </p:nvSpPr>
        <p:spPr>
          <a:xfrm>
            <a:off x="5182267" y="4370832"/>
            <a:ext cx="176879" cy="175927"/>
          </a:xfrm>
          <a:custGeom>
            <a:rect l="l" t="t" r="r" b="b"/>
            <a:pathLst>
              <a:path w="187" h="186">
                <a:moveTo>
                  <a:pt x="81" y="186"/>
                </a:moveTo>
                <a:lnTo>
                  <a:pt x="0" y="106"/>
                </a:lnTo>
                <a:lnTo>
                  <a:pt x="107" y="0"/>
                </a:lnTo>
                <a:lnTo>
                  <a:pt x="187" y="80"/>
                </a:lnTo>
                <a:lnTo>
                  <a:pt x="81" y="186"/>
                </a:lnTo>
                <a:close/>
                <a:moveTo>
                  <a:pt x="26" y="106"/>
                </a:moveTo>
                <a:lnTo>
                  <a:pt x="81" y="158"/>
                </a:lnTo>
                <a:lnTo>
                  <a:pt x="159" y="80"/>
                </a:lnTo>
                <a:lnTo>
                  <a:pt x="107" y="26"/>
                </a:lnTo>
                <a:lnTo>
                  <a:pt x="26" y="10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5122640" y="4484275"/>
            <a:ext cx="120110" cy="116300"/>
          </a:xfrm>
          <a:custGeom>
            <a:rect l="l" t="t" r="r" b="b"/>
            <a:pathLst>
              <a:path w="54" h="52">
                <a:moveTo>
                  <a:pt x="26" y="52"/>
                </a:moveTo>
                <a:cubicBezTo>
                  <a:pt x="20" y="52"/>
                  <a:pt x="14" y="50"/>
                  <a:pt x="9" y="45"/>
                </a:cubicBezTo>
                <a:cubicBezTo>
                  <a:pt x="0" y="36"/>
                  <a:pt x="0" y="20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26" y="6"/>
                  <a:pt x="26" y="6"/>
                  <a:pt x="26" y="6"/>
                </a:cubicBezTo>
                <a:cubicBezTo>
                  <a:pt x="15" y="17"/>
                  <a:pt x="15" y="17"/>
                  <a:pt x="15" y="17"/>
                </a:cubicBezTo>
                <a:cubicBezTo>
                  <a:pt x="12" y="20"/>
                  <a:pt x="10" y="24"/>
                  <a:pt x="10" y="28"/>
                </a:cubicBezTo>
                <a:cubicBezTo>
                  <a:pt x="10" y="32"/>
                  <a:pt x="12" y="36"/>
                  <a:pt x="15" y="39"/>
                </a:cubicBezTo>
                <a:cubicBezTo>
                  <a:pt x="18" y="42"/>
                  <a:pt x="22" y="44"/>
                  <a:pt x="26" y="44"/>
                </a:cubicBezTo>
                <a:cubicBezTo>
                  <a:pt x="30" y="44"/>
                  <a:pt x="34" y="42"/>
                  <a:pt x="37" y="39"/>
                </a:cubicBezTo>
                <a:cubicBezTo>
                  <a:pt x="48" y="28"/>
                  <a:pt x="48" y="28"/>
                  <a:pt x="48" y="28"/>
                </a:cubicBezTo>
                <a:cubicBezTo>
                  <a:pt x="54" y="34"/>
                  <a:pt x="54" y="34"/>
                  <a:pt x="54" y="34"/>
                </a:cubicBezTo>
                <a:cubicBezTo>
                  <a:pt x="43" y="45"/>
                  <a:pt x="43" y="45"/>
                  <a:pt x="43" y="45"/>
                </a:cubicBezTo>
                <a:cubicBezTo>
                  <a:pt x="38" y="50"/>
                  <a:pt x="32" y="52"/>
                  <a:pt x="26" y="5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296662" y="4315015"/>
            <a:ext cx="116300" cy="115348"/>
          </a:xfrm>
          <a:custGeom>
            <a:rect l="l" t="t" r="r" b="b"/>
            <a:pathLst>
              <a:path w="52" h="52">
                <a:moveTo>
                  <a:pt x="34" y="52"/>
                </a:moveTo>
                <a:cubicBezTo>
                  <a:pt x="28" y="46"/>
                  <a:pt x="28" y="46"/>
                  <a:pt x="28" y="46"/>
                </a:cubicBezTo>
                <a:cubicBezTo>
                  <a:pt x="39" y="35"/>
                  <a:pt x="39" y="35"/>
                  <a:pt x="39" y="35"/>
                </a:cubicBezTo>
                <a:cubicBezTo>
                  <a:pt x="42" y="32"/>
                  <a:pt x="44" y="28"/>
                  <a:pt x="44" y="24"/>
                </a:cubicBezTo>
                <a:cubicBezTo>
                  <a:pt x="44" y="20"/>
                  <a:pt x="42" y="16"/>
                  <a:pt x="39" y="13"/>
                </a:cubicBezTo>
                <a:cubicBezTo>
                  <a:pt x="33" y="7"/>
                  <a:pt x="23" y="7"/>
                  <a:pt x="17" y="13"/>
                </a:cubicBezTo>
                <a:cubicBezTo>
                  <a:pt x="6" y="24"/>
                  <a:pt x="6" y="24"/>
                  <a:pt x="6" y="24"/>
                </a:cubicBezTo>
                <a:cubicBezTo>
                  <a:pt x="0" y="18"/>
                  <a:pt x="0" y="18"/>
                  <a:pt x="0" y="18"/>
                </a:cubicBezTo>
                <a:cubicBezTo>
                  <a:pt x="11" y="7"/>
                  <a:pt x="11" y="7"/>
                  <a:pt x="11" y="7"/>
                </a:cubicBezTo>
                <a:cubicBezTo>
                  <a:pt x="16" y="2"/>
                  <a:pt x="22" y="0"/>
                  <a:pt x="28" y="0"/>
                </a:cubicBezTo>
                <a:cubicBezTo>
                  <a:pt x="34" y="0"/>
                  <a:pt x="40" y="2"/>
                  <a:pt x="45" y="7"/>
                </a:cubicBezTo>
                <a:cubicBezTo>
                  <a:pt x="50" y="12"/>
                  <a:pt x="52" y="18"/>
                  <a:pt x="52" y="24"/>
                </a:cubicBezTo>
                <a:cubicBezTo>
                  <a:pt x="52" y="30"/>
                  <a:pt x="50" y="36"/>
                  <a:pt x="45" y="41"/>
                </a:cubicBezTo>
                <a:lnTo>
                  <a:pt x="34" y="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220081" y="4453128"/>
            <a:ext cx="27432" cy="26479"/>
          </a:xfrm>
          <a:custGeom>
            <a:rect l="l" t="t" r="r" b="b"/>
            <a:pathLst>
              <a:path w="28" h="28">
                <a:moveTo>
                  <a:pt x="15" y="28"/>
                </a:moveTo>
                <a:lnTo>
                  <a:pt x="0" y="14"/>
                </a:lnTo>
                <a:lnTo>
                  <a:pt x="15" y="0"/>
                </a:lnTo>
                <a:lnTo>
                  <a:pt x="29" y="14"/>
                </a:lnTo>
                <a:lnTo>
                  <a:pt x="15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255990" y="4444555"/>
            <a:ext cx="27432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9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265420" y="4408646"/>
            <a:ext cx="26479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47513" y="4479607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5"/>
                </a:lnTo>
                <a:lnTo>
                  <a:pt x="14" y="0"/>
                </a:lnTo>
                <a:lnTo>
                  <a:pt x="28" y="15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91900" y="4435126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新技术的不断涌现，如大数据、人工智能等，为品牌营销提供了更多的可能性。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技术环境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8562499" y="4316063"/>
            <a:ext cx="253460" cy="254508"/>
          </a:xfrm>
          <a:custGeom>
            <a:rect l="l" t="t" r="r" b="b"/>
            <a:pathLst>
              <a:path w="262" h="263">
                <a:moveTo>
                  <a:pt x="102" y="263"/>
                </a:moveTo>
                <a:lnTo>
                  <a:pt x="0" y="159"/>
                </a:lnTo>
                <a:lnTo>
                  <a:pt x="203" y="0"/>
                </a:lnTo>
                <a:lnTo>
                  <a:pt x="262" y="59"/>
                </a:lnTo>
                <a:lnTo>
                  <a:pt x="102" y="263"/>
                </a:lnTo>
                <a:close/>
                <a:moveTo>
                  <a:pt x="29" y="161"/>
                </a:moveTo>
                <a:lnTo>
                  <a:pt x="100" y="234"/>
                </a:lnTo>
                <a:lnTo>
                  <a:pt x="237" y="62"/>
                </a:lnTo>
                <a:lnTo>
                  <a:pt x="201" y="26"/>
                </a:lnTo>
                <a:lnTo>
                  <a:pt x="29" y="16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8624507" y="4371213"/>
            <a:ext cx="134493" cy="109347"/>
          </a:xfrm>
          <a:custGeom>
            <a:rect l="l" t="t" r="r" b="b"/>
            <a:pathLst>
              <a:path w="139" h="113">
                <a:moveTo>
                  <a:pt x="12" y="113"/>
                </a:moveTo>
                <a:lnTo>
                  <a:pt x="0" y="99"/>
                </a:lnTo>
                <a:lnTo>
                  <a:pt x="128" y="0"/>
                </a:lnTo>
                <a:lnTo>
                  <a:pt x="139" y="14"/>
                </a:lnTo>
                <a:lnTo>
                  <a:pt x="12" y="11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8540305" y="4495038"/>
            <a:ext cx="97727" cy="97727"/>
          </a:xfrm>
          <a:custGeom>
            <a:rect l="l" t="t" r="r" b="b"/>
            <a:pathLst>
              <a:path w="43" h="43">
                <a:moveTo>
                  <a:pt x="12" y="43"/>
                </a:moveTo>
                <a:cubicBezTo>
                  <a:pt x="0" y="31"/>
                  <a:pt x="0" y="31"/>
                  <a:pt x="0" y="31"/>
                </a:cubicBezTo>
                <a:cubicBezTo>
                  <a:pt x="3" y="29"/>
                  <a:pt x="3" y="29"/>
                  <a:pt x="3" y="29"/>
                </a:cubicBezTo>
                <a:cubicBezTo>
                  <a:pt x="8" y="24"/>
                  <a:pt x="8" y="16"/>
                  <a:pt x="3" y="12"/>
                </a:cubicBezTo>
                <a:cubicBezTo>
                  <a:pt x="0" y="9"/>
                  <a:pt x="0" y="9"/>
                  <a:pt x="0" y="9"/>
                </a:cubicBezTo>
                <a:cubicBezTo>
                  <a:pt x="9" y="0"/>
                  <a:pt x="9" y="0"/>
                  <a:pt x="9" y="0"/>
                </a:cubicBezTo>
                <a:cubicBezTo>
                  <a:pt x="14" y="6"/>
                  <a:pt x="14" y="6"/>
                  <a:pt x="14" y="6"/>
                </a:cubicBezTo>
                <a:cubicBezTo>
                  <a:pt x="11" y="9"/>
                  <a:pt x="11" y="9"/>
                  <a:pt x="11" y="9"/>
                </a:cubicBezTo>
                <a:cubicBezTo>
                  <a:pt x="16" y="16"/>
                  <a:pt x="16" y="25"/>
                  <a:pt x="11" y="31"/>
                </a:cubicBezTo>
                <a:cubicBezTo>
                  <a:pt x="12" y="32"/>
                  <a:pt x="12" y="32"/>
                  <a:pt x="12" y="32"/>
                </a:cubicBezTo>
                <a:cubicBezTo>
                  <a:pt x="18" y="27"/>
                  <a:pt x="27" y="27"/>
                  <a:pt x="34" y="32"/>
                </a:cubicBezTo>
                <a:cubicBezTo>
                  <a:pt x="37" y="29"/>
                  <a:pt x="37" y="29"/>
                  <a:pt x="37" y="29"/>
                </a:cubicBezTo>
                <a:cubicBezTo>
                  <a:pt x="43" y="34"/>
                  <a:pt x="43" y="34"/>
                  <a:pt x="43" y="34"/>
                </a:cubicBezTo>
                <a:cubicBezTo>
                  <a:pt x="34" y="43"/>
                  <a:pt x="34" y="43"/>
                  <a:pt x="34" y="43"/>
                </a:cubicBezTo>
                <a:cubicBezTo>
                  <a:pt x="31" y="40"/>
                  <a:pt x="31" y="40"/>
                  <a:pt x="31" y="40"/>
                </a:cubicBezTo>
                <a:cubicBezTo>
                  <a:pt x="27" y="35"/>
                  <a:pt x="19" y="35"/>
                  <a:pt x="14" y="40"/>
                </a:cubicBezTo>
                <a:lnTo>
                  <a:pt x="12" y="4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8533542" y="4565713"/>
            <a:ext cx="33909" cy="33909"/>
          </a:xfrm>
          <a:custGeom>
            <a:rect l="l" t="t" r="r" b="b"/>
            <a:pathLst>
              <a:path w="35" h="35">
                <a:moveTo>
                  <a:pt x="14" y="35"/>
                </a:moveTo>
                <a:lnTo>
                  <a:pt x="0" y="21"/>
                </a:lnTo>
                <a:lnTo>
                  <a:pt x="21" y="0"/>
                </a:lnTo>
                <a:lnTo>
                  <a:pt x="35" y="14"/>
                </a:lnTo>
                <a:lnTo>
                  <a:pt x="14" y="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sp>
        <p:nvSpPr>
          <p:cNvPr id="43" name="AutoShape 4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TextBox 6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中国体育用品市场规模不断扩大，为李宁等品牌提供了更多的市场机会。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运动、时尚、科技等元素的融合成为行业趋势，李宁等品牌需要不断创新以适应市场需求。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国际品牌如耐克、阿迪达斯等在中国市场占据一定份额，李宁等品牌需要加强自身品牌建设以提高竞争力。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行业环境分析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77205" y="4838783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0800000">
            <a:off x="1103852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0800000">
            <a:off x="9159730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05083" y="3081147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031730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0800000">
            <a:off x="9087608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377205" y="1348302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0800000">
            <a:off x="1103852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10800000">
            <a:off x="9159730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034290" y="3847243"/>
            <a:ext cx="87725" cy="163068"/>
          </a:xfrm>
          <a:custGeom>
            <a:rect l="l" t="t" r="r" b="b"/>
            <a:pathLst>
              <a:path w="118" h="218">
                <a:moveTo>
                  <a:pt x="0" y="183"/>
                </a:moveTo>
                <a:cubicBezTo>
                  <a:pt x="0" y="200"/>
                  <a:pt x="8" y="217"/>
                  <a:pt x="25" y="217"/>
                </a:cubicBezTo>
                <a:cubicBezTo>
                  <a:pt x="84" y="217"/>
                  <a:pt x="84" y="217"/>
                  <a:pt x="84" y="217"/>
                </a:cubicBezTo>
                <a:cubicBezTo>
                  <a:pt x="100" y="217"/>
                  <a:pt x="117" y="200"/>
                  <a:pt x="117" y="183"/>
                </a:cubicBezTo>
                <a:cubicBezTo>
                  <a:pt x="117" y="0"/>
                  <a:pt x="117" y="0"/>
                  <a:pt x="117" y="0"/>
                </a:cubicBezTo>
                <a:cubicBezTo>
                  <a:pt x="17" y="91"/>
                  <a:pt x="17" y="91"/>
                  <a:pt x="17" y="91"/>
                </a:cubicBezTo>
                <a:cubicBezTo>
                  <a:pt x="0" y="75"/>
                  <a:pt x="0" y="75"/>
                  <a:pt x="0" y="75"/>
                </a:cubicBezTo>
                <a:lnTo>
                  <a:pt x="0" y="183"/>
                </a:lnTo>
                <a:close/>
                <a:moveTo>
                  <a:pt x="0" y="183"/>
                </a:moveTo>
                <a:lnTo>
                  <a:pt x="0" y="1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0177260" y="3757422"/>
            <a:ext cx="87725" cy="252984"/>
          </a:xfrm>
          <a:custGeom>
            <a:rect l="l" t="t" r="r" b="b"/>
            <a:pathLst>
              <a:path w="118" h="336">
                <a:moveTo>
                  <a:pt x="0" y="301"/>
                </a:moveTo>
                <a:cubicBezTo>
                  <a:pt x="0" y="318"/>
                  <a:pt x="17" y="335"/>
                  <a:pt x="34" y="335"/>
                </a:cubicBezTo>
                <a:cubicBezTo>
                  <a:pt x="84" y="335"/>
                  <a:pt x="84" y="335"/>
                  <a:pt x="84" y="335"/>
                </a:cubicBezTo>
                <a:cubicBezTo>
                  <a:pt x="101" y="335"/>
                  <a:pt x="117" y="318"/>
                  <a:pt x="117" y="301"/>
                </a:cubicBezTo>
                <a:cubicBezTo>
                  <a:pt x="117" y="76"/>
                  <a:pt x="117" y="76"/>
                  <a:pt x="117" y="76"/>
                </a:cubicBezTo>
                <a:cubicBezTo>
                  <a:pt x="42" y="0"/>
                  <a:pt x="42" y="0"/>
                  <a:pt x="42" y="0"/>
                </a:cubicBezTo>
                <a:cubicBezTo>
                  <a:pt x="0" y="42"/>
                  <a:pt x="0" y="42"/>
                  <a:pt x="0" y="42"/>
                </a:cubicBezTo>
                <a:lnTo>
                  <a:pt x="0" y="301"/>
                </a:lnTo>
                <a:close/>
                <a:moveTo>
                  <a:pt x="0" y="301"/>
                </a:moveTo>
                <a:lnTo>
                  <a:pt x="0" y="30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0320231" y="3757422"/>
            <a:ext cx="87725" cy="252984"/>
          </a:xfrm>
          <a:custGeom>
            <a:rect l="l" t="t" r="r" b="b"/>
            <a:pathLst>
              <a:path w="118" h="336">
                <a:moveTo>
                  <a:pt x="92" y="335"/>
                </a:moveTo>
                <a:cubicBezTo>
                  <a:pt x="108" y="335"/>
                  <a:pt x="117" y="318"/>
                  <a:pt x="117" y="301"/>
                </a:cubicBezTo>
                <a:cubicBezTo>
                  <a:pt x="117" y="0"/>
                  <a:pt x="117" y="0"/>
                  <a:pt x="117" y="0"/>
                </a:cubicBezTo>
                <a:cubicBezTo>
                  <a:pt x="0" y="118"/>
                  <a:pt x="0" y="118"/>
                  <a:pt x="0" y="11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8"/>
                  <a:pt x="16" y="335"/>
                  <a:pt x="33" y="335"/>
                </a:cubicBezTo>
                <a:lnTo>
                  <a:pt x="92" y="335"/>
                </a:lnTo>
                <a:close/>
                <a:moveTo>
                  <a:pt x="92" y="335"/>
                </a:moveTo>
                <a:lnTo>
                  <a:pt x="92" y="3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459962" y="3670840"/>
            <a:ext cx="94202" cy="342805"/>
          </a:xfrm>
          <a:custGeom>
            <a:rect l="l" t="t" r="r" b="b"/>
            <a:pathLst>
              <a:path w="125" h="452">
                <a:moveTo>
                  <a:pt x="0" y="41"/>
                </a:moveTo>
                <a:cubicBezTo>
                  <a:pt x="0" y="417"/>
                  <a:pt x="0" y="417"/>
                  <a:pt x="0" y="417"/>
                </a:cubicBezTo>
                <a:cubicBezTo>
                  <a:pt x="0" y="434"/>
                  <a:pt x="17" y="451"/>
                  <a:pt x="33" y="451"/>
                </a:cubicBezTo>
                <a:cubicBezTo>
                  <a:pt x="92" y="451"/>
                  <a:pt x="92" y="451"/>
                  <a:pt x="92" y="451"/>
                </a:cubicBezTo>
                <a:cubicBezTo>
                  <a:pt x="109" y="451"/>
                  <a:pt x="125" y="434"/>
                  <a:pt x="125" y="417"/>
                </a:cubicBezTo>
                <a:cubicBezTo>
                  <a:pt x="125" y="66"/>
                  <a:pt x="125" y="66"/>
                  <a:pt x="125" y="66"/>
                </a:cubicBezTo>
                <a:cubicBezTo>
                  <a:pt x="50" y="0"/>
                  <a:pt x="50" y="0"/>
                  <a:pt x="50" y="0"/>
                </a:cubicBezTo>
                <a:lnTo>
                  <a:pt x="0" y="41"/>
                </a:lnTo>
                <a:close/>
                <a:moveTo>
                  <a:pt x="0" y="41"/>
                </a:moveTo>
                <a:lnTo>
                  <a:pt x="0" y="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011525" y="3517678"/>
            <a:ext cx="536162" cy="342805"/>
          </a:xfrm>
          <a:custGeom>
            <a:rect l="l" t="t" r="r" b="b"/>
            <a:pathLst>
              <a:path w="728" h="452">
                <a:moveTo>
                  <a:pt x="234" y="284"/>
                </a:moveTo>
                <a:cubicBezTo>
                  <a:pt x="250" y="267"/>
                  <a:pt x="276" y="267"/>
                  <a:pt x="292" y="284"/>
                </a:cubicBezTo>
                <a:cubicBezTo>
                  <a:pt x="359" y="351"/>
                  <a:pt x="359" y="351"/>
                  <a:pt x="359" y="351"/>
                </a:cubicBezTo>
                <a:cubicBezTo>
                  <a:pt x="376" y="368"/>
                  <a:pt x="384" y="368"/>
                  <a:pt x="401" y="368"/>
                </a:cubicBezTo>
                <a:cubicBezTo>
                  <a:pt x="418" y="368"/>
                  <a:pt x="426" y="368"/>
                  <a:pt x="434" y="351"/>
                </a:cubicBezTo>
                <a:cubicBezTo>
                  <a:pt x="660" y="134"/>
                  <a:pt x="660" y="134"/>
                  <a:pt x="660" y="134"/>
                </a:cubicBezTo>
                <a:cubicBezTo>
                  <a:pt x="694" y="167"/>
                  <a:pt x="694" y="167"/>
                  <a:pt x="694" y="167"/>
                </a:cubicBezTo>
                <a:cubicBezTo>
                  <a:pt x="702" y="175"/>
                  <a:pt x="710" y="175"/>
                  <a:pt x="710" y="175"/>
                </a:cubicBezTo>
                <a:cubicBezTo>
                  <a:pt x="719" y="175"/>
                  <a:pt x="727" y="167"/>
                  <a:pt x="727" y="159"/>
                </a:cubicBezTo>
                <a:cubicBezTo>
                  <a:pt x="727" y="33"/>
                  <a:pt x="727" y="33"/>
                  <a:pt x="727" y="33"/>
                </a:cubicBezTo>
                <a:cubicBezTo>
                  <a:pt x="727" y="25"/>
                  <a:pt x="727" y="16"/>
                  <a:pt x="719" y="8"/>
                </a:cubicBezTo>
                <a:cubicBezTo>
                  <a:pt x="710" y="0"/>
                  <a:pt x="702" y="0"/>
                  <a:pt x="694" y="0"/>
                </a:cubicBezTo>
                <a:cubicBezTo>
                  <a:pt x="568" y="0"/>
                  <a:pt x="568" y="0"/>
                  <a:pt x="568" y="0"/>
                </a:cubicBezTo>
                <a:cubicBezTo>
                  <a:pt x="560" y="0"/>
                  <a:pt x="551" y="0"/>
                  <a:pt x="551" y="8"/>
                </a:cubicBezTo>
                <a:cubicBezTo>
                  <a:pt x="543" y="16"/>
                  <a:pt x="551" y="25"/>
                  <a:pt x="551" y="33"/>
                </a:cubicBezTo>
                <a:cubicBezTo>
                  <a:pt x="585" y="58"/>
                  <a:pt x="585" y="58"/>
                  <a:pt x="585" y="58"/>
                </a:cubicBezTo>
                <a:cubicBezTo>
                  <a:pt x="426" y="217"/>
                  <a:pt x="426" y="217"/>
                  <a:pt x="426" y="217"/>
                </a:cubicBezTo>
                <a:cubicBezTo>
                  <a:pt x="426" y="225"/>
                  <a:pt x="409" y="225"/>
                  <a:pt x="401" y="225"/>
                </a:cubicBezTo>
                <a:cubicBezTo>
                  <a:pt x="393" y="225"/>
                  <a:pt x="376" y="225"/>
                  <a:pt x="368" y="217"/>
                </a:cubicBezTo>
                <a:cubicBezTo>
                  <a:pt x="292" y="142"/>
                  <a:pt x="292" y="142"/>
                  <a:pt x="292" y="142"/>
                </a:cubicBezTo>
                <a:cubicBezTo>
                  <a:pt x="276" y="125"/>
                  <a:pt x="250" y="125"/>
                  <a:pt x="234" y="142"/>
                </a:cubicBezTo>
                <a:cubicBezTo>
                  <a:pt x="8" y="359"/>
                  <a:pt x="8" y="359"/>
                  <a:pt x="8" y="359"/>
                </a:cubicBezTo>
                <a:cubicBezTo>
                  <a:pt x="0" y="368"/>
                  <a:pt x="0" y="384"/>
                  <a:pt x="0" y="393"/>
                </a:cubicBezTo>
                <a:cubicBezTo>
                  <a:pt x="0" y="410"/>
                  <a:pt x="0" y="418"/>
                  <a:pt x="8" y="426"/>
                </a:cubicBezTo>
                <a:cubicBezTo>
                  <a:pt x="25" y="435"/>
                  <a:pt x="25" y="435"/>
                  <a:pt x="25" y="435"/>
                </a:cubicBezTo>
                <a:cubicBezTo>
                  <a:pt x="41" y="451"/>
                  <a:pt x="67" y="451"/>
                  <a:pt x="83" y="435"/>
                </a:cubicBezTo>
                <a:lnTo>
                  <a:pt x="234" y="284"/>
                </a:lnTo>
                <a:close/>
                <a:moveTo>
                  <a:pt x="234" y="284"/>
                </a:moveTo>
                <a:lnTo>
                  <a:pt x="234" y="28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997333" y="3400044"/>
            <a:ext cx="685705" cy="695706"/>
          </a:xfrm>
          <a:custGeom>
            <a:rect l="l" t="t" r="r" b="b"/>
            <a:pathLst>
              <a:path w="929" h="921">
                <a:moveTo>
                  <a:pt x="887" y="0"/>
                </a:moveTo>
                <a:cubicBezTo>
                  <a:pt x="862" y="0"/>
                  <a:pt x="836" y="26"/>
                  <a:pt x="836" y="50"/>
                </a:cubicBezTo>
                <a:cubicBezTo>
                  <a:pt x="836" y="837"/>
                  <a:pt x="836" y="837"/>
                  <a:pt x="836" y="837"/>
                </a:cubicBezTo>
                <a:cubicBezTo>
                  <a:pt x="51" y="837"/>
                  <a:pt x="51" y="837"/>
                  <a:pt x="51" y="837"/>
                </a:cubicBezTo>
                <a:cubicBezTo>
                  <a:pt x="26" y="837"/>
                  <a:pt x="0" y="853"/>
                  <a:pt x="0" y="878"/>
                </a:cubicBezTo>
                <a:cubicBezTo>
                  <a:pt x="0" y="903"/>
                  <a:pt x="26" y="920"/>
                  <a:pt x="51" y="920"/>
                </a:cubicBezTo>
                <a:cubicBezTo>
                  <a:pt x="887" y="920"/>
                  <a:pt x="887" y="920"/>
                  <a:pt x="887" y="920"/>
                </a:cubicBezTo>
                <a:cubicBezTo>
                  <a:pt x="912" y="920"/>
                  <a:pt x="928" y="903"/>
                  <a:pt x="928" y="878"/>
                </a:cubicBezTo>
                <a:cubicBezTo>
                  <a:pt x="928" y="50"/>
                  <a:pt x="928" y="50"/>
                  <a:pt x="928" y="50"/>
                </a:cubicBezTo>
                <a:cubicBezTo>
                  <a:pt x="928" y="26"/>
                  <a:pt x="903" y="0"/>
                  <a:pt x="887" y="0"/>
                </a:cubicBezTo>
                <a:close/>
                <a:moveTo>
                  <a:pt x="887" y="0"/>
                </a:moveTo>
                <a:lnTo>
                  <a:pt x="88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李宁品牌在中国市场拥有较高的知名度和美誉度，同时具有较强的研发和设计能力。但是，与国际品牌相比，李宁品牌在品牌影响力和市场份额方面仍存在一定差距。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李宁品牌的优劣势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耐克、阿迪达斯等国际品牌是李宁的主要竞争对手，它们在中国市场拥有较高的知名度和市场份额。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国际品牌通常采用多元化的营销策略，如明星代言、大型赛事赞助等，以提高品牌知名度和美誉度。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竞争对手营销策略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李宁品牌将目标市场主要定位于年轻人，通过时尚、潮流的设计元素吸引年轻消费者。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年轻化定位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运动休闲市场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高端市场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李宁品牌注重运动休闲市场的开发，推出适合日常穿着的运动休闲服饰和鞋履。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李宁品牌逐渐拓展高端市场，推出高品质、高设计感的运动装备，提升品牌形象。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李宁品牌提供多元化的产品组合，包括运动鞋、运动服饰、运动配件等，满足消费者的不同需求。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917" r="129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多元化产品组合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李宁品牌注重产品的功能性，通过研发和创新提升产品的运动性能和舒适度。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功能性产品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李宁品牌将时尚元素融入产品设计，与潮流文化紧密结合，吸引年轻消费者的关注。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时尚化设计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李宁品牌的产品定价主要位于中高端水平，体现品牌的高品质和附加值。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中高端定价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李宁品牌定期开展促销活动，如打折、满减等，吸引消费者购买。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042" r="13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李宁品牌设立会员制度，为会员提供专享优惠和积分兑换等福利，增强客户忠诚度。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会员优惠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993" b="69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197" b="61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李宁品牌充分利用线上销售渠道，如官方网站、电商平台等，为消费者提供便捷的购物体验。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线下实体店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李宁品牌在各大城市设立实体店，为消费者提供试穿、体验等服务，提升品牌形象。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李宁品牌与各大运动品牌零售商建立合作关系，拓展销售渠道，提高市场占有率。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李宁品牌充分利用社交媒体平台，如微博、抖音等，与消费者互动，提升品牌口碑和关注度。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明星代言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李宁品牌签约多位体育明星和娱乐明星作为代言人，提升品牌知名度和影响力。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广告投放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李宁品牌在各大媒体平台进行广告投放，包括电视、网络、杂志等，扩大品牌曝光度。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https://d.book118.com/976240034232010101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2024-09-26T14:45:10.062</cp:lastPrinted>
  <dcterms:created xsi:type="dcterms:W3CDTF">2024-09-26T06:45:10Z</dcterms:created>
  <dcterms:modified xsi:type="dcterms:W3CDTF">2024-09-26T06:45:12Z</dcterms:modified>
</cp:coreProperties>
</file>