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21054-0E61-4D39-94F9-2B848719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47B17-975F-48CD-8A60-842F5E23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C8EA1-392D-46F1-8A1B-895928A31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62A7C-720E-4230-B67B-FC5E2F56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8FA2A-01B7-4CB4-A983-072BE373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3052C4-8CA7-47D5-9648-07A4F0D9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EC26D-2882-4B49-9A61-C175D609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52E99-2BC4-42D8-916D-0FD09E7BE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C9E17-491B-48FE-BE5E-AA558A68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77579-539B-47A0-A2A0-ACF0923DC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A56F1-06C4-4732-B349-CB6CF9C4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hyperlink" Target="http://www.hztt.com/Tour/2008/0426/0000791HBYE5M000.shtml" TargetMode="Ex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1.xml" TargetMode="Internal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041320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矩形 59393"/>
          <p:cNvSpPr/>
          <p:nvPr/>
        </p:nvSpPr>
        <p:spPr>
          <a:xfrm>
            <a:off x="179388" y="5084763"/>
            <a:ext cx="3527425" cy="15017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李白</a:t>
            </a:r>
            <a:r>
              <a:rPr lang="en-US" altLang="zh-CN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(701</a:t>
            </a:r>
            <a:r>
              <a:rPr lang="en-US" altLang="zh-CN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华文隶书" panose="02010800040101010101" pitchFamily="2" charset="-122"/>
              </a:rPr>
              <a:t>—</a:t>
            </a:r>
            <a:r>
              <a:rPr lang="en-US" altLang="zh-CN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762)</a:t>
            </a:r>
            <a:br>
              <a:rPr lang="en-US" altLang="zh-CN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</a:br>
            <a:r>
              <a:rPr lang="zh-CN" altLang="en-US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字太白，号青莲居士</a:t>
            </a:r>
            <a:endParaRPr lang="zh-CN" altLang="en-US" sz="2800" b="1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chemeClr val="accent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隶书" panose="02010800040101010101" pitchFamily="2" charset="-122"/>
                <a:ea typeface="华文隶书" panose="02010800040101010101" pitchFamily="2" charset="-122"/>
              </a:rPr>
              <a:t>“诗仙”</a:t>
            </a:r>
            <a:endParaRPr lang="zh-CN" altLang="en-US" sz="2800" b="1">
              <a:solidFill>
                <a:schemeClr val="accent2"/>
              </a:solidFill>
              <a:effectLst>
                <a:outerShdw blurRad="38100" dist="38100" dir="2700000">
                  <a:srgbClr val="C0C0C0"/>
                </a:outerShdw>
              </a:effectLst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pic>
        <p:nvPicPr>
          <p:cNvPr id="59395" name="图片 59394" descr="image0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3200400" cy="48688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9396" name="图片 59395" descr="32">
            <a:hlinkClick action="ppaction://noaction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0525" y="188913"/>
            <a:ext cx="4711700" cy="6480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9397" name="TextBox 5939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5" name="文本占位符 3074"/>
          <p:cNvSpPr>
            <a:spLocks noGrp="1"/>
          </p:cNvSpPr>
          <p:nvPr>
            <p:ph type="body" idx="4294967295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r>
              <a:rPr lang="zh-CN" altLang="en-US" b="1">
                <a:solidFill>
                  <a:srgbClr val="CC0066"/>
                </a:solidFill>
                <a:latin typeface="楷体_GB2312" pitchFamily="49" charset="-122"/>
                <a:ea typeface="楷体_GB2312" pitchFamily="49" charset="-122"/>
              </a:rPr>
              <a:t>李白的生平：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、读书时期</a:t>
            </a: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  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[25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岁以前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]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通读百家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习剑任侠</a:t>
            </a:r>
            <a:endParaRPr lang="zh-CN" altLang="en-US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                      求仙访道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思想复杂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、第一次漫游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[25──42]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辞亲远游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酒隐安陆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十年活动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名动京师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、长安三年</a:t>
            </a: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 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[42──45]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应</a:t>
            </a:r>
            <a:r>
              <a:rPr lang="zh-CN" altLang="en-US" b="1">
                <a:ea typeface="楷体_GB2312" pitchFamily="49" charset="-122"/>
              </a:rPr>
              <a:t>诏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入京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供奉翰林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br>
              <a:rPr lang="en-US" altLang="zh-CN" b="1">
                <a:latin typeface="楷体_GB2312" pitchFamily="49" charset="-122"/>
                <a:ea typeface="楷体_GB2312" pitchFamily="49" charset="-122"/>
              </a:rPr>
            </a:b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得罪权贵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自请放还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、第二次漫游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[45──55]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客居梁园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喜逢高杜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漫游寻仙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忧心国事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en-US" altLang="zh-CN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、战乱时期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[55──62]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避居庐山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流放夜郎</a:t>
            </a:r>
            <a:endParaRPr lang="zh-CN" altLang="en-US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                      奉节遇赦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   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病卒当涂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 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文本占位符 60417"/>
          <p:cNvSpPr>
            <a:spLocks noGrp="1"/>
          </p:cNvSpPr>
          <p:nvPr>
            <p:ph type="body" idx="4294967295"/>
          </p:nvPr>
        </p:nvSpPr>
        <p:spPr>
          <a:xfrm>
            <a:off x="0" y="404813"/>
            <a:ext cx="9144000" cy="68580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李白，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字太白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号青莲居士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，祖籍陇西成纪，生于中亚碎叶城（今吉尔吉斯斯坦共和国境内），后随家人一起迁居于绵州彰明青莲乡。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他青年时期出蜀漫游，天宝元年奉诏入长安，供奉翰林，当时的最高封建统治集团昏庸腐败，李白觉得“粪土王侯”不甘趋炎附势，招致了权贵的谗毁，不到三年 唐玄宗以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“赐金还乡”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为名，把他体面地赶出了京城长安。此后漫游于梁宋、齐鲁、吴越等地。宝应元年卒于当涂。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文本占位符 61441"/>
          <p:cNvSpPr>
            <a:spLocks noGrp="1"/>
          </p:cNvSpPr>
          <p:nvPr>
            <p:ph type="body" idx="4294967295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李白生当盛世，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渴望建功立业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，有着强烈的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“济苍生”“安社稷”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的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人生理想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。他的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性格豪放不羁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，希望有朝一日风云际合，“平交王侯”而“立抵卿相”，建不世之功而后退隐江湖。 </a:t>
            </a:r>
            <a:endParaRPr lang="zh-CN" altLang="en-US" sz="3600" b="1">
              <a:ea typeface="楷体_GB2312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3600" b="1">
                <a:ea typeface="楷体_GB2312" pitchFamily="49" charset="-122"/>
              </a:rPr>
              <a:t>他的诗歌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关注时局安危，抨击黑暗现实，同情民间疾苦，鄙夷世俗，蔑视权贵</a:t>
            </a:r>
            <a:r>
              <a:rPr lang="zh-CN" altLang="en-US" sz="3600" b="1">
                <a:ea typeface="楷体_GB2312" pitchFamily="49" charset="-122"/>
              </a:rPr>
              <a:t>；他漫游各地，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歌颂祖国壮丽山川</a:t>
            </a:r>
            <a:r>
              <a:rPr lang="zh-CN" altLang="en-US" sz="3600" b="1">
                <a:ea typeface="楷体_GB2312" pitchFamily="49" charset="-122"/>
              </a:rPr>
              <a:t>；他有浓厚的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道家</a:t>
            </a:r>
            <a:r>
              <a:rPr lang="zh-CN" altLang="en-US" sz="3600" b="1">
                <a:ea typeface="楷体_GB2312" pitchFamily="49" charset="-122"/>
              </a:rPr>
              <a:t>思想，诗中常表现出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饮酒求仙及时行乐</a:t>
            </a:r>
            <a:r>
              <a:rPr lang="zh-CN" altLang="en-US" sz="3600" b="1">
                <a:ea typeface="楷体_GB2312" pitchFamily="49" charset="-122"/>
              </a:rPr>
              <a:t>的心态。</a:t>
            </a:r>
            <a:endParaRPr lang="zh-CN" altLang="en-US" sz="3600" b="1">
              <a:ea typeface="楷体_GB2312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3600" b="1">
                <a:ea typeface="楷体_GB2312" pitchFamily="49" charset="-122"/>
              </a:rPr>
              <a:t>他的诗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想象奇特、风格豪放飘逸</a:t>
            </a:r>
            <a:r>
              <a:rPr lang="zh-CN" altLang="en-US" sz="3600" b="1">
                <a:ea typeface="楷体_GB2312" pitchFamily="49" charset="-122"/>
              </a:rPr>
              <a:t>，是我国诗歌史上继屈原之后又一位伟大的</a:t>
            </a:r>
            <a:r>
              <a:rPr lang="zh-CN" altLang="en-US" sz="36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浪漫主义诗人</a:t>
            </a:r>
            <a:r>
              <a:rPr lang="zh-CN" altLang="en-US" sz="3600" b="1">
                <a:ea typeface="楷体_GB2312" pitchFamily="49" charset="-122"/>
              </a:rPr>
              <a:t>。</a:t>
            </a:r>
            <a:endParaRPr lang="zh-CN" altLang="en-US" sz="3600" b="1"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14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文本占位符 62465"/>
          <p:cNvSpPr>
            <a:spLocks noGrp="1"/>
          </p:cNvSpPr>
          <p:nvPr>
            <p:ph type="body" idx="4294967295"/>
          </p:nvPr>
        </p:nvSpPr>
        <p:spPr>
          <a:xfrm>
            <a:off x="0" y="4149725"/>
            <a:ext cx="9144000" cy="2708275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这里埋葬着李白（当涂李白墓），埋葬着中国的诗魂，这颗</a:t>
            </a:r>
            <a:r>
              <a:rPr lang="zh-CN" altLang="en-US" sz="2400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永不降低身份，永不安于现状，永不停止追求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的巨星，在安徽当涂这里陨落了。而</a:t>
            </a:r>
            <a:r>
              <a:rPr lang="zh-CN" altLang="en-US" sz="2400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据传说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，他是从采石矶这里的捉月台为捉到月亮跳入长江而死的。我们宁愿相信这美丽的传说。他乘着酒兴，要把发光的生命交于浩阔的长江，站在这捉月台上，</a:t>
            </a:r>
            <a:r>
              <a:rPr lang="zh-CN" altLang="en-US" sz="2400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以诗人的天真和狂放，完成了生命中最后的一次追求。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于是他化成了皎皎的明月，滚滚的波涛，永远在中华大地上照耀着，奔流着。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  </a:t>
            </a:r>
            <a:endParaRPr lang="en-US" altLang="zh-CN" sz="2400" b="1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62467" name="图片 62466" descr="YHQ910P26165209734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0" y="0"/>
            <a:ext cx="5832475" cy="40751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占位符 8193"/>
          <p:cNvSpPr>
            <a:spLocks noGrp="1"/>
          </p:cNvSpPr>
          <p:nvPr>
            <p:ph type="body" idx="4294967295"/>
          </p:nvPr>
        </p:nvSpPr>
        <p:spPr>
          <a:xfrm>
            <a:off x="0" y="620713"/>
            <a:ext cx="9396413" cy="6237287"/>
          </a:xfrm>
        </p:spPr>
        <p:txBody>
          <a:bodyPr/>
          <a:lstStyle/>
          <a:p>
            <a:pPr>
              <a:buNone/>
            </a:pPr>
            <a:r>
              <a:rPr lang="zh-CN" altLang="en-US" b="1">
                <a:solidFill>
                  <a:srgbClr val="CC0066"/>
                </a:solidFill>
                <a:latin typeface="楷体_GB2312" pitchFamily="49" charset="-122"/>
                <a:ea typeface="楷体_GB2312" pitchFamily="49" charset="-122"/>
              </a:rPr>
              <a:t>李白的思想和性格：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思想：</a:t>
            </a:r>
            <a:endParaRPr lang="zh-CN" altLang="en-US" b="1">
              <a:solidFill>
                <a:srgbClr val="FF33CC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李白的思想是杂家（儒家、道家、纵横家），以</a:t>
            </a: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道家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为主。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 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FF33CC"/>
                </a:solidFill>
                <a:latin typeface="楷体_GB2312" pitchFamily="49" charset="-122"/>
                <a:ea typeface="楷体_GB2312" pitchFamily="49" charset="-122"/>
              </a:rPr>
              <a:t>性格：</a:t>
            </a:r>
            <a:endParaRPr lang="zh-CN" altLang="en-US" b="1">
              <a:solidFill>
                <a:srgbClr val="FF33CC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热爱自由，向往自然，傲岸不羁。</a:t>
            </a:r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15361"/>
          <p:cNvSpPr/>
          <p:nvPr/>
        </p:nvSpPr>
        <p:spPr>
          <a:xfrm>
            <a:off x="795338" y="549275"/>
            <a:ext cx="7953375" cy="590391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buNone/>
            </a:pPr>
            <a:r>
              <a:rPr lang="en-US" altLang="zh-CN" b="1"/>
              <a:t>                  </a:t>
            </a:r>
            <a:r>
              <a:rPr lang="zh-CN" altLang="en-US" sz="3600" b="1">
                <a:solidFill>
                  <a:srgbClr val="FF33CC"/>
                </a:solidFill>
              </a:rPr>
              <a:t>李白是个有远大政治抱负的 </a:t>
            </a:r>
            <a:endParaRPr lang="zh-CN" altLang="en-US" sz="3600" b="1">
              <a:solidFill>
                <a:srgbClr val="FF33CC"/>
              </a:solidFill>
            </a:endParaRPr>
          </a:p>
          <a:p>
            <a:pPr lvl="0">
              <a:buNone/>
            </a:pPr>
            <a:r>
              <a:rPr lang="zh-CN" altLang="en-US" sz="3600" b="1">
                <a:solidFill>
                  <a:srgbClr val="FF33CC"/>
                </a:solidFill>
              </a:rPr>
              <a:t>                人，“安世济民”“功成身退”</a:t>
            </a:r>
            <a:endParaRPr lang="zh-CN" altLang="en-US" sz="3600" b="1">
              <a:solidFill>
                <a:srgbClr val="FF33CC"/>
              </a:solidFill>
            </a:endParaRPr>
          </a:p>
          <a:p>
            <a:pPr lvl="0">
              <a:buNone/>
            </a:pPr>
            <a:r>
              <a:rPr lang="zh-CN" altLang="en-US" sz="3600" b="1">
                <a:solidFill>
                  <a:srgbClr val="FF33CC"/>
                </a:solidFill>
              </a:rPr>
              <a:t>                是他一生的愿望</a:t>
            </a:r>
            <a:r>
              <a:rPr lang="zh-CN" altLang="en-US" sz="3600" b="1"/>
              <a:t>。天宝元年 </a:t>
            </a:r>
            <a:endParaRPr lang="zh-CN" altLang="en-US" sz="3600" b="1"/>
          </a:p>
          <a:p>
            <a:pPr lvl="0">
              <a:buNone/>
            </a:pPr>
            <a:r>
              <a:rPr lang="zh-CN" altLang="en-US" sz="3600" b="1"/>
              <a:t>                </a:t>
            </a:r>
            <a:r>
              <a:rPr lang="en-US" altLang="zh-CN" sz="3600" b="1"/>
              <a:t>(</a:t>
            </a:r>
            <a:r>
              <a:rPr lang="zh-CN" altLang="en-US" sz="3600" b="1"/>
              <a:t>公元</a:t>
            </a:r>
            <a:r>
              <a:rPr lang="en-US" altLang="zh-CN" sz="3600" b="1"/>
              <a:t>472</a:t>
            </a:r>
            <a:r>
              <a:rPr lang="zh-CN" altLang="en-US" sz="3600" b="1"/>
              <a:t>年</a:t>
            </a:r>
            <a:r>
              <a:rPr lang="en-US" altLang="zh-CN" sz="3600" b="1"/>
              <a:t>)</a:t>
            </a:r>
            <a:r>
              <a:rPr lang="zh-CN" altLang="en-US" sz="3600" b="1"/>
              <a:t>，李白经友人吴筠的推荐，被唐玄宗征召进京。他兴高采烈地来到了长安，认为实 现“济苍生”、“安社稷”的时机已经到来。但到了长安，得到的是</a:t>
            </a:r>
            <a:r>
              <a:rPr lang="zh-CN" altLang="en-US" sz="3600" b="1">
                <a:solidFill>
                  <a:srgbClr val="FF0000"/>
                </a:solidFill>
              </a:rPr>
              <a:t>翰林供奉</a:t>
            </a:r>
            <a:r>
              <a:rPr lang="zh-CN" altLang="en-US" sz="3600" b="1"/>
              <a:t>，任了个侍御闲职，</a:t>
            </a:r>
            <a:r>
              <a:rPr lang="zh-CN" altLang="en-US" sz="3600" b="1">
                <a:solidFill>
                  <a:srgbClr val="FF33CC"/>
                </a:solidFill>
              </a:rPr>
              <a:t>不能施展政治才干</a:t>
            </a:r>
            <a:r>
              <a:rPr lang="zh-CN" altLang="en-US" sz="3600" b="1"/>
              <a:t>。</a:t>
            </a:r>
            <a:endParaRPr lang="zh-CN" altLang="en-US" sz="3600" b="1"/>
          </a:p>
        </p:txBody>
      </p:sp>
      <p:pic>
        <p:nvPicPr>
          <p:cNvPr id="15363" name="图片 15362" descr="libai2">
            <a:hlinkClick action="ppaction://hlinkshowjump?jump=nextslid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620713"/>
            <a:ext cx="2244725" cy="2447925"/>
          </a:xfrm>
          <a:prstGeom prst="rect">
            <a:avLst/>
          </a:prstGeom>
          <a:noFill/>
          <a:ln w="19050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矩形 16385"/>
          <p:cNvSpPr/>
          <p:nvPr/>
        </p:nvSpPr>
        <p:spPr>
          <a:xfrm>
            <a:off x="539750" y="476250"/>
            <a:ext cx="8299450" cy="591502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05000"/>
              </a:lnSpc>
              <a:buNone/>
            </a:pPr>
            <a:r>
              <a:rPr lang="en-US" altLang="zh-CN" b="1">
                <a:latin typeface="宋体" panose="02010600030101010101" pitchFamily="2" charset="-122"/>
              </a:rPr>
              <a:t>      </a:t>
            </a:r>
            <a:r>
              <a:rPr lang="zh-CN" altLang="en-US" b="1">
                <a:latin typeface="宋体" panose="02010600030101010101" pitchFamily="2" charset="-122"/>
              </a:rPr>
              <a:t>当时的最高封建统治集团昏庸腐败，李白觉得“粪土王侯”不甘趋炎附势，招致了权贵的谗毁，不到三年 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(</a:t>
            </a:r>
            <a:r>
              <a:rPr lang="zh-CN" altLang="en-US" b="1">
                <a:solidFill>
                  <a:schemeClr val="accent2"/>
                </a:solidFill>
                <a:latin typeface="宋体" panose="02010600030101010101" pitchFamily="2" charset="-122"/>
              </a:rPr>
              <a:t>公元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744</a:t>
            </a:r>
            <a:r>
              <a:rPr lang="zh-CN" altLang="en-US" b="1">
                <a:solidFill>
                  <a:schemeClr val="accent2"/>
                </a:solidFill>
                <a:latin typeface="宋体" panose="02010600030101010101" pitchFamily="2" charset="-122"/>
              </a:rPr>
              <a:t>年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)</a:t>
            </a:r>
            <a:r>
              <a:rPr lang="zh-CN" altLang="en-US" b="1">
                <a:latin typeface="宋体" panose="02010600030101010101" pitchFamily="2" charset="-122"/>
              </a:rPr>
              <a:t>唐玄宗以“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</a:rPr>
              <a:t>赐金还乡</a:t>
            </a:r>
            <a:r>
              <a:rPr lang="zh-CN" altLang="en-US" b="1">
                <a:latin typeface="宋体" panose="02010600030101010101" pitchFamily="2" charset="-122"/>
              </a:rPr>
              <a:t>”为名，把他体面地赶出了京城长安。冷酷的现实粉碎了他不切实际的幻想。李白在极度悲愤惆怅的心情下，离开了京城，重新继续他的漫游生活。天宝四年秋 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(</a:t>
            </a:r>
            <a:r>
              <a:rPr lang="zh-CN" altLang="en-US" b="1">
                <a:solidFill>
                  <a:schemeClr val="accent2"/>
                </a:solidFill>
                <a:latin typeface="宋体" panose="02010600030101010101" pitchFamily="2" charset="-122"/>
              </a:rPr>
              <a:t>公元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745</a:t>
            </a:r>
            <a:r>
              <a:rPr lang="zh-CN" altLang="en-US" b="1">
                <a:solidFill>
                  <a:schemeClr val="accent2"/>
                </a:solidFill>
                <a:latin typeface="宋体" panose="02010600030101010101" pitchFamily="2" charset="-122"/>
              </a:rPr>
              <a:t>年</a:t>
            </a:r>
            <a:r>
              <a:rPr lang="en-US" altLang="zh-CN" b="1">
                <a:solidFill>
                  <a:schemeClr val="accent2"/>
                </a:solidFill>
                <a:latin typeface="宋体" panose="02010600030101010101" pitchFamily="2" charset="-122"/>
              </a:rPr>
              <a:t>)</a:t>
            </a:r>
            <a:r>
              <a:rPr lang="zh-CN" altLang="en-US" b="1">
                <a:latin typeface="宋体" panose="02010600030101010101" pitchFamily="2" charset="-122"/>
              </a:rPr>
              <a:t>，他离家南下准备再游吴越时写下</a:t>
            </a:r>
            <a:r>
              <a:rPr lang="en-US" altLang="zh-CN" b="1">
                <a:latin typeface="宋体" panose="02010600030101010101" pitchFamily="2" charset="-122"/>
              </a:rPr>
              <a:t>《</a:t>
            </a:r>
            <a:r>
              <a:rPr lang="zh-CN" altLang="en-US" b="1">
                <a:latin typeface="宋体" panose="02010600030101010101" pitchFamily="2" charset="-122"/>
              </a:rPr>
              <a:t>梦游天姥吟留别</a:t>
            </a:r>
            <a:r>
              <a:rPr lang="en-US" altLang="zh-CN" b="1">
                <a:latin typeface="宋体" panose="02010600030101010101" pitchFamily="2" charset="-122"/>
              </a:rPr>
              <a:t>》</a:t>
            </a:r>
            <a:r>
              <a:rPr lang="zh-CN" altLang="en-US" b="1">
                <a:latin typeface="宋体" panose="02010600030101010101" pitchFamily="2" charset="-122"/>
              </a:rPr>
              <a:t>留赠给友人。</a:t>
            </a:r>
            <a:endParaRPr lang="zh-CN" altLang="en-US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文本框 49153"/>
          <p:cNvSpPr txBox="1"/>
          <p:nvPr/>
        </p:nvSpPr>
        <p:spPr>
          <a:xfrm>
            <a:off x="3276600" y="228600"/>
            <a:ext cx="27432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latin typeface="Times New Roman" panose="02020603050405020304" pitchFamily="18" charset="0"/>
                <a:ea typeface="隶书" panose="02010509060101010101" pitchFamily="49" charset="-122"/>
              </a:rPr>
              <a:t>文章背景</a:t>
            </a:r>
            <a:endParaRPr lang="zh-CN" altLang="en-US" sz="4800">
              <a:latin typeface="Times New Roman" panose="02020603050405020304" pitchFamily="18" charset="0"/>
              <a:ea typeface="隶书" panose="02010509060101010101" pitchFamily="49" charset="-122"/>
            </a:endParaRPr>
          </a:p>
        </p:txBody>
      </p:sp>
      <p:sp>
        <p:nvSpPr>
          <p:cNvPr id="49155" name="文本框 49154"/>
          <p:cNvSpPr txBox="1"/>
          <p:nvPr/>
        </p:nvSpPr>
        <p:spPr>
          <a:xfrm>
            <a:off x="1143000" y="1279525"/>
            <a:ext cx="7162800" cy="5151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000" b="1">
                <a:latin typeface="仿宋_GB2312" pitchFamily="49" charset="-122"/>
                <a:ea typeface="仿宋_GB2312" pitchFamily="49" charset="-122"/>
              </a:rPr>
              <a:t>    </a:t>
            </a:r>
            <a:r>
              <a:rPr lang="zh-CN" altLang="en-US" sz="3000" b="1">
                <a:latin typeface="仿宋_GB2312" pitchFamily="49" charset="-122"/>
                <a:ea typeface="仿宋_GB2312" pitchFamily="49" charset="-122"/>
              </a:rPr>
              <a:t>唐玄宗天宝元年（</a:t>
            </a:r>
            <a:r>
              <a:rPr lang="en-US" altLang="zh-CN" sz="3000" b="1">
                <a:latin typeface="仿宋_GB2312" pitchFamily="49" charset="-122"/>
                <a:ea typeface="仿宋_GB2312" pitchFamily="49" charset="-122"/>
              </a:rPr>
              <a:t>742</a:t>
            </a:r>
            <a:r>
              <a:rPr lang="zh-CN" altLang="en-US" sz="3000" b="1">
                <a:latin typeface="仿宋_GB2312" pitchFamily="49" charset="-122"/>
                <a:ea typeface="仿宋_GB2312" pitchFamily="49" charset="-122"/>
              </a:rPr>
              <a:t>年），由于道士吴筠的推荐，李白奉诏来到京城长安。他本想能够施展才能，有所作为，如对其妻所说：“归时倘佩黄金印，莫见苏秦不下机。”但玄宗只把他看作词臣，并不重用；李白不肯与权贵同流合污，又因醉中命宠臣高力士脱靴，得罪京城权贵，受到排挤，使他只居住了一年多便被</a:t>
            </a:r>
            <a:r>
              <a:rPr lang="zh-CN" altLang="en-US" sz="3200" b="1">
                <a:latin typeface="Arial" pitchFamily="34" charset="0"/>
              </a:rPr>
              <a:t>“</a:t>
            </a:r>
            <a:r>
              <a:rPr lang="zh-CN" altLang="en-US" sz="3000" b="1">
                <a:latin typeface="仿宋_GB2312" pitchFamily="49" charset="-122"/>
                <a:ea typeface="仿宋_GB2312" pitchFamily="49" charset="-122"/>
              </a:rPr>
              <a:t>赐金放还”。由布衣而卿相的梦幻就此破灭。离开长安后，与杜甫、高适游山东，在兖</a:t>
            </a:r>
            <a:r>
              <a:rPr lang="en-US" altLang="zh-CN" sz="3000" b="1">
                <a:latin typeface="仿宋_GB2312" pitchFamily="49" charset="-122"/>
                <a:ea typeface="仿宋_GB2312" pitchFamily="49" charset="-122"/>
              </a:rPr>
              <a:t>(Yǎn)</a:t>
            </a:r>
            <a:r>
              <a:rPr lang="zh-CN" altLang="en-US" sz="3000" b="1">
                <a:latin typeface="仿宋_GB2312" pitchFamily="49" charset="-122"/>
                <a:ea typeface="仿宋_GB2312" pitchFamily="49" charset="-122"/>
              </a:rPr>
              <a:t>州话别，临行作本诗。</a:t>
            </a:r>
            <a:endParaRPr lang="zh-CN" altLang="en-US" sz="3000" b="1">
              <a:latin typeface="仿宋_GB2312" pitchFamily="49" charset="-122"/>
              <a:ea typeface="仿宋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矩形 53249"/>
          <p:cNvSpPr/>
          <p:nvPr/>
        </p:nvSpPr>
        <p:spPr>
          <a:xfrm>
            <a:off x="7315200" y="5715000"/>
            <a:ext cx="9144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effectLst>
                  <a:outerShdw dist="45791" dir="2021404" algn="ctr" rotWithShape="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李白</a:t>
            </a:r>
            <a:endParaRPr lang="zh-CN" altLang="en-US" sz="3600">
              <a:solidFill>
                <a:schemeClr val="tx1"/>
              </a:solidFill>
              <a:effectLst>
                <a:outerShdw dist="45791" dir="2021404" algn="ctr" rotWithShape="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53251" name="图片 53250" descr="32">
            <a:hlinkClick action="ppaction://noaction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0525" y="188913"/>
            <a:ext cx="4711700" cy="6480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3252" name="矩形 53251"/>
          <p:cNvSpPr/>
          <p:nvPr/>
        </p:nvSpPr>
        <p:spPr>
          <a:xfrm>
            <a:off x="838200" y="4267200"/>
            <a:ext cx="5562600" cy="2209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66"/>
                </a:solidFill>
                <a:effectLst>
                  <a:outerShdw dist="35921" dir="2699999" algn="ctr" rotWithShape="0">
                    <a:srgbClr val="C0C0C0"/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梦游天姥吟留别</a:t>
            </a:r>
            <a:endParaRPr lang="zh-CN" altLang="en-US" sz="3600" b="1"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66"/>
              </a:solidFill>
              <a:effectLst>
                <a:outerShdw dist="35921" dir="2699999" algn="ctr" rotWithShape="0">
                  <a:srgbClr val="C0C0C0"/>
                </a:outerShdw>
              </a:effectLst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130" name="图片 48129" descr="wallpaper-640"/>
          <p:cNvPicPr>
            <a:picLocks noChangeAspect="1"/>
          </p:cNvPicPr>
          <p:nvPr/>
        </p:nvPicPr>
        <p:blipFill>
          <a:blip r:embed="rId2">
            <a:lum bright="-12000" contrast="12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8131" name="文本框 48130"/>
          <p:cNvSpPr txBox="1"/>
          <p:nvPr/>
        </p:nvSpPr>
        <p:spPr>
          <a:xfrm>
            <a:off x="2633663" y="1631950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瀛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32" name="文本框 48131"/>
          <p:cNvSpPr txBox="1"/>
          <p:nvPr/>
        </p:nvSpPr>
        <p:spPr>
          <a:xfrm>
            <a:off x="539750" y="2859088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著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33" name="文本框 48132"/>
          <p:cNvSpPr txBox="1"/>
          <p:nvPr/>
        </p:nvSpPr>
        <p:spPr>
          <a:xfrm>
            <a:off x="3268663" y="5373688"/>
            <a:ext cx="1447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huǎng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34" name="文本框 48133"/>
          <p:cNvSpPr txBox="1"/>
          <p:nvPr/>
        </p:nvSpPr>
        <p:spPr>
          <a:xfrm>
            <a:off x="2522538" y="5373688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怳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35" name="文本框 48134"/>
          <p:cNvSpPr txBox="1"/>
          <p:nvPr/>
        </p:nvSpPr>
        <p:spPr>
          <a:xfrm>
            <a:off x="539750" y="5373688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悸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36" name="文本框 48135"/>
          <p:cNvSpPr txBox="1"/>
          <p:nvPr/>
        </p:nvSpPr>
        <p:spPr>
          <a:xfrm>
            <a:off x="7308850" y="4221163"/>
            <a:ext cx="1295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luán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37" name="文本框 48136"/>
          <p:cNvSpPr txBox="1"/>
          <p:nvPr/>
        </p:nvSpPr>
        <p:spPr>
          <a:xfrm>
            <a:off x="6699250" y="4221163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鸾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38" name="文本框 48137"/>
          <p:cNvSpPr txBox="1"/>
          <p:nvPr/>
        </p:nvSpPr>
        <p:spPr>
          <a:xfrm>
            <a:off x="1181100" y="2921000"/>
            <a:ext cx="1295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zhuó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39" name="文本框 48138"/>
          <p:cNvSpPr txBox="1"/>
          <p:nvPr/>
        </p:nvSpPr>
        <p:spPr>
          <a:xfrm>
            <a:off x="3354388" y="2995613"/>
            <a:ext cx="990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jī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40" name="文本框 48139"/>
          <p:cNvSpPr txBox="1"/>
          <p:nvPr/>
        </p:nvSpPr>
        <p:spPr>
          <a:xfrm>
            <a:off x="539750" y="4227513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栗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41" name="文本框 48140"/>
          <p:cNvSpPr txBox="1"/>
          <p:nvPr/>
        </p:nvSpPr>
        <p:spPr>
          <a:xfrm>
            <a:off x="2562225" y="2998788"/>
            <a:ext cx="71913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屐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42" name="文本框 48141"/>
          <p:cNvSpPr txBox="1"/>
          <p:nvPr/>
        </p:nvSpPr>
        <p:spPr>
          <a:xfrm>
            <a:off x="1208088" y="5435600"/>
            <a:ext cx="838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</a:rPr>
              <a:t>jì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43" name="矩形 48142"/>
          <p:cNvSpPr/>
          <p:nvPr/>
        </p:nvSpPr>
        <p:spPr>
          <a:xfrm>
            <a:off x="3281363" y="1628775"/>
            <a:ext cx="1219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yíng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44" name="矩形 48143"/>
          <p:cNvSpPr/>
          <p:nvPr/>
        </p:nvSpPr>
        <p:spPr>
          <a:xfrm>
            <a:off x="1214438" y="4219575"/>
            <a:ext cx="909637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</a:rPr>
              <a:t>lì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</a:rPr>
              <a:t>　</a:t>
            </a:r>
            <a:endParaRPr lang="zh-CN" altLang="en-US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45" name="文本框 48144"/>
          <p:cNvSpPr txBox="1"/>
          <p:nvPr/>
        </p:nvSpPr>
        <p:spPr>
          <a:xfrm>
            <a:off x="609600" y="765175"/>
            <a:ext cx="1655763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正音：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46" name="文本框 48145"/>
          <p:cNvSpPr txBox="1"/>
          <p:nvPr/>
        </p:nvSpPr>
        <p:spPr>
          <a:xfrm>
            <a:off x="546100" y="1570038"/>
            <a:ext cx="6858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姥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47" name="文本框 48146"/>
          <p:cNvSpPr txBox="1"/>
          <p:nvPr/>
        </p:nvSpPr>
        <p:spPr>
          <a:xfrm>
            <a:off x="2489200" y="4227513"/>
            <a:ext cx="6858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澹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48" name="文本框 48147"/>
          <p:cNvSpPr txBox="1"/>
          <p:nvPr/>
        </p:nvSpPr>
        <p:spPr>
          <a:xfrm>
            <a:off x="4606925" y="4227513"/>
            <a:ext cx="6858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訇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49" name="文本框 48148"/>
          <p:cNvSpPr txBox="1"/>
          <p:nvPr/>
        </p:nvSpPr>
        <p:spPr>
          <a:xfrm>
            <a:off x="6770688" y="3003550"/>
            <a:ext cx="6096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Times New Roman" panose="02020603050405020304" pitchFamily="18" charset="0"/>
                <a:ea typeface="楷体_GB2312" pitchFamily="49" charset="-122"/>
              </a:rPr>
              <a:t>殷</a:t>
            </a:r>
            <a:endParaRPr lang="zh-CN" altLang="en-US" sz="36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8150" name="文本框 48149"/>
          <p:cNvSpPr txBox="1"/>
          <p:nvPr/>
        </p:nvSpPr>
        <p:spPr>
          <a:xfrm>
            <a:off x="1231900" y="1570038"/>
            <a:ext cx="9906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</a:rPr>
              <a:t>mǔ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51" name="文本框 48150"/>
          <p:cNvSpPr txBox="1"/>
          <p:nvPr/>
        </p:nvSpPr>
        <p:spPr>
          <a:xfrm>
            <a:off x="3175000" y="4227513"/>
            <a:ext cx="10668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</a:rPr>
              <a:t>dàn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52" name="文本框 48151"/>
          <p:cNvSpPr txBox="1"/>
          <p:nvPr/>
        </p:nvSpPr>
        <p:spPr>
          <a:xfrm>
            <a:off x="5287963" y="4227513"/>
            <a:ext cx="13716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hōng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53" name="文本框 48152"/>
          <p:cNvSpPr txBox="1"/>
          <p:nvPr/>
        </p:nvSpPr>
        <p:spPr>
          <a:xfrm>
            <a:off x="7372350" y="3011488"/>
            <a:ext cx="1447800" cy="641350"/>
          </a:xfrm>
          <a:prstGeom prst="rect">
            <a:avLst/>
          </a:prstGeom>
          <a:noFill/>
          <a:ln w="9525">
            <a:noFill/>
          </a:ln>
          <a:effectLst>
            <a:prstShdw prst="shdw17" dist="17961" dir="2699999">
              <a:srgbClr val="808080">
                <a:gamma/>
                <a:shade val="60000"/>
                <a:invGamma/>
              </a:srgbClr>
            </a:prst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宋体" panose="02010600030101010101" pitchFamily="2" charset="-122"/>
              </a:rPr>
              <a:t>yǐn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54" name="文本框 48153"/>
          <p:cNvSpPr txBox="1"/>
          <p:nvPr/>
        </p:nvSpPr>
        <p:spPr>
          <a:xfrm>
            <a:off x="4716463" y="1706563"/>
            <a:ext cx="93503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剡　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55" name="文本框 48154"/>
          <p:cNvSpPr txBox="1"/>
          <p:nvPr/>
        </p:nvSpPr>
        <p:spPr>
          <a:xfrm>
            <a:off x="5291138" y="1635125"/>
            <a:ext cx="12954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66"/>
                </a:solidFill>
                <a:latin typeface="宋体" panose="02010600030101010101" pitchFamily="2" charset="-122"/>
              </a:rPr>
              <a:t>shàn</a:t>
            </a:r>
            <a:r>
              <a:rPr lang="zh-CN" altLang="en-US" sz="3600" b="1">
                <a:solidFill>
                  <a:srgbClr val="FF0066"/>
                </a:solidFill>
                <a:latin typeface="宋体" panose="02010600030101010101" pitchFamily="2" charset="-122"/>
              </a:rPr>
              <a:t>　</a:t>
            </a:r>
            <a:endParaRPr lang="zh-CN" altLang="en-US" sz="3600" b="1">
              <a:solidFill>
                <a:srgbClr val="FF0066"/>
              </a:solidFill>
              <a:latin typeface="宋体" panose="02010600030101010101" pitchFamily="2" charset="-122"/>
            </a:endParaRPr>
          </a:p>
        </p:txBody>
      </p:sp>
      <p:sp>
        <p:nvSpPr>
          <p:cNvPr id="48156" name="文本框 48155"/>
          <p:cNvSpPr txBox="1"/>
          <p:nvPr/>
        </p:nvSpPr>
        <p:spPr>
          <a:xfrm>
            <a:off x="6732588" y="1708150"/>
            <a:ext cx="71913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渌　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57" name="文本框 48156"/>
          <p:cNvSpPr txBox="1"/>
          <p:nvPr/>
        </p:nvSpPr>
        <p:spPr>
          <a:xfrm>
            <a:off x="7380288" y="1714500"/>
            <a:ext cx="90011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3300"/>
                </a:solidFill>
                <a:latin typeface="宋体" panose="02010600030101010101" pitchFamily="2" charset="-122"/>
              </a:rPr>
              <a:t>lù</a:t>
            </a:r>
            <a:r>
              <a:rPr lang="zh-CN" altLang="en-US" sz="3600" b="1">
                <a:solidFill>
                  <a:srgbClr val="FF3300"/>
                </a:solidFill>
                <a:latin typeface="宋体" panose="02010600030101010101" pitchFamily="2" charset="-122"/>
              </a:rPr>
              <a:t>　</a:t>
            </a:r>
            <a:endParaRPr lang="zh-CN" altLang="en-US" sz="3600" b="1">
              <a:solidFill>
                <a:srgbClr val="FF3300"/>
              </a:solidFill>
              <a:latin typeface="宋体" panose="02010600030101010101" pitchFamily="2" charset="-122"/>
            </a:endParaRPr>
          </a:p>
        </p:txBody>
      </p:sp>
      <p:sp>
        <p:nvSpPr>
          <p:cNvPr id="48158" name="文本框 48157"/>
          <p:cNvSpPr txBox="1"/>
          <p:nvPr/>
        </p:nvSpPr>
        <p:spPr>
          <a:xfrm>
            <a:off x="5291138" y="2995613"/>
            <a:ext cx="13684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 err="1">
                <a:solidFill>
                  <a:srgbClr val="FF0000"/>
                </a:solidFill>
                <a:latin typeface="宋体" panose="02010600030101010101" pitchFamily="2" charset="-122"/>
              </a:rPr>
              <a:t>míng</a:t>
            </a:r>
            <a:endParaRPr lang="en-US" altLang="zh-CN" sz="36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sp>
        <p:nvSpPr>
          <p:cNvPr id="48159" name="文本框 48158"/>
          <p:cNvSpPr txBox="1"/>
          <p:nvPr/>
        </p:nvSpPr>
        <p:spPr>
          <a:xfrm>
            <a:off x="4572000" y="3003550"/>
            <a:ext cx="609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暝</a:t>
            </a:r>
            <a:endParaRPr lang="zh-CN" altLang="en-US" sz="36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8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8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8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8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8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8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8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8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8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8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8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8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  <p:cond evt="onBegin" delay="0">
                          <p:tn val="70"/>
                        </p:cond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  <p:cond evt="onBegin" delay="0">
                          <p:tn val="76"/>
                        </p:cond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8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8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  <p:cond evt="onBegin" delay="0">
                          <p:tn val="82"/>
                        </p:cond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8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8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  <p:cond evt="onBegin" delay="0">
                          <p:tn val="94"/>
                        </p:cond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  <p:cond evt="onBegin" delay="0">
                          <p:tn val="100"/>
                        </p:cond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8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8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  <p:cond evt="onBegin" delay="0">
                          <p:tn val="106"/>
                        </p:cond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8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8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  <p:cond evt="onBegin" delay="0">
                          <p:tn val="112"/>
                        </p:cond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8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  <p:cond evt="onBegin" delay="0">
                          <p:tn val="118"/>
                        </p:cond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8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8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  <p:cond evt="onBegin" delay="0">
                          <p:tn val="124"/>
                        </p:cond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8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8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  <p:cond evt="onBegin" delay="0">
                          <p:tn val="130"/>
                        </p:cond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  <p:cond evt="onBegin" delay="0">
                          <p:tn val="136"/>
                        </p:cond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  <p:cond evt="onBegin" delay="0">
                          <p:tn val="142"/>
                        </p:cond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8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/>
      <p:bldP spid="48132" grpId="0"/>
      <p:bldP spid="48133" grpId="0"/>
      <p:bldP spid="48134" grpId="0"/>
      <p:bldP spid="48135" grpId="0"/>
      <p:bldP spid="48136" grpId="0"/>
      <p:bldP spid="48137" grpId="0"/>
      <p:bldP spid="48138" grpId="0"/>
      <p:bldP spid="48139" grpId="0"/>
      <p:bldP spid="48140" grpId="0"/>
      <p:bldP spid="48141" grpId="0"/>
      <p:bldP spid="48142" grpId="0"/>
      <p:bldP spid="48143" grpId="0"/>
      <p:bldP spid="48144" grpId="0"/>
      <p:bldP spid="48145" grpId="0"/>
      <p:bldP spid="48146" grpId="0"/>
      <p:bldP spid="48147" grpId="0"/>
      <p:bldP spid="48148" grpId="0"/>
      <p:bldP spid="48149" grpId="0"/>
      <p:bldP spid="48150" grpId="0"/>
      <p:bldP spid="48151" grpId="0"/>
      <p:bldP spid="48152" grpId="0"/>
      <p:bldP spid="48153" grpId="0"/>
      <p:bldP spid="48154" grpId="0"/>
      <p:bldP spid="48155" grpId="0"/>
      <p:bldP spid="48156" grpId="0"/>
      <p:bldP spid="48157" grpId="0"/>
      <p:bldP spid="48158" grpId="0"/>
      <p:bldP spid="4815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文本框 63489"/>
          <p:cNvSpPr txBox="1"/>
          <p:nvPr/>
        </p:nvSpPr>
        <p:spPr>
          <a:xfrm>
            <a:off x="0" y="836613"/>
            <a:ext cx="9144000" cy="6021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梦游：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说明内容的虚实。</a:t>
            </a:r>
            <a:endParaRPr lang="zh-CN" altLang="en-US" sz="3600" b="1"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天姥：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所梦内容。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山名）</a:t>
            </a:r>
            <a:endParaRPr lang="zh-CN" altLang="en-US" sz="3600" b="1"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吟：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古诗体式。</a:t>
            </a:r>
            <a:b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多有</a:t>
            </a:r>
            <a:r>
              <a:rPr lang="zh-CN" altLang="en-US" sz="3600" b="1">
                <a:solidFill>
                  <a:srgbClr val="FF33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悲愁慨叹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之意，形式活泼，不拘一格，主要表现在诗句节奏的多变。也由诗人情绪决定。</a:t>
            </a:r>
            <a:endParaRPr lang="zh-CN" altLang="en-US" sz="3600" b="1"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6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留别：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说明本诗写作目的。</a:t>
            </a:r>
            <a:b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hlinkClick r:id="rId2" action="ppaction://hlinksldjump?num=11"/>
              </a:rPr>
              <a:t>另名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别东鲁诸公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hlinkClick action="ppaction://noaction"/>
              </a:rPr>
              <a:t>或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梦游天姥山别东鲁诸公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》</a:t>
            </a:r>
            <a:endParaRPr lang="en-US" altLang="zh-CN" sz="3600" b="1"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3491" name="矩形 63490"/>
          <p:cNvSpPr/>
          <p:nvPr/>
        </p:nvSpPr>
        <p:spPr>
          <a:xfrm>
            <a:off x="0" y="0"/>
            <a:ext cx="7667625" cy="860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600" b="1">
                <a:solidFill>
                  <a:srgbClr val="FF33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</a:rPr>
              <a:t>1.</a:t>
            </a:r>
            <a:r>
              <a:rPr lang="zh-CN" altLang="en-US" sz="3600" b="1">
                <a:solidFill>
                  <a:srgbClr val="FF33CC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楷体_GB2312" pitchFamily="49" charset="-122"/>
              </a:rPr>
              <a:t>题解：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楷体_GB2312" pitchFamily="49" charset="-122"/>
              </a:rPr>
              <a:t>《</a:t>
            </a:r>
            <a:r>
              <a:rPr lang="zh-CN" altLang="en-US" sz="3600" b="1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楷体_GB2312" pitchFamily="49" charset="-122"/>
              </a:rPr>
              <a:t>梦游天姥吟留别</a:t>
            </a:r>
            <a:r>
              <a:rPr lang="en-US" altLang="zh-CN" sz="3600" b="1"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楷体_GB2312" pitchFamily="49" charset="-122"/>
              </a:rPr>
              <a:t>》</a:t>
            </a:r>
            <a:r>
              <a:rPr lang="en-US" altLang="zh-CN" sz="2800">
                <a:latin typeface="Arial" pitchFamily="34" charset="0"/>
              </a:rPr>
              <a:t> </a:t>
            </a:r>
            <a:endParaRPr lang="en-US" altLang="zh-CN" sz="2800">
              <a:latin typeface="Arial" pitchFamily="34" charset="0"/>
            </a:endParaRPr>
          </a:p>
        </p:txBody>
      </p:sp>
      <p:pic>
        <p:nvPicPr>
          <p:cNvPr id="63492" name="图片 63491" descr="实中校徽透明版">
            <a:hlinkClick action="ppaction://noaction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5213" y="6478588"/>
            <a:ext cx="334962" cy="2555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3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34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文本占位符 64513"/>
          <p:cNvSpPr>
            <a:spLocks noGrp="1"/>
          </p:cNvSpPr>
          <p:nvPr>
            <p:ph type="body" idx="4294967295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zh-CN" altLang="en-US" sz="3600" b="1">
                <a:ea typeface="楷体_GB2312" pitchFamily="49" charset="-122"/>
              </a:rPr>
              <a:t>写作背景</a:t>
            </a:r>
            <a:r>
              <a:rPr lang="zh-CN" altLang="en-US" sz="3600" b="1">
                <a:ea typeface="楷体_GB2312" pitchFamily="49" charset="-122"/>
                <a:hlinkClick action="ppaction://noaction"/>
              </a:rPr>
              <a:t>：</a:t>
            </a:r>
            <a:endParaRPr lang="zh-CN" altLang="en-US" sz="3600" b="1">
              <a:ea typeface="楷体_GB2312" pitchFamily="49" charset="-122"/>
            </a:endParaRPr>
          </a:p>
          <a:p>
            <a:pPr>
              <a:buNone/>
            </a:pPr>
            <a:r>
              <a:rPr lang="zh-CN" altLang="en-US" sz="3600" b="1">
                <a:ea typeface="楷体_GB2312" pitchFamily="49" charset="-122"/>
              </a:rPr>
              <a:t>          此诗作于李白在长安三年翰林生涯结束以后。天宝三载，李白遭遇“</a:t>
            </a:r>
            <a:r>
              <a:rPr lang="zh-CN" altLang="en-US" sz="3600" b="1">
                <a:solidFill>
                  <a:srgbClr val="CC0066"/>
                </a:solidFill>
                <a:ea typeface="楷体_GB2312" pitchFamily="49" charset="-122"/>
              </a:rPr>
              <a:t>赐金放还</a:t>
            </a:r>
            <a:r>
              <a:rPr lang="zh-CN" altLang="en-US" sz="3600" b="1">
                <a:ea typeface="楷体_GB2312" pitchFamily="49" charset="-122"/>
              </a:rPr>
              <a:t>”，他只好南下漫游，继续寻求进身之机。他曾与高适、杜甫等东游梁宋、齐鲁。后南下剡中，开始吴越之游。</a:t>
            </a:r>
            <a:r>
              <a:rPr lang="zh-CN" altLang="en-US" sz="3600" b="1">
                <a:solidFill>
                  <a:srgbClr val="0066FF"/>
                </a:solidFill>
                <a:ea typeface="楷体_GB2312" pitchFamily="49" charset="-122"/>
              </a:rPr>
              <a:t>此诗应为诗人南游前留别东鲁诸公所作</a:t>
            </a:r>
            <a:r>
              <a:rPr lang="zh-CN" altLang="en-US" sz="3600" b="1">
                <a:ea typeface="楷体_GB2312" pitchFamily="49" charset="-122"/>
              </a:rPr>
              <a:t>。</a:t>
            </a:r>
            <a:endParaRPr lang="zh-CN" altLang="en-US" sz="3600" b="1">
              <a:ea typeface="楷体_GB2312" pitchFamily="49" charset="-122"/>
            </a:endParaRPr>
          </a:p>
          <a:p>
            <a:pPr>
              <a:buNone/>
            </a:pPr>
            <a:r>
              <a:rPr lang="zh-CN" altLang="en-US" sz="3600" b="1">
                <a:ea typeface="楷体_GB2312" pitchFamily="49" charset="-122"/>
              </a:rPr>
              <a:t>          天姥山临近剡溪，传说登山之人听到过仙人天姥之歌唱而得名。其与天台山相对，二山峰峦峭拔，令人仰望如在天表之上，苍茫一片如入仙境。</a:t>
            </a:r>
            <a:endParaRPr lang="zh-CN" altLang="en-US" sz="3600" b="1"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文本占位符 65537"/>
          <p:cNvSpPr>
            <a:spLocks noGrp="1"/>
          </p:cNvSpPr>
          <p:nvPr>
            <p:ph type="body" idx="4294967295"/>
          </p:nvPr>
        </p:nvSpPr>
        <p:spPr>
          <a:xfrm>
            <a:off x="0" y="404813"/>
            <a:ext cx="9144000" cy="6453187"/>
          </a:xfrm>
        </p:spPr>
        <p:txBody>
          <a:bodyPr/>
          <a:lstStyle/>
          <a:p>
            <a:pPr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阅读全诗，请找出诗中哪里写了梦境？</a:t>
            </a:r>
            <a:r>
              <a:rPr lang="zh-CN" altLang="en-US" b="1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并找出诗歌中关键性的过渡性语句。</a:t>
            </a:r>
            <a:endParaRPr lang="zh-CN" altLang="en-US" b="1">
              <a:solidFill>
                <a:schemeClr val="tx2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CC3300"/>
                </a:solidFill>
                <a:latin typeface="楷体_GB2312" pitchFamily="49" charset="-122"/>
                <a:ea typeface="楷体_GB2312" pitchFamily="49" charset="-122"/>
              </a:rPr>
              <a:t>“我欲因之梦吴越”。</a:t>
            </a:r>
            <a:endParaRPr lang="zh-CN" altLang="en-US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zh-CN" altLang="en-US" b="1">
                <a:solidFill>
                  <a:srgbClr val="6600CC"/>
                </a:solidFill>
                <a:latin typeface="楷体_GB2312" pitchFamily="49" charset="-122"/>
                <a:ea typeface="楷体_GB2312" pitchFamily="49" charset="-122"/>
              </a:rPr>
              <a:t>由现实转入梦境</a:t>
            </a:r>
            <a:endParaRPr lang="zh-CN" altLang="en-US" b="1">
              <a:solidFill>
                <a:srgbClr val="6600CC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CC3300"/>
                </a:solidFill>
                <a:latin typeface="楷体_GB2312" pitchFamily="49" charset="-122"/>
                <a:ea typeface="楷体_GB2312" pitchFamily="49" charset="-122"/>
              </a:rPr>
              <a:t>“忽魂悸以魄动</a:t>
            </a:r>
            <a:r>
              <a:rPr lang="en-US" altLang="zh-CN" b="1">
                <a:solidFill>
                  <a:srgbClr val="CC3300"/>
                </a:solidFill>
                <a:latin typeface="Arial" pitchFamily="34" charset="0"/>
                <a:ea typeface="楷体_GB2312" pitchFamily="49" charset="-122"/>
              </a:rPr>
              <a:t>……</a:t>
            </a:r>
            <a:r>
              <a:rPr lang="zh-CN" altLang="en-US" b="1">
                <a:solidFill>
                  <a:srgbClr val="CC3300"/>
                </a:solidFill>
                <a:latin typeface="楷体_GB2312" pitchFamily="49" charset="-122"/>
                <a:ea typeface="楷体_GB2312" pitchFamily="49" charset="-122"/>
              </a:rPr>
              <a:t>失向来之烟霞”。</a:t>
            </a:r>
            <a:endParaRPr lang="zh-CN" altLang="en-US" b="1">
              <a:solidFill>
                <a:srgbClr val="CC33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zh-CN" altLang="en-US" b="1">
                <a:solidFill>
                  <a:srgbClr val="6600CC"/>
                </a:solidFill>
                <a:latin typeface="楷体_GB2312" pitchFamily="49" charset="-122"/>
                <a:ea typeface="楷体_GB2312" pitchFamily="49" charset="-122"/>
              </a:rPr>
              <a:t>由梦境转入现实</a:t>
            </a:r>
            <a:endParaRPr lang="zh-CN" altLang="en-US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5539" name="文本框 65538"/>
          <p:cNvSpPr txBox="1"/>
          <p:nvPr/>
        </p:nvSpPr>
        <p:spPr>
          <a:xfrm>
            <a:off x="539750" y="4149725"/>
            <a:ext cx="47720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0066"/>
                </a:solidFill>
                <a:latin typeface="Arial" pitchFamily="34" charset="0"/>
              </a:rPr>
              <a:t>揭示全诗主题的诗句：</a:t>
            </a:r>
            <a:endParaRPr lang="zh-CN" altLang="en-US" sz="3600" b="1" i="1">
              <a:solidFill>
                <a:srgbClr val="000066"/>
              </a:solidFill>
              <a:latin typeface="Arial" pitchFamily="34" charset="0"/>
            </a:endParaRPr>
          </a:p>
        </p:txBody>
      </p:sp>
      <p:sp>
        <p:nvSpPr>
          <p:cNvPr id="65540" name="文本框 65539"/>
          <p:cNvSpPr txBox="1"/>
          <p:nvPr/>
        </p:nvSpPr>
        <p:spPr>
          <a:xfrm>
            <a:off x="468313" y="5157788"/>
            <a:ext cx="8442325" cy="11906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Arial" pitchFamily="34" charset="0"/>
              </a:rPr>
              <a:t>安能摧眉折腰事权贵，使我不得开心颜！</a:t>
            </a:r>
            <a:endParaRPr lang="zh-CN" altLang="en-US" sz="3600" b="1">
              <a:latin typeface="Arial" pitchFamily="34" charset="0"/>
            </a:endParaRPr>
          </a:p>
          <a:p>
            <a:endParaRPr lang="zh-CN" altLang="en-US" sz="36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55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55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55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5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/>
      <p:bldP spid="655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826" name="图片 77825" descr="wallpaper-640"/>
          <p:cNvPicPr>
            <a:picLocks noChangeAspect="1"/>
          </p:cNvPicPr>
          <p:nvPr/>
        </p:nvPicPr>
        <p:blipFill>
          <a:blip r:embed="rId2">
            <a:lum bright="-12000" contrast="12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7827" name="文本框 77826"/>
          <p:cNvSpPr txBox="1"/>
          <p:nvPr/>
        </p:nvSpPr>
        <p:spPr>
          <a:xfrm>
            <a:off x="395288" y="765175"/>
            <a:ext cx="5213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0066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现实转入梦境的过渡句：</a:t>
            </a:r>
            <a:endParaRPr lang="zh-CN" altLang="en-US" sz="3600" b="1" i="1">
              <a:solidFill>
                <a:srgbClr val="000066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77828" name="文本框 77827"/>
          <p:cNvSpPr txBox="1"/>
          <p:nvPr/>
        </p:nvSpPr>
        <p:spPr>
          <a:xfrm>
            <a:off x="323850" y="2276475"/>
            <a:ext cx="52133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0066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梦境回到现实的过渡句：</a:t>
            </a:r>
            <a:endParaRPr lang="zh-CN" altLang="en-US" sz="3600" b="1" i="1">
              <a:solidFill>
                <a:srgbClr val="000066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77829" name="文本框 77828"/>
          <p:cNvSpPr txBox="1"/>
          <p:nvPr/>
        </p:nvSpPr>
        <p:spPr>
          <a:xfrm>
            <a:off x="395288" y="4581525"/>
            <a:ext cx="47561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i="1">
                <a:solidFill>
                  <a:srgbClr val="000066"/>
                </a:solidFill>
                <a:latin typeface="Times New Roman" panose="02020603050405020304" pitchFamily="18" charset="0"/>
                <a:ea typeface="华文新魏" panose="02010800040101010101" pitchFamily="2" charset="-122"/>
              </a:rPr>
              <a:t>揭示全诗主题的诗句：</a:t>
            </a:r>
            <a:endParaRPr lang="zh-CN" altLang="en-US" sz="3600" b="1" i="1">
              <a:solidFill>
                <a:srgbClr val="000066"/>
              </a:solidFill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77830" name="文本框 77829"/>
          <p:cNvSpPr txBox="1"/>
          <p:nvPr/>
        </p:nvSpPr>
        <p:spPr>
          <a:xfrm>
            <a:off x="539750" y="5595938"/>
            <a:ext cx="853281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 panose="02020603050405020304" pitchFamily="18" charset="0"/>
                <a:ea typeface="华文新魏" panose="02010800040101010101" pitchFamily="2" charset="-122"/>
              </a:rPr>
              <a:t>安能摧眉折腰事权贵，使我不得开心颜！</a:t>
            </a:r>
            <a:endParaRPr lang="zh-CN" altLang="en-US" sz="3600" b="1"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77831" name="文本框 77830"/>
          <p:cNvSpPr txBox="1"/>
          <p:nvPr/>
        </p:nvSpPr>
        <p:spPr>
          <a:xfrm>
            <a:off x="4284663" y="1557338"/>
            <a:ext cx="3384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 panose="02020603050405020304" pitchFamily="18" charset="0"/>
                <a:ea typeface="华文新魏" panose="02010800040101010101" pitchFamily="2" charset="-122"/>
              </a:rPr>
              <a:t>我欲因之梦吴越</a:t>
            </a:r>
            <a:endParaRPr lang="zh-CN" altLang="en-US" sz="3600" b="1"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  <p:sp>
        <p:nvSpPr>
          <p:cNvPr id="77832" name="文本框 77831"/>
          <p:cNvSpPr txBox="1"/>
          <p:nvPr/>
        </p:nvSpPr>
        <p:spPr>
          <a:xfrm>
            <a:off x="1763713" y="3213100"/>
            <a:ext cx="6584950" cy="119062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 panose="02020603050405020304" pitchFamily="18" charset="0"/>
                <a:ea typeface="华文新魏" panose="02010800040101010101" pitchFamily="2" charset="-122"/>
              </a:rPr>
              <a:t>忽魂悸以魄动，怳惊起而长嗟。</a:t>
            </a:r>
            <a:endParaRPr lang="zh-CN" altLang="en-US" sz="3600" b="1">
              <a:latin typeface="Times New Roman" panose="02020603050405020304" pitchFamily="18" charset="0"/>
              <a:ea typeface="华文新魏" panose="02010800040101010101" pitchFamily="2" charset="-122"/>
            </a:endParaRPr>
          </a:p>
          <a:p>
            <a:r>
              <a:rPr lang="zh-CN" altLang="en-US" sz="3600" b="1">
                <a:latin typeface="Times New Roman" panose="02020603050405020304" pitchFamily="18" charset="0"/>
                <a:ea typeface="华文新魏" panose="02010800040101010101" pitchFamily="2" charset="-122"/>
              </a:rPr>
              <a:t>惟觉时之枕席，失向来之烟霞。</a:t>
            </a:r>
            <a:endParaRPr lang="zh-CN" altLang="en-US" sz="3600" b="1">
              <a:latin typeface="Times New Roman" panose="02020603050405020304" pitchFamily="18" charset="0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  <p:bldP spid="77831" grpId="0"/>
      <p:bldP spid="7783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文本框 66561"/>
          <p:cNvSpPr txBox="1"/>
          <p:nvPr/>
        </p:nvSpPr>
        <p:spPr>
          <a:xfrm>
            <a:off x="73025" y="765175"/>
            <a:ext cx="4260850" cy="13112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海客谈瀛洲，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烟涛微茫信难求。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3" name="文本框 66562"/>
          <p:cNvSpPr txBox="1"/>
          <p:nvPr/>
        </p:nvSpPr>
        <p:spPr>
          <a:xfrm>
            <a:off x="0" y="2133600"/>
            <a:ext cx="4284663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越人语天姥，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云霞明灭或可睹。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4" name="文本框 66563"/>
          <p:cNvSpPr txBox="1"/>
          <p:nvPr/>
        </p:nvSpPr>
        <p:spPr>
          <a:xfrm>
            <a:off x="4572000" y="549275"/>
            <a:ext cx="990600" cy="2043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信：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语：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或：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5" name="文本框 66564"/>
          <p:cNvSpPr txBox="1"/>
          <p:nvPr/>
        </p:nvSpPr>
        <p:spPr>
          <a:xfrm>
            <a:off x="5580063" y="549275"/>
            <a:ext cx="28194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确实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6" name="文本框 66565"/>
          <p:cNvSpPr txBox="1"/>
          <p:nvPr/>
        </p:nvSpPr>
        <p:spPr>
          <a:xfrm>
            <a:off x="5580063" y="1268413"/>
            <a:ext cx="32766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谈到、说起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7" name="文本框 66566"/>
          <p:cNvSpPr txBox="1"/>
          <p:nvPr/>
        </p:nvSpPr>
        <p:spPr>
          <a:xfrm>
            <a:off x="5580063" y="1989138"/>
            <a:ext cx="27432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有时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8" name="文本框 66567"/>
          <p:cNvSpPr txBox="1"/>
          <p:nvPr/>
        </p:nvSpPr>
        <p:spPr>
          <a:xfrm>
            <a:off x="4572000" y="3213100"/>
            <a:ext cx="2438400" cy="27749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瀛洲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天姥山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69" name="下箭头 66568"/>
          <p:cNvSpPr/>
          <p:nvPr/>
        </p:nvSpPr>
        <p:spPr>
          <a:xfrm>
            <a:off x="5003800" y="3933825"/>
            <a:ext cx="215900" cy="1441450"/>
          </a:xfrm>
          <a:prstGeom prst="downArrow">
            <a:avLst>
              <a:gd name="adj1" fmla="val 50000"/>
              <a:gd name="adj2" fmla="val 166911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570" name="文本框 66569"/>
          <p:cNvSpPr txBox="1"/>
          <p:nvPr/>
        </p:nvSpPr>
        <p:spPr>
          <a:xfrm>
            <a:off x="6300788" y="3225800"/>
            <a:ext cx="1219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虚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71" name="下箭头 66570"/>
          <p:cNvSpPr/>
          <p:nvPr/>
        </p:nvSpPr>
        <p:spPr>
          <a:xfrm>
            <a:off x="6516688" y="3933825"/>
            <a:ext cx="142875" cy="1366838"/>
          </a:xfrm>
          <a:prstGeom prst="downArrow">
            <a:avLst>
              <a:gd name="adj1" fmla="val 50000"/>
              <a:gd name="adj2" fmla="val 23916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572" name="文本框 66571"/>
          <p:cNvSpPr txBox="1"/>
          <p:nvPr/>
        </p:nvSpPr>
        <p:spPr>
          <a:xfrm>
            <a:off x="6318250" y="5373688"/>
            <a:ext cx="9906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实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73" name="文本框 66572"/>
          <p:cNvSpPr txBox="1"/>
          <p:nvPr/>
        </p:nvSpPr>
        <p:spPr>
          <a:xfrm>
            <a:off x="7219950" y="4005263"/>
            <a:ext cx="16002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Times New Roman" panose="02020603050405020304" pitchFamily="18" charset="0"/>
                <a:ea typeface="楷体_GB2312" pitchFamily="49" charset="-122"/>
              </a:rPr>
              <a:t>陪衬</a:t>
            </a:r>
            <a:endParaRPr lang="zh-CN" altLang="en-US" sz="3200" b="1">
              <a:solidFill>
                <a:srgbClr val="FF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6574" name="矩形 66573"/>
          <p:cNvSpPr/>
          <p:nvPr/>
        </p:nvSpPr>
        <p:spPr>
          <a:xfrm>
            <a:off x="-15875" y="17463"/>
            <a:ext cx="8948738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楷体_GB2312" pitchFamily="49" charset="-122"/>
              </a:rPr>
              <a:t>3.</a:t>
            </a:r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读梦前现实段，思考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作者为什么会梦游天姥山呢</a:t>
            </a:r>
            <a:r>
              <a:rPr lang="zh-CN" altLang="en-US" sz="2800" b="1">
                <a:latin typeface="Arial" pitchFamily="34" charset="0"/>
                <a:ea typeface="楷体_GB2312" pitchFamily="49" charset="-122"/>
              </a:rPr>
              <a:t>？</a:t>
            </a:r>
            <a:endParaRPr lang="zh-CN" altLang="en-US" sz="28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66575" name="文本框 66574"/>
          <p:cNvSpPr txBox="1"/>
          <p:nvPr/>
        </p:nvSpPr>
        <p:spPr>
          <a:xfrm>
            <a:off x="0" y="4281488"/>
            <a:ext cx="5003800" cy="2387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原因一：</a:t>
            </a:r>
            <a:endParaRPr lang="zh-CN" altLang="en-US" sz="3200" b="1"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天姥山可与仙山媲美，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极富“神”彩，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却又可求。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6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66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65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665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665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65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/>
      <p:bldP spid="66565" grpId="0"/>
      <p:bldP spid="66566" grpId="0"/>
      <p:bldP spid="66567" grpId="0"/>
      <p:bldP spid="66568" grpId="0"/>
      <p:bldP spid="66570" grpId="0"/>
      <p:bldP spid="66572" grpId="0"/>
      <p:bldP spid="6657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文本框 67585">
            <a:hlinkClick action="ppaction://hlinkshowjump?jump=nextslide"/>
          </p:cNvPr>
          <p:cNvSpPr txBox="1"/>
          <p:nvPr/>
        </p:nvSpPr>
        <p:spPr>
          <a:xfrm>
            <a:off x="0" y="404813"/>
            <a:ext cx="42608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天姥连天向天横，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87" name="文本框 67586"/>
          <p:cNvSpPr txBox="1"/>
          <p:nvPr/>
        </p:nvSpPr>
        <p:spPr>
          <a:xfrm>
            <a:off x="0" y="1196975"/>
            <a:ext cx="442753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势拔五岳掩赤城。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88" name="文本框 67587"/>
          <p:cNvSpPr txBox="1"/>
          <p:nvPr/>
        </p:nvSpPr>
        <p:spPr>
          <a:xfrm>
            <a:off x="3851275" y="44450"/>
            <a:ext cx="17526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赤城：</a:t>
            </a:r>
            <a:endParaRPr lang="zh-CN" altLang="en-US" sz="3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89" name="文本框 67588"/>
          <p:cNvSpPr txBox="1"/>
          <p:nvPr/>
        </p:nvSpPr>
        <p:spPr>
          <a:xfrm>
            <a:off x="4932363" y="44450"/>
            <a:ext cx="4211637" cy="204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山名，在现在浙江天台北，因为山上赤石罗列，远看好像红色的城，所以叫赤城。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0" name="文本框 67589"/>
          <p:cNvSpPr txBox="1"/>
          <p:nvPr/>
        </p:nvSpPr>
        <p:spPr>
          <a:xfrm>
            <a:off x="3924300" y="2276475"/>
            <a:ext cx="9350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拔：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1" name="文本框 67590"/>
          <p:cNvSpPr txBox="1"/>
          <p:nvPr/>
        </p:nvSpPr>
        <p:spPr>
          <a:xfrm>
            <a:off x="0" y="2060575"/>
            <a:ext cx="4260850" cy="13112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天台四万八千丈，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r>
              <a:rPr lang="zh-CN" altLang="en-US" sz="4000" b="1">
                <a:solidFill>
                  <a:srgbClr val="CC0066"/>
                </a:solidFill>
                <a:latin typeface="Times New Roman" panose="02020603050405020304" pitchFamily="18" charset="0"/>
                <a:ea typeface="楷体_GB2312" pitchFamily="49" charset="-122"/>
              </a:rPr>
              <a:t>对此欲倒东南倾。</a:t>
            </a:r>
            <a:endParaRPr lang="zh-CN" altLang="en-US" sz="4000" b="1">
              <a:solidFill>
                <a:srgbClr val="CC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2" name="文本框 67591"/>
          <p:cNvSpPr txBox="1"/>
          <p:nvPr/>
        </p:nvSpPr>
        <p:spPr>
          <a:xfrm>
            <a:off x="3851275" y="3065463"/>
            <a:ext cx="129698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楷体_GB2312" pitchFamily="49" charset="-122"/>
              </a:rPr>
              <a:t>东南：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3" name="文本框 67592"/>
          <p:cNvSpPr txBox="1"/>
          <p:nvPr/>
        </p:nvSpPr>
        <p:spPr>
          <a:xfrm>
            <a:off x="0" y="4019550"/>
            <a:ext cx="9144000" cy="283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夸张、对比，想象奇特</a:t>
            </a:r>
            <a:endParaRPr lang="zh-CN" altLang="en-US" sz="3600" b="1">
              <a:solidFill>
                <a:srgbClr val="FF33CC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楷体_GB2312" pitchFamily="49" charset="-122"/>
              </a:rPr>
              <a:t>原因二：</a:t>
            </a:r>
            <a:endParaRPr lang="zh-CN" altLang="en-US" sz="3600" b="1">
              <a:latin typeface="Arial" pitchFamily="34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连五岳、赤城、天台山都难比，高大巍峨，惹人向往。</a:t>
            </a:r>
            <a:endParaRPr lang="zh-CN" altLang="en-US" sz="36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67594" name="文本框 67593"/>
          <p:cNvSpPr txBox="1"/>
          <p:nvPr/>
        </p:nvSpPr>
        <p:spPr>
          <a:xfrm>
            <a:off x="4887913" y="2262188"/>
            <a:ext cx="28797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超出、超过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5" name="文本框 67594"/>
          <p:cNvSpPr txBox="1"/>
          <p:nvPr/>
        </p:nvSpPr>
        <p:spPr>
          <a:xfrm>
            <a:off x="4894263" y="3065463"/>
            <a:ext cx="424973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名词作状语，向东南</a:t>
            </a:r>
            <a:endParaRPr lang="zh-CN" altLang="en-US" sz="32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7596" name="椭圆 67595"/>
          <p:cNvSpPr/>
          <p:nvPr/>
        </p:nvSpPr>
        <p:spPr>
          <a:xfrm>
            <a:off x="1116013" y="1268413"/>
            <a:ext cx="1079500" cy="647700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597" name="椭圆 67596"/>
          <p:cNvSpPr/>
          <p:nvPr/>
        </p:nvSpPr>
        <p:spPr>
          <a:xfrm>
            <a:off x="2627313" y="1268413"/>
            <a:ext cx="1079500" cy="647700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598" name="椭圆 67597"/>
          <p:cNvSpPr/>
          <p:nvPr/>
        </p:nvSpPr>
        <p:spPr>
          <a:xfrm>
            <a:off x="0" y="2133600"/>
            <a:ext cx="1079500" cy="647700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7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67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675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75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75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  <p:bldP spid="67589" grpId="0"/>
      <p:bldP spid="67590" grpId="0"/>
      <p:bldP spid="67592" grpId="0"/>
      <p:bldP spid="67594" grpId="0"/>
      <p:bldP spid="6759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文本占位符 68609"/>
          <p:cNvSpPr>
            <a:spLocks noGrp="1"/>
          </p:cNvSpPr>
          <p:nvPr>
            <p:ph type="body" idx="4294967295"/>
          </p:nvPr>
        </p:nvSpPr>
        <p:spPr>
          <a:xfrm>
            <a:off x="0" y="692150"/>
            <a:ext cx="9144000" cy="6165850"/>
          </a:xfrm>
        </p:spPr>
        <p:txBody>
          <a:bodyPr/>
          <a:lstStyle/>
          <a:p>
            <a:pPr>
              <a:buNone/>
            </a:pPr>
            <a:r>
              <a:rPr lang="zh-CN" altLang="en-US" b="1">
                <a:ea typeface="楷体_GB2312" pitchFamily="49" charset="-122"/>
              </a:rPr>
              <a:t>一、梦游之由：</a:t>
            </a:r>
            <a:endParaRPr lang="zh-CN" altLang="en-US" b="1">
              <a:ea typeface="楷体_GB2312" pitchFamily="49" charset="-122"/>
            </a:endParaRPr>
          </a:p>
          <a:p>
            <a:pPr>
              <a:buNone/>
            </a:pPr>
            <a:endParaRPr lang="zh-CN" altLang="en-US" b="1"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越人语：</a:t>
            </a:r>
            <a:endParaRPr lang="zh-CN" altLang="en-US" b="1">
              <a:solidFill>
                <a:srgbClr val="FF33CC"/>
              </a:solidFill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008000"/>
                </a:solidFill>
                <a:ea typeface="楷体_GB2312" pitchFamily="49" charset="-122"/>
              </a:rPr>
              <a:t>           天姥山可与仙山媲美，极富“神”彩，却又可求。</a:t>
            </a:r>
            <a:endParaRPr lang="zh-CN" altLang="en-US" b="1"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诗人夸张想象：</a:t>
            </a:r>
            <a:endParaRPr lang="zh-CN" altLang="en-US" b="1">
              <a:solidFill>
                <a:srgbClr val="FF33CC"/>
              </a:solidFill>
              <a:ea typeface="楷体_GB2312" pitchFamily="49" charset="-122"/>
            </a:endParaRPr>
          </a:p>
          <a:p>
            <a:pPr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           </a:t>
            </a:r>
            <a:r>
              <a:rPr lang="zh-CN" altLang="en-US" b="1">
                <a:solidFill>
                  <a:srgbClr val="008000"/>
                </a:solidFill>
                <a:ea typeface="楷体_GB2312" pitchFamily="49" charset="-122"/>
              </a:rPr>
              <a:t>连五岳、赤城、天台山都难比，高大雄伟，惹人向往。</a:t>
            </a:r>
            <a:endParaRPr lang="zh-CN" altLang="en-US" b="1">
              <a:solidFill>
                <a:srgbClr val="008000"/>
              </a:solidFill>
              <a:ea typeface="楷体_GB2312" pitchFamily="49" charset="-122"/>
            </a:endParaRPr>
          </a:p>
        </p:txBody>
      </p:sp>
      <p:sp>
        <p:nvSpPr>
          <p:cNvPr id="68611" name="文本框 68610"/>
          <p:cNvSpPr txBox="1"/>
          <p:nvPr/>
        </p:nvSpPr>
        <p:spPr>
          <a:xfrm>
            <a:off x="2698750" y="639763"/>
            <a:ext cx="63373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起</a:t>
            </a:r>
            <a:r>
              <a:rPr lang="en-US" altLang="zh-CN" sz="40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——</a:t>
            </a:r>
            <a:r>
              <a:rPr lang="zh-CN" altLang="en-US" sz="40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心驰神往 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40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记叙</a:t>
            </a:r>
            <a:endParaRPr lang="zh-CN" altLang="en-US" sz="4000" b="1">
              <a:solidFill>
                <a:srgbClr val="008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8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文本占位符 69633"/>
          <p:cNvSpPr>
            <a:spLocks noGrp="1"/>
          </p:cNvSpPr>
          <p:nvPr>
            <p:ph type="body" idx="4294967295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r>
              <a:rPr lang="en-US" altLang="zh-CN" b="1">
                <a:ea typeface="楷体_GB2312" pitchFamily="49" charset="-122"/>
              </a:rPr>
              <a:t>4.</a:t>
            </a:r>
            <a:r>
              <a:rPr lang="zh-CN" altLang="en-US" b="1">
                <a:ea typeface="楷体_GB2312" pitchFamily="49" charset="-122"/>
              </a:rPr>
              <a:t>阅读全诗，思考作者写作本文除了想</a:t>
            </a:r>
            <a:r>
              <a:rPr lang="zh-CN" altLang="en-US" b="1">
                <a:solidFill>
                  <a:srgbClr val="0066FF"/>
                </a:solidFill>
                <a:ea typeface="楷体_GB2312" pitchFamily="49" charset="-122"/>
              </a:rPr>
              <a:t>于南游前留别东鲁诸公</a:t>
            </a:r>
            <a:r>
              <a:rPr lang="zh-CN" altLang="en-US" b="1">
                <a:ea typeface="楷体_GB2312" pitchFamily="49" charset="-122"/>
              </a:rPr>
              <a:t>外，还想传达什么情志？</a:t>
            </a:r>
            <a:endParaRPr lang="zh-CN" altLang="en-US" b="1">
              <a:ea typeface="楷体_GB2312" pitchFamily="49" charset="-122"/>
            </a:endParaRPr>
          </a:p>
          <a:p>
            <a:endParaRPr lang="zh-CN" altLang="en-US" b="1">
              <a:ea typeface="楷体_GB2312" pitchFamily="49" charset="-122"/>
            </a:endParaRPr>
          </a:p>
          <a:p>
            <a:endParaRPr lang="zh-CN" altLang="en-US"/>
          </a:p>
        </p:txBody>
      </p:sp>
      <p:sp>
        <p:nvSpPr>
          <p:cNvPr id="69635" name="文本框 69634"/>
          <p:cNvSpPr txBox="1"/>
          <p:nvPr/>
        </p:nvSpPr>
        <p:spPr>
          <a:xfrm>
            <a:off x="250825" y="1341438"/>
            <a:ext cx="3635375" cy="3505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世间行乐亦如此，古来万事东流水。</a:t>
            </a: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别君去兮何时还，且放白鹿青崖间，须行即骑访名山。</a:t>
            </a:r>
            <a:endParaRPr lang="zh-CN" altLang="en-US" sz="3200"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华文楷体" panose="02010600040101010101" pitchFamily="2" charset="-122"/>
            </a:endParaRPr>
          </a:p>
        </p:txBody>
      </p:sp>
      <p:sp>
        <p:nvSpPr>
          <p:cNvPr id="69636" name="文本框 69635"/>
          <p:cNvSpPr txBox="1"/>
          <p:nvPr/>
        </p:nvSpPr>
        <p:spPr>
          <a:xfrm>
            <a:off x="250825" y="5157788"/>
            <a:ext cx="720725" cy="433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东：</a:t>
            </a:r>
            <a:endParaRPr lang="zh-CN" altLang="en-US" sz="2800" b="1">
              <a:solidFill>
                <a:srgbClr val="0066FF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9637" name="文本框 69636"/>
          <p:cNvSpPr txBox="1"/>
          <p:nvPr/>
        </p:nvSpPr>
        <p:spPr>
          <a:xfrm>
            <a:off x="4356100" y="1412875"/>
            <a:ext cx="4141788" cy="1117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对</a:t>
            </a: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人生失意</a:t>
            </a: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的感慨</a:t>
            </a:r>
            <a:endParaRPr lang="zh-CN" altLang="en-US" sz="3200" b="1">
              <a:solidFill>
                <a:srgbClr val="FF33CC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往事如梦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69638" name="文本框 69637"/>
          <p:cNvSpPr txBox="1"/>
          <p:nvPr/>
        </p:nvSpPr>
        <p:spPr>
          <a:xfrm>
            <a:off x="4572000" y="3284538"/>
            <a:ext cx="4103688" cy="3022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像仙人一般，</a:t>
            </a:r>
            <a:endParaRPr lang="zh-CN" altLang="en-US" sz="3200" b="1">
              <a:solidFill>
                <a:srgbClr val="FF33CC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徜徉于山水</a:t>
            </a: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之间</a:t>
            </a:r>
            <a:endParaRPr lang="zh-CN" altLang="en-US" sz="3200" b="1">
              <a:solidFill>
                <a:srgbClr val="FF33CC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楷体_GB2312" pitchFamily="49" charset="-122"/>
              </a:rPr>
              <a:t>获得抚慰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    不为名利所困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    清心高雅 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69639" name="文本框 69638"/>
          <p:cNvSpPr txBox="1"/>
          <p:nvPr/>
        </p:nvSpPr>
        <p:spPr>
          <a:xfrm>
            <a:off x="0" y="6278563"/>
            <a:ext cx="896461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安能摧眉折腰事权贵，使我不得开心颜。</a:t>
            </a: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9640" name="文本框 69639"/>
          <p:cNvSpPr txBox="1"/>
          <p:nvPr/>
        </p:nvSpPr>
        <p:spPr>
          <a:xfrm>
            <a:off x="827088" y="5186363"/>
            <a:ext cx="3168650" cy="433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名词作状语，向东</a:t>
            </a:r>
            <a:endParaRPr lang="zh-CN" altLang="en-US" sz="2800" b="1">
              <a:solidFill>
                <a:srgbClr val="0066FF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9641" name="椭圆 69640"/>
          <p:cNvSpPr/>
          <p:nvPr/>
        </p:nvSpPr>
        <p:spPr>
          <a:xfrm>
            <a:off x="1908175" y="1916113"/>
            <a:ext cx="1295400" cy="503237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642" name="椭圆 69641"/>
          <p:cNvSpPr/>
          <p:nvPr/>
        </p:nvSpPr>
        <p:spPr>
          <a:xfrm>
            <a:off x="684213" y="3860800"/>
            <a:ext cx="1295400" cy="503238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643" name="椭圆 69642"/>
          <p:cNvSpPr/>
          <p:nvPr/>
        </p:nvSpPr>
        <p:spPr>
          <a:xfrm>
            <a:off x="1908175" y="4292600"/>
            <a:ext cx="1295400" cy="503238"/>
          </a:xfrm>
          <a:prstGeom prst="ellipse">
            <a:avLst/>
          </a:prstGeom>
          <a:noFill/>
          <a:ln w="28575" cap="flat" cmpd="sng">
            <a:solidFill>
              <a:srgbClr val="0066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/>
      <p:bldP spid="69636" grpId="0"/>
      <p:bldP spid="69637" grpId="0"/>
      <p:bldP spid="69638" grpId="0"/>
      <p:bldP spid="69639" grpId="0"/>
      <p:bldP spid="6964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文本占位符 70657"/>
          <p:cNvSpPr>
            <a:spLocks noGrp="1"/>
          </p:cNvSpPr>
          <p:nvPr>
            <p:ph type="body" idx="4294967295"/>
          </p:nvPr>
        </p:nvSpPr>
        <p:spPr>
          <a:xfrm>
            <a:off x="0" y="3429000"/>
            <a:ext cx="9144000" cy="3429000"/>
          </a:xfrm>
        </p:spPr>
        <p:txBody>
          <a:bodyPr/>
          <a:lstStyle/>
          <a:p>
            <a:pPr>
              <a:lnSpc>
                <a:spcPct val="110000"/>
              </a:lnSpc>
              <a:buNone/>
            </a:pPr>
            <a:r>
              <a:rPr lang="zh-CN" altLang="en-US" b="1">
                <a:ea typeface="楷体_GB2312" pitchFamily="49" charset="-122"/>
              </a:rPr>
              <a:t>三、梦游之吟：</a:t>
            </a:r>
            <a:endParaRPr lang="zh-CN" altLang="en-US" b="1">
              <a:ea typeface="楷体_GB2312" pitchFamily="49" charset="-122"/>
            </a:endParaRPr>
          </a:p>
          <a:p>
            <a:pPr>
              <a:lnSpc>
                <a:spcPct val="110000"/>
              </a:lnSpc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感慨人生失意，往事如梦；</a:t>
            </a:r>
            <a:endParaRPr lang="zh-CN" altLang="en-US" b="1">
              <a:solidFill>
                <a:srgbClr val="FF33CC"/>
              </a:solidFill>
              <a:ea typeface="楷体_GB2312" pitchFamily="49" charset="-122"/>
            </a:endParaRPr>
          </a:p>
          <a:p>
            <a:pPr>
              <a:lnSpc>
                <a:spcPct val="110000"/>
              </a:lnSpc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徜徉山水，不为名利所困，清心高雅；</a:t>
            </a:r>
            <a:endParaRPr lang="zh-CN" altLang="en-US" b="1">
              <a:solidFill>
                <a:srgbClr val="FF33CC"/>
              </a:solidFill>
              <a:ea typeface="楷体_GB2312" pitchFamily="49" charset="-122"/>
            </a:endParaRPr>
          </a:p>
          <a:p>
            <a:pPr>
              <a:lnSpc>
                <a:spcPct val="110000"/>
              </a:lnSpc>
              <a:buNone/>
            </a:pPr>
            <a:r>
              <a:rPr lang="zh-CN" altLang="en-US" b="1">
                <a:solidFill>
                  <a:srgbClr val="FF33CC"/>
                </a:solidFill>
                <a:ea typeface="楷体_GB2312" pitchFamily="49" charset="-122"/>
              </a:rPr>
              <a:t>不满现实，直显蔑视权贵的傲骨。</a:t>
            </a:r>
            <a:endParaRPr lang="zh-CN" altLang="en-US" b="1">
              <a:solidFill>
                <a:srgbClr val="FF33CC"/>
              </a:solidFill>
              <a:ea typeface="楷体_GB2312" pitchFamily="49" charset="-122"/>
            </a:endParaRPr>
          </a:p>
          <a:p>
            <a:pPr>
              <a:buNone/>
            </a:pPr>
            <a:endParaRPr lang="zh-CN" altLang="en-US" b="1">
              <a:solidFill>
                <a:srgbClr val="FF33CC"/>
              </a:solidFill>
              <a:latin typeface="宋体" panose="02010600030101010101" pitchFamily="2" charset="-122"/>
            </a:endParaRPr>
          </a:p>
        </p:txBody>
      </p:sp>
      <p:sp>
        <p:nvSpPr>
          <p:cNvPr id="70659" name="文本框 70658"/>
          <p:cNvSpPr txBox="1"/>
          <p:nvPr/>
        </p:nvSpPr>
        <p:spPr>
          <a:xfrm>
            <a:off x="0" y="188913"/>
            <a:ext cx="896461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安能摧眉折腰事权贵，使我不得开心颜。</a:t>
            </a: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70660" name="文本框 70659"/>
          <p:cNvSpPr txBox="1"/>
          <p:nvPr/>
        </p:nvSpPr>
        <p:spPr>
          <a:xfrm>
            <a:off x="179388" y="908050"/>
            <a:ext cx="8713787" cy="2043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一吐长安三年郁闷之气，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不满现实，直显蔑视权贵的傲骨， 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唱出了封建社会多少怀才不遇之士的愤激之心。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0661" name="文本框 70660"/>
          <p:cNvSpPr txBox="1"/>
          <p:nvPr/>
        </p:nvSpPr>
        <p:spPr>
          <a:xfrm>
            <a:off x="2627313" y="3448050"/>
            <a:ext cx="6516687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叹</a:t>
            </a:r>
            <a:r>
              <a:rPr lang="en-US" altLang="zh-CN" sz="40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——</a:t>
            </a:r>
            <a:r>
              <a:rPr lang="zh-CN" altLang="en-US" sz="40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惆怅感怀    </a:t>
            </a:r>
            <a:r>
              <a:rPr lang="zh-CN" altLang="en-US" sz="4000" b="1">
                <a:solidFill>
                  <a:srgbClr val="008000"/>
                </a:solidFill>
                <a:latin typeface="Arial" pitchFamily="34" charset="0"/>
                <a:ea typeface="黑体" panose="02010609060101010101" pitchFamily="49" charset="-122"/>
              </a:rPr>
              <a:t>议论抒情</a:t>
            </a:r>
            <a:endParaRPr lang="zh-CN" altLang="en-US" sz="4000" b="1">
              <a:solidFill>
                <a:srgbClr val="008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0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06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06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06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0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左大括号 71681"/>
          <p:cNvSpPr/>
          <p:nvPr/>
        </p:nvSpPr>
        <p:spPr>
          <a:xfrm>
            <a:off x="366713" y="981075"/>
            <a:ext cx="388937" cy="2519363"/>
          </a:xfrm>
          <a:prstGeom prst="leftBrace">
            <a:avLst>
              <a:gd name="adj1" fmla="val 53979"/>
              <a:gd name="adj2" fmla="val 50000"/>
            </a:avLst>
          </a:prstGeom>
          <a:noFill/>
          <a:ln w="38100" cap="flat" cmpd="sng">
            <a:pattFill prst="pct90">
              <a:fgClr>
                <a:srgbClr val="FF66CC"/>
              </a:fgClr>
              <a:bgClr>
                <a:srgbClr val="FFFFFF"/>
              </a:bgClr>
            </a:patt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683" name="文本框 71682"/>
          <p:cNvSpPr txBox="1"/>
          <p:nvPr/>
        </p:nvSpPr>
        <p:spPr>
          <a:xfrm>
            <a:off x="971550" y="684213"/>
            <a:ext cx="77057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一、梦游之</a:t>
            </a:r>
            <a:r>
              <a:rPr lang="zh-CN" altLang="en-US" sz="32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由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（起</a:t>
            </a:r>
            <a:r>
              <a:rPr lang="en-US" altLang="zh-CN" sz="32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——</a:t>
            </a:r>
            <a:r>
              <a:rPr lang="zh-CN" altLang="en-US" sz="3200" b="1">
                <a:solidFill>
                  <a:srgbClr val="FF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心驰神往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记叙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zh-CN" altLang="en-US" sz="3200" b="1">
              <a:solidFill>
                <a:srgbClr val="0066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684" name="文本框 71683"/>
          <p:cNvSpPr txBox="1"/>
          <p:nvPr/>
        </p:nvSpPr>
        <p:spPr>
          <a:xfrm>
            <a:off x="971550" y="1844675"/>
            <a:ext cx="33845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二、梦游之</a:t>
            </a:r>
            <a:r>
              <a:rPr lang="zh-CN" altLang="en-US"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景</a:t>
            </a:r>
            <a:endParaRPr lang="zh-CN" altLang="en-US" sz="3200" b="1">
              <a:solidFill>
                <a:srgbClr val="FF33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685" name="文本框 71684"/>
          <p:cNvSpPr txBox="1"/>
          <p:nvPr/>
        </p:nvSpPr>
        <p:spPr>
          <a:xfrm>
            <a:off x="971550" y="3068638"/>
            <a:ext cx="8137525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三、梦游之</a:t>
            </a:r>
            <a:r>
              <a:rPr lang="zh-CN" altLang="en-US" sz="3200" b="1">
                <a:solidFill>
                  <a:srgbClr val="FF33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吟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（叹</a:t>
            </a:r>
            <a:r>
              <a:rPr lang="en-US" altLang="zh-CN" sz="3200" b="1">
                <a:solidFill>
                  <a:srgbClr val="0066FF"/>
                </a:solidFill>
                <a:latin typeface="Arial" pitchFamily="34" charset="0"/>
                <a:ea typeface="黑体" panose="02010609060101010101" pitchFamily="49" charset="-122"/>
              </a:rPr>
              <a:t>——</a:t>
            </a:r>
            <a:r>
              <a:rPr lang="zh-CN" altLang="en-US" sz="3200" b="1">
                <a:solidFill>
                  <a:srgbClr val="FF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惆怅感怀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8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议论抒情</a:t>
            </a:r>
            <a:r>
              <a:rPr lang="zh-CN" altLang="en-US" sz="3200" b="1">
                <a:solidFill>
                  <a:srgbClr val="0066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</a:t>
            </a:r>
            <a:endParaRPr lang="zh-CN" altLang="en-US" sz="3200" b="1">
              <a:solidFill>
                <a:srgbClr val="0066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686" name="文本框 71685"/>
          <p:cNvSpPr txBox="1"/>
          <p:nvPr/>
        </p:nvSpPr>
        <p:spPr>
          <a:xfrm>
            <a:off x="0" y="0"/>
            <a:ext cx="44656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《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梦游天姥吟留别</a:t>
            </a: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》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：</a:t>
            </a:r>
            <a:endParaRPr lang="zh-CN" altLang="en-US" sz="32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71687" name="文本框 71686"/>
          <p:cNvSpPr txBox="1"/>
          <p:nvPr/>
        </p:nvSpPr>
        <p:spPr>
          <a:xfrm>
            <a:off x="0" y="4076700"/>
            <a:ext cx="9144000" cy="2428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       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借“梦游天姥”抒发感慨，向东鲁朋友及自己过去的人生</a:t>
            </a: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告别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。</a:t>
            </a: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以诗明志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，借以</a:t>
            </a: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楷体_GB2312" pitchFamily="49" charset="-122"/>
              </a:rPr>
              <a:t>排谴内心的悲愤，表现对黑暗现实的不满，对世俗权贵的蔑视，对理想世界的追求。</a:t>
            </a:r>
            <a:endParaRPr lang="zh-CN" altLang="en-US" sz="3200" b="1">
              <a:solidFill>
                <a:srgbClr val="FF33CC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/>
      <p:bldP spid="71684" grpId="0"/>
      <p:bldP spid="71685" grpId="0"/>
      <p:bldP spid="7168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文本框 23554"/>
          <p:cNvSpPr txBox="1"/>
          <p:nvPr/>
        </p:nvSpPr>
        <p:spPr>
          <a:xfrm>
            <a:off x="0" y="836613"/>
            <a:ext cx="3986213" cy="2578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我欲因之梦吴越</a:t>
            </a:r>
            <a:r>
              <a:rPr lang="en-US" altLang="zh-CN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,</a:t>
            </a:r>
            <a:endParaRPr lang="en-US" altLang="zh-CN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一夜飞度镜湖月。</a:t>
            </a: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湖月照我影</a:t>
            </a:r>
            <a:r>
              <a:rPr lang="en-US" altLang="zh-CN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,</a:t>
            </a:r>
            <a:endParaRPr lang="en-US" altLang="zh-CN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送我至剡溪。</a:t>
            </a:r>
            <a:endParaRPr lang="zh-CN" altLang="en-US" sz="3200" b="1">
              <a:solidFill>
                <a:srgbClr val="CC0066"/>
              </a:solidFill>
              <a:effectLst>
                <a:outerShdw blurRad="38100" dist="38100" dir="2700000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3556" name="文本框 23555"/>
          <p:cNvSpPr txBox="1"/>
          <p:nvPr/>
        </p:nvSpPr>
        <p:spPr>
          <a:xfrm>
            <a:off x="0" y="4149725"/>
            <a:ext cx="3419475" cy="14160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因：</a:t>
            </a:r>
            <a:r>
              <a:rPr lang="zh-CN" altLang="en-US" sz="2800" b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依据</a:t>
            </a:r>
            <a:endParaRPr lang="zh-CN" altLang="en-US" sz="2800" b="1"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之：</a:t>
            </a:r>
            <a:r>
              <a:rPr lang="zh-CN" altLang="en-US" sz="2800" b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越人语天姥</a:t>
            </a:r>
            <a:endParaRPr lang="zh-CN" altLang="en-US" sz="2800" b="1"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66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梦：</a:t>
            </a:r>
            <a:r>
              <a:rPr lang="zh-CN" altLang="en-US" sz="2800" b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点明“梦游”</a:t>
            </a:r>
            <a:endParaRPr lang="zh-CN" altLang="en-US" sz="2800" b="1"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3560" name="文本框 23559"/>
          <p:cNvSpPr txBox="1"/>
          <p:nvPr/>
        </p:nvSpPr>
        <p:spPr>
          <a:xfrm>
            <a:off x="3348038" y="765175"/>
            <a:ext cx="5651500" cy="4235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“飞” ：</a:t>
            </a:r>
            <a:endParaRPr lang="zh-CN" altLang="en-US" sz="2800" b="1">
              <a:solidFill>
                <a:srgbClr val="0066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CC00FF"/>
                </a:solidFill>
                <a:latin typeface="楷体_GB2312" pitchFamily="49" charset="-122"/>
                <a:ea typeface="楷体_GB2312" pitchFamily="49" charset="-122"/>
              </a:rPr>
              <a:t>自由自在（崇尚自由）</a:t>
            </a:r>
            <a:endParaRPr lang="zh-CN" altLang="en-US" sz="2800" b="1">
              <a:solidFill>
                <a:srgbClr val="CC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CC00FF"/>
                </a:solidFill>
                <a:latin typeface="楷体_GB2312" pitchFamily="49" charset="-122"/>
                <a:ea typeface="楷体_GB2312" pitchFamily="49" charset="-122"/>
              </a:rPr>
              <a:t>浪漫主义色彩</a:t>
            </a:r>
            <a:endParaRPr lang="zh-CN" altLang="en-US" sz="2800" b="1">
              <a:solidFill>
                <a:srgbClr val="CC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br>
              <a:rPr lang="zh-CN" altLang="en-US" sz="2800" b="1"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2800" b="1">
                <a:solidFill>
                  <a:srgbClr val="0066FF"/>
                </a:solidFill>
                <a:latin typeface="楷体_GB2312" pitchFamily="49" charset="-122"/>
                <a:ea typeface="楷体_GB2312" pitchFamily="49" charset="-122"/>
              </a:rPr>
              <a:t>“照”、“送” ：</a:t>
            </a:r>
            <a:endParaRPr lang="zh-CN" altLang="en-US" sz="2800" b="1">
              <a:solidFill>
                <a:srgbClr val="0066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CC00FF"/>
                </a:solidFill>
                <a:latin typeface="楷体_GB2312" pitchFamily="49" charset="-122"/>
                <a:ea typeface="楷体_GB2312" pitchFamily="49" charset="-122"/>
              </a:rPr>
              <a:t>拟人，人有意，湖水、明月有情，如影随形。人与自然和谐一体，体现对自然的热爱和眷恋。</a:t>
            </a:r>
            <a:endParaRPr lang="zh-CN" altLang="en-US" sz="2800" b="1">
              <a:solidFill>
                <a:srgbClr val="CC00FF"/>
              </a:solidFill>
              <a:latin typeface="楷体_GB2312" pitchFamily="49" charset="-122"/>
              <a:ea typeface="楷体_GB2312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CC00FF"/>
                </a:solidFill>
                <a:latin typeface="楷体_GB2312" pitchFamily="49" charset="-122"/>
                <a:ea typeface="楷体_GB2312" pitchFamily="49" charset="-122"/>
              </a:rPr>
              <a:t>（向往自然）</a:t>
            </a:r>
            <a:endParaRPr lang="zh-CN" altLang="en-US" sz="2800" b="1">
              <a:solidFill>
                <a:srgbClr val="CC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3561" name="文本框 23560"/>
          <p:cNvSpPr txBox="1"/>
          <p:nvPr/>
        </p:nvSpPr>
        <p:spPr>
          <a:xfrm>
            <a:off x="2987675" y="5516563"/>
            <a:ext cx="6156325" cy="1117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FF33CC"/>
                </a:solidFill>
                <a:latin typeface="Arial" pitchFamily="34" charset="0"/>
                <a:ea typeface="黑体" panose="02010609060101010101" pitchFamily="49" charset="-122"/>
              </a:rPr>
              <a:t>梦游之途</a:t>
            </a:r>
            <a:r>
              <a:rPr lang="en-US" altLang="zh-CN" sz="3200" b="1">
                <a:solidFill>
                  <a:srgbClr val="008000"/>
                </a:solidFill>
                <a:latin typeface="Arial" pitchFamily="34" charset="0"/>
                <a:ea typeface="黑体" panose="02010609060101010101" pitchFamily="49" charset="-122"/>
              </a:rPr>
              <a:t>——</a:t>
            </a: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黑体" panose="02010609060101010101" pitchFamily="49" charset="-122"/>
              </a:rPr>
              <a:t>由现实进入梦境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008000"/>
                </a:solidFill>
                <a:latin typeface="Arial" pitchFamily="34" charset="0"/>
                <a:ea typeface="黑体" panose="02010609060101010101" pitchFamily="49" charset="-122"/>
              </a:rPr>
              <a:t>崇尚自由，向往自然，浪漫主义</a:t>
            </a:r>
            <a:endParaRPr lang="zh-CN" altLang="en-US" sz="3200" b="1">
              <a:solidFill>
                <a:srgbClr val="008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3562" name="文本框 23561"/>
          <p:cNvSpPr txBox="1"/>
          <p:nvPr/>
        </p:nvSpPr>
        <p:spPr>
          <a:xfrm>
            <a:off x="0" y="115888"/>
            <a:ext cx="91440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Arial" pitchFamily="34" charset="0"/>
                <a:ea typeface="楷体_GB2312" pitchFamily="49" charset="-122"/>
              </a:rPr>
              <a:t>5.</a:t>
            </a:r>
            <a:r>
              <a:rPr lang="zh-CN" altLang="en-US" sz="3200" b="1">
                <a:latin typeface="Arial" pitchFamily="34" charset="0"/>
                <a:ea typeface="楷体_GB2312" pitchFamily="49" charset="-122"/>
              </a:rPr>
              <a:t>阅读梦游之境，思考“我”是怎样到达目的地的？</a:t>
            </a:r>
            <a:endParaRPr lang="zh-CN" altLang="en-US" sz="3200" b="1"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35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35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35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56" grpId="0"/>
      <p:bldP spid="2356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https://d.book118.com/977004132052006032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23</Slides>
  <Notes>0</Notes>
  <TotalTime>1</TotalTime>
  <HiddenSlides>5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5">
      <vt:lpstr>Arial</vt:lpstr>
      <vt:lpstr>Calibri</vt:lpstr>
      <vt:lpstr>宋体</vt:lpstr>
      <vt:lpstr>华文隶书</vt:lpstr>
      <vt:lpstr>楷体_GB2312</vt:lpstr>
      <vt:lpstr>Times New Roman</vt:lpstr>
      <vt:lpstr>隶书</vt:lpstr>
      <vt:lpstr>仿宋_GB2312</vt:lpstr>
      <vt:lpstr>华文新魏</vt:lpstr>
      <vt:lpstr>黑体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2024-09-05T03:39:25.843</cp:lastPrinted>
  <dcterms:created xsi:type="dcterms:W3CDTF">2024-09-04T19:39:25Z</dcterms:created>
  <dcterms:modified xsi:type="dcterms:W3CDTF">2024-09-04T19:39:27Z</dcterms:modified>
</cp:coreProperties>
</file>