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34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15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81208C-B3B3-4E19-8D93-18C81E855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D2E6B-E983-453E-9722-81708F3A0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6BE0C-EC0B-4C96-8438-82A06C17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7EB1E5-D0C6-4182-A0E3-E2399DD528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FABC8-3093-46BC-98D9-950C7A1E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12A3E1-4FF7-4757-A51D-D422093D1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87C764-6141-4C6B-B7A3-2A4A20924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D87916-D786-4992-AAC8-71611F656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2C11F-3CD8-4A27-B91E-AAE135C01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58AA2-BDE0-4C61-8EDA-8E4324387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DB6C1-EE32-4DB9-AA13-A90002A9A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339" r:id="rId2"/>
    <p:sldLayoutId id="2147488340" r:id="rId3"/>
    <p:sldLayoutId id="2147488341" r:id="rId4"/>
    <p:sldLayoutId id="2147488342" r:id="rId5"/>
    <p:sldLayoutId id="2147488343" r:id="rId6"/>
    <p:sldLayoutId id="2147488344" r:id="rId7"/>
    <p:sldLayoutId id="2147488345" r:id="rId8"/>
    <p:sldLayoutId id="2147488346" r:id="rId9"/>
    <p:sldLayoutId id="2147488347" r:id="rId10"/>
    <p:sldLayoutId id="214748834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22" Type="http://schemas.openxmlformats.org/officeDocument/2006/relationships/tags" Target="../tags/tag113.xml" /><Relationship Id="rId23" Type="http://schemas.openxmlformats.org/officeDocument/2006/relationships/tags" Target="../tags/tag114.xml" /><Relationship Id="rId24" Type="http://schemas.openxmlformats.org/officeDocument/2006/relationships/tags" Target="../tags/tag115.xml" /><Relationship Id="rId25" Type="http://schemas.openxmlformats.org/officeDocument/2006/relationships/tags" Target="../tags/tag116.xml" /><Relationship Id="rId26" Type="http://schemas.openxmlformats.org/officeDocument/2006/relationships/tags" Target="../tags/tag117.xml" /><Relationship Id="rId27" Type="http://schemas.openxmlformats.org/officeDocument/2006/relationships/tags" Target="../tags/tag118.xml" /><Relationship Id="rId28" Type="http://schemas.openxmlformats.org/officeDocument/2006/relationships/tags" Target="../tags/tag119.xml" /><Relationship Id="rId29" Type="http://schemas.openxmlformats.org/officeDocument/2006/relationships/tags" Target="../tags/tag120.xml" /><Relationship Id="rId3" Type="http://schemas.openxmlformats.org/officeDocument/2006/relationships/tags" Target="../tags/tag94.xml" /><Relationship Id="rId30" Type="http://schemas.openxmlformats.org/officeDocument/2006/relationships/tags" Target="../tags/tag121.xml" /><Relationship Id="rId31" Type="http://schemas.openxmlformats.org/officeDocument/2006/relationships/tags" Target="../tags/tag122.xml" /><Relationship Id="rId32" Type="http://schemas.openxmlformats.org/officeDocument/2006/relationships/tags" Target="../tags/tag123.xml" /><Relationship Id="rId33" Type="http://schemas.openxmlformats.org/officeDocument/2006/relationships/tags" Target="../tags/tag124.xml" /><Relationship Id="rId34" Type="http://schemas.openxmlformats.org/officeDocument/2006/relationships/tags" Target="../tags/tag125.xml" /><Relationship Id="rId35" Type="http://schemas.openxmlformats.org/officeDocument/2006/relationships/tags" Target="../tags/tag126.xml" /><Relationship Id="rId36" Type="http://schemas.openxmlformats.org/officeDocument/2006/relationships/tags" Target="../tags/tag127.xml" /><Relationship Id="rId37" Type="http://schemas.openxmlformats.org/officeDocument/2006/relationships/tags" Target="../tags/tag128.xml" /><Relationship Id="rId38" Type="http://schemas.openxmlformats.org/officeDocument/2006/relationships/tags" Target="../tags/tag129.xml" /><Relationship Id="rId39" Type="http://schemas.openxmlformats.org/officeDocument/2006/relationships/tags" Target="../tags/tag130.xml" /><Relationship Id="rId4" Type="http://schemas.openxmlformats.org/officeDocument/2006/relationships/tags" Target="../tags/tag95.xml" /><Relationship Id="rId40" Type="http://schemas.openxmlformats.org/officeDocument/2006/relationships/tags" Target="../tags/tag131.xml" /><Relationship Id="rId41" Type="http://schemas.openxmlformats.org/officeDocument/2006/relationships/tags" Target="../tags/tag132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2006520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省应急管理“十四五”规划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总体目标与任务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应急管理体系建设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应急技术装备与信息化建设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应急管理培训与宣传教育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背景与意义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背景与意义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省应急管理现状及挑战</a:t>
            </a:r>
            <a:endParaRPr lang="zh-CN" altLang="en-US"/>
          </a:p>
        </p:txBody>
      </p:sp>
      <p:sp>
        <p:nvSpPr>
          <p:cNvPr id="1048934" name="任意多边形: 形状 16"/>
          <p:cNvSpPr/>
          <p:nvPr>
            <p:custDataLst>
              <p:tags r:id="rId2"/>
            </p:custDataLst>
          </p:nvPr>
        </p:nvSpPr>
        <p:spPr>
          <a:xfrm>
            <a:off x="838200" y="1505405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6" name="Freeform 488"/>
          <p:cNvSpPr/>
          <p:nvPr>
            <p:custDataLst>
              <p:tags r:id="rId3"/>
            </p:custDataLst>
          </p:nvPr>
        </p:nvSpPr>
        <p:spPr>
          <a:xfrm rot="5400000">
            <a:off x="5252564" y="149122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8" name="序号"/>
          <p:cNvSpPr txBox="1"/>
          <p:nvPr>
            <p:custDataLst>
              <p:tags r:id="rId4"/>
            </p:custDataLst>
          </p:nvPr>
        </p:nvSpPr>
        <p:spPr>
          <a:xfrm>
            <a:off x="5374116" y="171204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rPr>
              <a:t>01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17D594">
                    <a:alpha val="48000"/>
                  </a:srgbClr>
                </a:outerShdw>
              </a:effectLst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40" name="标题"/>
          <p:cNvSpPr txBox="1"/>
          <p:nvPr>
            <p:custDataLst>
              <p:tags r:id="rId5"/>
            </p:custDataLst>
          </p:nvPr>
        </p:nvSpPr>
        <p:spPr>
          <a:xfrm>
            <a:off x="1210284" y="155605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当前省应急管理面临的形势和问题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42" name="正文"/>
          <p:cNvSpPr txBox="1"/>
          <p:nvPr>
            <p:custDataLst>
              <p:tags r:id="rId6"/>
            </p:custDataLst>
          </p:nvPr>
        </p:nvSpPr>
        <p:spPr>
          <a:xfrm>
            <a:off x="1210284" y="1997016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44" name="任意多边形: 形状 17"/>
          <p:cNvSpPr/>
          <p:nvPr>
            <p:custDataLst>
              <p:tags r:id="rId7"/>
            </p:custDataLst>
          </p:nvPr>
        </p:nvSpPr>
        <p:spPr>
          <a:xfrm flipH="1">
            <a:off x="6037925" y="2029430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6" name="Freeform 488"/>
          <p:cNvSpPr/>
          <p:nvPr>
            <p:custDataLst>
              <p:tags r:id="rId8"/>
            </p:custDataLst>
          </p:nvPr>
        </p:nvSpPr>
        <p:spPr>
          <a:xfrm rot="5400000">
            <a:off x="6147997" y="2015249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48" name="序号"/>
          <p:cNvSpPr txBox="1"/>
          <p:nvPr>
            <p:custDataLst>
              <p:tags r:id="rId9"/>
            </p:custDataLst>
          </p:nvPr>
        </p:nvSpPr>
        <p:spPr>
          <a:xfrm>
            <a:off x="6251992" y="22306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effectLst>
                  <a:outerShdw blurRad="101600" sx="102000" sy="102000" algn="ctr" rotWithShape="0">
                    <a:schemeClr val="accent4">
                      <a:alpha val="48000"/>
                    </a:schemeClr>
                  </a:outerShdw>
                </a:effectLst>
              </a:rPr>
              <a:t>02</a:t>
            </a:r>
            <a:endParaRPr lang="en-US">
              <a:effectLst>
                <a:outerShdw blurRad="101600" sx="102000" sy="102000" algn="ctr" rotWithShape="0">
                  <a:schemeClr val="accent4">
                    <a:alpha val="48000"/>
                  </a:schemeClr>
                </a:outerShdw>
              </a:effectLst>
            </a:endParaRPr>
          </a:p>
        </p:txBody>
      </p:sp>
      <p:sp>
        <p:nvSpPr>
          <p:cNvPr id="1048950" name="任意多边形: 形状 2"/>
          <p:cNvSpPr/>
          <p:nvPr>
            <p:custDataLst>
              <p:tags r:id="rId10"/>
            </p:custDataLst>
          </p:nvPr>
        </p:nvSpPr>
        <p:spPr>
          <a:xfrm>
            <a:off x="838200" y="2553454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52" name="Freeform 488"/>
          <p:cNvSpPr/>
          <p:nvPr>
            <p:custDataLst>
              <p:tags r:id="rId11"/>
            </p:custDataLst>
          </p:nvPr>
        </p:nvSpPr>
        <p:spPr>
          <a:xfrm rot="5400000">
            <a:off x="5252564" y="2539273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序号"/>
          <p:cNvSpPr txBox="1"/>
          <p:nvPr>
            <p:custDataLst>
              <p:tags r:id="rId12"/>
            </p:custDataLst>
          </p:nvPr>
        </p:nvSpPr>
        <p:spPr>
          <a:xfrm>
            <a:off x="5374116" y="2759417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03</a:t>
            </a:r>
            <a:endParaRPr lang="en-US"/>
          </a:p>
        </p:txBody>
      </p:sp>
      <p:sp>
        <p:nvSpPr>
          <p:cNvPr id="1048956" name="任意多边形: 形状 32"/>
          <p:cNvSpPr/>
          <p:nvPr>
            <p:custDataLst>
              <p:tags r:id="rId13"/>
            </p:custDataLst>
          </p:nvPr>
        </p:nvSpPr>
        <p:spPr>
          <a:xfrm flipH="1">
            <a:off x="6037925" y="3072751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58" name="Freeform 488"/>
          <p:cNvSpPr/>
          <p:nvPr>
            <p:custDataLst>
              <p:tags r:id="rId14"/>
            </p:custDataLst>
          </p:nvPr>
        </p:nvSpPr>
        <p:spPr>
          <a:xfrm rot="5400000">
            <a:off x="6147997" y="305924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序号"/>
          <p:cNvSpPr txBox="1"/>
          <p:nvPr>
            <p:custDataLst>
              <p:tags r:id="rId15"/>
            </p:custDataLst>
          </p:nvPr>
        </p:nvSpPr>
        <p:spPr>
          <a:xfrm>
            <a:off x="6251992" y="327128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04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2" name="任意多边形: 形状 12"/>
          <p:cNvSpPr/>
          <p:nvPr>
            <p:custDataLst>
              <p:tags r:id="rId16"/>
            </p:custDataLst>
          </p:nvPr>
        </p:nvSpPr>
        <p:spPr>
          <a:xfrm>
            <a:off x="838200" y="3600827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64" name="Freeform 488"/>
          <p:cNvSpPr/>
          <p:nvPr>
            <p:custDataLst>
              <p:tags r:id="rId17"/>
            </p:custDataLst>
          </p:nvPr>
        </p:nvSpPr>
        <p:spPr>
          <a:xfrm rot="5400000">
            <a:off x="5252564" y="3587321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序号"/>
          <p:cNvSpPr txBox="1"/>
          <p:nvPr>
            <p:custDataLst>
              <p:tags r:id="rId18"/>
            </p:custDataLst>
          </p:nvPr>
        </p:nvSpPr>
        <p:spPr>
          <a:xfrm>
            <a:off x="5374116" y="3807466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05</a:t>
            </a:r>
            <a:endParaRPr lang="en-US"/>
          </a:p>
        </p:txBody>
      </p:sp>
      <p:sp>
        <p:nvSpPr>
          <p:cNvPr id="1048968" name="任意多边形: 形状 22"/>
          <p:cNvSpPr/>
          <p:nvPr>
            <p:custDataLst>
              <p:tags r:id="rId19"/>
            </p:custDataLst>
          </p:nvPr>
        </p:nvSpPr>
        <p:spPr>
          <a:xfrm flipH="1">
            <a:off x="6037925" y="4116748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70" name="Freeform 488"/>
          <p:cNvSpPr/>
          <p:nvPr>
            <p:custDataLst>
              <p:tags r:id="rId20"/>
            </p:custDataLst>
          </p:nvPr>
        </p:nvSpPr>
        <p:spPr>
          <a:xfrm rot="5400000">
            <a:off x="6147997" y="4102567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序号"/>
          <p:cNvSpPr txBox="1"/>
          <p:nvPr>
            <p:custDataLst>
              <p:tags r:id="rId21"/>
            </p:custDataLst>
          </p:nvPr>
        </p:nvSpPr>
        <p:spPr>
          <a:xfrm>
            <a:off x="6251992" y="4314608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06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任意多边形: 形状 27"/>
          <p:cNvSpPr/>
          <p:nvPr>
            <p:custDataLst>
              <p:tags r:id="rId22"/>
            </p:custDataLst>
          </p:nvPr>
        </p:nvSpPr>
        <p:spPr>
          <a:xfrm>
            <a:off x="838200" y="4648876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76" name="Freeform 488"/>
          <p:cNvSpPr/>
          <p:nvPr>
            <p:custDataLst>
              <p:tags r:id="rId23"/>
            </p:custDataLst>
          </p:nvPr>
        </p:nvSpPr>
        <p:spPr>
          <a:xfrm rot="5400000">
            <a:off x="5252564" y="4634695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1">
                  <a:lumMod val="60000"/>
                  <a:lumOff val="40000"/>
                </a:schemeClr>
              </a:gs>
              <a:gs pos="88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1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8" name="序号"/>
          <p:cNvSpPr txBox="1"/>
          <p:nvPr>
            <p:custDataLst>
              <p:tags r:id="rId24"/>
            </p:custDataLst>
          </p:nvPr>
        </p:nvSpPr>
        <p:spPr>
          <a:xfrm>
            <a:off x="5374116" y="485551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2400" b="1" i="0" u="none" strike="noStrike" kern="1200" cap="none" spc="0" normalizeH="0" baseline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17D594">
                      <a:alpha val="48000"/>
                    </a:srgbClr>
                  </a:outerShdw>
                </a:effectLst>
                <a:uLnTx/>
                <a:uFillTx/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/>
              <a:t>07</a:t>
            </a:r>
            <a:endParaRPr lang="en-US"/>
          </a:p>
        </p:txBody>
      </p:sp>
      <p:sp>
        <p:nvSpPr>
          <p:cNvPr id="1048980" name="任意多边形: 形状 37"/>
          <p:cNvSpPr/>
          <p:nvPr>
            <p:custDataLst>
              <p:tags r:id="rId25"/>
            </p:custDataLst>
          </p:nvPr>
        </p:nvSpPr>
        <p:spPr>
          <a:xfrm flipH="1">
            <a:off x="6037925" y="5160069"/>
            <a:ext cx="5315606" cy="876707"/>
          </a:xfrm>
          <a:custGeom>
            <a:gdLst>
              <a:gd name="connsiteX0" fmla="*/ 0 w 4998467"/>
              <a:gd name="connsiteY0" fmla="*/ 0 h 824401"/>
              <a:gd name="connsiteX1" fmla="*/ 1573161 w 4998467"/>
              <a:gd name="connsiteY1" fmla="*/ 0 h 824401"/>
              <a:gd name="connsiteX2" fmla="*/ 1573161 w 4998467"/>
              <a:gd name="connsiteY2" fmla="*/ 1441 h 824401"/>
              <a:gd name="connsiteX3" fmla="*/ 4049495 w 4998467"/>
              <a:gd name="connsiteY3" fmla="*/ 1441 h 824401"/>
              <a:gd name="connsiteX4" fmla="*/ 4053705 w 4998467"/>
              <a:gd name="connsiteY4" fmla="*/ 1 h 824401"/>
              <a:gd name="connsiteX5" fmla="*/ 4776604 w 4998467"/>
              <a:gd name="connsiteY5" fmla="*/ 1 h 824401"/>
              <a:gd name="connsiteX6" fmla="*/ 4807525 w 4998467"/>
              <a:gd name="connsiteY6" fmla="*/ 23576 h 824401"/>
              <a:gd name="connsiteX7" fmla="*/ 4988509 w 4998467"/>
              <a:gd name="connsiteY7" fmla="*/ 369765 h 824401"/>
              <a:gd name="connsiteX8" fmla="*/ 4996288 w 4998467"/>
              <a:gd name="connsiteY8" fmla="*/ 391679 h 824401"/>
              <a:gd name="connsiteX9" fmla="*/ 4998467 w 4998467"/>
              <a:gd name="connsiteY9" fmla="*/ 412201 h 824401"/>
              <a:gd name="connsiteX10" fmla="*/ 4996288 w 4998467"/>
              <a:gd name="connsiteY10" fmla="*/ 432724 h 824401"/>
              <a:gd name="connsiteX11" fmla="*/ 4988509 w 4998467"/>
              <a:gd name="connsiteY11" fmla="*/ 454637 h 824401"/>
              <a:gd name="connsiteX12" fmla="*/ 4807524 w 4998467"/>
              <a:gd name="connsiteY12" fmla="*/ 800827 h 824401"/>
              <a:gd name="connsiteX13" fmla="*/ 4776603 w 4998467"/>
              <a:gd name="connsiteY13" fmla="*/ 824401 h 824401"/>
              <a:gd name="connsiteX14" fmla="*/ 4338132 w 4998467"/>
              <a:gd name="connsiteY14" fmla="*/ 824401 h 824401"/>
              <a:gd name="connsiteX15" fmla="*/ 4053705 w 4998467"/>
              <a:gd name="connsiteY15" fmla="*/ 824401 h 824401"/>
              <a:gd name="connsiteX16" fmla="*/ 435113 w 4998467"/>
              <a:gd name="connsiteY16" fmla="*/ 824401 h 824401"/>
              <a:gd name="connsiteX17" fmla="*/ 435113 w 4998467"/>
              <a:gd name="connsiteY17" fmla="*/ 824400 h 824401"/>
              <a:gd name="connsiteX18" fmla="*/ 0 w 4998467"/>
              <a:gd name="connsiteY18" fmla="*/ 824400 h 8244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4998467" h="824401">
                <a:moveTo>
                  <a:pt x="0" y="0"/>
                </a:moveTo>
                <a:lnTo>
                  <a:pt x="1573161" y="0"/>
                </a:lnTo>
                <a:lnTo>
                  <a:pt x="1573161" y="1441"/>
                </a:lnTo>
                <a:lnTo>
                  <a:pt x="4049495" y="1441"/>
                </a:lnTo>
                <a:lnTo>
                  <a:pt x="4053705" y="1"/>
                </a:lnTo>
                <a:lnTo>
                  <a:pt x="4776604" y="1"/>
                </a:lnTo>
                <a:cubicBezTo>
                  <a:pt x="4788431" y="1"/>
                  <a:pt x="4799687" y="8582"/>
                  <a:pt x="4807525" y="23576"/>
                </a:cubicBezTo>
                <a:lnTo>
                  <a:pt x="4988509" y="369765"/>
                </a:lnTo>
                <a:cubicBezTo>
                  <a:pt x="4991966" y="376378"/>
                  <a:pt x="4994559" y="383821"/>
                  <a:pt x="4996288" y="391679"/>
                </a:cubicBezTo>
                <a:lnTo>
                  <a:pt x="4998467" y="412201"/>
                </a:lnTo>
                <a:lnTo>
                  <a:pt x="4996288" y="432724"/>
                </a:lnTo>
                <a:cubicBezTo>
                  <a:pt x="4994559" y="440582"/>
                  <a:pt x="4991966" y="448025"/>
                  <a:pt x="4988509" y="454637"/>
                </a:cubicBezTo>
                <a:lnTo>
                  <a:pt x="4807524" y="800827"/>
                </a:lnTo>
                <a:cubicBezTo>
                  <a:pt x="4799686" y="815820"/>
                  <a:pt x="4788431" y="824401"/>
                  <a:pt x="4776603" y="824401"/>
                </a:cubicBezTo>
                <a:lnTo>
                  <a:pt x="4338132" y="824401"/>
                </a:lnTo>
                <a:lnTo>
                  <a:pt x="4053705" y="824401"/>
                </a:lnTo>
                <a:lnTo>
                  <a:pt x="435113" y="824401"/>
                </a:lnTo>
                <a:lnTo>
                  <a:pt x="435113" y="824400"/>
                </a:lnTo>
                <a:lnTo>
                  <a:pt x="0" y="824400"/>
                </a:lnTo>
                <a:close/>
              </a:path>
            </a:pathLst>
          </a:custGeom>
          <a:noFill/>
          <a:ln>
            <a:gradFill flip="none" rotWithShape="1">
              <a:gsLst>
                <a:gs pos="0">
                  <a:schemeClr val="accent4">
                    <a:alpha val="0"/>
                  </a:schemeClr>
                </a:gs>
                <a:gs pos="100000">
                  <a:schemeClr val="accent4"/>
                </a:gs>
              </a:gsLst>
              <a:lin ang="0" scaled="0"/>
            </a:gradFill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Arial"/>
              <a:ea typeface="微软雅黑" panose="020b0503020204020204" pitchFamily="34" charset="-122"/>
            </a:endParaRPr>
          </a:p>
        </p:txBody>
      </p:sp>
      <p:sp>
        <p:nvSpPr>
          <p:cNvPr id="1048982" name="Freeform 488"/>
          <p:cNvSpPr/>
          <p:nvPr>
            <p:custDataLst>
              <p:tags r:id="rId26"/>
            </p:custDataLst>
          </p:nvPr>
        </p:nvSpPr>
        <p:spPr>
          <a:xfrm rot="5400000">
            <a:off x="6147997" y="5146564"/>
            <a:ext cx="792033" cy="904493"/>
          </a:xfrm>
          <a:custGeom>
            <a:gdLst>
              <a:gd name="connsiteX0" fmla="*/ 534844 w 1166285"/>
              <a:gd name="connsiteY0" fmla="*/ 11393 h 1315046"/>
              <a:gd name="connsiteX1" fmla="*/ 59701 w 1166285"/>
              <a:gd name="connsiteY1" fmla="*/ 248964 h 1315046"/>
              <a:gd name="connsiteX2" fmla="*/ 0 w 1166285"/>
              <a:gd name="connsiteY2" fmla="*/ 345563 h 1315046"/>
              <a:gd name="connsiteX3" fmla="*/ 0 w 1166285"/>
              <a:gd name="connsiteY3" fmla="*/ 969484 h 1315046"/>
              <a:gd name="connsiteX4" fmla="*/ 59701 w 1166285"/>
              <a:gd name="connsiteY4" fmla="*/ 1066083 h 1315046"/>
              <a:gd name="connsiteX5" fmla="*/ 534844 w 1166285"/>
              <a:gd name="connsiteY5" fmla="*/ 1303654 h 1315046"/>
              <a:gd name="connsiteX6" fmla="*/ 631443 w 1166285"/>
              <a:gd name="connsiteY6" fmla="*/ 1303654 h 1315046"/>
              <a:gd name="connsiteX7" fmla="*/ 1106584 w 1166285"/>
              <a:gd name="connsiteY7" fmla="*/ 1066083 h 1315046"/>
              <a:gd name="connsiteX8" fmla="*/ 1166285 w 1166285"/>
              <a:gd name="connsiteY8" fmla="*/ 969484 h 1315046"/>
              <a:gd name="connsiteX9" fmla="*/ 1166285 w 1166285"/>
              <a:gd name="connsiteY9" fmla="*/ 345562 h 1315046"/>
              <a:gd name="connsiteX10" fmla="*/ 1106584 w 1166285"/>
              <a:gd name="connsiteY10" fmla="*/ 248964 h 1315046"/>
              <a:gd name="connsiteX11" fmla="*/ 631443 w 1166285"/>
              <a:gd name="connsiteY11" fmla="*/ 11393 h 1315046"/>
              <a:gd name="connsiteX12" fmla="*/ 534844 w 1166285"/>
              <a:gd name="connsiteY12" fmla="*/ 11393 h 13150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66285" h="1315046">
                <a:moveTo>
                  <a:pt x="534844" y="11393"/>
                </a:moveTo>
                <a:lnTo>
                  <a:pt x="59701" y="248964"/>
                </a:lnTo>
                <a:cubicBezTo>
                  <a:pt x="23104" y="267263"/>
                  <a:pt x="0" y="304646"/>
                  <a:pt x="0" y="345563"/>
                </a:cubicBezTo>
                <a:lnTo>
                  <a:pt x="0" y="969484"/>
                </a:lnTo>
                <a:cubicBezTo>
                  <a:pt x="0" y="1010401"/>
                  <a:pt x="23104" y="1047784"/>
                  <a:pt x="59701" y="1066083"/>
                </a:cubicBezTo>
                <a:lnTo>
                  <a:pt x="534844" y="1303654"/>
                </a:lnTo>
                <a:cubicBezTo>
                  <a:pt x="565224" y="1318844"/>
                  <a:pt x="601062" y="1318844"/>
                  <a:pt x="631443" y="1303654"/>
                </a:cubicBezTo>
                <a:lnTo>
                  <a:pt x="1106584" y="1066083"/>
                </a:lnTo>
                <a:cubicBezTo>
                  <a:pt x="1143181" y="1047784"/>
                  <a:pt x="1166285" y="1010401"/>
                  <a:pt x="1166285" y="969484"/>
                </a:cubicBezTo>
                <a:lnTo>
                  <a:pt x="1166285" y="345562"/>
                </a:lnTo>
                <a:cubicBezTo>
                  <a:pt x="1166285" y="304646"/>
                  <a:pt x="1143181" y="267263"/>
                  <a:pt x="1106584" y="248964"/>
                </a:cubicBezTo>
                <a:lnTo>
                  <a:pt x="631443" y="11393"/>
                </a:lnTo>
                <a:cubicBezTo>
                  <a:pt x="601062" y="-3797"/>
                  <a:pt x="565224" y="-3797"/>
                  <a:pt x="534844" y="11393"/>
                </a:cubicBezTo>
              </a:path>
            </a:pathLst>
          </a:custGeom>
          <a:gradFill flip="none" rotWithShape="0">
            <a:gsLst>
              <a:gs pos="0">
                <a:schemeClr val="accent4">
                  <a:lumMod val="60000"/>
                  <a:lumOff val="40000"/>
                </a:schemeClr>
              </a:gs>
              <a:gs pos="99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 w="9525" cap="flat">
            <a:noFill/>
            <a:prstDash val="solid"/>
            <a:miter/>
          </a:ln>
          <a:effectLst>
            <a:outerShdw blurRad="330200" dist="114300" dir="2700000" algn="tl" rotWithShape="0">
              <a:schemeClr val="accent4">
                <a:alpha val="25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4" name="序号"/>
          <p:cNvSpPr txBox="1"/>
          <p:nvPr>
            <p:custDataLst>
              <p:tags r:id="rId27"/>
            </p:custDataLst>
          </p:nvPr>
        </p:nvSpPr>
        <p:spPr>
          <a:xfrm>
            <a:off x="6251992" y="5358604"/>
            <a:ext cx="548540" cy="50353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sz="2400" b="1" i="0" u="none" strike="noStrike" kern="1200" cap="none" spc="0" normalizeH="0" baseline="0" noProof="0">
                <a:ln>
                  <a:noFill/>
                </a:ln>
                <a:gradFill>
                  <a:gsLst>
                    <a:gs pos="39000">
                      <a:srgbClr val="FFFFFF"/>
                    </a:gs>
                    <a:gs pos="100000">
                      <a:srgbClr val="FFFFFF">
                        <a:alpha val="80000"/>
                      </a:srgbClr>
                    </a:gs>
                  </a:gsLst>
                  <a:lin ang="5400000" scaled="0"/>
                </a:gradFill>
                <a:effectLst>
                  <a:outerShdw blurRad="101600" sx="102000" sy="102000" algn="ctr" rotWithShape="0">
                    <a:srgbClr val="304FFE">
                      <a:alpha val="48000"/>
                    </a:srgbClr>
                  </a:outerShdw>
                </a:effectLst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08</a:t>
            </a:r>
            <a:endParaRPr kumimoji="0" lang="en-US" sz="2400" b="1" i="0" u="none" strike="noStrike" kern="1200" cap="none" spc="0" normalizeH="0" baseline="0" noProof="0">
              <a:ln>
                <a:noFill/>
              </a:ln>
              <a:gradFill>
                <a:gsLst>
                  <a:gs pos="39000">
                    <a:srgbClr val="FFFFFF"/>
                  </a:gs>
                  <a:gs pos="100000">
                    <a:srgbClr val="FFFFFF">
                      <a:alpha val="80000"/>
                    </a:srgbClr>
                  </a:gs>
                </a:gsLst>
                <a:lin ang="5400000" scaled="0"/>
              </a:gradFill>
              <a:effectLst>
                <a:outerShdw blurRad="101600" sx="102000" sy="102000" algn="ctr" rotWithShape="0">
                  <a:srgbClr val="304FFE">
                    <a:alpha val="48000"/>
                  </a:srgbClr>
                </a:outerShdw>
              </a:effectLst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86" name="标题"/>
          <p:cNvSpPr txBox="1"/>
          <p:nvPr>
            <p:custDataLst>
              <p:tags r:id="rId28"/>
            </p:custDataLst>
          </p:nvPr>
        </p:nvSpPr>
        <p:spPr>
          <a:xfrm>
            <a:off x="7392555" y="206927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自然灾害、事故灾难等突发事件的风险隐患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88" name="正文"/>
          <p:cNvSpPr txBox="1"/>
          <p:nvPr>
            <p:custDataLst>
              <p:tags r:id="rId29"/>
            </p:custDataLst>
          </p:nvPr>
        </p:nvSpPr>
        <p:spPr>
          <a:xfrm>
            <a:off x="7392555" y="250956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90" name="标题"/>
          <p:cNvSpPr txBox="1"/>
          <p:nvPr>
            <p:custDataLst>
              <p:tags r:id="rId30"/>
            </p:custDataLst>
          </p:nvPr>
        </p:nvSpPr>
        <p:spPr>
          <a:xfrm>
            <a:off x="1210284" y="2605451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应急管理体制机制存在的问题和不足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92" name="正文"/>
          <p:cNvSpPr txBox="1"/>
          <p:nvPr>
            <p:custDataLst>
              <p:tags r:id="rId31"/>
            </p:custDataLst>
          </p:nvPr>
        </p:nvSpPr>
        <p:spPr>
          <a:xfrm>
            <a:off x="1210284" y="304574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94" name="标题"/>
          <p:cNvSpPr txBox="1"/>
          <p:nvPr>
            <p:custDataLst>
              <p:tags r:id="rId32"/>
            </p:custDataLst>
          </p:nvPr>
        </p:nvSpPr>
        <p:spPr>
          <a:xfrm>
            <a:off x="7392555" y="31179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762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6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公众对应急管理的认知和参与情况  省应急管理“十四五”规划</a:t>
            </a:r>
            <a:endParaRPr kumimoji="0" lang="zh-CN" altLang="en-US" sz="16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8996" name="正文"/>
          <p:cNvSpPr txBox="1"/>
          <p:nvPr>
            <p:custDataLst>
              <p:tags r:id="rId33"/>
            </p:custDataLst>
          </p:nvPr>
        </p:nvSpPr>
        <p:spPr>
          <a:xfrm>
            <a:off x="7392555" y="35582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省应急管理“十四五”规划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8998" name="标题"/>
          <p:cNvSpPr txBox="1"/>
          <p:nvPr>
            <p:custDataLst>
              <p:tags r:id="rId34"/>
            </p:custDataLst>
          </p:nvPr>
        </p:nvSpPr>
        <p:spPr>
          <a:xfrm>
            <a:off x="1210284" y="3647422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规划的背景和意义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00" name="正文"/>
          <p:cNvSpPr txBox="1"/>
          <p:nvPr>
            <p:custDataLst>
              <p:tags r:id="rId35"/>
            </p:custDataLst>
          </p:nvPr>
        </p:nvSpPr>
        <p:spPr>
          <a:xfrm>
            <a:off x="1210284" y="4087710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02" name="标题"/>
          <p:cNvSpPr txBox="1"/>
          <p:nvPr>
            <p:custDataLst>
              <p:tags r:id="rId36"/>
            </p:custDataLst>
          </p:nvPr>
        </p:nvSpPr>
        <p:spPr>
          <a:xfrm>
            <a:off x="7392555" y="4170096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规划的目标和任务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04" name="正文"/>
          <p:cNvSpPr txBox="1"/>
          <p:nvPr>
            <p:custDataLst>
              <p:tags r:id="rId37"/>
            </p:custDataLst>
          </p:nvPr>
        </p:nvSpPr>
        <p:spPr>
          <a:xfrm>
            <a:off x="7392555" y="4610384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06" name="标题"/>
          <p:cNvSpPr txBox="1"/>
          <p:nvPr>
            <p:custDataLst>
              <p:tags r:id="rId38"/>
            </p:custDataLst>
          </p:nvPr>
        </p:nvSpPr>
        <p:spPr>
          <a:xfrm>
            <a:off x="1210284" y="4681965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effectLst/>
                <a:uLnTx/>
                <a:uFillTx/>
                <a:latin typeface="+mj-ea"/>
                <a:ea typeface="+mj-ea"/>
                <a:cs typeface="+mn-cs"/>
              </a:rPr>
              <a:t>规划的实施路径和保障措施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08" name="正文"/>
          <p:cNvSpPr txBox="1"/>
          <p:nvPr>
            <p:custDataLst>
              <p:tags r:id="rId39"/>
            </p:custDataLst>
          </p:nvPr>
        </p:nvSpPr>
        <p:spPr>
          <a:xfrm>
            <a:off x="1210284" y="51229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chemeClr val="tx1">
                    <a:lumMod val="65000"/>
                    <a:lumOff val="35000"/>
                  </a:scheme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  <p:sp>
        <p:nvSpPr>
          <p:cNvPr id="1049010" name="标题"/>
          <p:cNvSpPr txBox="1"/>
          <p:nvPr>
            <p:custDataLst>
              <p:tags r:id="rId40"/>
            </p:custDataLst>
          </p:nvPr>
        </p:nvSpPr>
        <p:spPr>
          <a:xfrm>
            <a:off x="7392555" y="5206664"/>
            <a:ext cx="3589122" cy="375184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100" b="1" i="0" u="none" strike="noStrike" kern="1200" cap="none" spc="30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+mj-ea"/>
                <a:ea typeface="+mj-ea"/>
                <a:cs typeface="+mn-cs"/>
              </a:rPr>
              <a:t>规划的前瞻性和创新性</a:t>
            </a:r>
            <a:endParaRPr kumimoji="0" lang="zh-CN" altLang="en-US" sz="1100" b="1" i="0" u="none" strike="noStrike" kern="1200" cap="none" spc="30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+mj-ea"/>
              <a:ea typeface="+mj-ea"/>
              <a:cs typeface="+mn-cs"/>
            </a:endParaRPr>
          </a:p>
        </p:txBody>
      </p:sp>
      <p:sp>
        <p:nvSpPr>
          <p:cNvPr id="1049012" name="正文"/>
          <p:cNvSpPr txBox="1"/>
          <p:nvPr>
            <p:custDataLst>
              <p:tags r:id="rId41"/>
            </p:custDataLst>
          </p:nvPr>
        </p:nvSpPr>
        <p:spPr>
          <a:xfrm>
            <a:off x="7392555" y="5647628"/>
            <a:ext cx="3589122" cy="3656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1200" b="0" i="0" u="none" strike="noStrike" kern="1200" cap="none" spc="150" normalizeH="0" baseline="0" noProof="0">
                <a:ln>
                  <a:noFill/>
                </a:ln>
                <a:solidFill>
                  <a:srgbClr val="000000">
                    <a:lumMod val="65000"/>
                    <a:lumOff val="35000"/>
                  </a:srgbClr>
                </a:solidFill>
                <a:effectLst/>
                <a:uLnTx/>
                <a:uFillTx/>
                <a:latin typeface="+mn-ea"/>
                <a:cs typeface="+mn-cs"/>
              </a:rPr>
              <a:t>单击此处输入你的正文，请阐述观点</a:t>
            </a:r>
            <a:endParaRPr kumimoji="0" lang="zh-CN" altLang="en-US" sz="1200" b="0" i="0" u="none" strike="noStrike" kern="1200" cap="none" spc="150" normalizeH="0" baseline="0" noProof="0">
              <a:ln>
                <a:noFill/>
              </a:ln>
              <a:solidFill>
                <a:srgbClr val="000000">
                  <a:lumMod val="65000"/>
                  <a:lumOff val="35000"/>
                </a:srgbClr>
              </a:solidFill>
              <a:effectLst/>
              <a:uLnTx/>
              <a:uFillTx/>
              <a:latin typeface="+mn-ea"/>
              <a:cs typeface="+mn-cs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“十四五”规划的背景和意义</a:t>
            </a:r>
            <a:endParaRPr lang="zh-CN" altLang="en-US"/>
          </a:p>
        </p:txBody>
      </p:sp>
      <p:sp>
        <p:nvSpPr>
          <p:cNvPr id="104904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意义：加强应急管理是保障人民群众生命财产安全、维护社会稳定的重要举措。同时，也是推动经济社会可持续发展的重要保障。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6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“十四五”规划将应急管理纳入国家战略，为未来五年的应急管理工作提供了重要的指导和支持。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6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200">
                <a:latin typeface="+mn-ea"/>
                <a:ea typeface="+mn-ea"/>
              </a:rPr>
              <a:t>“十四五”规划是我国国民经济和社会发展的第十四个五年规划，旨在指导未来五年的经济社会发展。</a:t>
            </a:r>
            <a:endParaRPr lang="zh-CN" altLang="en-US" sz="2200">
              <a:latin typeface="+mn-ea"/>
              <a:ea typeface="+mn-ea"/>
            </a:endParaRPr>
          </a:p>
        </p:txBody>
      </p:sp>
      <p:sp>
        <p:nvSpPr>
          <p:cNvPr id="104907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94167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背景：随着全球化和信息化的发展，我国面临着许多新的挑战和机遇。为了应对这些挑战，需要加强应急管理，提高应对突发事件的能力。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总体目标与任务</a:t>
            </a:r>
            <a:endParaRPr lang="zh-CN" altLang="en-US"/>
          </a:p>
        </p:txBody>
      </p:sp>
      <p:sp>
        <p:nvSpPr>
          <p:cNvPr id="10491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总体目标</a:t>
            </a:r>
            <a:endParaRPr lang="zh-CN" altLang="en-US"/>
          </a:p>
        </p:txBody>
      </p:sp>
      <p:sp>
        <p:nvSpPr>
          <p:cNvPr id="104917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保障人民群众生命财产安全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8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降低事故发生率和损失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提高应急管理能力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完善应急管理体系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主要任务</a:t>
            </a:r>
            <a:endParaRPr lang="zh-CN" altLang="en-US"/>
          </a:p>
        </p:txBody>
      </p:sp>
      <p:sp>
        <p:nvSpPr>
          <p:cNvPr id="104923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推进应急科技创新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加强应急宣传教育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完善应急管理体系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加强应急能力建设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应急管理体系建设</a:t>
            </a:r>
            <a:endParaRPr lang="zh-CN" altLang="en-US"/>
          </a:p>
        </p:txBody>
      </p:sp>
      <p:sp>
        <p:nvSpPr>
          <p:cNvPr id="104929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应急管理体制机制建设</a:t>
            </a:r>
            <a:endParaRPr lang="zh-CN" altLang="en-US"/>
          </a:p>
        </p:txBody>
      </p:sp>
      <p:sp>
        <p:nvSpPr>
          <p:cNvPr id="104935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建立应急管理组织体系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完善应急预案和应急演练制度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加强应急救援队伍建设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推进应急管理信息化建设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应急预案体系与演练</a:t>
            </a:r>
            <a:endParaRPr lang="zh-CN" altLang="en-US"/>
          </a:p>
        </p:txBody>
      </p:sp>
      <p:sp>
        <p:nvSpPr>
          <p:cNvPr id="104941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应急预案的编制与修订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应急预案的培训与宣传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应急演练的策划与实施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应急演练的评估与总结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应急救援队伍建设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救援队伍组建：组建专业的应急救援队伍，具备快速响应和高效处置能力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救援队伍培训：加强救援队伍的培训和演练，提高救援人员的技能水平和实战能力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救援装备配备：配备先进的应急救援装备和器材，提高救援效率和处置能力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救援协作机制：建立与相关部门和机构的协作机制，实现资源共享和信息互通，提高协同作战能力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应急技术装备与信息化建设</a:t>
            </a:r>
            <a:endParaRPr lang="zh-CN" altLang="en-US"/>
          </a:p>
        </p:txBody>
      </p:sp>
      <p:sp>
        <p:nvSpPr>
          <p:cNvPr id="104949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05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应急技术装备发展与应用</a:t>
            </a:r>
            <a:endParaRPr lang="zh-CN" altLang="en-US"/>
          </a:p>
        </p:txBody>
      </p:sp>
      <p:sp>
        <p:nvSpPr>
          <p:cNvPr id="1049560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应急技术装备概述：介绍应急技术装备的定义、分类和作用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应急技术装备发展现状：分析当前应急技术装备的发展水平、存在的问题和挑战</a:t>
            </a:r>
            <a:endParaRPr lang="zh-CN" altLang="en-US" sz="14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应急技术装备发展趋势：探讨未来应急技术装备的发展趋势，如智能化、模块化、轻量化等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应急技术装备应用案例：介绍一些典型的应急技术装备应用案例，如地震救援、森林灭火、水上救援等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应急技术装备与信息化建设融合：探讨如何将应急技术装备与信息化建设相结合，提高应急响应效率和质量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https://d.book118.com/977020065200006024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2"/>
  <p:tag name="KSO_WM_UNIT_INDEX" val="1_1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1_3"/>
  <p:tag name="KSO_WM_UNIT_INDEX" val="1_1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1_1"/>
  <p:tag name="KSO_WM_UNIT_INDEX" val="1_1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1_1"/>
  <p:tag name="KSO_WM_UNIT_INDEX" val="1_1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2_3"/>
  <p:tag name="KSO_WM_UNIT_INDEX" val="1_2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1,&quot;foreColorIndex&quot;:8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2_1"/>
  <p:tag name="KSO_WM_UNIT_INDEX" val="1_2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3_3"/>
  <p:tag name="KSO_WM_UNIT_INDEX" val="1_3_3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3_1"/>
  <p:tag name="KSO_WM_UNIT_INDEX" val="1_3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4_3"/>
  <p:tag name="KSO_WM_UNIT_INDEX" val="1_4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4_1"/>
  <p:tag name="KSO_WM_UNIT_INDEX" val="1_4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2"/>
  <p:tag name="KSO_WM_UNIT_INDEX" val="1_5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5_3"/>
  <p:tag name="KSO_WM_UNIT_INDEX" val="1_5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5_1"/>
  <p:tag name="KSO_WM_UNIT_INDEX" val="1_5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2"/>
  <p:tag name="KSO_WM_UNIT_INDEX" val="1_6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6_3"/>
  <p:tag name="KSO_WM_UNIT_INDEX" val="1_6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6_1"/>
  <p:tag name="KSO_WM_UNIT_INDEX" val="1_6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2"/>
  <p:tag name="KSO_WM_UNIT_INDEX" val="1_7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799999952316284,&quot;transparency&quot;:0}],&quot;type&quot;:3},&quot;glow&quot;:{&quot;colorType&quot;:0},&quot;line&quot;:{&quot;type&quot;:0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01_7*l_h_i*1_7_3"/>
  <p:tag name="KSO_WM_UNIT_INDEX" val="1_7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17d594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7_1"/>
  <p:tag name="KSO_WM_UNIT_INDEX" val="1_7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8,&quot;pos&quot;:0,&quot;transparency&quot;:1},{&quot;brightness&quot;:0,&quot;colorType&quot;:1,&quot;foreColorIndex&quot;:8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2"/>
  <p:tag name="KSO_WM_UNIT_INDEX" val="1_8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9900000095367432,&quot;transparency&quot;:0}],&quot;type&quot;:3},&quot;glow&quot;:{&quot;colorType&quot;:0},&quot;line&quot;:{&quot;type&quot;:0},&quot;shadow&quot;:{&quot;brightness&quot;:0,&quot;colorType&quot;:1,&quot;foreColorIndex&quot;:8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01_7*l_h_i*1_8_3"/>
  <p:tag name="KSO_WM_UNIT_INDEX" val="1_8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0.38999998569488525,&quot;rgb&quot;:&quot;#ffffff&quot;,&quot;transparency&quot;:0},{&quot;brightness&quot;:0,&quot;colorType&quot;:2,&quot;pos&quot;:1,&quot;rgb&quot;:&quot;#ffffff&quot;,&quot;transparency&quot;:0.20000000298023224}],&quot;type&quot;:3},&quot;glow&quot;:{&quot;colorType&quot;:0},&quot;line&quot;:{&quot;type&quot;:0},&quot;shadow&quot;:{&quot;brightness&quot;:0,&quot;colorType&quot;:2,&quot;rgb&quot;:&quot;#304ffe&quot;,&quot;transparency&quot;:0.51999998092651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i*1_8_1"/>
  <p:tag name="KSO_WM_UNIT_INDEX" val="1_8_1"/>
  <p:tag name="KSO_WM_UNIT_LAYERLEVEL" val="1_1_1"/>
  <p:tag name="KSO_WM_UNIT_SUBTYPE" val="d"/>
  <p:tag name="KSO_WM_UNIT_TEXT_FILL_FORE_SCHEMECOLOR_INDEX_BRIGHTNESS" val="0.1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2_1"/>
  <p:tag name="KSO_WM_UNIT_INDEX" val="1_2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3_1"/>
  <p:tag name="KSO_WM_UNIT_INDEX" val="1_3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4_1"/>
  <p:tag name="KSO_WM_UNIT_INDEX" val="1_4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5_1"/>
  <p:tag name="KSO_WM_UNIT_INDEX" val="1_5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6_1"/>
  <p:tag name="KSO_WM_UNIT_INDEX" val="1_6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7_1"/>
  <p:tag name="KSO_WM_UNIT_INDEX" val="1_7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a*1_8_1"/>
  <p:tag name="KSO_WM_UNIT_INDEX" val="1_8_1"/>
  <p:tag name="KSO_WM_UNIT_ISCONTENTSTITLE" val="0"/>
  <p:tag name="KSO_WM_UNIT_ISNUMDGMTITLE" val="0"/>
  <p:tag name="KSO_WM_UNIT_LAYERLEVEL" val="1_1_1"/>
  <p:tag name="KSO_WM_UNIT_NOCLEAR" val="0"/>
  <p:tag name="KSO_WM_UNIT_PRESET_TEXT" val="单击添加项标题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2,&quot;rgb&quot;:&quot;#595959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37.5895275590551,&quot;width&quot;:778.5640157480315}"/>
  <p:tag name="KSO_WM_TAG_VERSION" val="3.0"/>
  <p:tag name="KSO_WM_TEMPLATE_CATEGORY" val="diagram"/>
  <p:tag name="KSO_WM_TEMPLATE_INDEX" val="20231401"/>
  <p:tag name="KSO_WM_UNIT_COMPATIBLE" val="0"/>
  <p:tag name="KSO_WM_UNIT_DIAGRAM_ISNUMVISUAL" val="0"/>
  <p:tag name="KSO_WM_UNIT_DIAGRAM_ISREFERUNIT" val="0"/>
  <p:tag name="KSO_WM_UNIT_HIGHLIGHT" val="0"/>
  <p:tag name="KSO_WM_UNIT_ID" val="diagram20231401_7*l_h_f*1_8_1"/>
  <p:tag name="KSO_WM_UNIT_INDEX" val="1_8_1"/>
  <p:tag name="KSO_WM_UNIT_LAYERLEVEL" val="1_1_1"/>
  <p:tag name="KSO_WM_UNIT_NOCLEAR" val="0"/>
  <p:tag name="KSO_WM_UNIT_PRESET_TEXT" val="单击此处输入你的正文，请阐述观点"/>
  <p:tag name="KSO_WM_UNIT_SUBTYPE" val="a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5"/>
  <p:tag name="KSO_WM_UNIT_TYPE" val="e"/>
  <p:tag name="KSO_WM_UNIT_VALUE" val="13"/>
</p:tagLst>
</file>

<file path=ppt/tags/tag19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省应急管理“十四五”规划</vt:lpstr>
      <vt:lpstr>目录</vt:lpstr>
      <vt:lpstr>添加章节标题</vt:lpstr>
      <vt:lpstr>背景与意义</vt:lpstr>
      <vt:lpstr>省应急管理现状及挑战</vt:lpstr>
      <vt:lpstr>“十四五”规划的背景和意义</vt:lpstr>
      <vt:lpstr>总体目标与任务</vt:lpstr>
      <vt:lpstr>总体目标</vt:lpstr>
      <vt:lpstr>主要任务</vt:lpstr>
      <vt:lpstr>应急管理体系建设</vt:lpstr>
      <vt:lpstr>应急管理体制机制建设</vt:lpstr>
      <vt:lpstr>应急预案体系与演练</vt:lpstr>
      <vt:lpstr>应急救援队伍建设</vt:lpstr>
      <vt:lpstr>应急技术装备与信息化建设</vt:lpstr>
      <vt:lpstr>应急技术装备发展与应用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2024-08-29T06:59:58.255</cp:lastPrinted>
  <dcterms:created xsi:type="dcterms:W3CDTF">2024-08-28T22:59:58Z</dcterms:created>
  <dcterms:modified xsi:type="dcterms:W3CDTF">2024-08-28T23:00:00Z</dcterms:modified>
</cp:coreProperties>
</file>