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1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00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12332-92EC-40C4-B9E1-9A00F6F51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725E3-7ABA-4C23-93C8-0B60EB4A0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0E560-B472-46AA-A06A-7889559B0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E51BB-983A-47B2-A1C5-568F40B7D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14A2D7-90FD-4448-9841-BA8EC6209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6E55DC-E4ED-4DB6-AAD6-1748349D6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9621D9-247F-411C-BB3D-357A34750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80DDF-51D9-45FB-8D44-89E85FA27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D8E97-28D1-49C1-BF7D-FE4DC9783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CE8A7-8076-4BBA-8F68-84E157382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E7D54-3005-48E7-A8C4-21C04B54B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1182" r:id="rId2"/>
    <p:sldLayoutId id="2147501183" r:id="rId3"/>
    <p:sldLayoutId id="2147501184" r:id="rId4"/>
    <p:sldLayoutId id="2147501185" r:id="rId5"/>
    <p:sldLayoutId id="2147501186" r:id="rId6"/>
    <p:sldLayoutId id="2147501187" r:id="rId7"/>
    <p:sldLayoutId id="2147501188" r:id="rId8"/>
    <p:sldLayoutId id="2147501189" r:id="rId9"/>
    <p:sldLayoutId id="2147501190" r:id="rId10"/>
    <p:sldLayoutId id="214750119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20" Type="http://schemas.openxmlformats.org/officeDocument/2006/relationships/tags" Target="../tags/tag209.xml" /><Relationship Id="rId21" Type="http://schemas.openxmlformats.org/officeDocument/2006/relationships/tags" Target="../tags/tag210.xml" /><Relationship Id="rId22" Type="http://schemas.openxmlformats.org/officeDocument/2006/relationships/tags" Target="../tags/tag211.xml" /><Relationship Id="rId23" Type="http://schemas.openxmlformats.org/officeDocument/2006/relationships/tags" Target="../tags/tag212.xml" /><Relationship Id="rId24" Type="http://schemas.openxmlformats.org/officeDocument/2006/relationships/tags" Target="../tags/tag213.xml" /><Relationship Id="rId25" Type="http://schemas.openxmlformats.org/officeDocument/2006/relationships/tags" Target="../tags/tag214.xml" /><Relationship Id="rId26" Type="http://schemas.openxmlformats.org/officeDocument/2006/relationships/tags" Target="../tags/tag215.xml" /><Relationship Id="rId27" Type="http://schemas.openxmlformats.org/officeDocument/2006/relationships/tags" Target="../tags/tag216.xml" /><Relationship Id="rId28" Type="http://schemas.openxmlformats.org/officeDocument/2006/relationships/tags" Target="../tags/tag217.xml" /><Relationship Id="rId29" Type="http://schemas.openxmlformats.org/officeDocument/2006/relationships/tags" Target="../tags/tag218.xml" /><Relationship Id="rId3" Type="http://schemas.openxmlformats.org/officeDocument/2006/relationships/tags" Target="../tags/tag192.xml" /><Relationship Id="rId30" Type="http://schemas.openxmlformats.org/officeDocument/2006/relationships/tags" Target="../tags/tag219.xml" /><Relationship Id="rId31" Type="http://schemas.openxmlformats.org/officeDocument/2006/relationships/tags" Target="../tags/tag220.xml" /><Relationship Id="rId32" Type="http://schemas.openxmlformats.org/officeDocument/2006/relationships/tags" Target="../tags/tag221.xml" /><Relationship Id="rId33" Type="http://schemas.openxmlformats.org/officeDocument/2006/relationships/tags" Target="../tags/tag222.xml" /><Relationship Id="rId34" Type="http://schemas.openxmlformats.org/officeDocument/2006/relationships/tags" Target="../tags/tag223.xml" /><Relationship Id="rId35" Type="http://schemas.openxmlformats.org/officeDocument/2006/relationships/tags" Target="../tags/tag224.xml" /><Relationship Id="rId36" Type="http://schemas.openxmlformats.org/officeDocument/2006/relationships/tags" Target="../tags/tag225.xml" /><Relationship Id="rId37" Type="http://schemas.openxmlformats.org/officeDocument/2006/relationships/tags" Target="../tags/tag226.xml" /><Relationship Id="rId38" Type="http://schemas.openxmlformats.org/officeDocument/2006/relationships/tags" Target="../tags/tag227.xml" /><Relationship Id="rId39" Type="http://schemas.openxmlformats.org/officeDocument/2006/relationships/tags" Target="../tags/tag228.xml" /><Relationship Id="rId4" Type="http://schemas.openxmlformats.org/officeDocument/2006/relationships/tags" Target="../tags/tag193.xml" /><Relationship Id="rId40" Type="http://schemas.openxmlformats.org/officeDocument/2006/relationships/tags" Target="../tags/tag229.xml" /><Relationship Id="rId41" Type="http://schemas.openxmlformats.org/officeDocument/2006/relationships/tags" Target="../tags/tag230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tags" Target="../tags/tag246.xml" /><Relationship Id="rId18" Type="http://schemas.openxmlformats.org/officeDocument/2006/relationships/tags" Target="../tags/tag247.xml" /><Relationship Id="rId19" Type="http://schemas.openxmlformats.org/officeDocument/2006/relationships/tags" Target="../tags/tag248.xml" /><Relationship Id="rId2" Type="http://schemas.openxmlformats.org/officeDocument/2006/relationships/tags" Target="../tags/tag231.xml" /><Relationship Id="rId20" Type="http://schemas.openxmlformats.org/officeDocument/2006/relationships/tags" Target="../tags/tag249.xml" /><Relationship Id="rId21" Type="http://schemas.openxmlformats.org/officeDocument/2006/relationships/tags" Target="../tags/tag250.xml" /><Relationship Id="rId22" Type="http://schemas.openxmlformats.org/officeDocument/2006/relationships/tags" Target="../tags/tag251.xml" /><Relationship Id="rId23" Type="http://schemas.openxmlformats.org/officeDocument/2006/relationships/tags" Target="../tags/tag252.xml" /><Relationship Id="rId24" Type="http://schemas.openxmlformats.org/officeDocument/2006/relationships/tags" Target="../tags/tag253.xml" /><Relationship Id="rId25" Type="http://schemas.openxmlformats.org/officeDocument/2006/relationships/tags" Target="../tags/tag254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6.xml" /><Relationship Id="rId11" Type="http://schemas.openxmlformats.org/officeDocument/2006/relationships/tags" Target="../tags/tag267.xml" /><Relationship Id="rId12" Type="http://schemas.openxmlformats.org/officeDocument/2006/relationships/tags" Target="../tags/tag268.xml" /><Relationship Id="rId13" Type="http://schemas.openxmlformats.org/officeDocument/2006/relationships/tags" Target="../tags/tag269.xml" /><Relationship Id="rId14" Type="http://schemas.openxmlformats.org/officeDocument/2006/relationships/tags" Target="../tags/tag270.xml" /><Relationship Id="rId15" Type="http://schemas.openxmlformats.org/officeDocument/2006/relationships/tags" Target="../tags/tag271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Relationship Id="rId5" Type="http://schemas.openxmlformats.org/officeDocument/2006/relationships/tags" Target="../tags/tag261.xml" /><Relationship Id="rId6" Type="http://schemas.openxmlformats.org/officeDocument/2006/relationships/tags" Target="../tags/tag262.xml" /><Relationship Id="rId7" Type="http://schemas.openxmlformats.org/officeDocument/2006/relationships/tags" Target="../tags/tag263.xml" /><Relationship Id="rId8" Type="http://schemas.openxmlformats.org/officeDocument/2006/relationships/tags" Target="../tags/tag264.xml" /><Relationship Id="rId9" Type="http://schemas.openxmlformats.org/officeDocument/2006/relationships/tags" Target="../tags/tag26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14" Type="http://schemas.openxmlformats.org/officeDocument/2006/relationships/tags" Target="../tags/tag296.xml" /><Relationship Id="rId15" Type="http://schemas.openxmlformats.org/officeDocument/2006/relationships/tags" Target="../tags/tag297.xml" /><Relationship Id="rId16" Type="http://schemas.openxmlformats.org/officeDocument/2006/relationships/tags" Target="../tags/tag298.xml" /><Relationship Id="rId17" Type="http://schemas.openxmlformats.org/officeDocument/2006/relationships/tags" Target="../tags/tag299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201321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消化学与消化系统医疗的教学设计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教学目标与要求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教学内容与安排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教学方法与手段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教学评价与反馈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教学资源与支持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2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 fontScale="99571" lnSpcReduction="1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8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教学目标与要求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9044" name="矩形 3"/>
          <p:cNvSpPr/>
          <p:nvPr>
            <p:custDataLst>
              <p:tags r:id="rId2"/>
            </p:custDataLst>
          </p:nvPr>
        </p:nvSpPr>
        <p:spPr>
          <a:xfrm>
            <a:off x="1460547" y="1258888"/>
            <a:ext cx="9816840" cy="107933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3"/>
          <p:cNvSpPr/>
          <p:nvPr>
            <p:custDataLst>
              <p:tags r:id="rId3"/>
            </p:custDataLst>
          </p:nvPr>
        </p:nvSpPr>
        <p:spPr>
          <a:xfrm>
            <a:off x="914149" y="1258888"/>
            <a:ext cx="266229" cy="107933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4"/>
          <p:cNvSpPr txBox="1"/>
          <p:nvPr>
            <p:custDataLst>
              <p:tags r:id="rId4"/>
            </p:custDataLst>
          </p:nvPr>
        </p:nvSpPr>
        <p:spPr>
          <a:xfrm>
            <a:off x="1741627" y="1352143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掌握消化系统的基本结构和功能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39"/>
          <p:cNvSpPr/>
          <p:nvPr>
            <p:custDataLst>
              <p:tags r:id="rId5"/>
            </p:custDataLst>
          </p:nvPr>
        </p:nvSpPr>
        <p:spPr>
          <a:xfrm>
            <a:off x="1460547" y="2540165"/>
            <a:ext cx="9816840" cy="107933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5"/>
          <p:cNvSpPr/>
          <p:nvPr>
            <p:custDataLst>
              <p:tags r:id="rId6"/>
            </p:custDataLst>
          </p:nvPr>
        </p:nvSpPr>
        <p:spPr>
          <a:xfrm>
            <a:off x="914149" y="2540165"/>
            <a:ext cx="266229" cy="107933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1"/>
          <p:cNvSpPr txBox="1"/>
          <p:nvPr>
            <p:custDataLst>
              <p:tags r:id="rId7"/>
            </p:custDataLst>
          </p:nvPr>
        </p:nvSpPr>
        <p:spPr>
          <a:xfrm>
            <a:off x="1741627" y="2633421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理解消化系统的生理机制和疾病原理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12"/>
          <p:cNvSpPr/>
          <p:nvPr>
            <p:custDataLst>
              <p:tags r:id="rId8"/>
            </p:custDataLst>
          </p:nvPr>
        </p:nvSpPr>
        <p:spPr>
          <a:xfrm>
            <a:off x="1460547" y="3821443"/>
            <a:ext cx="9816840" cy="107933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7"/>
          <p:cNvSpPr/>
          <p:nvPr>
            <p:custDataLst>
              <p:tags r:id="rId9"/>
            </p:custDataLst>
          </p:nvPr>
        </p:nvSpPr>
        <p:spPr>
          <a:xfrm>
            <a:off x="914149" y="3821443"/>
            <a:ext cx="266229" cy="107933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19"/>
          <p:cNvSpPr txBox="1"/>
          <p:nvPr>
            <p:custDataLst>
              <p:tags r:id="rId10"/>
            </p:custDataLst>
          </p:nvPr>
        </p:nvSpPr>
        <p:spPr>
          <a:xfrm>
            <a:off x="1741627" y="3914698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掌握消化系统疾病的诊断和治疗方法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9"/>
          <p:cNvSpPr/>
          <p:nvPr>
            <p:custDataLst>
              <p:tags r:id="rId11"/>
            </p:custDataLst>
          </p:nvPr>
        </p:nvSpPr>
        <p:spPr>
          <a:xfrm>
            <a:off x="1460547" y="5102063"/>
            <a:ext cx="9816840" cy="107933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26"/>
          <p:cNvSpPr/>
          <p:nvPr>
            <p:custDataLst>
              <p:tags r:id="rId12"/>
            </p:custDataLst>
          </p:nvPr>
        </p:nvSpPr>
        <p:spPr>
          <a:xfrm>
            <a:off x="914149" y="5102063"/>
            <a:ext cx="266229" cy="107933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27"/>
          <p:cNvSpPr txBox="1"/>
          <p:nvPr>
            <p:custDataLst>
              <p:tags r:id="rId13"/>
            </p:custDataLst>
          </p:nvPr>
        </p:nvSpPr>
        <p:spPr>
          <a:xfrm>
            <a:off x="1741627" y="5195319"/>
            <a:ext cx="9392989" cy="8928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提高学生对消化系统疾病的认识和预防意识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102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掌握消化系统的基本结构和功能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08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理解消化系统的生理机制和病理变化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14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学会诊断和治疗消化系统疾病的基本方法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20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提高分析和解决问题的能力，能够将理论知识应用于实际工作中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素质目标</a:t>
            </a:r>
            <a:endParaRPr lang="zh-CN" altLang="en-US"/>
          </a:p>
        </p:txBody>
      </p:sp>
      <p:sp>
        <p:nvSpPr>
          <p:cNvPr id="1049160" name="圆角矩形 5"/>
          <p:cNvSpPr/>
          <p:nvPr>
            <p:custDataLst>
              <p:tags r:id="rId2"/>
            </p:custDataLst>
          </p:nvPr>
        </p:nvSpPr>
        <p:spPr>
          <a:xfrm>
            <a:off x="717933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圆角矩形 3"/>
          <p:cNvSpPr/>
          <p:nvPr>
            <p:custDataLst>
              <p:tags r:id="rId3"/>
            </p:custDataLst>
          </p:nvPr>
        </p:nvSpPr>
        <p:spPr>
          <a:xfrm>
            <a:off x="694800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5"/>
          <p:cNvSpPr txBox="1"/>
          <p:nvPr>
            <p:custDataLst>
              <p:tags r:id="rId4"/>
            </p:custDataLst>
          </p:nvPr>
        </p:nvSpPr>
        <p:spPr>
          <a:xfrm>
            <a:off x="868610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掌握消化系统的基本结构和功能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16"/>
          <p:cNvSpPr/>
          <p:nvPr>
            <p:custDataLst>
              <p:tags r:id="rId5"/>
            </p:custDataLst>
          </p:nvPr>
        </p:nvSpPr>
        <p:spPr>
          <a:xfrm>
            <a:off x="874862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68" name="圆角矩形 12"/>
          <p:cNvSpPr/>
          <p:nvPr>
            <p:custDataLst>
              <p:tags r:id="rId6"/>
            </p:custDataLst>
          </p:nvPr>
        </p:nvSpPr>
        <p:spPr>
          <a:xfrm>
            <a:off x="3474515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圆角矩形 13"/>
          <p:cNvSpPr/>
          <p:nvPr>
            <p:custDataLst>
              <p:tags r:id="rId7"/>
            </p:custDataLst>
          </p:nvPr>
        </p:nvSpPr>
        <p:spPr>
          <a:xfrm>
            <a:off x="3445755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圆角矩形 15"/>
          <p:cNvSpPr/>
          <p:nvPr>
            <p:custDataLst>
              <p:tags r:id="rId8"/>
            </p:custDataLst>
          </p:nvPr>
        </p:nvSpPr>
        <p:spPr>
          <a:xfrm>
            <a:off x="3675210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74" name="文本框 10"/>
          <p:cNvSpPr txBox="1"/>
          <p:nvPr>
            <p:custDataLst>
              <p:tags r:id="rId9"/>
            </p:custDataLst>
          </p:nvPr>
        </p:nvSpPr>
        <p:spPr>
          <a:xfrm>
            <a:off x="3620816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理解消化系统的生理机制和病理变化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圆角矩形 5"/>
          <p:cNvSpPr/>
          <p:nvPr>
            <p:custDataLst>
              <p:tags r:id="rId10"/>
            </p:custDataLst>
          </p:nvPr>
        </p:nvSpPr>
        <p:spPr>
          <a:xfrm>
            <a:off x="6225470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圆角矩形 3"/>
          <p:cNvSpPr/>
          <p:nvPr>
            <p:custDataLst>
              <p:tags r:id="rId11"/>
            </p:custDataLst>
          </p:nvPr>
        </p:nvSpPr>
        <p:spPr>
          <a:xfrm>
            <a:off x="6202337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文本框 23"/>
          <p:cNvSpPr txBox="1"/>
          <p:nvPr>
            <p:custDataLst>
              <p:tags r:id="rId12"/>
            </p:custDataLst>
          </p:nvPr>
        </p:nvSpPr>
        <p:spPr>
          <a:xfrm>
            <a:off x="6376147" y="1758063"/>
            <a:ext cx="216637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培养良好的医学素养和职业操守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16"/>
          <p:cNvSpPr/>
          <p:nvPr>
            <p:custDataLst>
              <p:tags r:id="rId13"/>
            </p:custDataLst>
          </p:nvPr>
        </p:nvSpPr>
        <p:spPr>
          <a:xfrm>
            <a:off x="6382399" y="4970428"/>
            <a:ext cx="677110" cy="677735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84" name="圆角矩形 12"/>
          <p:cNvSpPr/>
          <p:nvPr>
            <p:custDataLst>
              <p:tags r:id="rId14"/>
            </p:custDataLst>
          </p:nvPr>
        </p:nvSpPr>
        <p:spPr>
          <a:xfrm>
            <a:off x="8982052" y="1435451"/>
            <a:ext cx="2514623" cy="4615352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圆角矩形 13"/>
          <p:cNvSpPr/>
          <p:nvPr>
            <p:custDataLst>
              <p:tags r:id="rId15"/>
            </p:custDataLst>
          </p:nvPr>
        </p:nvSpPr>
        <p:spPr>
          <a:xfrm>
            <a:off x="8953292" y="1389810"/>
            <a:ext cx="2514623" cy="4615352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圆角矩形 15"/>
          <p:cNvSpPr/>
          <p:nvPr>
            <p:custDataLst>
              <p:tags r:id="rId16"/>
            </p:custDataLst>
          </p:nvPr>
        </p:nvSpPr>
        <p:spPr>
          <a:xfrm>
            <a:off x="9182746" y="4975430"/>
            <a:ext cx="677110" cy="677735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90" name="文本框 32"/>
          <p:cNvSpPr txBox="1"/>
          <p:nvPr>
            <p:custDataLst>
              <p:tags r:id="rId17"/>
            </p:custDataLst>
          </p:nvPr>
        </p:nvSpPr>
        <p:spPr>
          <a:xfrm>
            <a:off x="9128353" y="1763065"/>
            <a:ext cx="2165127" cy="30348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提高临床实践能力和解决问题的能力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6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教学内容与安排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消化学基本概念</a:t>
            </a:r>
            <a:endParaRPr lang="zh-CN" altLang="en-US"/>
          </a:p>
        </p:txBody>
      </p:sp>
      <p:sp>
        <p:nvSpPr>
          <p:cNvPr id="1049312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矩形: 圆角 32"/>
          <p:cNvSpPr/>
          <p:nvPr>
            <p:custDataLst>
              <p:tags r:id="rId3"/>
            </p:custDataLst>
          </p:nvPr>
        </p:nvSpPr>
        <p:spPr>
          <a:xfrm flipH="1">
            <a:off x="822833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18" name="正文"/>
          <p:cNvSpPr txBox="1"/>
          <p:nvPr>
            <p:custDataLst>
              <p:tags r:id="rId5"/>
            </p:custDataLst>
          </p:nvPr>
        </p:nvSpPr>
        <p:spPr>
          <a:xfrm>
            <a:off x="955961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消化系统的组成和功能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0" name="标题"/>
          <p:cNvSpPr txBox="1"/>
          <p:nvPr>
            <p:custDataLst>
              <p:tags r:id="rId6"/>
            </p:custDataLst>
          </p:nvPr>
        </p:nvSpPr>
        <p:spPr>
          <a:xfrm>
            <a:off x="763594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2" name="Freeform 27"/>
          <p:cNvSpPr/>
          <p:nvPr>
            <p:custDataLst>
              <p:tags r:id="rId7"/>
            </p:custDataLst>
          </p:nvPr>
        </p:nvSpPr>
        <p:spPr bwMode="auto">
          <a:xfrm>
            <a:off x="3516613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矩形: 圆角 38"/>
          <p:cNvSpPr/>
          <p:nvPr>
            <p:custDataLst>
              <p:tags r:id="rId8"/>
            </p:custDataLst>
          </p:nvPr>
        </p:nvSpPr>
        <p:spPr>
          <a:xfrm flipH="1">
            <a:off x="3644646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613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28" name="正文"/>
          <p:cNvSpPr txBox="1"/>
          <p:nvPr>
            <p:custDataLst>
              <p:tags r:id="rId10"/>
            </p:custDataLst>
          </p:nvPr>
        </p:nvSpPr>
        <p:spPr>
          <a:xfrm>
            <a:off x="3777774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消化酶的作用和分类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0" name="标题"/>
          <p:cNvSpPr txBox="1"/>
          <p:nvPr>
            <p:custDataLst>
              <p:tags r:id="rId11"/>
            </p:custDataLst>
          </p:nvPr>
        </p:nvSpPr>
        <p:spPr>
          <a:xfrm>
            <a:off x="3585407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32" name="Freeform 27"/>
          <p:cNvSpPr/>
          <p:nvPr>
            <p:custDataLst>
              <p:tags r:id="rId12"/>
            </p:custDataLst>
          </p:nvPr>
        </p:nvSpPr>
        <p:spPr bwMode="auto">
          <a:xfrm>
            <a:off x="6338426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矩形: 圆角 68"/>
          <p:cNvSpPr/>
          <p:nvPr>
            <p:custDataLst>
              <p:tags r:id="rId13"/>
            </p:custDataLst>
          </p:nvPr>
        </p:nvSpPr>
        <p:spPr>
          <a:xfrm flipH="1">
            <a:off x="646645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426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38" name="正文"/>
          <p:cNvSpPr txBox="1"/>
          <p:nvPr>
            <p:custDataLst>
              <p:tags r:id="rId15"/>
            </p:custDataLst>
          </p:nvPr>
        </p:nvSpPr>
        <p:spPr>
          <a:xfrm>
            <a:off x="6599587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食物的消化和吸收过程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40" name="标题"/>
          <p:cNvSpPr txBox="1"/>
          <p:nvPr>
            <p:custDataLst>
              <p:tags r:id="rId16"/>
            </p:custDataLst>
          </p:nvPr>
        </p:nvSpPr>
        <p:spPr>
          <a:xfrm>
            <a:off x="640722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42" name="Freeform 27"/>
          <p:cNvSpPr/>
          <p:nvPr>
            <p:custDataLst>
              <p:tags r:id="rId17"/>
            </p:custDataLst>
          </p:nvPr>
        </p:nvSpPr>
        <p:spPr bwMode="auto">
          <a:xfrm>
            <a:off x="9160239" y="5837622"/>
            <a:ext cx="186918" cy="17180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矩形: 圆角 74"/>
          <p:cNvSpPr/>
          <p:nvPr>
            <p:custDataLst>
              <p:tags r:id="rId18"/>
            </p:custDataLst>
          </p:nvPr>
        </p:nvSpPr>
        <p:spPr>
          <a:xfrm flipH="1">
            <a:off x="9288909" y="1341193"/>
            <a:ext cx="2207646" cy="4757918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60239" y="5038851"/>
            <a:ext cx="2183394" cy="903664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48" name="正文"/>
          <p:cNvSpPr txBox="1"/>
          <p:nvPr>
            <p:custDataLst>
              <p:tags r:id="rId20"/>
            </p:custDataLst>
          </p:nvPr>
        </p:nvSpPr>
        <p:spPr>
          <a:xfrm>
            <a:off x="9421400" y="1431007"/>
            <a:ext cx="1941591" cy="3588352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消化系统的常见疾病和预防措施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50" name="标题"/>
          <p:cNvSpPr txBox="1"/>
          <p:nvPr>
            <p:custDataLst>
              <p:tags r:id="rId21"/>
            </p:custDataLst>
          </p:nvPr>
        </p:nvSpPr>
        <p:spPr>
          <a:xfrm>
            <a:off x="9229670" y="5087899"/>
            <a:ext cx="2087436" cy="658578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消化系统结构与功能</a:t>
            </a:r>
            <a:endParaRPr lang="zh-CN" altLang="en-US"/>
          </a:p>
        </p:txBody>
      </p:sp>
      <p:sp>
        <p:nvSpPr>
          <p:cNvPr id="1049386" name="矩形 38"/>
          <p:cNvSpPr/>
          <p:nvPr>
            <p:custDataLst>
              <p:tags r:id="rId2"/>
            </p:custDataLst>
          </p:nvPr>
        </p:nvSpPr>
        <p:spPr>
          <a:xfrm rot="204112">
            <a:off x="1373063" y="1258888"/>
            <a:ext cx="4188560" cy="2186237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39"/>
          <p:cNvSpPr/>
          <p:nvPr>
            <p:custDataLst>
              <p:tags r:id="rId3"/>
            </p:custDataLst>
          </p:nvPr>
        </p:nvSpPr>
        <p:spPr>
          <a:xfrm>
            <a:off x="1377903" y="1259579"/>
            <a:ext cx="4188560" cy="218623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TextBox 2"/>
          <p:cNvSpPr txBox="1"/>
          <p:nvPr>
            <p:custDataLst>
              <p:tags r:id="rId4"/>
            </p:custDataLst>
          </p:nvPr>
        </p:nvSpPr>
        <p:spPr>
          <a:xfrm>
            <a:off x="162058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消化系统的组成：口腔、食道、胃、小肠、大肠、肝脏、胆囊、胰腺等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92" name="矩形 100"/>
          <p:cNvSpPr/>
          <p:nvPr>
            <p:custDataLst>
              <p:tags r:id="rId5"/>
            </p:custDataLst>
          </p:nvPr>
        </p:nvSpPr>
        <p:spPr>
          <a:xfrm rot="204112">
            <a:off x="6624320" y="1258888"/>
            <a:ext cx="4188560" cy="2186237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101"/>
          <p:cNvSpPr/>
          <p:nvPr>
            <p:custDataLst>
              <p:tags r:id="rId6"/>
            </p:custDataLst>
          </p:nvPr>
        </p:nvSpPr>
        <p:spPr>
          <a:xfrm>
            <a:off x="6629851" y="1259579"/>
            <a:ext cx="4188560" cy="218623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TextBox 2"/>
          <p:cNvSpPr txBox="1"/>
          <p:nvPr>
            <p:custDataLst>
              <p:tags r:id="rId7"/>
            </p:custDataLst>
          </p:nvPr>
        </p:nvSpPr>
        <p:spPr>
          <a:xfrm>
            <a:off x="6873228" y="1430358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2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各部分的功能：消化、吸收、排泄等</a:t>
            </a:r>
            <a:endParaRPr lang="zh-CN" altLang="en-US" sz="22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98" name="矩形 122"/>
          <p:cNvSpPr/>
          <p:nvPr>
            <p:custDataLst>
              <p:tags r:id="rId8"/>
            </p:custDataLst>
          </p:nvPr>
        </p:nvSpPr>
        <p:spPr>
          <a:xfrm rot="204112">
            <a:off x="1373063" y="3994796"/>
            <a:ext cx="4188560" cy="2186237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23"/>
          <p:cNvSpPr/>
          <p:nvPr>
            <p:custDataLst>
              <p:tags r:id="rId9"/>
            </p:custDataLst>
          </p:nvPr>
        </p:nvSpPr>
        <p:spPr>
          <a:xfrm>
            <a:off x="1377903" y="3995488"/>
            <a:ext cx="4188560" cy="218623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TextBox 2"/>
          <p:cNvSpPr txBox="1"/>
          <p:nvPr>
            <p:custDataLst>
              <p:tags r:id="rId10"/>
            </p:custDataLst>
          </p:nvPr>
        </p:nvSpPr>
        <p:spPr>
          <a:xfrm>
            <a:off x="1619897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消化系统的工作原理：食物通过消化系统的各个部分，被分解成营养物质，然后被吸收进入血液，最后通过排泄系统排出体外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04" name="矩形 89"/>
          <p:cNvSpPr/>
          <p:nvPr>
            <p:custDataLst>
              <p:tags r:id="rId11"/>
            </p:custDataLst>
          </p:nvPr>
        </p:nvSpPr>
        <p:spPr>
          <a:xfrm rot="204112">
            <a:off x="6624320" y="3994796"/>
            <a:ext cx="4188560" cy="2186237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90"/>
          <p:cNvSpPr/>
          <p:nvPr>
            <p:custDataLst>
              <p:tags r:id="rId12"/>
            </p:custDataLst>
          </p:nvPr>
        </p:nvSpPr>
        <p:spPr>
          <a:xfrm>
            <a:off x="6629851" y="3995488"/>
            <a:ext cx="4188560" cy="21862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TextBox 2"/>
          <p:cNvSpPr txBox="1"/>
          <p:nvPr>
            <p:custDataLst>
              <p:tags r:id="rId13"/>
            </p:custDataLst>
          </p:nvPr>
        </p:nvSpPr>
        <p:spPr>
          <a:xfrm>
            <a:off x="6871845" y="4166266"/>
            <a:ext cx="3721167" cy="1805271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909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消化系统的疾病：胃炎、胃溃疡、肠炎、便秘等，以及它们的症状、病因和治疗方法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常见消化系统疾病及防治</a:t>
            </a:r>
            <a:endParaRPr lang="zh-CN" altLang="en-US"/>
          </a:p>
        </p:txBody>
      </p:sp>
      <p:sp>
        <p:nvSpPr>
          <p:cNvPr id="1049444" name="任意多边形: 形状 16"/>
          <p:cNvSpPr/>
          <p:nvPr>
            <p:custDataLst>
              <p:tags r:id="rId2"/>
            </p:custDataLst>
          </p:nvPr>
        </p:nvSpPr>
        <p:spPr>
          <a:xfrm>
            <a:off x="694800" y="1393034"/>
            <a:ext cx="5460317" cy="900574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Freeform 488"/>
          <p:cNvSpPr/>
          <p:nvPr>
            <p:custDataLst>
              <p:tags r:id="rId3"/>
            </p:custDataLst>
          </p:nvPr>
        </p:nvSpPr>
        <p:spPr>
          <a:xfrm rot="5400000">
            <a:off x="5229340" y="1378467"/>
            <a:ext cx="813595" cy="929116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序号"/>
          <p:cNvSpPr txBox="1"/>
          <p:nvPr>
            <p:custDataLst>
              <p:tags r:id="rId4"/>
            </p:custDataLst>
          </p:nvPr>
        </p:nvSpPr>
        <p:spPr>
          <a:xfrm>
            <a:off x="5354201" y="1605298"/>
            <a:ext cx="563473" cy="5172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450" name="标题"/>
          <p:cNvSpPr txBox="1"/>
          <p:nvPr>
            <p:custDataLst>
              <p:tags r:id="rId5"/>
            </p:custDataLst>
          </p:nvPr>
        </p:nvSpPr>
        <p:spPr>
          <a:xfrm>
            <a:off x="1077014" y="1445059"/>
            <a:ext cx="3686831" cy="38539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452" name="正文"/>
          <p:cNvSpPr txBox="1"/>
          <p:nvPr>
            <p:custDataLst>
              <p:tags r:id="rId6"/>
            </p:custDataLst>
          </p:nvPr>
        </p:nvSpPr>
        <p:spPr>
          <a:xfrm>
            <a:off x="1077014" y="1898028"/>
            <a:ext cx="3686831" cy="375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胃炎：病因、症状、治疗方法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454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6081" y="1931324"/>
            <a:ext cx="5460317" cy="900574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Freeform 488"/>
          <p:cNvSpPr/>
          <p:nvPr>
            <p:custDataLst>
              <p:tags r:id="rId8"/>
            </p:custDataLst>
          </p:nvPr>
        </p:nvSpPr>
        <p:spPr>
          <a:xfrm rot="5400000">
            <a:off x="6149150" y="1916757"/>
            <a:ext cx="813595" cy="929116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序号"/>
          <p:cNvSpPr txBox="1"/>
          <p:nvPr>
            <p:custDataLst>
              <p:tags r:id="rId9"/>
            </p:custDataLst>
          </p:nvPr>
        </p:nvSpPr>
        <p:spPr>
          <a:xfrm>
            <a:off x="6255976" y="2138039"/>
            <a:ext cx="563473" cy="5172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460" name="任意多边形: 形状 2"/>
          <p:cNvSpPr/>
          <p:nvPr>
            <p:custDataLst>
              <p:tags r:id="rId10"/>
            </p:custDataLst>
          </p:nvPr>
        </p:nvSpPr>
        <p:spPr>
          <a:xfrm>
            <a:off x="694800" y="2469614"/>
            <a:ext cx="5460317" cy="900574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462" name="Freeform 488"/>
          <p:cNvSpPr/>
          <p:nvPr>
            <p:custDataLst>
              <p:tags r:id="rId11"/>
            </p:custDataLst>
          </p:nvPr>
        </p:nvSpPr>
        <p:spPr>
          <a:xfrm rot="5400000">
            <a:off x="5229340" y="2455047"/>
            <a:ext cx="813595" cy="929116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序号"/>
          <p:cNvSpPr txBox="1"/>
          <p:nvPr>
            <p:custDataLst>
              <p:tags r:id="rId12"/>
            </p:custDataLst>
          </p:nvPr>
        </p:nvSpPr>
        <p:spPr>
          <a:xfrm>
            <a:off x="5354201" y="2681185"/>
            <a:ext cx="563473" cy="5172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466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6081" y="3003049"/>
            <a:ext cx="5460317" cy="900574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468" name="Freeform 488"/>
          <p:cNvSpPr/>
          <p:nvPr>
            <p:custDataLst>
              <p:tags r:id="rId14"/>
            </p:custDataLst>
          </p:nvPr>
        </p:nvSpPr>
        <p:spPr>
          <a:xfrm rot="5400000">
            <a:off x="6149150" y="2989175"/>
            <a:ext cx="813595" cy="929116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0" name="序号"/>
          <p:cNvSpPr txBox="1"/>
          <p:nvPr>
            <p:custDataLst>
              <p:tags r:id="rId15"/>
            </p:custDataLst>
          </p:nvPr>
        </p:nvSpPr>
        <p:spPr>
          <a:xfrm>
            <a:off x="6255976" y="3206989"/>
            <a:ext cx="563473" cy="5172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任意多边形: 形状 12"/>
          <p:cNvSpPr/>
          <p:nvPr>
            <p:custDataLst>
              <p:tags r:id="rId16"/>
            </p:custDataLst>
          </p:nvPr>
        </p:nvSpPr>
        <p:spPr>
          <a:xfrm>
            <a:off x="694800" y="3545501"/>
            <a:ext cx="5460317" cy="900574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474" name="Freeform 488"/>
          <p:cNvSpPr/>
          <p:nvPr>
            <p:custDataLst>
              <p:tags r:id="rId17"/>
            </p:custDataLst>
          </p:nvPr>
        </p:nvSpPr>
        <p:spPr>
          <a:xfrm rot="5400000">
            <a:off x="5229340" y="3531628"/>
            <a:ext cx="813595" cy="929116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6" name="序号"/>
          <p:cNvSpPr txBox="1"/>
          <p:nvPr>
            <p:custDataLst>
              <p:tags r:id="rId18"/>
            </p:custDataLst>
          </p:nvPr>
        </p:nvSpPr>
        <p:spPr>
          <a:xfrm>
            <a:off x="5354201" y="3757765"/>
            <a:ext cx="563473" cy="5172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478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6081" y="4075467"/>
            <a:ext cx="5460317" cy="900574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480" name="Freeform 488"/>
          <p:cNvSpPr/>
          <p:nvPr>
            <p:custDataLst>
              <p:tags r:id="rId20"/>
            </p:custDataLst>
          </p:nvPr>
        </p:nvSpPr>
        <p:spPr>
          <a:xfrm rot="5400000">
            <a:off x="6149150" y="4060900"/>
            <a:ext cx="813595" cy="929116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序号"/>
          <p:cNvSpPr txBox="1"/>
          <p:nvPr>
            <p:custDataLst>
              <p:tags r:id="rId21"/>
            </p:custDataLst>
          </p:nvPr>
        </p:nvSpPr>
        <p:spPr>
          <a:xfrm>
            <a:off x="6255976" y="4278713"/>
            <a:ext cx="563473" cy="5172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任意多边形: 形状 27"/>
          <p:cNvSpPr/>
          <p:nvPr>
            <p:custDataLst>
              <p:tags r:id="rId22"/>
            </p:custDataLst>
          </p:nvPr>
        </p:nvSpPr>
        <p:spPr>
          <a:xfrm>
            <a:off x="694800" y="4622081"/>
            <a:ext cx="5460317" cy="900574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486" name="Freeform 488"/>
          <p:cNvSpPr/>
          <p:nvPr>
            <p:custDataLst>
              <p:tags r:id="rId23"/>
            </p:custDataLst>
          </p:nvPr>
        </p:nvSpPr>
        <p:spPr>
          <a:xfrm rot="5400000">
            <a:off x="5229340" y="4607514"/>
            <a:ext cx="813595" cy="929116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序号"/>
          <p:cNvSpPr txBox="1"/>
          <p:nvPr>
            <p:custDataLst>
              <p:tags r:id="rId24"/>
            </p:custDataLst>
          </p:nvPr>
        </p:nvSpPr>
        <p:spPr>
          <a:xfrm>
            <a:off x="5354201" y="4834345"/>
            <a:ext cx="563473" cy="5172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490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6036081" y="5147192"/>
            <a:ext cx="5460317" cy="900574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492" name="Freeform 488"/>
          <p:cNvSpPr/>
          <p:nvPr>
            <p:custDataLst>
              <p:tags r:id="rId26"/>
            </p:custDataLst>
          </p:nvPr>
        </p:nvSpPr>
        <p:spPr>
          <a:xfrm rot="5400000">
            <a:off x="6149150" y="5133318"/>
            <a:ext cx="813595" cy="929116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4" name="序号"/>
          <p:cNvSpPr txBox="1"/>
          <p:nvPr>
            <p:custDataLst>
              <p:tags r:id="rId27"/>
            </p:custDataLst>
          </p:nvPr>
        </p:nvSpPr>
        <p:spPr>
          <a:xfrm>
            <a:off x="6255976" y="5351132"/>
            <a:ext cx="563473" cy="5172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08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标题"/>
          <p:cNvSpPr txBox="1"/>
          <p:nvPr>
            <p:custDataLst>
              <p:tags r:id="rId28"/>
            </p:custDataLst>
          </p:nvPr>
        </p:nvSpPr>
        <p:spPr>
          <a:xfrm>
            <a:off x="7427589" y="1972251"/>
            <a:ext cx="3686831" cy="38539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498" name="正文"/>
          <p:cNvSpPr txBox="1"/>
          <p:nvPr>
            <p:custDataLst>
              <p:tags r:id="rId29"/>
            </p:custDataLst>
          </p:nvPr>
        </p:nvSpPr>
        <p:spPr>
          <a:xfrm>
            <a:off x="7427589" y="2424526"/>
            <a:ext cx="3686831" cy="375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肠炎：病因、症状、治疗方法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500" name="标题"/>
          <p:cNvSpPr txBox="1"/>
          <p:nvPr>
            <p:custDataLst>
              <p:tags r:id="rId30"/>
            </p:custDataLst>
          </p:nvPr>
        </p:nvSpPr>
        <p:spPr>
          <a:xfrm>
            <a:off x="1077014" y="2523027"/>
            <a:ext cx="3686831" cy="38539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502" name="正文"/>
          <p:cNvSpPr txBox="1"/>
          <p:nvPr>
            <p:custDataLst>
              <p:tags r:id="rId31"/>
            </p:custDataLst>
          </p:nvPr>
        </p:nvSpPr>
        <p:spPr>
          <a:xfrm>
            <a:off x="1077014" y="2975302"/>
            <a:ext cx="3686831" cy="375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消化性溃疡：病因、症状、治疗方法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504" name="标题"/>
          <p:cNvSpPr txBox="1"/>
          <p:nvPr>
            <p:custDataLst>
              <p:tags r:id="rId32"/>
            </p:custDataLst>
          </p:nvPr>
        </p:nvSpPr>
        <p:spPr>
          <a:xfrm>
            <a:off x="7427589" y="3049525"/>
            <a:ext cx="3686831" cy="38539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506" name="正文"/>
          <p:cNvSpPr txBox="1"/>
          <p:nvPr>
            <p:custDataLst>
              <p:tags r:id="rId33"/>
            </p:custDataLst>
          </p:nvPr>
        </p:nvSpPr>
        <p:spPr>
          <a:xfrm>
            <a:off x="7427589" y="3501800"/>
            <a:ext cx="3686831" cy="375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便秘：病因、症状、治疗方法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508" name="标题"/>
          <p:cNvSpPr txBox="1"/>
          <p:nvPr>
            <p:custDataLst>
              <p:tags r:id="rId34"/>
            </p:custDataLst>
          </p:nvPr>
        </p:nvSpPr>
        <p:spPr>
          <a:xfrm>
            <a:off x="1077014" y="3593364"/>
            <a:ext cx="3686831" cy="38539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510" name="正文"/>
          <p:cNvSpPr txBox="1"/>
          <p:nvPr>
            <p:custDataLst>
              <p:tags r:id="rId35"/>
            </p:custDataLst>
          </p:nvPr>
        </p:nvSpPr>
        <p:spPr>
          <a:xfrm>
            <a:off x="1077014" y="4045639"/>
            <a:ext cx="3686831" cy="375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腹泻：病因、症状、治疗方法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512" name="标题"/>
          <p:cNvSpPr txBox="1"/>
          <p:nvPr>
            <p:custDataLst>
              <p:tags r:id="rId36"/>
            </p:custDataLst>
          </p:nvPr>
        </p:nvSpPr>
        <p:spPr>
          <a:xfrm>
            <a:off x="7427589" y="4130267"/>
            <a:ext cx="3686831" cy="38539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514" name="正文"/>
          <p:cNvSpPr txBox="1"/>
          <p:nvPr>
            <p:custDataLst>
              <p:tags r:id="rId37"/>
            </p:custDataLst>
          </p:nvPr>
        </p:nvSpPr>
        <p:spPr>
          <a:xfrm>
            <a:off x="7427589" y="4582542"/>
            <a:ext cx="3686831" cy="375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胆囊炎：病因、症状、治疗方法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516" name="标题"/>
          <p:cNvSpPr txBox="1"/>
          <p:nvPr>
            <p:custDataLst>
              <p:tags r:id="rId38"/>
            </p:custDataLst>
          </p:nvPr>
        </p:nvSpPr>
        <p:spPr>
          <a:xfrm>
            <a:off x="1077014" y="4656071"/>
            <a:ext cx="3686831" cy="38539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518" name="正文"/>
          <p:cNvSpPr txBox="1"/>
          <p:nvPr>
            <p:custDataLst>
              <p:tags r:id="rId39"/>
            </p:custDataLst>
          </p:nvPr>
        </p:nvSpPr>
        <p:spPr>
          <a:xfrm>
            <a:off x="1077014" y="5109040"/>
            <a:ext cx="3686831" cy="375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胰腺炎：病因、症状、治疗方法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520" name="标题"/>
          <p:cNvSpPr txBox="1"/>
          <p:nvPr>
            <p:custDataLst>
              <p:tags r:id="rId40"/>
            </p:custDataLst>
          </p:nvPr>
        </p:nvSpPr>
        <p:spPr>
          <a:xfrm>
            <a:off x="7427589" y="5195055"/>
            <a:ext cx="3686831" cy="38539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522" name="正文"/>
          <p:cNvSpPr txBox="1"/>
          <p:nvPr>
            <p:custDataLst>
              <p:tags r:id="rId41"/>
            </p:custDataLst>
          </p:nvPr>
        </p:nvSpPr>
        <p:spPr>
          <a:xfrm>
            <a:off x="7427589" y="5648024"/>
            <a:ext cx="3686831" cy="37558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消化系统肿瘤：病因、症状、治疗方法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消化系统医疗新技术与进展</a:t>
            </a:r>
            <a:endParaRPr lang="zh-CN" altLang="en-US"/>
          </a:p>
        </p:txBody>
      </p:sp>
      <p:sp>
        <p:nvSpPr>
          <p:cNvPr id="1049558" name="Rectangle 6"/>
          <p:cNvSpPr/>
          <p:nvPr>
            <p:custDataLst>
              <p:tags r:id="rId2"/>
            </p:custDataLst>
          </p:nvPr>
        </p:nvSpPr>
        <p:spPr>
          <a:xfrm>
            <a:off x="828775" y="1368235"/>
            <a:ext cx="10668121" cy="74210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60" name="Rectangle 6"/>
          <p:cNvSpPr/>
          <p:nvPr>
            <p:custDataLst>
              <p:tags r:id="rId3"/>
            </p:custDataLst>
          </p:nvPr>
        </p:nvSpPr>
        <p:spPr>
          <a:xfrm>
            <a:off x="828775" y="2160815"/>
            <a:ext cx="10668121" cy="74210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62" name="Rectangle 6"/>
          <p:cNvSpPr/>
          <p:nvPr>
            <p:custDataLst>
              <p:tags r:id="rId4"/>
            </p:custDataLst>
          </p:nvPr>
        </p:nvSpPr>
        <p:spPr>
          <a:xfrm>
            <a:off x="828775" y="2954021"/>
            <a:ext cx="10668121" cy="74210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64" name="Rectangle 6"/>
          <p:cNvSpPr/>
          <p:nvPr>
            <p:custDataLst>
              <p:tags r:id="rId5"/>
            </p:custDataLst>
          </p:nvPr>
        </p:nvSpPr>
        <p:spPr>
          <a:xfrm>
            <a:off x="828775" y="3746601"/>
            <a:ext cx="10668121" cy="74210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66" name="Rectangle 6"/>
          <p:cNvSpPr/>
          <p:nvPr>
            <p:custDataLst>
              <p:tags r:id="rId6"/>
            </p:custDataLst>
          </p:nvPr>
        </p:nvSpPr>
        <p:spPr>
          <a:xfrm>
            <a:off x="828775" y="4539181"/>
            <a:ext cx="10668121" cy="74210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68" name="Rectangle 6"/>
          <p:cNvSpPr/>
          <p:nvPr>
            <p:custDataLst>
              <p:tags r:id="rId7"/>
            </p:custDataLst>
          </p:nvPr>
        </p:nvSpPr>
        <p:spPr>
          <a:xfrm>
            <a:off x="828775" y="5331134"/>
            <a:ext cx="10668121" cy="742102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70" name="矩形: 圆角 34"/>
          <p:cNvSpPr/>
          <p:nvPr>
            <p:custDataLst>
              <p:tags r:id="rId8"/>
            </p:custDataLst>
          </p:nvPr>
        </p:nvSpPr>
        <p:spPr>
          <a:xfrm>
            <a:off x="694800" y="2158311"/>
            <a:ext cx="1937207" cy="74802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72" name="矩形: 圆角 35"/>
          <p:cNvSpPr/>
          <p:nvPr>
            <p:custDataLst>
              <p:tags r:id="rId9"/>
            </p:custDataLst>
          </p:nvPr>
        </p:nvSpPr>
        <p:spPr>
          <a:xfrm>
            <a:off x="694800" y="1365105"/>
            <a:ext cx="1937207" cy="74802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74" name="矩形: 圆角 36"/>
          <p:cNvSpPr/>
          <p:nvPr>
            <p:custDataLst>
              <p:tags r:id="rId10"/>
            </p:custDataLst>
          </p:nvPr>
        </p:nvSpPr>
        <p:spPr>
          <a:xfrm>
            <a:off x="694800" y="3743470"/>
            <a:ext cx="1937207" cy="74802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76" name="矩形: 圆角 37"/>
          <p:cNvSpPr/>
          <p:nvPr>
            <p:custDataLst>
              <p:tags r:id="rId11"/>
            </p:custDataLst>
          </p:nvPr>
        </p:nvSpPr>
        <p:spPr>
          <a:xfrm>
            <a:off x="694800" y="2950891"/>
            <a:ext cx="1937207" cy="74802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78" name="矩形: 圆角 38"/>
          <p:cNvSpPr/>
          <p:nvPr>
            <p:custDataLst>
              <p:tags r:id="rId12"/>
            </p:custDataLst>
          </p:nvPr>
        </p:nvSpPr>
        <p:spPr>
          <a:xfrm>
            <a:off x="694800" y="5328004"/>
            <a:ext cx="1937207" cy="74802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580" name="矩形: 圆角 39"/>
          <p:cNvSpPr/>
          <p:nvPr>
            <p:custDataLst>
              <p:tags r:id="rId13"/>
            </p:custDataLst>
          </p:nvPr>
        </p:nvSpPr>
        <p:spPr>
          <a:xfrm>
            <a:off x="694800" y="4536050"/>
            <a:ext cx="1937207" cy="74802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582" name="正文"/>
          <p:cNvSpPr txBox="1"/>
          <p:nvPr>
            <p:custDataLst>
              <p:tags r:id="rId14"/>
            </p:custDataLst>
          </p:nvPr>
        </p:nvSpPr>
        <p:spPr>
          <a:xfrm>
            <a:off x="2846535" y="1371991"/>
            <a:ext cx="8509883" cy="7341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内镜检查技术：高清、窄带成像、放大内镜等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84" name="标题"/>
          <p:cNvSpPr txBox="1"/>
          <p:nvPr>
            <p:custDataLst>
              <p:tags r:id="rId15"/>
            </p:custDataLst>
          </p:nvPr>
        </p:nvSpPr>
        <p:spPr>
          <a:xfrm>
            <a:off x="796846" y="1371991"/>
            <a:ext cx="1733815" cy="73412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正文"/>
          <p:cNvSpPr txBox="1"/>
          <p:nvPr>
            <p:custDataLst>
              <p:tags r:id="rId16"/>
            </p:custDataLst>
          </p:nvPr>
        </p:nvSpPr>
        <p:spPr>
          <a:xfrm>
            <a:off x="2846535" y="2165197"/>
            <a:ext cx="8509883" cy="7341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介入治疗技术：射频消融、支架植入、球囊扩张等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88" name="标题"/>
          <p:cNvSpPr txBox="1"/>
          <p:nvPr>
            <p:custDataLst>
              <p:tags r:id="rId17"/>
            </p:custDataLst>
          </p:nvPr>
        </p:nvSpPr>
        <p:spPr>
          <a:xfrm>
            <a:off x="796846" y="2165197"/>
            <a:ext cx="1733815" cy="73412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0" name="正文"/>
          <p:cNvSpPr txBox="1"/>
          <p:nvPr>
            <p:custDataLst>
              <p:tags r:id="rId18"/>
            </p:custDataLst>
          </p:nvPr>
        </p:nvSpPr>
        <p:spPr>
          <a:xfrm>
            <a:off x="2846535" y="2957777"/>
            <a:ext cx="8509883" cy="7341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生物治疗技术：干细胞治疗、生物制剂等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92" name="标题"/>
          <p:cNvSpPr txBox="1"/>
          <p:nvPr>
            <p:custDataLst>
              <p:tags r:id="rId19"/>
            </p:custDataLst>
          </p:nvPr>
        </p:nvSpPr>
        <p:spPr>
          <a:xfrm>
            <a:off x="796846" y="2957777"/>
            <a:ext cx="1733815" cy="73412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正文"/>
          <p:cNvSpPr txBox="1"/>
          <p:nvPr>
            <p:custDataLst>
              <p:tags r:id="rId20"/>
            </p:custDataLst>
          </p:nvPr>
        </p:nvSpPr>
        <p:spPr>
          <a:xfrm>
            <a:off x="2846535" y="3750983"/>
            <a:ext cx="8509883" cy="7341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基因治疗技术：基因编辑、基因治疗等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96" name="标题"/>
          <p:cNvSpPr txBox="1"/>
          <p:nvPr>
            <p:custDataLst>
              <p:tags r:id="rId21"/>
            </p:custDataLst>
          </p:nvPr>
        </p:nvSpPr>
        <p:spPr>
          <a:xfrm>
            <a:off x="796846" y="3750983"/>
            <a:ext cx="1733815" cy="73412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正文"/>
          <p:cNvSpPr txBox="1"/>
          <p:nvPr>
            <p:custDataLst>
              <p:tags r:id="rId22"/>
            </p:custDataLst>
          </p:nvPr>
        </p:nvSpPr>
        <p:spPr>
          <a:xfrm>
            <a:off x="2846535" y="4542937"/>
            <a:ext cx="8509883" cy="7341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人工智能在消化系统医疗中的应用：辅助诊断、辅助手术等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00" name="标题"/>
          <p:cNvSpPr txBox="1"/>
          <p:nvPr>
            <p:custDataLst>
              <p:tags r:id="rId23"/>
            </p:custDataLst>
          </p:nvPr>
        </p:nvSpPr>
        <p:spPr>
          <a:xfrm>
            <a:off x="796846" y="4542937"/>
            <a:ext cx="1733815" cy="73412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602" name="正文"/>
          <p:cNvSpPr txBox="1"/>
          <p:nvPr>
            <p:custDataLst>
              <p:tags r:id="rId24"/>
            </p:custDataLst>
          </p:nvPr>
        </p:nvSpPr>
        <p:spPr>
          <a:xfrm>
            <a:off x="2846535" y="5334891"/>
            <a:ext cx="8509883" cy="73412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消化系统医疗新技术与进展对教学的影响：更新教学内容、改进教学方法等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604" name="标题"/>
          <p:cNvSpPr txBox="1"/>
          <p:nvPr>
            <p:custDataLst>
              <p:tags r:id="rId25"/>
            </p:custDataLst>
          </p:nvPr>
        </p:nvSpPr>
        <p:spPr>
          <a:xfrm>
            <a:off x="796846" y="5334891"/>
            <a:ext cx="1733815" cy="734127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文本占位符 1"/>
          <p:cNvSpPr>
            <a:spLocks noGrp="1"/>
          </p:cNvSpPr>
          <p:nvPr>
            <p:ph type="body" idx="4"/>
            <p:custDataLst>
              <p:tags r:id="rId2"/>
            </p:custDataLst>
          </p:nvPr>
        </p:nvSpPr>
        <p:spPr>
          <a:xfrm>
            <a:off x="2078355" y="1539875"/>
            <a:ext cx="8378825" cy="3218815"/>
          </a:xfrm>
        </p:spPr>
        <p:txBody>
          <a:bodyPr>
            <a:normAutofit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640" name="标题 4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2078990" y="3526155"/>
            <a:ext cx="8378190" cy="2279650"/>
          </a:xfrm>
        </p:spPr>
        <p:txBody>
          <a:bodyPr/>
          <a:lstStyle/>
          <a:p>
            <a:r>
              <a:rPr lang="zh-CN" altLang="en-US"/>
              <a:t>教学方法与手段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2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理论授课方式</a:t>
            </a:r>
            <a:endParaRPr lang="zh-CN" altLang="en-US"/>
          </a:p>
        </p:txBody>
      </p:sp>
      <p:sp>
        <p:nvSpPr>
          <p:cNvPr id="1049726" name="弧形 58"/>
          <p:cNvSpPr/>
          <p:nvPr>
            <p:custDataLst>
              <p:tags r:id="rId2"/>
            </p:custDataLst>
          </p:nvPr>
        </p:nvSpPr>
        <p:spPr>
          <a:xfrm>
            <a:off x="8079727" y="2011833"/>
            <a:ext cx="3417739" cy="34177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8" name="弧形 57"/>
          <p:cNvSpPr/>
          <p:nvPr>
            <p:custDataLst>
              <p:tags r:id="rId3"/>
            </p:custDataLst>
          </p:nvPr>
        </p:nvSpPr>
        <p:spPr>
          <a:xfrm>
            <a:off x="694800" y="2011833"/>
            <a:ext cx="3417739" cy="34177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0" name="椭圆 22"/>
          <p:cNvSpPr/>
          <p:nvPr>
            <p:custDataLst>
              <p:tags r:id="rId4"/>
            </p:custDataLst>
          </p:nvPr>
        </p:nvSpPr>
        <p:spPr>
          <a:xfrm>
            <a:off x="8415699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2" name="椭圆 23"/>
          <p:cNvSpPr/>
          <p:nvPr>
            <p:custDataLst>
              <p:tags r:id="rId5"/>
            </p:custDataLst>
          </p:nvPr>
        </p:nvSpPr>
        <p:spPr>
          <a:xfrm>
            <a:off x="8795975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4" name="正文"/>
          <p:cNvSpPr txBox="1"/>
          <p:nvPr>
            <p:custDataLst>
              <p:tags r:id="rId6"/>
            </p:custDataLst>
          </p:nvPr>
        </p:nvSpPr>
        <p:spPr>
          <a:xfrm>
            <a:off x="8861508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引导学生自主学习，鼓励学生提出问题和讨论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36" name="椭圆 24"/>
          <p:cNvSpPr/>
          <p:nvPr>
            <p:custDataLst>
              <p:tags r:id="rId7"/>
            </p:custDataLst>
          </p:nvPr>
        </p:nvSpPr>
        <p:spPr>
          <a:xfrm>
            <a:off x="6020513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38" name="椭圆 25"/>
          <p:cNvSpPr/>
          <p:nvPr>
            <p:custDataLst>
              <p:tags r:id="rId8"/>
            </p:custDataLst>
          </p:nvPr>
        </p:nvSpPr>
        <p:spPr>
          <a:xfrm>
            <a:off x="6399866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0" name="正文"/>
          <p:cNvSpPr txBox="1"/>
          <p:nvPr>
            <p:custDataLst>
              <p:tags r:id="rId9"/>
            </p:custDataLst>
          </p:nvPr>
        </p:nvSpPr>
        <p:spPr>
          <a:xfrm>
            <a:off x="6466322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通过案例分析，讲解诊断和治疗方法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椭圆 7"/>
          <p:cNvSpPr/>
          <p:nvPr>
            <p:custDataLst>
              <p:tags r:id="rId10"/>
            </p:custDataLst>
          </p:nvPr>
        </p:nvSpPr>
        <p:spPr>
          <a:xfrm>
            <a:off x="3625327" y="2283195"/>
            <a:ext cx="2874224" cy="28742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4" name="椭圆 9"/>
          <p:cNvSpPr/>
          <p:nvPr>
            <p:custDataLst>
              <p:tags r:id="rId11"/>
            </p:custDataLst>
          </p:nvPr>
        </p:nvSpPr>
        <p:spPr>
          <a:xfrm>
            <a:off x="4004680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6" name="正文"/>
          <p:cNvSpPr txBox="1"/>
          <p:nvPr>
            <p:custDataLst>
              <p:tags r:id="rId12"/>
            </p:custDataLst>
          </p:nvPr>
        </p:nvSpPr>
        <p:spPr>
          <a:xfrm>
            <a:off x="4071136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介绍消化系统的疾病和症状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48" name="椭圆 5"/>
          <p:cNvSpPr/>
          <p:nvPr>
            <p:custDataLst>
              <p:tags r:id="rId13"/>
            </p:custDataLst>
          </p:nvPr>
        </p:nvSpPr>
        <p:spPr>
          <a:xfrm>
            <a:off x="957855" y="2283195"/>
            <a:ext cx="2874224" cy="28742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0" name="椭圆 4"/>
          <p:cNvSpPr/>
          <p:nvPr>
            <p:custDataLst>
              <p:tags r:id="rId14"/>
            </p:custDataLst>
          </p:nvPr>
        </p:nvSpPr>
        <p:spPr>
          <a:xfrm>
            <a:off x="1337208" y="2340421"/>
            <a:ext cx="388013" cy="3880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正文"/>
          <p:cNvSpPr txBox="1"/>
          <p:nvPr>
            <p:custDataLst>
              <p:tags r:id="rId15"/>
            </p:custDataLst>
          </p:nvPr>
        </p:nvSpPr>
        <p:spPr>
          <a:xfrm>
            <a:off x="1403664" y="3112972"/>
            <a:ext cx="1982432" cy="13636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讲解消化系统的基本结构和功能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86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实践操作环节</a:t>
            </a:r>
            <a:endParaRPr lang="zh-CN" altLang="en-US"/>
          </a:p>
        </p:txBody>
      </p:sp>
      <p:sp>
        <p:nvSpPr>
          <p:cNvPr id="104978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96874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90" name="矩形 65"/>
          <p:cNvSpPr/>
          <p:nvPr>
            <p:custDataLst>
              <p:tags r:id="rId3"/>
            </p:custDataLst>
          </p:nvPr>
        </p:nvSpPr>
        <p:spPr>
          <a:xfrm>
            <a:off x="1079961" y="1631303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文本框 66"/>
          <p:cNvSpPr txBox="1"/>
          <p:nvPr>
            <p:custDataLst>
              <p:tags r:id="rId4"/>
            </p:custDataLst>
          </p:nvPr>
        </p:nvSpPr>
        <p:spPr>
          <a:xfrm>
            <a:off x="1470766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模拟实验：让学生通过模拟实验了解消化系统的工作原理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79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339" y="1258888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6" name="矩形 69"/>
          <p:cNvSpPr/>
          <p:nvPr>
            <p:custDataLst>
              <p:tags r:id="rId6"/>
            </p:custDataLst>
          </p:nvPr>
        </p:nvSpPr>
        <p:spPr>
          <a:xfrm>
            <a:off x="6404769" y="1631303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8" name="文本框 70"/>
          <p:cNvSpPr txBox="1"/>
          <p:nvPr>
            <p:custDataLst>
              <p:tags r:id="rId7"/>
            </p:custDataLst>
          </p:nvPr>
        </p:nvSpPr>
        <p:spPr>
          <a:xfrm>
            <a:off x="6796232" y="1529496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病例分析：通过分析真实病例，提高学生的临床思维能力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0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96874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02" name="文本框 74"/>
          <p:cNvSpPr txBox="1"/>
          <p:nvPr>
            <p:custDataLst>
              <p:tags r:id="rId9"/>
            </p:custDataLst>
          </p:nvPr>
        </p:nvSpPr>
        <p:spPr>
          <a:xfrm>
            <a:off x="1470766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互动教学：采用提问、讨论等方式，激发学生的学习兴趣和参与度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804" name="矩形 73"/>
          <p:cNvSpPr/>
          <p:nvPr>
            <p:custDataLst>
              <p:tags r:id="rId10"/>
            </p:custDataLst>
          </p:nvPr>
        </p:nvSpPr>
        <p:spPr>
          <a:xfrm>
            <a:off x="1079961" y="4246088"/>
            <a:ext cx="223421" cy="22342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110" y="3873673"/>
            <a:ext cx="4529892" cy="230824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矩形 84"/>
          <p:cNvSpPr/>
          <p:nvPr>
            <p:custDataLst>
              <p:tags r:id="rId12"/>
            </p:custDataLst>
          </p:nvPr>
        </p:nvSpPr>
        <p:spPr>
          <a:xfrm>
            <a:off x="6465196" y="4246088"/>
            <a:ext cx="223421" cy="22342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文本框 85"/>
          <p:cNvSpPr txBox="1"/>
          <p:nvPr>
            <p:custDataLst>
              <p:tags r:id="rId13"/>
            </p:custDataLst>
          </p:nvPr>
        </p:nvSpPr>
        <p:spPr>
          <a:xfrm>
            <a:off x="6856002" y="4143625"/>
            <a:ext cx="3982118" cy="130534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视频教学：通过观看相关视频，让学生更直观地了解消化系统的结构和功能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44" name="标题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案例分析与讨论</a:t>
            </a:r>
            <a:endParaRPr lang="zh-CN" altLang="en-US"/>
          </a:p>
        </p:txBody>
      </p:sp>
      <p:sp>
        <p:nvSpPr>
          <p:cNvPr id="1049846" name="对角圆角矩形 15"/>
          <p:cNvSpPr/>
          <p:nvPr>
            <p:custDataLst>
              <p:tags r:id="rId2"/>
            </p:custDataLst>
          </p:nvPr>
        </p:nvSpPr>
        <p:spPr>
          <a:xfrm>
            <a:off x="1344379" y="405525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对角圆角矩形 16"/>
          <p:cNvSpPr/>
          <p:nvPr>
            <p:custDataLst>
              <p:tags r:id="rId3"/>
            </p:custDataLst>
          </p:nvPr>
        </p:nvSpPr>
        <p:spPr>
          <a:xfrm>
            <a:off x="1344379" y="3909800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直角三角形 17"/>
          <p:cNvSpPr/>
          <p:nvPr>
            <p:custDataLst>
              <p:tags r:id="rId4"/>
            </p:custDataLst>
          </p:nvPr>
        </p:nvSpPr>
        <p:spPr>
          <a:xfrm>
            <a:off x="1922869" y="3910468"/>
            <a:ext cx="87139" cy="14523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2" name="文本框 27"/>
          <p:cNvSpPr txBox="1"/>
          <p:nvPr>
            <p:custDataLst>
              <p:tags r:id="rId5"/>
            </p:custDataLst>
          </p:nvPr>
        </p:nvSpPr>
        <p:spPr>
          <a:xfrm>
            <a:off x="1960234" y="4066600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通过案例分析，帮助学生理解消化系统的结构和功能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对角圆角矩形 52"/>
          <p:cNvSpPr/>
          <p:nvPr>
            <p:custDataLst>
              <p:tags r:id="rId6"/>
            </p:custDataLst>
          </p:nvPr>
        </p:nvSpPr>
        <p:spPr>
          <a:xfrm>
            <a:off x="1344379" y="1405012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对角圆角矩形 53"/>
          <p:cNvSpPr/>
          <p:nvPr>
            <p:custDataLst>
              <p:tags r:id="rId7"/>
            </p:custDataLst>
          </p:nvPr>
        </p:nvSpPr>
        <p:spPr>
          <a:xfrm>
            <a:off x="1344379" y="1258888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直角三角形 54"/>
          <p:cNvSpPr/>
          <p:nvPr>
            <p:custDataLst>
              <p:tags r:id="rId8"/>
            </p:custDataLst>
          </p:nvPr>
        </p:nvSpPr>
        <p:spPr>
          <a:xfrm>
            <a:off x="1922869" y="1259555"/>
            <a:ext cx="87139" cy="14523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0" name="文本框 56"/>
          <p:cNvSpPr txBox="1"/>
          <p:nvPr>
            <p:custDataLst>
              <p:tags r:id="rId9"/>
            </p:custDataLst>
          </p:nvPr>
        </p:nvSpPr>
        <p:spPr>
          <a:xfrm>
            <a:off x="1960234" y="1408348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选择典型病例进行深入分析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对角圆角矩形 5"/>
          <p:cNvSpPr/>
          <p:nvPr>
            <p:custDataLst>
              <p:tags r:id="rId10"/>
            </p:custDataLst>
          </p:nvPr>
        </p:nvSpPr>
        <p:spPr>
          <a:xfrm>
            <a:off x="1344379" y="2730134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4" name="对角圆角矩形 6"/>
          <p:cNvSpPr/>
          <p:nvPr>
            <p:custDataLst>
              <p:tags r:id="rId11"/>
            </p:custDataLst>
          </p:nvPr>
        </p:nvSpPr>
        <p:spPr>
          <a:xfrm>
            <a:off x="1344379" y="2584011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6" name="直角三角形 7"/>
          <p:cNvSpPr/>
          <p:nvPr>
            <p:custDataLst>
              <p:tags r:id="rId12"/>
            </p:custDataLst>
          </p:nvPr>
        </p:nvSpPr>
        <p:spPr>
          <a:xfrm>
            <a:off x="1922869" y="2585345"/>
            <a:ext cx="87139" cy="14523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8" name="文本框 8"/>
          <p:cNvSpPr txBox="1"/>
          <p:nvPr>
            <p:custDataLst>
              <p:tags r:id="rId13"/>
            </p:custDataLst>
          </p:nvPr>
        </p:nvSpPr>
        <p:spPr>
          <a:xfrm>
            <a:off x="1960234" y="2741477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引导学生积极参与讨论，发表自己的观点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对角圆角矩形 9"/>
          <p:cNvSpPr/>
          <p:nvPr>
            <p:custDataLst>
              <p:tags r:id="rId14"/>
            </p:custDataLst>
          </p:nvPr>
        </p:nvSpPr>
        <p:spPr>
          <a:xfrm>
            <a:off x="1344379" y="5381047"/>
            <a:ext cx="9502871" cy="800955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2" name="对角圆角矩形 10"/>
          <p:cNvSpPr/>
          <p:nvPr>
            <p:custDataLst>
              <p:tags r:id="rId15"/>
            </p:custDataLst>
          </p:nvPr>
        </p:nvSpPr>
        <p:spPr>
          <a:xfrm>
            <a:off x="1344379" y="5234923"/>
            <a:ext cx="578361" cy="55188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4" name="直角三角形 11"/>
          <p:cNvSpPr/>
          <p:nvPr>
            <p:custDataLst>
              <p:tags r:id="rId16"/>
            </p:custDataLst>
          </p:nvPr>
        </p:nvSpPr>
        <p:spPr>
          <a:xfrm>
            <a:off x="1922869" y="5235590"/>
            <a:ext cx="87139" cy="14523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6" name="文本框 12"/>
          <p:cNvSpPr txBox="1"/>
          <p:nvPr>
            <p:custDataLst>
              <p:tags r:id="rId17"/>
            </p:custDataLst>
          </p:nvPr>
        </p:nvSpPr>
        <p:spPr>
          <a:xfrm>
            <a:off x="1960234" y="5391723"/>
            <a:ext cx="8586119" cy="787158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结合实际病例，提高学生的临床思维能力和诊断能力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https://d.book118.com/977020132140006051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3_3"/>
  <p:tag name="KSO_WM_UNIT_INDEX" val="1_3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5_3"/>
  <p:tag name="KSO_WM_UNIT_INDEX" val="1_5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6_3"/>
  <p:tag name="KSO_WM_UNIT_INDEX" val="1_6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7_3"/>
  <p:tag name="KSO_WM_UNIT_INDEX" val="1_7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8_3"/>
  <p:tag name="KSO_WM_UNIT_INDEX" val="1_8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1_1"/>
  <p:tag name="KSO_WM_UNIT_INDEX" val="1_1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2_1"/>
  <p:tag name="KSO_WM_UNIT_INDEX" val="1_2_1"/>
  <p:tag name="KSO_WM_UNIT_LAYERLEVEL" val="1_1_1"/>
  <p:tag name="KSO_WM_UNIT_LINE_FORE_SCHEMECOLOR_INDEX" val="8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3_1"/>
  <p:tag name="KSO_WM_UNIT_INDEX" val="1_3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4_1"/>
  <p:tag name="KSO_WM_UNIT_INDEX" val="1_4_1"/>
  <p:tag name="KSO_WM_UNIT_LAYERLEVEL" val="1_1_1"/>
  <p:tag name="KSO_WM_UNIT_LINE_FORE_SCHEMECOLOR_INDEX" val="8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5_1"/>
  <p:tag name="KSO_WM_UNIT_INDEX" val="1_5_1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6_1"/>
  <p:tag name="KSO_WM_UNIT_INDEX" val="1_6_1"/>
  <p:tag name="KSO_WM_UNIT_LAYERLEVEL" val="1_1_1"/>
  <p:tag name="KSO_WM_UNIT_LINE_FORE_SCHEMECOLOR_INDEX" val="8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6_2"/>
  <p:tag name="KSO_WM_UNIT_INDEX" val="1_6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5_2"/>
  <p:tag name="KSO_WM_UNIT_INDEX" val="1_5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7.xml><?xml version="1.0" encoding="utf-8"?>
<p:tagLst xmlns:p="http://schemas.openxmlformats.org/presentationml/2006/main">
  <p:tag name="KSO_WM_BEAUTIFY_FLAG" val="#wm#"/>
  <p:tag name="KSO_WM_SLIDE_CONTENT_AREA" val="{&quot;left&quot;:&quot;155.45&quot;,&quot;top&quot;:&quot;111.75&quot;,&quot;width&quot;:&quot;791.35&quot;,&quot;height&quot;:&quot;345.4&quot;}"/>
  <p:tag name="KSO_WM_SLIDE_ID" val="custom202308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Calibri Light</vt:lpstr>
      <vt:lpstr>Office Theme</vt:lpstr>
      <vt:lpstr>消化学与消化系统医疗的教学设计</vt:lpstr>
      <vt:lpstr>目录</vt:lpstr>
      <vt:lpstr>添加章节标题</vt:lpstr>
      <vt:lpstr>教学目标与要求</vt:lpstr>
      <vt:lpstr>PowerPoint Presentation</vt:lpstr>
      <vt:lpstr>知识目标</vt:lpstr>
      <vt:lpstr>能力目标</vt:lpstr>
      <vt:lpstr>素质目标</vt:lpstr>
      <vt:lpstr>教学内容与安排</vt:lpstr>
      <vt:lpstr>PowerPoint Presentation</vt:lpstr>
      <vt:lpstr>消化学基本概念</vt:lpstr>
      <vt:lpstr>消化系统结构与功能</vt:lpstr>
      <vt:lpstr>常见消化系统疾病及防治</vt:lpstr>
      <vt:lpstr>消化系统医疗新技术与进展</vt:lpstr>
      <vt:lpstr>教学方法与手段</vt:lpstr>
      <vt:lpstr>PowerPoint Presentation</vt:lpstr>
      <vt:lpstr>理论授课方式</vt:lpstr>
      <vt:lpstr>实践操作环节</vt:lpstr>
      <vt:lpstr>案例分析与讨论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2024-09-25T00:44:11.813</cp:lastPrinted>
  <dcterms:created xsi:type="dcterms:W3CDTF">2024-09-24T16:44:11Z</dcterms:created>
  <dcterms:modified xsi:type="dcterms:W3CDTF">2024-09-24T16:44:14Z</dcterms:modified>
</cp:coreProperties>
</file>