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85CB54-CEF3-477F-A2CE-027AB3135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3A3095-EE71-44CF-A607-D4C084BDA7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3E9104-504C-4A22-8EA4-8316B78930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A6956A-CDA2-4675-A519-3EEB97C054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8453F7-5290-462B-BA52-F413F25DA2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810F4B-7C03-42E0-803D-324D83332E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691D5D6-A51A-404F-ABFA-20E5154A14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204911-7E7C-4186-B6D6-CB5E3136B7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B94501-965B-4E15-97E9-E6558F450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076748-5D5B-465C-ABCE-194CB6A2FD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9ED787-3559-47F2-98F0-2CD5E6DDAB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703404216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冬奥会志愿者数据分析报告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志愿者基本信息分析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服务时长与岗位分析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服务评价与反馈分析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问题与建议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768" r="3376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383" r="3538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分析冬奥会志愿者的数据，为组织方提供有价值的参考信息，优化志愿者管理和服务。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随着冬季奥运会的日益临近，志愿者作为赛事成功举办的重要支撑力量，其数据呈现出多样化和复杂化的特点。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716" b="571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志愿者招募系统、培训记录、服务评价等。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通过数据爬虫技术、问卷调查和人工录入等方式，从多个来源收集志愿者相关数据。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数据来源和采集方法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采集方法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数据来源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志愿者基本信息分析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年轻化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冬奥会志愿者的年龄分布呈现出年轻化的趋势，大多数志愿者年龄在18-30岁之间，占总数的70%以上。这一年龄段的人具备较高的热情和活力，同时也具备丰富的志愿服务经验。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年龄分布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女性偏多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冬奥会志愿者的性别比例中，女性志愿者数量略多于男性志愿者。女性志愿者占比约为55%，男性志愿者占比约为45%。这一比例表明女性在志愿服务领域表现出了更高的参与度和积极性。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性别比例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全球化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奥会志愿者的地域分布非常广泛，来自世界各地。为了更好地为冬奥会服务，志愿者不仅需要具备流利的外语沟通能力，还需要了解不同地域的文化背景和习惯。这种全球化的志愿者构成有助于提升冬奥会的国际影响力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地域分布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服务时长与岗位分析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服务时长分布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2" name="TextBox 42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冬奥会志愿者服务时长在100小时以上的占比达到60%，表明大部分志愿者投入了较多的时间和精力参与志愿服务。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 algn="l">
                <a:lnSpc>
                  <a:spcPct val="150000"/>
                </a:lnSpc>
                <a:buFont typeface="Arial"/>
                <a:buChar char="•"/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·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46" name="TextBox 46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服务时长分布情况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服务时长在50-100小时的志愿者占比为30%，这部分志愿者提供了一定数量的服务，但相对较少。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50" name="TextBox 5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服务时长在50小时以下的志愿者占比为10%，这部分志愿者提供的服务时间相对较短。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962413" y="1498809"/>
            <a:ext cx="4267184" cy="4267182"/>
          </a:xfrm>
          <a:prstGeom prst="ellipse">
            <a:avLst/>
          </a:prstGeom>
          <a:noFill/>
          <a:ln w="3248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200000" flipH="1">
            <a:off x="6170371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133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6133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036814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4167489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88781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22821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88781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5346287" y="2886646"/>
            <a:ext cx="1499330" cy="1499330"/>
            <a:chOff x="5346287" y="2886646"/>
            <a:chExt cx="1499330" cy="1499330"/>
          </a:xfrm>
        </p:grpSpPr>
        <p:sp>
          <p:nvSpPr>
            <p:cNvPr id="12" name="AutoShape 12"/>
            <p:cNvSpPr/>
            <p:nvPr/>
          </p:nvSpPr>
          <p:spPr>
            <a:xfrm>
              <a:off x="5346287" y="2886646"/>
              <a:ext cx="1499330" cy="1499330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4445393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flipH="1">
            <a:off x="7144249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5804254" y="3351841"/>
            <a:ext cx="583501" cy="561118"/>
            <a:chOff x="5804254" y="3351841"/>
            <a:chExt cx="583501" cy="561118"/>
          </a:xfrm>
        </p:grpSpPr>
        <p:sp>
          <p:nvSpPr>
            <p:cNvPr id="16" name="AutoShape 16"/>
            <p:cNvSpPr/>
            <p:nvPr/>
          </p:nvSpPr>
          <p:spPr>
            <a:xfrm>
              <a:off x="5964750" y="3351841"/>
              <a:ext cx="262604" cy="26593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5804254" y="3659213"/>
              <a:ext cx="583501" cy="253746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岗位类型分布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323860" y="1451184"/>
            <a:ext cx="3286271" cy="1172597"/>
            <a:chOff x="323860" y="1451184"/>
            <a:chExt cx="3286271" cy="1172597"/>
          </a:xfrm>
        </p:grpSpPr>
        <p:sp>
          <p:nvSpPr>
            <p:cNvPr id="41" name="TextBox 41"/>
            <p:cNvSpPr txBox="1"/>
            <p:nvPr/>
          </p:nvSpPr>
          <p:spPr>
            <a:xfrm>
              <a:off x="323860" y="1451184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b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岗位类型分布情况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81203" y="3072914"/>
            <a:ext cx="3286271" cy="1172597"/>
            <a:chOff x="181203" y="3072914"/>
            <a:chExt cx="3286271" cy="1172597"/>
          </a:xfrm>
        </p:grpSpPr>
        <p:sp>
          <p:nvSpPr>
            <p:cNvPr id="43" name="TextBox 43"/>
            <p:cNvSpPr txBox="1"/>
            <p:nvPr/>
          </p:nvSpPr>
          <p:spPr>
            <a:xfrm>
              <a:off x="181203" y="3072914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 algn="r">
                <a:lnSpc>
                  <a:spcPct val="150000"/>
                </a:lnSpc>
                <a:buFont typeface="Arial"/>
                <a:buChar char="•"/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·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545256" y="4966595"/>
            <a:ext cx="3286271" cy="1172597"/>
            <a:chOff x="545256" y="4966595"/>
            <a:chExt cx="3286271" cy="1172597"/>
          </a:xfrm>
        </p:grpSpPr>
        <p:sp>
          <p:nvSpPr>
            <p:cNvPr id="45" name="TextBox 45"/>
            <p:cNvSpPr txBox="1"/>
            <p:nvPr/>
          </p:nvSpPr>
          <p:spPr>
            <a:xfrm>
              <a:off x="545256" y="4966595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冬奥会志愿者岗位类型主要分为赛会志愿者、城市运行志愿者、社会志愿者等。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724537" y="3072914"/>
            <a:ext cx="3286271" cy="1172597"/>
            <a:chOff x="8724537" y="3072914"/>
            <a:chExt cx="3286271" cy="1172597"/>
          </a:xfrm>
        </p:grpSpPr>
        <p:sp>
          <p:nvSpPr>
            <p:cNvPr id="47" name="TextBox 47"/>
            <p:cNvSpPr txBox="1"/>
            <p:nvPr/>
          </p:nvSpPr>
          <p:spPr>
            <a:xfrm>
              <a:off x="8724537" y="3072914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城市运行志愿者占比为30%，他们主要负责城市交通、安全等方面的保障工作。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8168429" y="4966595"/>
            <a:ext cx="3286271" cy="1172597"/>
            <a:chOff x="8168429" y="4966595"/>
            <a:chExt cx="3286271" cy="1172597"/>
          </a:xfrm>
        </p:grpSpPr>
        <p:sp>
          <p:nvSpPr>
            <p:cNvPr id="49" name="TextBox 49"/>
            <p:cNvSpPr txBox="1"/>
            <p:nvPr/>
          </p:nvSpPr>
          <p:spPr>
            <a:xfrm>
              <a:off x="8168429" y="4966595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社会志愿者占比为20%，他们主要参与社会宣传、环保等公益活动。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581879" y="1451184"/>
            <a:ext cx="3286271" cy="1172597"/>
            <a:chOff x="8581879" y="1451184"/>
            <a:chExt cx="3286271" cy="1172597"/>
          </a:xfrm>
        </p:grpSpPr>
        <p:sp>
          <p:nvSpPr>
            <p:cNvPr id="51" name="TextBox 51"/>
            <p:cNvSpPr txBox="1"/>
            <p:nvPr/>
          </p:nvSpPr>
          <p:spPr>
            <a:xfrm>
              <a:off x="8581879" y="1451184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b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赛会志愿者占比最高，达到50%，他们主要负责赛会的各项服务工作，如场馆指引、秩序维护等。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https://d.book118.com/977034042164006043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2024-09-18T00:24:15.176</cp:lastPrinted>
  <dcterms:created xsi:type="dcterms:W3CDTF">2024-09-17T16:24:15Z</dcterms:created>
  <dcterms:modified xsi:type="dcterms:W3CDTF">2024-09-17T16:24:17Z</dcterms:modified>
</cp:coreProperties>
</file>