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C89CA24-6626-4069-A2C9-E0B3FF1988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C1E6656-90D7-4895-A82C-2258141B50E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D76C128-40B2-43F9-A092-AA2826E2AD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6D7995F-7C02-4C76-B341-442A418D8A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3A010F9-182D-4B37-B487-92E4B167806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D416CB6-6D46-4DC4-9116-4A789884EA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73ACCE2-4C86-4ADF-AA9C-E79CFD83244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7DF7AF-294D-463C-A619-67BF6F82CE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82F1A09-FB1D-4830-960A-50C8AFF312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19671E-1111-47D7-838C-2075630B17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D0C8B3-0CE5-4CFF-A8AB-A864ED88D9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7706013301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家长会中的激励与奖励机制</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汇报时间：2024-01-26</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汇报人：XX</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激励与奖励机制的重要性</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激励与奖励机制的实施原则</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激励措施的设计与实践</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奖励方式的选择与应用</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避免过度激励和奖励的负面影响</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家长在激励与奖励机制中的角色</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激励与奖励机制的重要性</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通过设立奖励机制，让学生明确知道他们的努力和成就将会得到认可和奖励，从而激发他们的内在动力，更加积极地投入到学习中。</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激发学生内在动力</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当学生通过努力获得奖励时，他们的自信心会得到提升，这将有助于他们在未来面对挑战时更加勇敢和自信。</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增强学生自信心</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激励和奖励机制可以让学生感到他们的参与是有价值的，这将促使他们更加积极地参与到课堂讨论、小组活动等各种学习活动中。</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提高学生参与度</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提高学生积极性和参与度</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94" r="25094"/>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促进家长参与</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通过家长会等形式的奖励机制，可以让家长更加了解学生在学校的表现和进步，从而增强家长对学校的信任和满意度，促进家长更积极地参与到学生的教育中。</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加强家校沟通</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激励和奖励机制可以为家校沟通提供更多的话题和交流机会，让学校和家长更加紧密地联系在一起，共同关注学生的成长和发展。</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提升家庭教育质量</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通过向家长传授激励和奖励的理念和方法，可以引导家长在家庭教育中更加注重对孩子的激励和引导，从而提升家庭教育的质量。</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增强家校合作与沟通</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激励和奖励机制可以让学生感到学习是一件有趣而富有挑战性的事情，这将有助于创造积极的学习氛围，让学生在轻松愉悦的环境中学习。</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创造积极的学习氛围</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适当的奖励机制可以激发学生的竞争意识，让他们更加努力地追求进步和卓越，从而在班级和学校中形成良好的竞争氛围。</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激发学生的竞争意识</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在激励和奖励机制的引导下，学生们会意识到互相帮助、共同进步的重要性，从而更加愿意与同学分享知识和经验，形成良好的合作学习氛围。</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促进同学间的互助合作</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营造良好学习氛围和竞争环境</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激励与奖励机制的实施原则</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520" b="2520"/>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3107" b="3107"/>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8681" b="8681"/>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公平公正原则</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确保奖励标准明确、公开</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制定明确的奖励标准，确保所有学生和家长都能清楚了解奖励的依据和条件。</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避免偏见和歧视</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在奖励过程中，要确保对所有学生一视同仁，不因个人喜好、背景等因素而产生偏见或歧视。</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奖励与表现相符</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奖励应与学生的表现和努力程度相符，确保奖励的公正性和合理性。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792" r="16792"/>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灵活多样的奖励方式</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采用多种奖励方式，如表扬、证书、奖品等，以满足不同学生的需求和期望。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尊重学生的个性</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每个学生都有独特的才能和潜力，奖励机制应尊重并鼓励学生的个性发展。</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考虑学生的兴趣和特长</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根据学生的兴趣和特长设立奖励，以激发学生的积极性和创造力。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个性化差异原则</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及时给予反馈</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在学生取得进步或达到奖励标准时，应及时给予反馈和奖励，以增强学生的成就感和动力。</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具体、明确的反馈</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反馈应具体、明确，指出学生的优点和不足，并提供改进建议，以帮助学生更好地发展。</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鼓励家长参与</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鼓励家长参与学生的反馈和奖励过程，加强家校合作，共同促进学生的成长和进步。</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及时反馈原则</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激励措施的设计与实践</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设定明确、可量化的学习目标</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为了让学生有明确的学习方向，老师和家长应共同设定具体、可衡量的学习目标，如提高某科目成绩、改善学习习惯等。</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792" r="16792"/>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制定个性化的奖励计划</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根据每个学生的目标和实际情况，制定个性化的奖励计划，如达到目标可获得玩具、书籍、旅行等奖励，以激发学生的积极性。</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及时反馈与调整</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在目标实现过程中，老师和家长应给予及时反馈，肯定学生的努力和进步，同时根据实际情况调整目标和奖励计划，保持学生的动力。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目标设定与达成奖励</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BFF"/>
                </a:solidFill>
                <a:latin typeface="Calibri"/>
                <a:ea typeface="+mn-ea"/>
                <a:cs typeface="+mn-cs"/>
              </a:defRPr>
            </a:lvl1pPr>
            <a:lvl2pPr marL="457200" algn="l" defTabSz="914400" rtl="0" eaLnBrk="1" latinLnBrk="0" hangingPunct="1">
              <a:defRPr sz="1800" kern="1200">
                <a:solidFill>
                  <a:srgbClr val="F4FBFF"/>
                </a:solidFill>
                <a:latin typeface="Calibri"/>
                <a:ea typeface="+mn-ea"/>
                <a:cs typeface="+mn-cs"/>
              </a:defRPr>
            </a:lvl2pPr>
            <a:lvl3pPr marL="914400" algn="l" defTabSz="914400" rtl="0" eaLnBrk="1" latinLnBrk="0" hangingPunct="1">
              <a:defRPr sz="1800" kern="1200">
                <a:solidFill>
                  <a:srgbClr val="F4FBFF"/>
                </a:solidFill>
                <a:latin typeface="Calibri"/>
                <a:ea typeface="+mn-ea"/>
                <a:cs typeface="+mn-cs"/>
              </a:defRPr>
            </a:lvl3pPr>
            <a:lvl4pPr marL="1371600" algn="l" defTabSz="914400" rtl="0" eaLnBrk="1" latinLnBrk="0" hangingPunct="1">
              <a:defRPr sz="1800" kern="1200">
                <a:solidFill>
                  <a:srgbClr val="F4FBFF"/>
                </a:solidFill>
                <a:latin typeface="Calibri"/>
                <a:ea typeface="+mn-ea"/>
                <a:cs typeface="+mn-cs"/>
              </a:defRPr>
            </a:lvl4pPr>
            <a:lvl5pPr marL="1828800" algn="l" defTabSz="914400" rtl="0" eaLnBrk="1" latinLnBrk="0" hangingPunct="1">
              <a:defRPr sz="1800" kern="1200">
                <a:solidFill>
                  <a:srgbClr val="F4FBFF"/>
                </a:solidFill>
                <a:latin typeface="Calibri"/>
                <a:ea typeface="+mn-ea"/>
                <a:cs typeface="+mn-cs"/>
              </a:defRPr>
            </a:lvl5pPr>
            <a:lvl6pPr marL="2286000" algn="l" defTabSz="914400" rtl="0" eaLnBrk="1" latinLnBrk="0" hangingPunct="1">
              <a:defRPr sz="1800" kern="1200">
                <a:solidFill>
                  <a:srgbClr val="F4FBFF"/>
                </a:solidFill>
                <a:latin typeface="Calibri"/>
                <a:ea typeface="+mn-ea"/>
                <a:cs typeface="+mn-cs"/>
              </a:defRPr>
            </a:lvl6pPr>
            <a:lvl7pPr marL="2743200" algn="l" defTabSz="914400" rtl="0" eaLnBrk="1" latinLnBrk="0" hangingPunct="1">
              <a:defRPr sz="1800" kern="1200">
                <a:solidFill>
                  <a:srgbClr val="F4FBFF"/>
                </a:solidFill>
                <a:latin typeface="Calibri"/>
                <a:ea typeface="+mn-ea"/>
                <a:cs typeface="+mn-cs"/>
              </a:defRPr>
            </a:lvl7pPr>
            <a:lvl8pPr marL="3200400" algn="l" defTabSz="914400" rtl="0" eaLnBrk="1" latinLnBrk="0" hangingPunct="1">
              <a:defRPr sz="1800" kern="1200">
                <a:solidFill>
                  <a:srgbClr val="F4FBFF"/>
                </a:solidFill>
                <a:latin typeface="Calibri"/>
                <a:ea typeface="+mn-ea"/>
                <a:cs typeface="+mn-cs"/>
              </a:defRPr>
            </a:lvl8pPr>
            <a:lvl9pPr marL="3657600" algn="l" defTabSz="914400" rtl="0" eaLnBrk="1" latinLnBrk="0" hangingPunct="1">
              <a:defRPr sz="1800" kern="1200">
                <a:solidFill>
                  <a:srgbClr val="F4FB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BFF"/>
                </a:solidFill>
                <a:latin typeface="Calibri"/>
                <a:ea typeface="+mn-ea"/>
                <a:cs typeface="+mn-cs"/>
              </a:defRPr>
            </a:lvl1pPr>
            <a:lvl2pPr marL="457200" algn="l" defTabSz="914400" rtl="0" eaLnBrk="1" latinLnBrk="0" hangingPunct="1">
              <a:defRPr sz="1800" kern="1200">
                <a:solidFill>
                  <a:srgbClr val="F4FBFF"/>
                </a:solidFill>
                <a:latin typeface="Calibri"/>
                <a:ea typeface="+mn-ea"/>
                <a:cs typeface="+mn-cs"/>
              </a:defRPr>
            </a:lvl2pPr>
            <a:lvl3pPr marL="914400" algn="l" defTabSz="914400" rtl="0" eaLnBrk="1" latinLnBrk="0" hangingPunct="1">
              <a:defRPr sz="1800" kern="1200">
                <a:solidFill>
                  <a:srgbClr val="F4FBFF"/>
                </a:solidFill>
                <a:latin typeface="Calibri"/>
                <a:ea typeface="+mn-ea"/>
                <a:cs typeface="+mn-cs"/>
              </a:defRPr>
            </a:lvl3pPr>
            <a:lvl4pPr marL="1371600" algn="l" defTabSz="914400" rtl="0" eaLnBrk="1" latinLnBrk="0" hangingPunct="1">
              <a:defRPr sz="1800" kern="1200">
                <a:solidFill>
                  <a:srgbClr val="F4FBFF"/>
                </a:solidFill>
                <a:latin typeface="Calibri"/>
                <a:ea typeface="+mn-ea"/>
                <a:cs typeface="+mn-cs"/>
              </a:defRPr>
            </a:lvl4pPr>
            <a:lvl5pPr marL="1828800" algn="l" defTabSz="914400" rtl="0" eaLnBrk="1" latinLnBrk="0" hangingPunct="1">
              <a:defRPr sz="1800" kern="1200">
                <a:solidFill>
                  <a:srgbClr val="F4FBFF"/>
                </a:solidFill>
                <a:latin typeface="Calibri"/>
                <a:ea typeface="+mn-ea"/>
                <a:cs typeface="+mn-cs"/>
              </a:defRPr>
            </a:lvl5pPr>
            <a:lvl6pPr marL="2286000" algn="l" defTabSz="914400" rtl="0" eaLnBrk="1" latinLnBrk="0" hangingPunct="1">
              <a:defRPr sz="1800" kern="1200">
                <a:solidFill>
                  <a:srgbClr val="F4FBFF"/>
                </a:solidFill>
                <a:latin typeface="Calibri"/>
                <a:ea typeface="+mn-ea"/>
                <a:cs typeface="+mn-cs"/>
              </a:defRPr>
            </a:lvl6pPr>
            <a:lvl7pPr marL="2743200" algn="l" defTabSz="914400" rtl="0" eaLnBrk="1" latinLnBrk="0" hangingPunct="1">
              <a:defRPr sz="1800" kern="1200">
                <a:solidFill>
                  <a:srgbClr val="F4FBFF"/>
                </a:solidFill>
                <a:latin typeface="Calibri"/>
                <a:ea typeface="+mn-ea"/>
                <a:cs typeface="+mn-cs"/>
              </a:defRPr>
            </a:lvl7pPr>
            <a:lvl8pPr marL="3200400" algn="l" defTabSz="914400" rtl="0" eaLnBrk="1" latinLnBrk="0" hangingPunct="1">
              <a:defRPr sz="1800" kern="1200">
                <a:solidFill>
                  <a:srgbClr val="F4FBFF"/>
                </a:solidFill>
                <a:latin typeface="Calibri"/>
                <a:ea typeface="+mn-ea"/>
                <a:cs typeface="+mn-cs"/>
              </a:defRPr>
            </a:lvl8pPr>
            <a:lvl9pPr marL="3657600" algn="l" defTabSz="914400" rtl="0" eaLnBrk="1" latinLnBrk="0" hangingPunct="1">
              <a:defRPr sz="1800" kern="1200">
                <a:solidFill>
                  <a:srgbClr val="F4FB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BFF"/>
                </a:solidFill>
                <a:latin typeface="Calibri"/>
                <a:ea typeface="+mn-ea"/>
                <a:cs typeface="+mn-cs"/>
              </a:defRPr>
            </a:lvl1pPr>
            <a:lvl2pPr marL="457200" algn="l" defTabSz="914400" rtl="0" eaLnBrk="1" latinLnBrk="0" hangingPunct="1">
              <a:defRPr sz="1800" kern="1200">
                <a:solidFill>
                  <a:srgbClr val="F4FBFF"/>
                </a:solidFill>
                <a:latin typeface="Calibri"/>
                <a:ea typeface="+mn-ea"/>
                <a:cs typeface="+mn-cs"/>
              </a:defRPr>
            </a:lvl2pPr>
            <a:lvl3pPr marL="914400" algn="l" defTabSz="914400" rtl="0" eaLnBrk="1" latinLnBrk="0" hangingPunct="1">
              <a:defRPr sz="1800" kern="1200">
                <a:solidFill>
                  <a:srgbClr val="F4FBFF"/>
                </a:solidFill>
                <a:latin typeface="Calibri"/>
                <a:ea typeface="+mn-ea"/>
                <a:cs typeface="+mn-cs"/>
              </a:defRPr>
            </a:lvl3pPr>
            <a:lvl4pPr marL="1371600" algn="l" defTabSz="914400" rtl="0" eaLnBrk="1" latinLnBrk="0" hangingPunct="1">
              <a:defRPr sz="1800" kern="1200">
                <a:solidFill>
                  <a:srgbClr val="F4FBFF"/>
                </a:solidFill>
                <a:latin typeface="Calibri"/>
                <a:ea typeface="+mn-ea"/>
                <a:cs typeface="+mn-cs"/>
              </a:defRPr>
            </a:lvl4pPr>
            <a:lvl5pPr marL="1828800" algn="l" defTabSz="914400" rtl="0" eaLnBrk="1" latinLnBrk="0" hangingPunct="1">
              <a:defRPr sz="1800" kern="1200">
                <a:solidFill>
                  <a:srgbClr val="F4FBFF"/>
                </a:solidFill>
                <a:latin typeface="Calibri"/>
                <a:ea typeface="+mn-ea"/>
                <a:cs typeface="+mn-cs"/>
              </a:defRPr>
            </a:lvl5pPr>
            <a:lvl6pPr marL="2286000" algn="l" defTabSz="914400" rtl="0" eaLnBrk="1" latinLnBrk="0" hangingPunct="1">
              <a:defRPr sz="1800" kern="1200">
                <a:solidFill>
                  <a:srgbClr val="F4FBFF"/>
                </a:solidFill>
                <a:latin typeface="Calibri"/>
                <a:ea typeface="+mn-ea"/>
                <a:cs typeface="+mn-cs"/>
              </a:defRPr>
            </a:lvl6pPr>
            <a:lvl7pPr marL="2743200" algn="l" defTabSz="914400" rtl="0" eaLnBrk="1" latinLnBrk="0" hangingPunct="1">
              <a:defRPr sz="1800" kern="1200">
                <a:solidFill>
                  <a:srgbClr val="F4FBFF"/>
                </a:solidFill>
                <a:latin typeface="Calibri"/>
                <a:ea typeface="+mn-ea"/>
                <a:cs typeface="+mn-cs"/>
              </a:defRPr>
            </a:lvl7pPr>
            <a:lvl8pPr marL="3200400" algn="l" defTabSz="914400" rtl="0" eaLnBrk="1" latinLnBrk="0" hangingPunct="1">
              <a:defRPr sz="1800" kern="1200">
                <a:solidFill>
                  <a:srgbClr val="F4FBFF"/>
                </a:solidFill>
                <a:latin typeface="Calibri"/>
                <a:ea typeface="+mn-ea"/>
                <a:cs typeface="+mn-cs"/>
              </a:defRPr>
            </a:lvl8pPr>
            <a:lvl9pPr marL="3657600" algn="l" defTabSz="914400" rtl="0" eaLnBrk="1" latinLnBrk="0" hangingPunct="1">
              <a:defRPr sz="1800" kern="1200">
                <a:solidFill>
                  <a:srgbClr val="F4FB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荣誉证书鼓励</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学校或班级可以设立各种荣誉证书，如“优秀学生”、“进步之星”等，以表彰在不同方面表现突出的学生，激发他们的自信心和荣誉感。</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定期颁发表扬信</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老师可以定期向表现优秀的学生颁发表扬信，详细描述他们的优点和进步，让学生感受到自己的努力和成就被认可。</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公开表彰仪式</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在家长会等场合举行公开表彰仪式，让学生站在舞台上接受大家的掌声和赞誉，增强学生的自信心和成就感。</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6667" r="16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67" r="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表扬信/荣誉证书颁发</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https://d.book118.com/977060133016006035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2024-09-09T09:02:14.002</cp:lastPrinted>
  <dcterms:created xsi:type="dcterms:W3CDTF">2024-09-09T01:02:14Z</dcterms:created>
  <dcterms:modified xsi:type="dcterms:W3CDTF">2024-09-09T01:02:16Z</dcterms:modified>
</cp:coreProperties>
</file>