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TPHED+MS-UIGothic"/>
      <p:regular r:id="rId15"/>
    </p:embeddedFont>
    <p:embeddedFont>
      <p:font typeface="TISWMN+BLTWSM+MicrosoftYaHei-Bold"/>
      <p:regular r:id="rId16"/>
    </p:embeddedFont>
    <p:embeddedFont>
      <p:font typeface="DPFHCK+MPNEAM+ArialMT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6303F-03A1-41F9-A294-8A6704472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37564-C1AE-4FE0-8883-CD17C6014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F10E1-DBF1-4B33-B0B4-27B30D14B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C0BCE-F63A-4BBB-AA75-AFD0786C3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D98EC2-A920-4D59-9ED1-157F84CD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07FAB-6AE0-4CB1-BEF6-E4B90C71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F85B1-FD99-4B49-91A2-D0DAF365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91A06-3A5A-4325-9A7C-9F0A0566C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32EED-481A-4210-A14A-952A5DD3B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84349-3A86-4062-AD8A-EDA3DA326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63061-5630-4A64-8C0B-7B18E5260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65166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241980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TPHED+MS-UIGothic"/>
                <a:cs typeface="BTPHED+MS-UIGothic"/>
              </a:rPr>
              <a:t>中医内科学之喘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证护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TPHED+MS-UIGothic"/>
                <a:cs typeface="BTPHED+MS-UIGothic"/>
              </a:rPr>
              <a:t>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BTPHED+MS-UIGothic"/>
                <a:cs typeface="BTPHE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BTPHED+MS-UIGothic"/>
                <a:cs typeface="BTPHED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TISWMN+BLTWSM+MicrosoftYaHei-Bold"/>
                <a:cs typeface="TISWMN+BLTWSM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2751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PFHCK+MPNEAM+ArialMT"/>
                <a:cs typeface="DPFHCK+MPNEAM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TPHED+MS-UIGothic"/>
                <a:cs typeface="BTPHED+MS-UIGothic"/>
              </a:rPr>
              <a:t>喘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2400">
                <a:solidFill>
                  <a:srgbClr val="000000"/>
                </a:solidFill>
                <a:latin typeface="BTPHED+MS-UIGothic"/>
                <a:cs typeface="BTPHE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TISWMN+BLTWSM+MicrosoftYaHei-Bold"/>
                <a:cs typeface="TISWMN+BLTWSM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BTPHED+MS-UIGothic"/>
                <a:cs typeface="BTPHED+MS-UIGothic"/>
              </a:rPr>
              <a:t>喘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4500">
                <a:solidFill>
                  <a:srgbClr val="000000"/>
                </a:solidFill>
                <a:latin typeface="BTPHED+MS-UIGothic"/>
                <a:cs typeface="BTPHE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与分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BTPHED+MS-UIGothic"/>
                <a:cs typeface="BTPHED+MS-UIGothic"/>
              </a:rPr>
              <a:t>喘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证</a:t>
            </a:r>
            <a:r>
              <a:rPr sz="2300" spc="23">
                <a:solidFill>
                  <a:srgbClr val="FF6D1B"/>
                </a:solidFill>
                <a:latin typeface="BTPHED+MS-UIGothic"/>
                <a:cs typeface="BTPHED+MS-UIGothic"/>
              </a:rPr>
              <a:t>的定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324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是指由于外感或内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等因素，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致肺失宣降，气机上逆，出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以呼吸困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喘息不得平卧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主要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床表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的一种病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BTPHED+MS-UIGothic"/>
                <a:cs typeface="BTPHED+MS-UIGothic"/>
              </a:rPr>
              <a:t>喘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证</a:t>
            </a:r>
            <a:r>
              <a:rPr sz="2300" spc="23">
                <a:solidFill>
                  <a:srgbClr val="FF6D1B"/>
                </a:solidFill>
                <a:latin typeface="BTPHED+MS-UIGothic"/>
                <a:cs typeface="BTPHED+MS-UIGothic"/>
              </a:rPr>
              <a:t>的分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为实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喘和虚喘两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喘多因外邪侵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、痰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浊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壅肺所致，表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吸急促、气粗声高；虚喘多因肺、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亏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虚，表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呼吸浅促、气短声低。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喘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的症状与表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BTPHED+MS-UIGothic"/>
                <a:cs typeface="BTPHED+MS-UIGothic"/>
              </a:rPr>
              <a:t>喘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证</a:t>
            </a:r>
            <a:r>
              <a:rPr sz="1550" spc="25">
                <a:solidFill>
                  <a:srgbClr val="FF6D1B"/>
                </a:solidFill>
                <a:latin typeface="BTPHED+MS-UIGothic"/>
                <a:cs typeface="BTPHED+MS-UIGothic"/>
              </a:rPr>
              <a:t>的症状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的主要症状包括呼吸困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、气短、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气喘、咳嗽、咳痰等。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重者可能出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现张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口抬肩、端坐呼吸、不能平卧等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TPHED+MS-UIGothic"/>
                <a:cs typeface="BTPHED+MS-UIGothic"/>
              </a:rPr>
              <a:t>喘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50" spc="25">
                <a:solidFill>
                  <a:srgbClr val="FFFFFF"/>
                </a:solidFill>
                <a:latin typeface="BTPHED+MS-UIGothic"/>
                <a:cs typeface="BTPHED+MS-UIGothic"/>
              </a:rPr>
              <a:t>的表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313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的表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可能因个体差异而异，但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一般都会出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呼吸急促、气短、胸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等症状。在体征上，可能出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三凹征、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面色青紫、鼻翼煽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等表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BTPHED+MS-UIGothic"/>
                <a:cs typeface="BTPHE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喘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证</a:t>
            </a: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的病因与病机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BTPHED+MS-UIGothic"/>
                <a:cs typeface="BTPHED+MS-UIGothic"/>
              </a:rPr>
              <a:t>喘</a:t>
            </a: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证</a:t>
            </a:r>
            <a:r>
              <a:rPr sz="2000" spc="15">
                <a:solidFill>
                  <a:srgbClr val="FF6D1B"/>
                </a:solidFill>
                <a:latin typeface="BTPHED+MS-UIGothic"/>
                <a:cs typeface="BTPHED+MS-UIGothic"/>
              </a:rPr>
              <a:t>的病因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的病因主要包括外感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寒湿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之邪、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食不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、情志不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、久病体虚等。其中，外感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寒湿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之邪是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致喘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的主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要原因之一。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BTPHED+MS-UIGothic"/>
                <a:cs typeface="BTPHED+MS-UIGothic"/>
              </a:rPr>
              <a:t>喘</a:t>
            </a: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证</a:t>
            </a:r>
            <a:r>
              <a:rPr sz="2000" spc="15">
                <a:solidFill>
                  <a:srgbClr val="FF6D1B"/>
                </a:solidFill>
                <a:latin typeface="BTPHED+MS-UIGothic"/>
                <a:cs typeface="BTPHED+MS-UIGothic"/>
              </a:rPr>
              <a:t>的病机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的病机主要与肺、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有关。肺主气，司呼吸，外合皮毛，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易受外邪侵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气，与呼吸运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密切相关。当外邪侵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袭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或内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伤导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致肺失宣降、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，就会引起喘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TPHED+MS-UIGothic"/>
                <a:cs typeface="BTPHED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TISWMN+BLTWSM+MicrosoftYaHei-Bold"/>
                <a:cs typeface="TISWMN+BLTWSM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BTPHED+MS-UIGothic"/>
                <a:cs typeface="BTPHED+MS-UIGothic"/>
              </a:rPr>
              <a:t>喘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证护</a:t>
            </a:r>
            <a:r>
              <a:rPr sz="4500">
                <a:solidFill>
                  <a:srgbClr val="000000"/>
                </a:solidFill>
                <a:latin typeface="BTPHED+MS-UIGothic"/>
                <a:cs typeface="BTPHED+MS-UIGothic"/>
              </a:rPr>
              <a:t>理原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BTPHED+MS-UIGothic"/>
                <a:cs typeface="BTPHED+MS-UIGothic"/>
              </a:rPr>
              <a:t>估喘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FFFDFD"/>
                </a:solidFill>
                <a:latin typeface="BTPHED+MS-UIGothic"/>
                <a:cs typeface="BTPHED+MS-UIGothic"/>
              </a:rPr>
              <a:t>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2000" spc="25">
                <a:solidFill>
                  <a:srgbClr val="FFFDFD"/>
                </a:solidFill>
                <a:latin typeface="BTPHED+MS-UIGothic"/>
                <a:cs typeface="BTPHED+MS-UIGothic"/>
              </a:rPr>
              <a:t>重程度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BTPHED+MS-UIGothic"/>
                <a:cs typeface="BTPHED+MS-UIGothic"/>
              </a:rPr>
              <a:t>估患者的心理状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察患者的呼吸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率、血氧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和度、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心率等指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，判断喘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重程度，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以便采取相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理措施。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关注患者的情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绪变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化，了解患者是否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存在焦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、抑郁等情况，以便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予心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理支持。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BTPHED+MS-UIGothic"/>
                <a:cs typeface="BTPHED+MS-UIGothic"/>
              </a:rPr>
              <a:t>估患者的生活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5034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了解患者的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食、运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、作息等情况，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判断是否存在不良生活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，并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的指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BTPHED+MS-UIGothic"/>
                <a:cs typeface="BTPHE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ISWMN+BLTWSM+MicrosoftYaHei-Bold"/>
                <a:cs typeface="TISWMN+BLTWS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ISWMN+BLTWSM+MicrosoftYaHei-Bold"/>
                <a:cs typeface="TISWMN+BLTWS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ISWMN+BLTWSM+MicrosoftYaHei-Bold"/>
                <a:cs typeface="TISWMN+BLTWS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BTPHED+MS-UIGothic"/>
                <a:cs typeface="BTPHED+MS-UIGothic"/>
              </a:rPr>
              <a:t>呼吸困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BTPHED+MS-UIGothic"/>
                <a:cs typeface="BTPHED+MS-UIGothic"/>
              </a:rPr>
              <a:t>睡眠障碍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57835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BTPHED+MS-UIGothic"/>
                <a:cs typeface="BTPHED+MS-UIGothic"/>
              </a:rPr>
              <a:t>焦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虑</a:t>
            </a:r>
            <a:r>
              <a:rPr sz="2000" spc="25">
                <a:solidFill>
                  <a:srgbClr val="FF6D1B"/>
                </a:solidFill>
                <a:latin typeface="BTPHED+MS-UIGothic"/>
                <a:cs typeface="BTPHED+MS-UIGothic"/>
              </a:rPr>
              <a:t>、抑郁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患者因喘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证导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致呼吸不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气促、胸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闷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等症状。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患者常因呼吸困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致夜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睡眠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量下降，出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失眠、睡眠浅等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患者因疾病困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扰产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、抑郁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等症状。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6D1B"/>
                </a:solidFill>
                <a:latin typeface="BTPHED+MS-UIGothic"/>
                <a:cs typeface="BTPHED+MS-UIGothic"/>
              </a:rPr>
              <a:t>理目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解患者呼吸困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状，提高生活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6275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解患者焦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、抑郁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症状，增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信心。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改善患者睡眠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量，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47470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充足的休息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BTPHED+MS-UIGothic"/>
                <a:cs typeface="BTPHE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https://d.book118.com/977065166165006043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BTPHED+MS-UIGothic</vt:lpstr>
      <vt:lpstr>SimSun</vt:lpstr>
      <vt:lpstr>TISWMN+BLTWSM+MicrosoftYaHei-Bold</vt:lpstr>
      <vt:lpstr>DPFHCK+MPNEAM+ArialMT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2024-09-18T00:57:09.947</cp:lastPrinted>
  <dcterms:created xsi:type="dcterms:W3CDTF">2024-09-17T16:57:09Z</dcterms:created>
  <dcterms:modified xsi:type="dcterms:W3CDTF">2024-09-17T16:57:11Z</dcterms:modified>
</cp:coreProperties>
</file>