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525000" cy="53467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EAF05-A8E0-41CA-8586-136057E04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90713-B388-4EBC-ACCE-C7E63FC95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DF681-19E2-47FB-8F8D-134C8AFE7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9132A-89C9-4E93-A69E-8C4C61258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B00AFC-AC0C-458F-8297-E78F01099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71C7D2-508A-420E-AB4C-B32642D6B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BB06F2-B6B6-4D3D-8051-723B10852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49637-5EAC-4D5C-8341-41627E010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F8914-BADF-4758-926D-925D0D361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68702-CCE6-4971-AF64-99D6B4774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65F8B-6C6B-4D83-80B6-B7DC9852F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01166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8800800">
            <a:off x="6590549" y="256997"/>
            <a:ext cx="3810000" cy="3810000"/>
          </a:xfrm>
          <a:prstGeom prst="ellipse">
            <a:avLst/>
          </a:prstGeom>
          <a:gradFill>
            <a:gsLst>
              <a:gs pos="0">
                <a:srgbClr val="FFFFFF">
                  <a:alpha val="17000"/>
                </a:srgbClr>
              </a:gs>
              <a:gs pos="100000">
                <a:schemeClr val="accent1">
                  <a:alpha val="1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16282" y="1251407"/>
            <a:ext cx="6831330" cy="16821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实习律师年度个人工作总结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-883792" y="-736849"/>
            <a:ext cx="1905000" cy="19050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7480550">
            <a:off x="5147169" y="2123680"/>
            <a:ext cx="2381250" cy="238125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02356" y="662169"/>
            <a:ext cx="266700" cy="2667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>
            <a:off x="9135549" y="855045"/>
            <a:ext cx="0" cy="3552665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 rot="-8555087">
            <a:off x="411505" y="3577760"/>
            <a:ext cx="523558" cy="523875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27007" y="892969"/>
            <a:ext cx="4542117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业务收获与成长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对未来工作的展望与规划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0" r="-2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3949114" y="1355650"/>
            <a:ext cx="1626771" cy="1626771"/>
          </a:xfrm>
          <a:prstGeom prst="ellipse">
            <a:avLst/>
          </a:prstGeom>
          <a:gradFill>
            <a:gsLst>
              <a:gs pos="0">
                <a:srgbClr val="FFFFFF">
                  <a:alpha val="27000"/>
                </a:srgbClr>
              </a:gs>
              <a:gs pos="100000">
                <a:schemeClr val="accent1">
                  <a:alpha val="2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075373" y="2678906"/>
            <a:ext cx="7374255" cy="7010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0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61172" y="1551815"/>
            <a:ext cx="6002655" cy="12344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6000" b="1">
                <a:solidFill>
                  <a:schemeClr val="lt1">
                    <a:lumMod val="6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 rot="-6497650">
            <a:off x="6950442" y="4227146"/>
            <a:ext cx="819243" cy="819243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4394125">
            <a:off x="244981" y="4445237"/>
            <a:ext cx="1992222" cy="1992222"/>
          </a:xfrm>
          <a:prstGeom prst="ellipse">
            <a:avLst/>
          </a:prstGeom>
          <a:gradFill>
            <a:gsLst>
              <a:gs pos="0">
                <a:srgbClr val="FFFFFF">
                  <a:alpha val="8000"/>
                </a:srgbClr>
              </a:gs>
              <a:gs pos="100000">
                <a:schemeClr val="accent1">
                  <a:alpha val="8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6788453">
            <a:off x="1430084" y="378522"/>
            <a:ext cx="662176" cy="662176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4785193">
            <a:off x="8125432" y="1844840"/>
            <a:ext cx="648392" cy="648392"/>
          </a:xfrm>
          <a:prstGeom prst="ellipse">
            <a:avLst/>
          </a:prstGeom>
          <a:gradFill>
            <a:gsLst>
              <a:gs pos="0">
                <a:srgbClr val="FFFFFF">
                  <a:alpha val="7000"/>
                </a:srgbClr>
              </a:gs>
              <a:gs pos="100000">
                <a:schemeClr val="accent1">
                  <a:alpha val="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269" r="-269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672622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总结词：高效负责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3222117"/>
            <a:ext cx="4880359" cy="9115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详细描述：在过去的年度里，我参与了假设干案件的处理，展示了高效负责的工作态度。我不仅在案件研究中展现了扎实的法律知识，还在诉讼和谈判中展现了出色的沟通技巧。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案件处理情况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269" r="-269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持续学习，能力提升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我始终坚持持续学习，不断提升自己的业务技能。通过参加培训、研讨会和实际操作，我在法律检索、法律文书撰写、案件分析等方面的能力得到了显著提升。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业务技能提升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15683" y="1699833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良好合作，有效沟通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15683" y="1078568"/>
            <a:ext cx="7357045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我积极参与团队讨论，与同事保持良好的沟通合作。在案件处理过程中，我不仅提供了自己的见解和建议，还积极倾听他人的意见，促进了团队的良好合作和有效沟通。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06158" y="3202643"/>
            <a:ext cx="7562946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0" r="-2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3949114" y="1355650"/>
            <a:ext cx="1626771" cy="1626771"/>
          </a:xfrm>
          <a:prstGeom prst="ellipse">
            <a:avLst/>
          </a:prstGeom>
          <a:gradFill>
            <a:gsLst>
              <a:gs pos="0">
                <a:srgbClr val="FFFFFF">
                  <a:alpha val="27000"/>
                </a:srgbClr>
              </a:gs>
              <a:gs pos="100000">
                <a:schemeClr val="accent1">
                  <a:alpha val="2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075373" y="2678906"/>
            <a:ext cx="7374255" cy="7010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0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业务收获与成长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61172" y="1551815"/>
            <a:ext cx="6002655" cy="12344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6000" b="1">
                <a:solidFill>
                  <a:schemeClr val="lt1">
                    <a:lumMod val="6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AutoShape 5"/>
          <p:cNvSpPr/>
          <p:nvPr/>
        </p:nvSpPr>
        <p:spPr>
          <a:xfrm rot="-6497650">
            <a:off x="6950442" y="4227146"/>
            <a:ext cx="819243" cy="819243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4394125">
            <a:off x="244981" y="4445237"/>
            <a:ext cx="1992222" cy="1992222"/>
          </a:xfrm>
          <a:prstGeom prst="ellipse">
            <a:avLst/>
          </a:prstGeom>
          <a:gradFill>
            <a:gsLst>
              <a:gs pos="0">
                <a:srgbClr val="FFFFFF">
                  <a:alpha val="8000"/>
                </a:srgbClr>
              </a:gs>
              <a:gs pos="100000">
                <a:schemeClr val="accent1">
                  <a:alpha val="8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6788453">
            <a:off x="1430084" y="378522"/>
            <a:ext cx="662176" cy="662176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4785193">
            <a:off x="8125432" y="1844840"/>
            <a:ext cx="648392" cy="648392"/>
          </a:xfrm>
          <a:prstGeom prst="ellipse">
            <a:avLst/>
          </a:prstGeom>
          <a:gradFill>
            <a:gsLst>
              <a:gs pos="0">
                <a:srgbClr val="FFFFFF">
                  <a:alpha val="7000"/>
                </a:srgbClr>
              </a:gs>
              <a:gs pos="100000">
                <a:schemeClr val="accent1">
                  <a:alpha val="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269" r="-269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91990" y="1567100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通过参与实际案件的处理，我更加深入地理解了法律条文的含义，也更加熟悉了法院判例的实践应用。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91990" y="1056815"/>
            <a:ext cx="3626635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深化理解法律条文与案例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91990" y="3515137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实习期间，我不仅学习了法律理论知识，也积累了丰富的实践经验，能够更好地将两者结合，提高自己的业务水平。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3023901"/>
            <a:ext cx="4003302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学会将理论与实践结合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专业知识运用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92730" y="1111796"/>
            <a:ext cx="6282791" cy="57512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掌握法律文书写作标准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2792730" y="1494759"/>
            <a:ext cx="6081810" cy="67123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通过参与实际案件的处理，我更加熟悉了法律文书的写作标准和技巧，能够更加准确地表达法律意见和观点。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5355" y="3102521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提高写作质量和效率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35355" y="3485484"/>
            <a:ext cx="6104813" cy="67123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通过不断的练习和实践，我的法律文书写作质量和效率都得到了很大的提高，为今后的工作打下了坚实的根底。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法律文书写作提升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32629" y="1368193"/>
            <a:ext cx="4095831" cy="3308171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96540" y="1368193"/>
            <a:ext cx="4095831" cy="3308171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39623" y="1898873"/>
            <a:ext cx="2445753" cy="2445753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88708" y="2047958"/>
            <a:ext cx="2147584" cy="2147584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811921" y="2312125"/>
            <a:ext cx="1760899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48840" y="2230618"/>
            <a:ext cx="2231294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847712" y="2290542"/>
            <a:ext cx="2551782" cy="11517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在实习期间，我接触了大量的实际案例，通过分析和研究这些案例，我更加熟悉了法律适用的原那么和方法，也更加准确地把握了案件的核心问题。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991588" y="1613123"/>
            <a:ext cx="3685699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提高解决实际问题能力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6341922" y="2230618"/>
            <a:ext cx="2231294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6107564" y="2290542"/>
            <a:ext cx="2569723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通过案例分析，我不仅了解了法律条文的含义和应用，也学会了如何解决实际问题，提高了自己的业务水平和综合素质。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47712" y="1613123"/>
            <a:ext cx="3242802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增强案例分析能力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案例分析能力进步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0" r="-2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3949114" y="1355650"/>
            <a:ext cx="1626771" cy="1626771"/>
          </a:xfrm>
          <a:prstGeom prst="ellipse">
            <a:avLst/>
          </a:prstGeom>
          <a:gradFill>
            <a:gsLst>
              <a:gs pos="0">
                <a:srgbClr val="FFFFFF">
                  <a:alpha val="27000"/>
                </a:srgbClr>
              </a:gs>
              <a:gs pos="100000">
                <a:schemeClr val="accent1">
                  <a:alpha val="2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075373" y="2678906"/>
            <a:ext cx="7374255" cy="7010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0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61172" y="1551815"/>
            <a:ext cx="6002655" cy="12344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6000" b="1">
                <a:solidFill>
                  <a:schemeClr val="lt1">
                    <a:lumMod val="6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AutoShape 5"/>
          <p:cNvSpPr/>
          <p:nvPr/>
        </p:nvSpPr>
        <p:spPr>
          <a:xfrm rot="-6497650">
            <a:off x="6950442" y="4227146"/>
            <a:ext cx="819243" cy="819243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4394125">
            <a:off x="244981" y="4445237"/>
            <a:ext cx="1992222" cy="1992222"/>
          </a:xfrm>
          <a:prstGeom prst="ellipse">
            <a:avLst/>
          </a:prstGeom>
          <a:gradFill>
            <a:gsLst>
              <a:gs pos="0">
                <a:srgbClr val="FFFFFF">
                  <a:alpha val="8000"/>
                </a:srgbClr>
              </a:gs>
              <a:gs pos="100000">
                <a:schemeClr val="accent1">
                  <a:alpha val="8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6788453">
            <a:off x="1430084" y="378522"/>
            <a:ext cx="662176" cy="662176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4785193">
            <a:off x="8125432" y="1844840"/>
            <a:ext cx="648392" cy="648392"/>
          </a:xfrm>
          <a:prstGeom prst="ellipse">
            <a:avLst/>
          </a:prstGeom>
          <a:gradFill>
            <a:gsLst>
              <a:gs pos="0">
                <a:srgbClr val="FFFFFF">
                  <a:alpha val="7000"/>
                </a:srgbClr>
              </a:gs>
              <a:gs pos="100000">
                <a:schemeClr val="accent1">
                  <a:alpha val="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https://d.book118.com/977101166061006044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2024-09-18T19:53:41.995</cp:lastPrinted>
  <dcterms:created xsi:type="dcterms:W3CDTF">2024-09-18T11:53:42Z</dcterms:created>
  <dcterms:modified xsi:type="dcterms:W3CDTF">2024-09-18T11:53:43Z</dcterms:modified>
</cp:coreProperties>
</file>