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  <p:sldMasterId id="2147483684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BD553-E60A-4BC7-BC48-2B2815734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8012F-6568-46E6-A5C2-5D0F85C30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EA302-4C8B-434F-ACE9-83B78FD6C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D62579-296E-4D75-9CCB-CD481F027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781EB1-7901-41FB-AB87-4CAAB3CA1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BC7B6C-41F8-4336-A14A-BEA92A35B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8A1862-930C-467D-B82F-8151044E2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441991-6121-409D-A33F-4E5A7B75F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88A701-3847-4CE6-89F7-3A2DBF7A7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2741B-BEEA-43E6-B091-22AA2A685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16401-DF1E-4FD7-B998-6B3A0D4DB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FigureOut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FigureOut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FigureOut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276225" y="1295400"/>
            <a:ext cx="4209860" cy="493395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7916" y="1295400"/>
            <a:ext cx="4209860" cy="493395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FigureOut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FigureOut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FigureOut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FigureOut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FigureOut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FigureOut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FigureOut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19888" y="228600"/>
            <a:ext cx="2147888" cy="600075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276225" y="228600"/>
            <a:ext cx="6319147" cy="600075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FigureOut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FigureOut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FigureOut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FigureOut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276225" y="1295400"/>
            <a:ext cx="4209860" cy="493395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7916" y="1295400"/>
            <a:ext cx="4209860" cy="493395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FigureOut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FigureOut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FigureOut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FigureOut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FigureOut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FigureOut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FigureOut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19888" y="228600"/>
            <a:ext cx="2147888" cy="600075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276225" y="228600"/>
            <a:ext cx="6319147" cy="600075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FigureOut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../media/image1.jpeg" /><Relationship Id="rId13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050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5999"/>
            </a:schemeClr>
          </a:solidFill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 eaLnBrk="1" hangingPunct="1"/>
            <a:endParaRPr lang="en-US" altLang="x-none">
              <a:solidFill>
                <a:srgbClr val="FFFFFF"/>
              </a:solidFill>
              <a:latin typeface="Candara" panose="020e0502030303020204" pitchFamily="2" charset="0"/>
            </a:endParaRPr>
          </a:p>
        </p:txBody>
      </p:sp>
      <p:sp>
        <p:nvSpPr>
          <p:cNvPr id="2051" name="Freeform 7"/>
          <p:cNvSpPr>
            <a:spLocks noChangeAspect="1" noEditPoints="1"/>
          </p:cNvSpPr>
          <p:nvPr/>
        </p:nvSpPr>
        <p:spPr>
          <a:xfrm>
            <a:off x="838200" y="1762125"/>
            <a:ext cx="2522538" cy="5095875"/>
          </a:xfrm>
          <a:custGeom>
            <a:cxnLst>
              <a:cxn ang="0">
                <a:pos x="753283879" y="2147483647"/>
              </a:cxn>
              <a:cxn ang="0">
                <a:pos x="961615779" y="2147483647"/>
              </a:cxn>
              <a:cxn ang="0">
                <a:pos x="873896588" y="2147483647"/>
              </a:cxn>
              <a:cxn ang="0">
                <a:pos x="1182008531" y="2147483647"/>
              </a:cxn>
              <a:cxn ang="0">
                <a:pos x="686398401" y="2147483647"/>
              </a:cxn>
              <a:cxn ang="0">
                <a:pos x="821265702" y="2147483647"/>
              </a:cxn>
              <a:cxn ang="0">
                <a:pos x="633767515" y="2147483647"/>
              </a:cxn>
              <a:cxn ang="0">
                <a:pos x="2046036959" y="270999994"/>
              </a:cxn>
              <a:cxn ang="0">
                <a:pos x="1526304078" y="1137759625"/>
              </a:cxn>
              <a:cxn ang="0">
                <a:pos x="2147483647" y="719739709"/>
              </a:cxn>
              <a:cxn ang="0">
                <a:pos x="1753275953" y="996225232"/>
              </a:cxn>
              <a:cxn ang="0">
                <a:pos x="1680907699" y="1160800522"/>
              </a:cxn>
              <a:cxn ang="0">
                <a:pos x="2147483647" y="639647009"/>
              </a:cxn>
              <a:cxn ang="0">
                <a:pos x="2042747922" y="1212366796"/>
              </a:cxn>
              <a:cxn ang="0">
                <a:pos x="2147483647" y="1778504368"/>
              </a:cxn>
              <a:cxn ang="0">
                <a:pos x="1974765051" y="1686341829"/>
              </a:cxn>
              <a:cxn ang="0">
                <a:pos x="1452839478" y="1427411674"/>
              </a:cxn>
              <a:cxn ang="0">
                <a:pos x="1548234138" y="2013296940"/>
              </a:cxn>
              <a:cxn ang="0">
                <a:pos x="1330034077" y="2147483647"/>
              </a:cxn>
              <a:cxn ang="0">
                <a:pos x="1199552160" y="2147483647"/>
              </a:cxn>
              <a:cxn ang="0">
                <a:pos x="1851959650" y="2147483647"/>
              </a:cxn>
              <a:cxn ang="0">
                <a:pos x="2147483647" y="2147483647"/>
              </a:cxn>
              <a:cxn ang="0">
                <a:pos x="1398015900" y="2147483647"/>
              </a:cxn>
              <a:cxn ang="0">
                <a:pos x="1257665823" y="2147483647"/>
              </a:cxn>
              <a:cxn ang="0">
                <a:pos x="1145824928" y="2147483647"/>
              </a:cxn>
              <a:cxn ang="0">
                <a:pos x="810301196" y="2147483647"/>
              </a:cxn>
              <a:cxn ang="0">
                <a:pos x="938589374" y="2147483647"/>
              </a:cxn>
              <a:cxn ang="0">
                <a:pos x="699555599" y="2147483647"/>
              </a:cxn>
              <a:cxn ang="0">
                <a:pos x="105262820" y="2147483647"/>
              </a:cxn>
              <a:cxn ang="0">
                <a:pos x="207235554" y="2147483647"/>
              </a:cxn>
              <a:cxn ang="0">
                <a:pos x="573460113" y="2147483647"/>
              </a:cxn>
              <a:cxn ang="0">
                <a:pos x="569074730" y="2147483647"/>
              </a:cxn>
              <a:cxn ang="0">
                <a:pos x="597582865" y="2147483647"/>
              </a:cxn>
              <a:cxn ang="0">
                <a:pos x="780695668" y="2147483647"/>
              </a:cxn>
              <a:cxn ang="0">
                <a:pos x="685302056" y="2147483647"/>
              </a:cxn>
              <a:cxn ang="0">
                <a:pos x="650214798" y="2147483647"/>
              </a:cxn>
              <a:cxn ang="0">
                <a:pos x="171050904" y="2147483647"/>
              </a:cxn>
              <a:cxn ang="0">
                <a:pos x="118420018" y="2147483647"/>
              </a:cxn>
              <a:cxn ang="0">
                <a:pos x="494513784" y="2147483647"/>
              </a:cxn>
              <a:cxn ang="0">
                <a:pos x="119516364" y="2147483647"/>
              </a:cxn>
              <a:cxn ang="0">
                <a:pos x="231358306" y="2147483647"/>
              </a:cxn>
              <a:cxn ang="0">
                <a:pos x="311400981" y="2026463466"/>
              </a:cxn>
              <a:cxn ang="0">
                <a:pos x="594293827" y="2147483647"/>
              </a:cxn>
              <a:cxn ang="0">
                <a:pos x="279602761" y="1935398661"/>
              </a:cxn>
              <a:cxn ang="0">
                <a:pos x="446268281" y="1940884189"/>
              </a:cxn>
              <a:cxn ang="0">
                <a:pos x="592101135" y="1985868249"/>
              </a:cxn>
              <a:cxn ang="0">
                <a:pos x="620609270" y="1733520309"/>
              </a:cxn>
              <a:cxn ang="0">
                <a:pos x="712713845" y="1916746606"/>
              </a:cxn>
              <a:cxn ang="0">
                <a:pos x="906791154" y="2147483647"/>
              </a:cxn>
              <a:cxn ang="0">
                <a:pos x="910081239" y="1951856294"/>
              </a:cxn>
              <a:cxn ang="0">
                <a:pos x="1013150319" y="1808127480"/>
              </a:cxn>
              <a:cxn ang="0">
                <a:pos x="1003282159" y="2147483647"/>
              </a:cxn>
              <a:cxn ang="0">
                <a:pos x="1424331343" y="1385718722"/>
              </a:cxn>
              <a:cxn ang="0">
                <a:pos x="1063588514" y="1058763612"/>
              </a:cxn>
              <a:cxn ang="0">
                <a:pos x="341006509" y="719739709"/>
              </a:cxn>
              <a:cxn ang="0">
                <a:pos x="846484799" y="723031864"/>
              </a:cxn>
              <a:cxn ang="0">
                <a:pos x="1264244946" y="955630015"/>
              </a:cxn>
              <a:cxn ang="0">
                <a:pos x="688591093" y="344509431"/>
              </a:cxn>
              <a:cxn ang="0">
                <a:pos x="1319068524" y="605635055"/>
              </a:cxn>
              <a:cxn ang="0">
                <a:pos x="1501084981" y="771307031"/>
              </a:cxn>
              <a:cxn ang="0">
                <a:pos x="1915555042" y="41691904"/>
              </a:cxn>
            </a:cxnLst>
            <a:rect l="l" t="t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7999"/>
            </a:scheme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52" name="Freeform 7"/>
          <p:cNvSpPr>
            <a:spLocks noChangeAspect="1" noEditPoints="1"/>
          </p:cNvSpPr>
          <p:nvPr/>
        </p:nvSpPr>
        <p:spPr>
          <a:xfrm>
            <a:off x="838200" y="1762125"/>
            <a:ext cx="2522538" cy="5095875"/>
          </a:xfrm>
          <a:custGeom>
            <a:cxnLst>
              <a:cxn ang="0">
                <a:pos x="753283879" y="2147483647"/>
              </a:cxn>
              <a:cxn ang="0">
                <a:pos x="961615779" y="2147483647"/>
              </a:cxn>
              <a:cxn ang="0">
                <a:pos x="873896588" y="2147483647"/>
              </a:cxn>
              <a:cxn ang="0">
                <a:pos x="1182008531" y="2147483647"/>
              </a:cxn>
              <a:cxn ang="0">
                <a:pos x="686398401" y="2147483647"/>
              </a:cxn>
              <a:cxn ang="0">
                <a:pos x="821265702" y="2147483647"/>
              </a:cxn>
              <a:cxn ang="0">
                <a:pos x="633767515" y="2147483647"/>
              </a:cxn>
              <a:cxn ang="0">
                <a:pos x="2046036959" y="270999994"/>
              </a:cxn>
              <a:cxn ang="0">
                <a:pos x="1526304078" y="1137759625"/>
              </a:cxn>
              <a:cxn ang="0">
                <a:pos x="2147483647" y="719739709"/>
              </a:cxn>
              <a:cxn ang="0">
                <a:pos x="1753275953" y="996225232"/>
              </a:cxn>
              <a:cxn ang="0">
                <a:pos x="1680907699" y="1160800522"/>
              </a:cxn>
              <a:cxn ang="0">
                <a:pos x="2147483647" y="639647009"/>
              </a:cxn>
              <a:cxn ang="0">
                <a:pos x="2042747922" y="1212366796"/>
              </a:cxn>
              <a:cxn ang="0">
                <a:pos x="2147483647" y="1778504368"/>
              </a:cxn>
              <a:cxn ang="0">
                <a:pos x="1974765051" y="1686341829"/>
              </a:cxn>
              <a:cxn ang="0">
                <a:pos x="1452839478" y="1427411674"/>
              </a:cxn>
              <a:cxn ang="0">
                <a:pos x="1548234138" y="2013296940"/>
              </a:cxn>
              <a:cxn ang="0">
                <a:pos x="1330034077" y="2147483647"/>
              </a:cxn>
              <a:cxn ang="0">
                <a:pos x="1199552160" y="2147483647"/>
              </a:cxn>
              <a:cxn ang="0">
                <a:pos x="1851959650" y="2147483647"/>
              </a:cxn>
              <a:cxn ang="0">
                <a:pos x="2147483647" y="2147483647"/>
              </a:cxn>
              <a:cxn ang="0">
                <a:pos x="1398015900" y="2147483647"/>
              </a:cxn>
              <a:cxn ang="0">
                <a:pos x="1257665823" y="2147483647"/>
              </a:cxn>
              <a:cxn ang="0">
                <a:pos x="1145824928" y="2147483647"/>
              </a:cxn>
              <a:cxn ang="0">
                <a:pos x="810301196" y="2147483647"/>
              </a:cxn>
              <a:cxn ang="0">
                <a:pos x="938589374" y="2147483647"/>
              </a:cxn>
              <a:cxn ang="0">
                <a:pos x="699555599" y="2147483647"/>
              </a:cxn>
              <a:cxn ang="0">
                <a:pos x="105262820" y="2147483647"/>
              </a:cxn>
              <a:cxn ang="0">
                <a:pos x="207235554" y="2147483647"/>
              </a:cxn>
              <a:cxn ang="0">
                <a:pos x="573460113" y="2147483647"/>
              </a:cxn>
              <a:cxn ang="0">
                <a:pos x="569074730" y="2147483647"/>
              </a:cxn>
              <a:cxn ang="0">
                <a:pos x="597582865" y="2147483647"/>
              </a:cxn>
              <a:cxn ang="0">
                <a:pos x="780695668" y="2147483647"/>
              </a:cxn>
              <a:cxn ang="0">
                <a:pos x="685302056" y="2147483647"/>
              </a:cxn>
              <a:cxn ang="0">
                <a:pos x="650214798" y="2147483647"/>
              </a:cxn>
              <a:cxn ang="0">
                <a:pos x="171050904" y="2147483647"/>
              </a:cxn>
              <a:cxn ang="0">
                <a:pos x="118420018" y="2147483647"/>
              </a:cxn>
              <a:cxn ang="0">
                <a:pos x="494513784" y="2147483647"/>
              </a:cxn>
              <a:cxn ang="0">
                <a:pos x="119516364" y="2147483647"/>
              </a:cxn>
              <a:cxn ang="0">
                <a:pos x="231358306" y="2147483647"/>
              </a:cxn>
              <a:cxn ang="0">
                <a:pos x="311400981" y="2026463466"/>
              </a:cxn>
              <a:cxn ang="0">
                <a:pos x="594293827" y="2147483647"/>
              </a:cxn>
              <a:cxn ang="0">
                <a:pos x="279602761" y="1935398661"/>
              </a:cxn>
              <a:cxn ang="0">
                <a:pos x="446268281" y="1940884189"/>
              </a:cxn>
              <a:cxn ang="0">
                <a:pos x="592101135" y="1985868249"/>
              </a:cxn>
              <a:cxn ang="0">
                <a:pos x="620609270" y="1733520309"/>
              </a:cxn>
              <a:cxn ang="0">
                <a:pos x="712713845" y="1916746606"/>
              </a:cxn>
              <a:cxn ang="0">
                <a:pos x="906791154" y="2147483647"/>
              </a:cxn>
              <a:cxn ang="0">
                <a:pos x="910081239" y="1951856294"/>
              </a:cxn>
              <a:cxn ang="0">
                <a:pos x="1013150319" y="1808127480"/>
              </a:cxn>
              <a:cxn ang="0">
                <a:pos x="1003282159" y="2147483647"/>
              </a:cxn>
              <a:cxn ang="0">
                <a:pos x="1424331343" y="1385718722"/>
              </a:cxn>
              <a:cxn ang="0">
                <a:pos x="1063588514" y="1058763612"/>
              </a:cxn>
              <a:cxn ang="0">
                <a:pos x="341006509" y="719739709"/>
              </a:cxn>
              <a:cxn ang="0">
                <a:pos x="846484799" y="723031864"/>
              </a:cxn>
              <a:cxn ang="0">
                <a:pos x="1264244946" y="955630015"/>
              </a:cxn>
              <a:cxn ang="0">
                <a:pos x="688591093" y="344509431"/>
              </a:cxn>
              <a:cxn ang="0">
                <a:pos x="1319068524" y="605635055"/>
              </a:cxn>
              <a:cxn ang="0">
                <a:pos x="1501084981" y="771307031"/>
              </a:cxn>
              <a:cxn ang="0">
                <a:pos x="1915555042" y="41691904"/>
              </a:cxn>
            </a:cxnLst>
            <a:rect l="l" t="t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7999"/>
            </a:scheme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53" name="Freeform 7"/>
          <p:cNvSpPr>
            <a:spLocks noChangeAspect="1" noEditPoints="1"/>
          </p:cNvSpPr>
          <p:nvPr/>
        </p:nvSpPr>
        <p:spPr>
          <a:xfrm>
            <a:off x="838200" y="1762125"/>
            <a:ext cx="2522538" cy="5095875"/>
          </a:xfrm>
          <a:custGeom>
            <a:cxnLst>
              <a:cxn ang="0">
                <a:pos x="753283879" y="2147483647"/>
              </a:cxn>
              <a:cxn ang="0">
                <a:pos x="961615779" y="2147483647"/>
              </a:cxn>
              <a:cxn ang="0">
                <a:pos x="873896588" y="2147483647"/>
              </a:cxn>
              <a:cxn ang="0">
                <a:pos x="1182008531" y="2147483647"/>
              </a:cxn>
              <a:cxn ang="0">
                <a:pos x="686398401" y="2147483647"/>
              </a:cxn>
              <a:cxn ang="0">
                <a:pos x="821265702" y="2147483647"/>
              </a:cxn>
              <a:cxn ang="0">
                <a:pos x="633767515" y="2147483647"/>
              </a:cxn>
              <a:cxn ang="0">
                <a:pos x="2046036959" y="270999994"/>
              </a:cxn>
              <a:cxn ang="0">
                <a:pos x="1526304078" y="1137759625"/>
              </a:cxn>
              <a:cxn ang="0">
                <a:pos x="2147483647" y="719739709"/>
              </a:cxn>
              <a:cxn ang="0">
                <a:pos x="1753275953" y="996225232"/>
              </a:cxn>
              <a:cxn ang="0">
                <a:pos x="1680907699" y="1160800522"/>
              </a:cxn>
              <a:cxn ang="0">
                <a:pos x="2147483647" y="639647009"/>
              </a:cxn>
              <a:cxn ang="0">
                <a:pos x="2042747922" y="1212366796"/>
              </a:cxn>
              <a:cxn ang="0">
                <a:pos x="2147483647" y="1778504368"/>
              </a:cxn>
              <a:cxn ang="0">
                <a:pos x="1974765051" y="1686341829"/>
              </a:cxn>
              <a:cxn ang="0">
                <a:pos x="1452839478" y="1427411674"/>
              </a:cxn>
              <a:cxn ang="0">
                <a:pos x="1548234138" y="2013296940"/>
              </a:cxn>
              <a:cxn ang="0">
                <a:pos x="1330034077" y="2147483647"/>
              </a:cxn>
              <a:cxn ang="0">
                <a:pos x="1199552160" y="2147483647"/>
              </a:cxn>
              <a:cxn ang="0">
                <a:pos x="1851959650" y="2147483647"/>
              </a:cxn>
              <a:cxn ang="0">
                <a:pos x="2147483647" y="2147483647"/>
              </a:cxn>
              <a:cxn ang="0">
                <a:pos x="1398015900" y="2147483647"/>
              </a:cxn>
              <a:cxn ang="0">
                <a:pos x="1257665823" y="2147483647"/>
              </a:cxn>
              <a:cxn ang="0">
                <a:pos x="1145824928" y="2147483647"/>
              </a:cxn>
              <a:cxn ang="0">
                <a:pos x="810301196" y="2147483647"/>
              </a:cxn>
              <a:cxn ang="0">
                <a:pos x="938589374" y="2147483647"/>
              </a:cxn>
              <a:cxn ang="0">
                <a:pos x="699555599" y="2147483647"/>
              </a:cxn>
              <a:cxn ang="0">
                <a:pos x="105262820" y="2147483647"/>
              </a:cxn>
              <a:cxn ang="0">
                <a:pos x="207235554" y="2147483647"/>
              </a:cxn>
              <a:cxn ang="0">
                <a:pos x="573460113" y="2147483647"/>
              </a:cxn>
              <a:cxn ang="0">
                <a:pos x="569074730" y="2147483647"/>
              </a:cxn>
              <a:cxn ang="0">
                <a:pos x="597582865" y="2147483647"/>
              </a:cxn>
              <a:cxn ang="0">
                <a:pos x="780695668" y="2147483647"/>
              </a:cxn>
              <a:cxn ang="0">
                <a:pos x="685302056" y="2147483647"/>
              </a:cxn>
              <a:cxn ang="0">
                <a:pos x="650214798" y="2147483647"/>
              </a:cxn>
              <a:cxn ang="0">
                <a:pos x="171050904" y="2147483647"/>
              </a:cxn>
              <a:cxn ang="0">
                <a:pos x="118420018" y="2147483647"/>
              </a:cxn>
              <a:cxn ang="0">
                <a:pos x="494513784" y="2147483647"/>
              </a:cxn>
              <a:cxn ang="0">
                <a:pos x="119516364" y="2147483647"/>
              </a:cxn>
              <a:cxn ang="0">
                <a:pos x="231358306" y="2147483647"/>
              </a:cxn>
              <a:cxn ang="0">
                <a:pos x="311400981" y="2026463466"/>
              </a:cxn>
              <a:cxn ang="0">
                <a:pos x="594293827" y="2147483647"/>
              </a:cxn>
              <a:cxn ang="0">
                <a:pos x="279602761" y="1935398661"/>
              </a:cxn>
              <a:cxn ang="0">
                <a:pos x="446268281" y="1940884189"/>
              </a:cxn>
              <a:cxn ang="0">
                <a:pos x="592101135" y="1985868249"/>
              </a:cxn>
              <a:cxn ang="0">
                <a:pos x="620609270" y="1733520309"/>
              </a:cxn>
              <a:cxn ang="0">
                <a:pos x="712713845" y="1916746606"/>
              </a:cxn>
              <a:cxn ang="0">
                <a:pos x="906791154" y="2147483647"/>
              </a:cxn>
              <a:cxn ang="0">
                <a:pos x="910081239" y="1951856294"/>
              </a:cxn>
              <a:cxn ang="0">
                <a:pos x="1013150319" y="1808127480"/>
              </a:cxn>
              <a:cxn ang="0">
                <a:pos x="1003282159" y="2147483647"/>
              </a:cxn>
              <a:cxn ang="0">
                <a:pos x="1424331343" y="1385718722"/>
              </a:cxn>
              <a:cxn ang="0">
                <a:pos x="1063588514" y="1058763612"/>
              </a:cxn>
              <a:cxn ang="0">
                <a:pos x="341006509" y="719739709"/>
              </a:cxn>
              <a:cxn ang="0">
                <a:pos x="846484799" y="723031864"/>
              </a:cxn>
              <a:cxn ang="0">
                <a:pos x="1264244946" y="955630015"/>
              </a:cxn>
              <a:cxn ang="0">
                <a:pos x="688591093" y="344509431"/>
              </a:cxn>
              <a:cxn ang="0">
                <a:pos x="1319068524" y="605635055"/>
              </a:cxn>
              <a:cxn ang="0">
                <a:pos x="1501084981" y="771307031"/>
              </a:cxn>
              <a:cxn ang="0">
                <a:pos x="1915555042" y="41691904"/>
              </a:cxn>
            </a:cxnLst>
            <a:rect l="l" t="t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7999"/>
            </a:scheme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54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055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5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2056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000" b="1" u="none" kern="1200" baseline="0">
                <a:solidFill>
                  <a:schemeClr val="bg2"/>
                </a:solidFill>
                <a:latin typeface="Candara" panose="020e0502030303020204" pitchFamily="2" charset="0"/>
                <a:ea typeface="华文楷体" panose="0201060004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fld id="{BB962C8B-B14F-4D97-AF65-F5344CB8AC3E}" type="datetimeFigureOut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2057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5" y="6429375"/>
            <a:ext cx="4086225" cy="2921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000" b="1" u="none" kern="1200" baseline="0">
                <a:solidFill>
                  <a:schemeClr val="tx2"/>
                </a:solidFill>
                <a:latin typeface="Candara" panose="020e0502030303020204" pitchFamily="2" charset="0"/>
                <a:ea typeface="华文楷体" panose="0201060004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205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600" b="1" u="none" kern="1200" baseline="0">
                <a:solidFill>
                  <a:schemeClr val="tx2"/>
                </a:solidFill>
                <a:latin typeface="Candara" panose="020e0502030303020204" pitchFamily="2" charset="0"/>
                <a:ea typeface="华文楷体" panose="0201060004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fld id="{9A0DB2DC-4C9A-4742-B13C-FB6460FD3503}" type="slidenum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marL="0" lvl="0" indent="0" algn="l" defTabSz="914400" eaLnBrk="0" fontAlgn="base" latinLnBrk="0" hangingPunct="0">
        <a:lnSpc>
          <a:spcPct val="100000"/>
        </a:lnSpc>
        <a:spcBef>
          <a:spcPts val="400"/>
        </a:spcBef>
        <a:spcAft>
          <a:spcPct val="0"/>
        </a:spcAft>
        <a:buNone/>
        <a:defRPr sz="360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71450" lvl="0" indent="-171450" algn="l" defTabSz="914400" eaLnBrk="0" fontAlgn="base" latinLnBrk="0" hangingPunct="0">
        <a:lnSpc>
          <a:spcPct val="100000"/>
        </a:lnSpc>
        <a:spcBef>
          <a:spcPts val="6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sz="2200" u="none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344805" lvl="1" indent="-173355" algn="l" defTabSz="914400" eaLnBrk="0" fontAlgn="base" latinLnBrk="0" hangingPunct="0">
        <a:lnSpc>
          <a:spcPct val="100000"/>
        </a:lnSpc>
        <a:spcBef>
          <a:spcPts val="6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sz="2000" u="none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516255" lvl="2" indent="-173355" algn="l" defTabSz="914400" eaLnBrk="0" fontAlgn="base" latinLnBrk="0" hangingPunct="0">
        <a:lnSpc>
          <a:spcPct val="100000"/>
        </a:lnSpc>
        <a:spcBef>
          <a:spcPts val="6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sz="1800" u="none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688975" lvl="3" indent="-172720" algn="l" defTabSz="914400" eaLnBrk="0" fontAlgn="base" latinLnBrk="0" hangingPunct="0">
        <a:lnSpc>
          <a:spcPct val="100000"/>
        </a:lnSpc>
        <a:spcBef>
          <a:spcPts val="6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sz="1600" u="none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860425" lvl="4" indent="-172720" algn="l" defTabSz="914400" eaLnBrk="0" fontAlgn="base" latinLnBrk="0" hangingPunct="0">
        <a:lnSpc>
          <a:spcPct val="100000"/>
        </a:lnSpc>
        <a:spcBef>
          <a:spcPts val="6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sz="1600" u="none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lvl="5" indent="-228600" algn="l" defTabSz="914400" eaLnBrk="0" fontAlgn="base" latinLnBrk="0" hangingPunct="0">
        <a:lnSpc>
          <a:spcPct val="100000"/>
        </a:lnSpc>
        <a:spcBef>
          <a:spcPts val="6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sz="1600" u="none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2971800" lvl="6" indent="-228600" algn="l" defTabSz="914400" eaLnBrk="0" fontAlgn="base" latinLnBrk="0" hangingPunct="0">
        <a:lnSpc>
          <a:spcPct val="100000"/>
        </a:lnSpc>
        <a:spcBef>
          <a:spcPts val="6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sz="1600" u="none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429000" lvl="7" indent="-228600" algn="l" defTabSz="914400" eaLnBrk="0" fontAlgn="base" latinLnBrk="0" hangingPunct="0">
        <a:lnSpc>
          <a:spcPct val="100000"/>
        </a:lnSpc>
        <a:spcBef>
          <a:spcPts val="6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sz="1600" u="none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lvl="8" indent="-228600" algn="l" defTabSz="914400" eaLnBrk="0" fontAlgn="base" latinLnBrk="0" hangingPunct="0">
        <a:lnSpc>
          <a:spcPct val="100000"/>
        </a:lnSpc>
        <a:spcBef>
          <a:spcPts val="6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sz="1600" u="none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u="none" kern="1200" baseline="0">
          <a:solidFill>
            <a:schemeClr val="tx1"/>
          </a:solidFill>
          <a:latin typeface="Candara" panose="020e0502030303020204" pitchFamily="2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u="none" kern="1200" baseline="0">
          <a:solidFill>
            <a:schemeClr val="tx1"/>
          </a:solidFill>
          <a:latin typeface="Candara" panose="020e0502030303020204" pitchFamily="2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u="none" kern="1200" baseline="0">
          <a:solidFill>
            <a:schemeClr val="tx1"/>
          </a:solidFill>
          <a:latin typeface="Candara" panose="020e0502030303020204" pitchFamily="2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u="none" kern="1200" baseline="0">
          <a:solidFill>
            <a:schemeClr val="tx1"/>
          </a:solidFill>
          <a:latin typeface="Candara" panose="020e0502030303020204" pitchFamily="2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u="none" kern="1200" baseline="0">
          <a:solidFill>
            <a:schemeClr val="tx1"/>
          </a:solidFill>
          <a:latin typeface="Candara" panose="020e0502030303020204" pitchFamily="2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u="none" kern="1200" baseline="0">
          <a:solidFill>
            <a:schemeClr val="tx1"/>
          </a:solidFill>
          <a:latin typeface="Candara" panose="020e0502030303020204" pitchFamily="2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u="none" kern="1200" baseline="0">
          <a:solidFill>
            <a:schemeClr val="tx1"/>
          </a:solidFill>
          <a:latin typeface="Candara" panose="020e0502030303020204" pitchFamily="2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u="none" kern="1200" baseline="0">
          <a:solidFill>
            <a:schemeClr val="tx1"/>
          </a:solidFill>
          <a:latin typeface="Candara" panose="020e0502030303020204" pitchFamily="2" charset="0"/>
          <a:ea typeface="宋体" panose="02010600030101010101" pitchFamily="2" charset="-122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3074" name="Freeform 8"/>
          <p:cNvSpPr>
            <a:spLocks noChangeAspect="1" noEditPoints="1"/>
          </p:cNvSpPr>
          <p:nvPr/>
        </p:nvSpPr>
        <p:spPr>
          <a:xfrm>
            <a:off x="5489575" y="0"/>
            <a:ext cx="3394075" cy="6858000"/>
          </a:xfrm>
          <a:custGeom>
            <a:cxnLst>
              <a:cxn ang="0">
                <a:pos x="1363722146" y="2147483647"/>
              </a:cxn>
              <a:cxn ang="0">
                <a:pos x="1740880101" y="2147483647"/>
              </a:cxn>
              <a:cxn ang="0">
                <a:pos x="1582077122" y="2147483647"/>
              </a:cxn>
              <a:cxn ang="0">
                <a:pos x="2139873413" y="2147483647"/>
              </a:cxn>
              <a:cxn ang="0">
                <a:pos x="1242634400" y="2147483647"/>
              </a:cxn>
              <a:cxn ang="0">
                <a:pos x="1486795053" y="2147483647"/>
              </a:cxn>
              <a:cxn ang="0">
                <a:pos x="1147353740" y="2147483647"/>
              </a:cxn>
              <a:cxn ang="0">
                <a:pos x="2147483647" y="490824170"/>
              </a:cxn>
              <a:cxn ang="0">
                <a:pos x="2147483647" y="2060667594"/>
              </a:cxn>
              <a:cxn ang="0">
                <a:pos x="2147483647" y="1303566948"/>
              </a:cxn>
              <a:cxn ang="0">
                <a:pos x="2147483647" y="1804326408"/>
              </a:cxn>
              <a:cxn ang="0">
                <a:pos x="2147483647" y="2102397784"/>
              </a:cxn>
              <a:cxn ang="0">
                <a:pos x="2147483647" y="115850439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074367342" y="2147483647"/>
              </a:cxn>
              <a:cxn ang="0">
                <a:pos x="1466944857" y="2147483647"/>
              </a:cxn>
              <a:cxn ang="0">
                <a:pos x="1699194548" y="2147483647"/>
              </a:cxn>
              <a:cxn ang="0">
                <a:pos x="1266454917" y="2147483647"/>
              </a:cxn>
              <a:cxn ang="0">
                <a:pos x="190564138" y="2147483647"/>
              </a:cxn>
              <a:cxn ang="0">
                <a:pos x="375172794" y="2147483647"/>
              </a:cxn>
              <a:cxn ang="0">
                <a:pos x="1038175547" y="2147483647"/>
              </a:cxn>
              <a:cxn ang="0">
                <a:pos x="1030236314" y="2147483647"/>
              </a:cxn>
              <a:cxn ang="0">
                <a:pos x="1081846260" y="2147483647"/>
              </a:cxn>
              <a:cxn ang="0">
                <a:pos x="1413348341" y="2147483647"/>
              </a:cxn>
              <a:cxn ang="0">
                <a:pos x="1240650648" y="2147483647"/>
              </a:cxn>
              <a:cxn ang="0">
                <a:pos x="1177128329" y="2147483647"/>
              </a:cxn>
              <a:cxn ang="0">
                <a:pos x="309666724" y="2147483647"/>
              </a:cxn>
              <a:cxn ang="0">
                <a:pos x="214384655" y="2147483647"/>
              </a:cxn>
              <a:cxn ang="0">
                <a:pos x="895252444" y="2147483647"/>
              </a:cxn>
              <a:cxn ang="0">
                <a:pos x="216369816" y="2147483647"/>
              </a:cxn>
              <a:cxn ang="0">
                <a:pos x="418843508" y="2147483647"/>
              </a:cxn>
              <a:cxn ang="0">
                <a:pos x="563751772" y="2147483647"/>
              </a:cxn>
              <a:cxn ang="0">
                <a:pos x="1075892188" y="2147483647"/>
              </a:cxn>
              <a:cxn ang="0">
                <a:pos x="506184935" y="2147483647"/>
              </a:cxn>
              <a:cxn ang="0">
                <a:pos x="807911017" y="2147483647"/>
              </a:cxn>
              <a:cxn ang="0">
                <a:pos x="1071921867" y="2147483647"/>
              </a:cxn>
              <a:cxn ang="0">
                <a:pos x="1123533222" y="2147483647"/>
              </a:cxn>
              <a:cxn ang="0">
                <a:pos x="1290275434" y="2147483647"/>
              </a:cxn>
              <a:cxn ang="0">
                <a:pos x="1641627711" y="2147483647"/>
              </a:cxn>
              <a:cxn ang="0">
                <a:pos x="1647583193" y="2147483647"/>
              </a:cxn>
              <a:cxn ang="0">
                <a:pos x="1834177009" y="2147483647"/>
              </a:cxn>
              <a:cxn ang="0">
                <a:pos x="1816311974" y="2147483647"/>
              </a:cxn>
              <a:cxn ang="0">
                <a:pos x="2147483647" y="2147483647"/>
              </a:cxn>
              <a:cxn ang="0">
                <a:pos x="1925488757" y="1917594067"/>
              </a:cxn>
              <a:cxn ang="0">
                <a:pos x="617346879" y="1303566948"/>
              </a:cxn>
              <a:cxn ang="0">
                <a:pos x="1532450927" y="1309526994"/>
              </a:cxn>
              <a:cxn ang="0">
                <a:pos x="2147483647" y="1730802728"/>
              </a:cxn>
              <a:cxn ang="0">
                <a:pos x="1246604721" y="623963817"/>
              </a:cxn>
              <a:cxn ang="0">
                <a:pos x="2147483647" y="1096903621"/>
              </a:cxn>
              <a:cxn ang="0">
                <a:pos x="2147483647" y="1396962618"/>
              </a:cxn>
              <a:cxn ang="0">
                <a:pos x="2147483647" y="75511302"/>
              </a:cxn>
            </a:cxnLst>
            <a:rect l="l" t="t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7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076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5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077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000" b="1" u="none" kern="1200" baseline="0">
                <a:solidFill>
                  <a:schemeClr val="tx2"/>
                </a:solidFill>
                <a:latin typeface="Candara" panose="020e0502030303020204" pitchFamily="2" charset="0"/>
                <a:ea typeface="华文楷体" panose="0201060004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fld id="{BB962C8B-B14F-4D97-AF65-F5344CB8AC3E}" type="datetimeFigureOut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307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5" y="6429375"/>
            <a:ext cx="4086225" cy="2921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000" b="1" u="none" kern="1200" baseline="0">
                <a:solidFill>
                  <a:schemeClr val="tx2"/>
                </a:solidFill>
                <a:latin typeface="Candara" panose="020e0502030303020204" pitchFamily="2" charset="0"/>
                <a:ea typeface="华文楷体" panose="0201060004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endParaRPr lang="zh-CN" altLang="en-US">
              <a:latin typeface="Candara" panose="020e0502030303020204" pitchFamily="2" charset="0"/>
            </a:endParaRPr>
          </a:p>
        </p:txBody>
      </p:sp>
      <p:sp>
        <p:nvSpPr>
          <p:cNvPr id="307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600" b="1" u="none" kern="1200" baseline="0">
                <a:solidFill>
                  <a:schemeClr val="tx2"/>
                </a:solidFill>
                <a:latin typeface="Candara" panose="020e0502030303020204" pitchFamily="2" charset="0"/>
                <a:ea typeface="华文楷体" panose="0201060004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fld id="{9A0DB2DC-4C9A-4742-B13C-FB6460FD3503}" type="slidenum">
              <a:rPr lang="zh-CN" altLang="en-US">
                <a:latin typeface="Candara" panose="020e0502030303020204" pitchFamily="2" charset="0"/>
              </a:rPr>
              <a:t/>
            </a:fld>
            <a:endParaRPr lang="zh-CN" altLang="en-US">
              <a:latin typeface="Candara" panose="020e0502030303020204" pitchFamily="2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/>
  <p:timing/>
  <p:txStyles>
    <p:titleStyle>
      <a:lvl1pPr marL="0" lvl="0" indent="0" algn="l" defTabSz="914400" eaLnBrk="0" fontAlgn="base" latinLnBrk="0" hangingPunct="0">
        <a:lnSpc>
          <a:spcPct val="100000"/>
        </a:lnSpc>
        <a:spcBef>
          <a:spcPts val="400"/>
        </a:spcBef>
        <a:spcAft>
          <a:spcPct val="0"/>
        </a:spcAft>
        <a:buNone/>
        <a:defRPr sz="360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71450" lvl="0" indent="-171450" algn="l" defTabSz="914400" eaLnBrk="0" fontAlgn="base" latinLnBrk="0" hangingPunct="0">
        <a:lnSpc>
          <a:spcPct val="100000"/>
        </a:lnSpc>
        <a:spcBef>
          <a:spcPts val="6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sz="2200" u="none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344805" lvl="1" indent="-173355" algn="l" defTabSz="914400" eaLnBrk="0" fontAlgn="base" latinLnBrk="0" hangingPunct="0">
        <a:lnSpc>
          <a:spcPct val="100000"/>
        </a:lnSpc>
        <a:spcBef>
          <a:spcPts val="6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sz="2000" u="none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516255" lvl="2" indent="-173355" algn="l" defTabSz="914400" eaLnBrk="0" fontAlgn="base" latinLnBrk="0" hangingPunct="0">
        <a:lnSpc>
          <a:spcPct val="100000"/>
        </a:lnSpc>
        <a:spcBef>
          <a:spcPts val="6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sz="1800" u="none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688975" lvl="3" indent="-172720" algn="l" defTabSz="914400" eaLnBrk="0" fontAlgn="base" latinLnBrk="0" hangingPunct="0">
        <a:lnSpc>
          <a:spcPct val="100000"/>
        </a:lnSpc>
        <a:spcBef>
          <a:spcPts val="6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sz="1600" u="none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860425" lvl="4" indent="-172720" algn="l" defTabSz="914400" eaLnBrk="0" fontAlgn="base" latinLnBrk="0" hangingPunct="0">
        <a:lnSpc>
          <a:spcPct val="100000"/>
        </a:lnSpc>
        <a:spcBef>
          <a:spcPts val="6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sz="1600" u="none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lvl="5" indent="-228600" algn="l" defTabSz="914400" eaLnBrk="0" fontAlgn="base" latinLnBrk="0" hangingPunct="0">
        <a:lnSpc>
          <a:spcPct val="100000"/>
        </a:lnSpc>
        <a:spcBef>
          <a:spcPts val="6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sz="1600" u="none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2971800" lvl="6" indent="-228600" algn="l" defTabSz="914400" eaLnBrk="0" fontAlgn="base" latinLnBrk="0" hangingPunct="0">
        <a:lnSpc>
          <a:spcPct val="100000"/>
        </a:lnSpc>
        <a:spcBef>
          <a:spcPts val="6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sz="1600" u="none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429000" lvl="7" indent="-228600" algn="l" defTabSz="914400" eaLnBrk="0" fontAlgn="base" latinLnBrk="0" hangingPunct="0">
        <a:lnSpc>
          <a:spcPct val="100000"/>
        </a:lnSpc>
        <a:spcBef>
          <a:spcPts val="6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sz="1600" u="none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lvl="8" indent="-228600" algn="l" defTabSz="914400" eaLnBrk="0" fontAlgn="base" latinLnBrk="0" hangingPunct="0">
        <a:lnSpc>
          <a:spcPct val="100000"/>
        </a:lnSpc>
        <a:spcBef>
          <a:spcPts val="6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sz="1600" u="none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u="none" kern="1200" baseline="0">
          <a:solidFill>
            <a:schemeClr val="tx1"/>
          </a:solidFill>
          <a:latin typeface="Candara" panose="020e0502030303020204" pitchFamily="2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u="none" kern="1200" baseline="0">
          <a:solidFill>
            <a:schemeClr val="tx1"/>
          </a:solidFill>
          <a:latin typeface="Candara" panose="020e0502030303020204" pitchFamily="2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u="none" kern="1200" baseline="0">
          <a:solidFill>
            <a:schemeClr val="tx1"/>
          </a:solidFill>
          <a:latin typeface="Candara" panose="020e0502030303020204" pitchFamily="2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u="none" kern="1200" baseline="0">
          <a:solidFill>
            <a:schemeClr val="tx1"/>
          </a:solidFill>
          <a:latin typeface="Candara" panose="020e0502030303020204" pitchFamily="2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u="none" kern="1200" baseline="0">
          <a:solidFill>
            <a:schemeClr val="tx1"/>
          </a:solidFill>
          <a:latin typeface="Candara" panose="020e0502030303020204" pitchFamily="2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u="none" kern="1200" baseline="0">
          <a:solidFill>
            <a:schemeClr val="tx1"/>
          </a:solidFill>
          <a:latin typeface="Candara" panose="020e0502030303020204" pitchFamily="2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u="none" kern="1200" baseline="0">
          <a:solidFill>
            <a:schemeClr val="tx1"/>
          </a:solidFill>
          <a:latin typeface="Candara" panose="020e0502030303020204" pitchFamily="2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u="none" kern="1200" baseline="0">
          <a:solidFill>
            <a:schemeClr val="tx1"/>
          </a:solidFill>
          <a:latin typeface="Candara" panose="020e0502030303020204" pitchFamily="2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2114312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副标题 2"/>
          <p:cNvSpPr>
            <a:spLocks noGrp="1"/>
          </p:cNvSpPr>
          <p:nvPr>
            <p:ph type="subTitle" idx="4294967295"/>
          </p:nvPr>
        </p:nvSpPr>
        <p:spPr>
          <a:xfrm>
            <a:off x="3708400" y="5373688"/>
            <a:ext cx="5119688" cy="935037"/>
          </a:xfrm>
        </p:spPr>
        <p:txBody>
          <a:bodyPr vert="horz" wrap="square" anchor="t" anchorCtr="0"/>
          <a:lstStyle>
            <a:lvl1pPr marL="0" lvl="0" indent="0" algn="ctr">
              <a:buClr>
                <a:schemeClr val="accent1"/>
              </a:buClr>
              <a:buSzTx/>
              <a:buFont typeface="Arial" pitchFamily="34" charset="0"/>
              <a:buNone/>
              <a:defRPr/>
            </a:lvl1pPr>
            <a:lvl2pPr marL="171450" lvl="1" indent="0" algn="ctr">
              <a:buClr>
                <a:schemeClr val="accent1"/>
              </a:buClr>
              <a:buSzTx/>
              <a:buFont typeface="Arial" pitchFamily="34" charset="0"/>
              <a:buNone/>
              <a:defRPr/>
            </a:lvl2pPr>
            <a:lvl3pPr marL="342900" lvl="2" indent="0" algn="ctr">
              <a:buClr>
                <a:schemeClr val="accent1"/>
              </a:buClr>
              <a:buSzTx/>
              <a:buFont typeface="Arial" pitchFamily="34" charset="0"/>
              <a:buNone/>
              <a:defRPr/>
            </a:lvl3pPr>
            <a:lvl4pPr marL="516255" lvl="3" indent="0" algn="ctr">
              <a:buClr>
                <a:schemeClr val="accent1"/>
              </a:buClr>
              <a:buSzTx/>
              <a:buFont typeface="Arial" pitchFamily="34" charset="0"/>
              <a:buNone/>
              <a:defRPr/>
            </a:lvl4pPr>
            <a:lvl5pPr marL="687705" lvl="4" indent="0" algn="ctr">
              <a:buClr>
                <a:schemeClr val="accent1"/>
              </a:buClr>
              <a:buSzTx/>
              <a:buFont typeface="Arial" pitchFamily="34" charset="0"/>
              <a:buNone/>
              <a:defRPr/>
            </a:lvl5pPr>
          </a:lstStyle>
          <a:p>
            <a:pPr marL="0" lvl="0" indent="0" algn="r" eaLnBrk="1" hangingPunct="1"/>
            <a:endParaRPr sz="3600" b="1"/>
          </a:p>
        </p:txBody>
      </p:sp>
      <p:sp>
        <p:nvSpPr>
          <p:cNvPr id="8195" name="标题 1"/>
          <p:cNvSpPr>
            <a:spLocks noGrp="1"/>
          </p:cNvSpPr>
          <p:nvPr>
            <p:ph type="title" idx="4294967295"/>
          </p:nvPr>
        </p:nvSpPr>
        <p:spPr>
          <a:xfrm>
            <a:off x="3779838" y="1412875"/>
            <a:ext cx="5121275" cy="2303463"/>
          </a:xfrm>
        </p:spPr>
        <p:txBody>
          <a:bodyPr vert="horz" wrap="square" anchor="b" anchorCtr="0"/>
          <a:lstStyle/>
          <a:p>
            <a:pPr algn="ctr" eaLnBrk="1" hangingPunct="1"/>
            <a:r>
              <a:rPr lang="zh-CN" altLang="en-US" sz="6000"/>
              <a:t>调研工作方法介绍</a:t>
            </a:r>
            <a:endParaRPr lang="zh-CN" altLang="en-US" sz="6000"/>
          </a:p>
        </p:txBody>
      </p:sp>
      <p:sp>
        <p:nvSpPr>
          <p:cNvPr id="8196" name="TextBox 8195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标题 1"/>
          <p:cNvSpPr>
            <a:spLocks noGrp="1"/>
          </p:cNvSpPr>
          <p:nvPr>
            <p:ph type="title" idx="4294967295"/>
          </p:nvPr>
        </p:nvSpPr>
        <p:spPr>
          <a:xfrm>
            <a:off x="276225" y="228600"/>
            <a:ext cx="8591550" cy="1066800"/>
          </a:xfrm>
        </p:spPr>
        <p:txBody>
          <a:bodyPr vert="horz" wrap="square" anchor="b" anchorCtr="0"/>
          <a:lstStyle/>
          <a:p>
            <a:pPr eaLnBrk="1" hangingPunct="1"/>
            <a:r>
              <a:rPr lang="zh-CN" altLang="en-US"/>
              <a:t>一、认识调查研究</a:t>
            </a:r>
            <a:endParaRPr lang="zh-CN" altLang="en-US"/>
          </a:p>
        </p:txBody>
      </p:sp>
      <p:pic>
        <p:nvPicPr>
          <p:cNvPr id="9219" name="Picture 2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468313" y="1557338"/>
            <a:ext cx="3425825" cy="4748212"/>
          </a:xfrm>
        </p:spPr>
      </p:pic>
      <p:sp>
        <p:nvSpPr>
          <p:cNvPr id="9220" name="TextBox 3"/>
          <p:cNvSpPr txBox="1"/>
          <p:nvPr/>
        </p:nvSpPr>
        <p:spPr>
          <a:xfrm>
            <a:off x="4060825" y="2276475"/>
            <a:ext cx="4897438" cy="3108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宋体" panose="02010600030101010101" pitchFamily="2" charset="-122"/>
              </a:rPr>
              <a:t>“没有调查就没有发言权。”</a:t>
            </a:r>
            <a:endParaRPr lang="en-US" altLang="zh-CN" sz="2800" b="1">
              <a:latin typeface="宋体" panose="02010600030101010101" pitchFamily="2" charset="-122"/>
            </a:endParaRPr>
          </a:p>
          <a:p>
            <a:endParaRPr lang="zh-CN" altLang="en-US" sz="2800" b="1">
              <a:latin typeface="宋体" panose="02010600030101010101" pitchFamily="2" charset="-122"/>
            </a:endParaRPr>
          </a:p>
          <a:p>
            <a:r>
              <a:rPr lang="zh-CN" altLang="en-US" sz="2800" b="1">
                <a:latin typeface="宋体" panose="02010600030101010101" pitchFamily="2" charset="-122"/>
              </a:rPr>
              <a:t>  “调查就像‘十月怀胎’，解决问题就像‘一朝分娩’。调查就是解决问题。”</a:t>
            </a:r>
            <a:endParaRPr lang="en-US" altLang="zh-CN" sz="2800" b="1">
              <a:latin typeface="宋体" panose="02010600030101010101" pitchFamily="2" charset="-122"/>
            </a:endParaRPr>
          </a:p>
          <a:p>
            <a:endParaRPr lang="zh-CN" altLang="en-US" sz="2800" b="1">
              <a:latin typeface="宋体" panose="02010600030101010101" pitchFamily="2" charset="-122"/>
            </a:endParaRPr>
          </a:p>
          <a:p>
            <a:pPr algn="r"/>
            <a:r>
              <a:rPr lang="en-US" altLang="zh-CN" sz="2800" b="1">
                <a:latin typeface="宋体" panose="02010600030101010101" pitchFamily="2" charset="-122"/>
              </a:rPr>
              <a:t>——</a:t>
            </a:r>
            <a:r>
              <a:rPr lang="zh-CN" altLang="en-US" sz="2800" b="1">
                <a:latin typeface="宋体" panose="02010600030101010101" pitchFamily="2" charset="-122"/>
              </a:rPr>
              <a:t>毛泽东</a:t>
            </a:r>
            <a:endParaRPr lang="zh-CN" altLang="en-US" sz="2800" b="1"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标题 1"/>
          <p:cNvSpPr>
            <a:spLocks noGrp="1"/>
          </p:cNvSpPr>
          <p:nvPr>
            <p:ph type="title" idx="4294967295"/>
          </p:nvPr>
        </p:nvSpPr>
        <p:spPr>
          <a:xfrm>
            <a:off x="276225" y="228600"/>
            <a:ext cx="8591550" cy="1066800"/>
          </a:xfrm>
        </p:spPr>
        <p:txBody>
          <a:bodyPr vert="horz" wrap="square" anchor="b" anchorCtr="0"/>
          <a:lstStyle/>
          <a:p>
            <a:pPr eaLnBrk="1" hangingPunct="1"/>
            <a:r>
              <a:rPr lang="zh-CN" altLang="en-US"/>
              <a:t>一、认识调查研究</a:t>
            </a:r>
            <a:endParaRPr lang="zh-CN" altLang="en-US"/>
          </a:p>
        </p:txBody>
      </p:sp>
      <p:sp>
        <p:nvSpPr>
          <p:cNvPr id="10243" name="内容占位符 2"/>
          <p:cNvSpPr>
            <a:spLocks noGrp="1"/>
          </p:cNvSpPr>
          <p:nvPr>
            <p:ph sz="quarter" idx="1"/>
          </p:nvPr>
        </p:nvSpPr>
        <p:spPr>
          <a:xfrm>
            <a:off x="250825" y="1557338"/>
            <a:ext cx="8596313" cy="4937125"/>
          </a:xfrm>
        </p:spPr>
        <p:txBody>
          <a:bodyPr vert="horz" wrap="square" anchor="t" anchorCtr="0"/>
          <a:lstStyle>
            <a:lvl1pPr lvl="0">
              <a:buClr>
                <a:schemeClr val="accent1"/>
              </a:buClr>
              <a:buSzTx/>
              <a:buFont typeface="Arial" pitchFamily="34" charset="0"/>
              <a:defRPr sz="1800"/>
            </a:lvl1pPr>
            <a:lvl2pPr lvl="1">
              <a:buClr>
                <a:schemeClr val="accent1"/>
              </a:buClr>
              <a:buSzTx/>
              <a:buFont typeface="Arial" pitchFamily="34" charset="0"/>
              <a:defRPr sz="1600"/>
            </a:lvl2pPr>
            <a:lvl3pPr lvl="2">
              <a:buClr>
                <a:schemeClr val="accent1"/>
              </a:buClr>
              <a:buSzTx/>
              <a:buFont typeface="Arial" pitchFamily="34" charset="0"/>
              <a:defRPr sz="1400"/>
            </a:lvl3pPr>
            <a:lvl4pPr lvl="3">
              <a:buClr>
                <a:schemeClr val="accent1"/>
              </a:buClr>
              <a:buSzTx/>
              <a:buFont typeface="Arial" pitchFamily="34" charset="0"/>
              <a:defRPr sz="1200"/>
            </a:lvl4pPr>
            <a:lvl5pPr lvl="4">
              <a:buClr>
                <a:schemeClr val="accent1"/>
              </a:buClr>
              <a:buSzTx/>
              <a:buFont typeface="Arial" pitchFamily="34" charset="0"/>
              <a:defRPr sz="1200"/>
            </a:lvl5pPr>
          </a:lstStyle>
          <a:p>
            <a:pPr lvl="0" eaLnBrk="1" hangingPunct="1">
              <a:lnSpc>
                <a:spcPct val="160000"/>
              </a:lnSpc>
            </a:pP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    人们常说，“调查研究是成事之基，谋事之道。”</a:t>
            </a:r>
            <a:endParaRPr lang="en-US" altLang="zh-CN" sz="24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 eaLnBrk="1" hangingPunct="1">
              <a:lnSpc>
                <a:spcPct val="160000"/>
              </a:lnSpc>
            </a:pP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    善于调查问题的人，视野就开阔，站位就高；善于研究问题的人，思维就敏捷，富有见解。</a:t>
            </a:r>
            <a:endParaRPr lang="en-US" altLang="zh-CN" sz="24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 eaLnBrk="1" hangingPunct="1">
              <a:lnSpc>
                <a:spcPct val="160000"/>
              </a:lnSpc>
            </a:pP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    开展调查研究，有助于我们提高文字综合能力，培养战略思维习惯，提高政策理论水平。</a:t>
            </a:r>
            <a:endParaRPr lang="en-US" altLang="zh-CN" sz="24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 eaLnBrk="1" hangingPunct="1">
              <a:lnSpc>
                <a:spcPct val="160000"/>
              </a:lnSpc>
            </a:pP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    因此，调查研究是提高能力的必修课程，成长进步的最好平台。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标题 1"/>
          <p:cNvSpPr>
            <a:spLocks noGrp="1"/>
          </p:cNvSpPr>
          <p:nvPr>
            <p:ph type="title" idx="4294967295"/>
          </p:nvPr>
        </p:nvSpPr>
        <p:spPr>
          <a:xfrm>
            <a:off x="276225" y="228600"/>
            <a:ext cx="8591550" cy="1066800"/>
          </a:xfrm>
        </p:spPr>
        <p:txBody>
          <a:bodyPr vert="horz" wrap="square" anchor="b" anchorCtr="0"/>
          <a:lstStyle/>
          <a:p>
            <a:pPr eaLnBrk="1" hangingPunct="1"/>
            <a:r>
              <a:rPr lang="zh-CN" altLang="en-US"/>
              <a:t>一、认识调查研究</a:t>
            </a:r>
            <a:endParaRPr lang="zh-CN" altLang="en-US"/>
          </a:p>
        </p:txBody>
      </p:sp>
      <p:sp>
        <p:nvSpPr>
          <p:cNvPr id="11267" name="内容占位符 2"/>
          <p:cNvSpPr>
            <a:spLocks noGrp="1"/>
          </p:cNvSpPr>
          <p:nvPr>
            <p:ph sz="quarter" idx="1"/>
          </p:nvPr>
        </p:nvSpPr>
        <p:spPr>
          <a:xfrm>
            <a:off x="274638" y="1298575"/>
            <a:ext cx="8594725" cy="4937125"/>
          </a:xfrm>
        </p:spPr>
        <p:txBody>
          <a:bodyPr vert="horz" wrap="square" anchor="t" anchorCtr="0"/>
          <a:lstStyle>
            <a:lvl1pPr lvl="0">
              <a:buClr>
                <a:schemeClr val="accent1"/>
              </a:buClr>
              <a:buSzTx/>
              <a:buFont typeface="Arial" pitchFamily="34" charset="0"/>
              <a:defRPr sz="1800"/>
            </a:lvl1pPr>
            <a:lvl2pPr lvl="1">
              <a:buClr>
                <a:schemeClr val="accent1"/>
              </a:buClr>
              <a:buSzTx/>
              <a:buFont typeface="Arial" pitchFamily="34" charset="0"/>
              <a:defRPr sz="1600"/>
            </a:lvl2pPr>
            <a:lvl3pPr lvl="2">
              <a:buClr>
                <a:schemeClr val="accent1"/>
              </a:buClr>
              <a:buSzTx/>
              <a:buFont typeface="Arial" pitchFamily="34" charset="0"/>
              <a:defRPr sz="1400"/>
            </a:lvl3pPr>
            <a:lvl4pPr lvl="3">
              <a:buClr>
                <a:schemeClr val="accent1"/>
              </a:buClr>
              <a:buSzTx/>
              <a:buFont typeface="Arial" pitchFamily="34" charset="0"/>
              <a:defRPr sz="1200"/>
            </a:lvl4pPr>
            <a:lvl5pPr lvl="4">
              <a:buClr>
                <a:schemeClr val="accent1"/>
              </a:buClr>
              <a:buSzTx/>
              <a:buFont typeface="Arial" pitchFamily="34" charset="0"/>
              <a:defRPr sz="1200"/>
            </a:lvl5pPr>
          </a:lstStyle>
          <a:p>
            <a:pPr lvl="0" eaLnBrk="1" hangingPunct="1">
              <a:lnSpc>
                <a:spcPct val="150000"/>
              </a:lnSpc>
            </a:pPr>
            <a:r>
              <a:rPr lang="zh-CN" altLang="en-US" sz="2200" b="1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一）调查研究的含义：调查研究是采用一定的方式和手段，观察了解客观对象，详细占有与之有关的一切材料，并在此基础上进行加工整理，分析综合，以获得对客观对象的本质和规律的认识，从而正确地指导改造客观对象的活动。</a:t>
            </a:r>
            <a:endParaRPr lang="en-US" altLang="zh-CN" sz="28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 eaLnBrk="1" hangingPunct="1">
              <a:lnSpc>
                <a:spcPct val="150000"/>
              </a:lnSpc>
            </a:pP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1268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0788" y="4005263"/>
            <a:ext cx="2644775" cy="2646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标题 1"/>
          <p:cNvSpPr>
            <a:spLocks noGrp="1"/>
          </p:cNvSpPr>
          <p:nvPr>
            <p:ph type="title" idx="4294967295"/>
          </p:nvPr>
        </p:nvSpPr>
        <p:spPr>
          <a:xfrm>
            <a:off x="276225" y="228600"/>
            <a:ext cx="8591550" cy="1066800"/>
          </a:xfrm>
        </p:spPr>
        <p:txBody>
          <a:bodyPr vert="horz" wrap="square" anchor="b" anchorCtr="0"/>
          <a:lstStyle/>
          <a:p>
            <a:pPr eaLnBrk="1" hangingPunct="1"/>
            <a:r>
              <a:rPr lang="zh-CN" altLang="en-US"/>
              <a:t>一、认识调查研究</a:t>
            </a:r>
            <a:endParaRPr lang="zh-CN" altLang="en-US"/>
          </a:p>
        </p:txBody>
      </p:sp>
      <p:sp>
        <p:nvSpPr>
          <p:cNvPr id="12291" name="内容占位符 2"/>
          <p:cNvSpPr>
            <a:spLocks noGrp="1"/>
          </p:cNvSpPr>
          <p:nvPr>
            <p:ph sz="quarter" idx="1"/>
          </p:nvPr>
        </p:nvSpPr>
        <p:spPr>
          <a:xfrm>
            <a:off x="250825" y="1484313"/>
            <a:ext cx="8596313" cy="4938712"/>
          </a:xfrm>
        </p:spPr>
        <p:txBody>
          <a:bodyPr vert="horz" wrap="square" anchor="t" anchorCtr="0"/>
          <a:lstStyle>
            <a:lvl1pPr lvl="0">
              <a:buClr>
                <a:schemeClr val="accent1"/>
              </a:buClr>
              <a:buSzTx/>
              <a:buFont typeface="Arial" pitchFamily="34" charset="0"/>
              <a:defRPr sz="1800"/>
            </a:lvl1pPr>
            <a:lvl2pPr lvl="1">
              <a:buClr>
                <a:schemeClr val="accent1"/>
              </a:buClr>
              <a:buSzTx/>
              <a:buFont typeface="Arial" pitchFamily="34" charset="0"/>
              <a:defRPr sz="1600"/>
            </a:lvl2pPr>
            <a:lvl3pPr lvl="2">
              <a:buClr>
                <a:schemeClr val="accent1"/>
              </a:buClr>
              <a:buSzTx/>
              <a:buFont typeface="Arial" pitchFamily="34" charset="0"/>
              <a:defRPr sz="1400"/>
            </a:lvl3pPr>
            <a:lvl4pPr lvl="3">
              <a:buClr>
                <a:schemeClr val="accent1"/>
              </a:buClr>
              <a:buSzTx/>
              <a:buFont typeface="Arial" pitchFamily="34" charset="0"/>
              <a:defRPr sz="1200"/>
            </a:lvl4pPr>
            <a:lvl5pPr lvl="4">
              <a:buClr>
                <a:schemeClr val="accent1"/>
              </a:buClr>
              <a:buSzTx/>
              <a:buFont typeface="Arial" pitchFamily="34" charset="0"/>
              <a:defRPr sz="1200"/>
            </a:lvl5pPr>
          </a:lstStyle>
          <a:p>
            <a:pPr lvl="0" eaLnBrk="1" hangingPunct="1">
              <a:lnSpc>
                <a:spcPct val="150000"/>
              </a:lnSpc>
            </a:pP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（二）调查研究过程：调查</a:t>
            </a: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</a:rPr>
              <a:t>——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研究</a:t>
            </a: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</a:rPr>
              <a:t>——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总结</a:t>
            </a:r>
            <a:endParaRPr lang="en-US" altLang="zh-CN" sz="24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 eaLnBrk="1" hangingPunct="1">
              <a:lnSpc>
                <a:spcPct val="150000"/>
              </a:lnSpc>
            </a:pP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调查和研究是两个内涵不同而有紧密联系的概念。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 eaLnBrk="1" hangingPunct="1">
              <a:lnSpc>
                <a:spcPct val="150000"/>
              </a:lnSpc>
            </a:pP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调查</a:t>
            </a: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</a:rPr>
              <a:t>——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是一种</a:t>
            </a:r>
            <a:r>
              <a:rPr lang="zh-CN" altLang="en-US" sz="2400" b="1" u="sng">
                <a:latin typeface="宋体" panose="02010600030101010101" pitchFamily="2" charset="-122"/>
                <a:ea typeface="宋体" panose="02010600030101010101" pitchFamily="2" charset="-122"/>
              </a:rPr>
              <a:t>感性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认识活动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 eaLnBrk="1" hangingPunct="1">
              <a:lnSpc>
                <a:spcPct val="150000"/>
              </a:lnSpc>
            </a:pP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研究</a:t>
            </a: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</a:rPr>
              <a:t>——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是一种</a:t>
            </a:r>
            <a:r>
              <a:rPr lang="zh-CN" altLang="en-US" sz="2400" b="1" u="sng">
                <a:latin typeface="宋体" panose="02010600030101010101" pitchFamily="2" charset="-122"/>
                <a:ea typeface="宋体" panose="02010600030101010101" pitchFamily="2" charset="-122"/>
              </a:rPr>
              <a:t>理性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认识活动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 eaLnBrk="1" hangingPunct="1">
              <a:lnSpc>
                <a:spcPct val="150000"/>
              </a:lnSpc>
            </a:pP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    调查是研究的</a:t>
            </a:r>
            <a:r>
              <a:rPr lang="zh-CN" altLang="en-US" sz="2400" b="1" u="sng">
                <a:latin typeface="宋体" panose="02010600030101010101" pitchFamily="2" charset="-122"/>
                <a:ea typeface="宋体" panose="02010600030101010101" pitchFamily="2" charset="-122"/>
              </a:rPr>
              <a:t>基础和前提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，研究是调查的</a:t>
            </a:r>
            <a:r>
              <a:rPr lang="zh-CN" altLang="en-US" sz="2400" b="1" u="sng">
                <a:latin typeface="宋体" panose="02010600030101010101" pitchFamily="2" charset="-122"/>
                <a:ea typeface="宋体" panose="02010600030101010101" pitchFamily="2" charset="-122"/>
              </a:rPr>
              <a:t>发展和深化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，既有先后之分，又是互相联系，相互渗透，协调运动的有机整体。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标题 1"/>
          <p:cNvSpPr>
            <a:spLocks noGrp="1"/>
          </p:cNvSpPr>
          <p:nvPr>
            <p:ph type="title" idx="4294967295"/>
          </p:nvPr>
        </p:nvSpPr>
        <p:spPr>
          <a:xfrm>
            <a:off x="276225" y="228600"/>
            <a:ext cx="8591550" cy="1066800"/>
          </a:xfrm>
        </p:spPr>
        <p:txBody>
          <a:bodyPr vert="horz" wrap="square" anchor="b" anchorCtr="0"/>
          <a:lstStyle/>
          <a:p>
            <a:pPr eaLnBrk="1" hangingPunct="1"/>
            <a:r>
              <a:rPr lang="zh-CN" altLang="en-US"/>
              <a:t>一、认识调查研究</a:t>
            </a:r>
            <a:endParaRPr lang="zh-CN" altLang="en-US"/>
          </a:p>
        </p:txBody>
      </p:sp>
      <p:sp>
        <p:nvSpPr>
          <p:cNvPr id="13315" name="内容占位符 2"/>
          <p:cNvSpPr>
            <a:spLocks noGrp="1"/>
          </p:cNvSpPr>
          <p:nvPr>
            <p:ph sz="quarter" idx="1"/>
          </p:nvPr>
        </p:nvSpPr>
        <p:spPr>
          <a:xfrm>
            <a:off x="250825" y="1412875"/>
            <a:ext cx="8596313" cy="4937125"/>
          </a:xfrm>
        </p:spPr>
        <p:txBody>
          <a:bodyPr vert="horz" wrap="square" anchor="t" anchorCtr="0"/>
          <a:lstStyle>
            <a:lvl1pPr lvl="0">
              <a:buClr>
                <a:schemeClr val="accent1"/>
              </a:buClr>
              <a:buSzTx/>
              <a:buFont typeface="Arial" pitchFamily="34" charset="0"/>
              <a:defRPr sz="1800"/>
            </a:lvl1pPr>
            <a:lvl2pPr lvl="1">
              <a:buClr>
                <a:schemeClr val="accent1"/>
              </a:buClr>
              <a:buSzTx/>
              <a:buFont typeface="Arial" pitchFamily="34" charset="0"/>
              <a:defRPr sz="1600"/>
            </a:lvl2pPr>
            <a:lvl3pPr lvl="2">
              <a:buClr>
                <a:schemeClr val="accent1"/>
              </a:buClr>
              <a:buSzTx/>
              <a:buFont typeface="Arial" pitchFamily="34" charset="0"/>
              <a:defRPr sz="1400"/>
            </a:lvl3pPr>
            <a:lvl4pPr lvl="3">
              <a:buClr>
                <a:schemeClr val="accent1"/>
              </a:buClr>
              <a:buSzTx/>
              <a:buFont typeface="Arial" pitchFamily="34" charset="0"/>
              <a:defRPr sz="1200"/>
            </a:lvl4pPr>
            <a:lvl5pPr lvl="4">
              <a:buClr>
                <a:schemeClr val="accent1"/>
              </a:buClr>
              <a:buSzTx/>
              <a:buFont typeface="Arial" pitchFamily="34" charset="0"/>
              <a:defRPr sz="1200"/>
            </a:lvl5pPr>
          </a:lstStyle>
          <a:p>
            <a:pPr lvl="0" eaLnBrk="1" hangingPunct="1"/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（三）调查研究的步骤</a:t>
            </a:r>
            <a:endParaRPr lang="en-US" altLang="zh-CN" sz="28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 eaLnBrk="1" hangingPunct="1"/>
            <a:endParaRPr lang="en-US" altLang="zh-CN" sz="2200"/>
          </a:p>
          <a:p>
            <a:pPr lvl="0" eaLnBrk="1" hangingPunct="1"/>
            <a:endParaRPr lang="zh-CN" altLang="en-US" sz="2200"/>
          </a:p>
        </p:txBody>
      </p:sp>
      <p:pic>
        <p:nvPicPr>
          <p:cNvPr id="13316" name="图示 7"/>
          <p:cNvPicPr/>
          <p:nvPr/>
        </p:nvPicPr>
        <p:blipFill>
          <a:blip r:embed="rId2"/>
          <a:stretch>
            <a:fillRect/>
          </a:stretch>
        </p:blipFill>
        <p:spPr>
          <a:xfrm>
            <a:off x="1243013" y="2170113"/>
            <a:ext cx="6473825" cy="41703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标题 1"/>
          <p:cNvSpPr>
            <a:spLocks noGrp="1"/>
          </p:cNvSpPr>
          <p:nvPr>
            <p:ph type="title" idx="4294967295"/>
          </p:nvPr>
        </p:nvSpPr>
        <p:spPr>
          <a:xfrm>
            <a:off x="276225" y="228600"/>
            <a:ext cx="8591550" cy="1066800"/>
          </a:xfrm>
        </p:spPr>
        <p:txBody>
          <a:bodyPr vert="horz" wrap="square" anchor="b" anchorCtr="0"/>
          <a:lstStyle/>
          <a:p>
            <a:pPr eaLnBrk="1" hangingPunct="1"/>
            <a:r>
              <a:rPr lang="zh-CN" altLang="en-US"/>
              <a:t>二、调查研究的准备阶段</a:t>
            </a:r>
            <a:endParaRPr lang="zh-CN" altLang="en-US"/>
          </a:p>
        </p:txBody>
      </p:sp>
      <p:sp>
        <p:nvSpPr>
          <p:cNvPr id="14339" name="内容占位符 2"/>
          <p:cNvSpPr>
            <a:spLocks noGrp="1"/>
          </p:cNvSpPr>
          <p:nvPr>
            <p:ph sz="quarter" idx="1"/>
          </p:nvPr>
        </p:nvSpPr>
        <p:spPr>
          <a:xfrm>
            <a:off x="274638" y="1298575"/>
            <a:ext cx="8594725" cy="4937125"/>
          </a:xfrm>
        </p:spPr>
        <p:txBody>
          <a:bodyPr vert="horz" wrap="square" anchor="t" anchorCtr="0"/>
          <a:lstStyle>
            <a:lvl1pPr lvl="0">
              <a:buClr>
                <a:schemeClr val="accent1"/>
              </a:buClr>
              <a:buSzTx/>
              <a:buFont typeface="Arial" pitchFamily="34" charset="0"/>
              <a:defRPr sz="1800"/>
            </a:lvl1pPr>
            <a:lvl2pPr lvl="1">
              <a:buClr>
                <a:schemeClr val="accent1"/>
              </a:buClr>
              <a:buSzTx/>
              <a:buFont typeface="Arial" pitchFamily="34" charset="0"/>
              <a:defRPr sz="1600"/>
            </a:lvl2pPr>
            <a:lvl3pPr lvl="2">
              <a:buClr>
                <a:schemeClr val="accent1"/>
              </a:buClr>
              <a:buSzTx/>
              <a:buFont typeface="Arial" pitchFamily="34" charset="0"/>
              <a:defRPr sz="1400"/>
            </a:lvl3pPr>
            <a:lvl4pPr lvl="3">
              <a:buClr>
                <a:schemeClr val="accent1"/>
              </a:buClr>
              <a:buSzTx/>
              <a:buFont typeface="Arial" pitchFamily="34" charset="0"/>
              <a:defRPr sz="1200"/>
            </a:lvl4pPr>
            <a:lvl5pPr lvl="4">
              <a:buClr>
                <a:schemeClr val="accent1"/>
              </a:buClr>
              <a:buSzTx/>
              <a:buFont typeface="Arial" pitchFamily="34" charset="0"/>
              <a:defRPr sz="1200"/>
            </a:lvl5pPr>
          </a:lstStyle>
          <a:p>
            <a:pPr lvl="0" eaLnBrk="1" hangingPunct="1">
              <a:lnSpc>
                <a:spcPct val="140000"/>
              </a:lnSpc>
            </a:pP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</a:rPr>
              <a:t>（一）选择调研课题</a:t>
            </a:r>
            <a:endParaRPr lang="en-US" altLang="zh-CN" sz="20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 eaLnBrk="1" hangingPunct="1">
              <a:lnSpc>
                <a:spcPct val="140000"/>
              </a:lnSpc>
              <a:buNone/>
            </a:pPr>
            <a:r>
              <a:rPr lang="en-US" altLang="zh-CN" sz="2000" b="1">
                <a:latin typeface="宋体" panose="02010600030101010101" pitchFamily="2" charset="-122"/>
                <a:ea typeface="宋体" panose="02010600030101010101" pitchFamily="2" charset="-122"/>
              </a:rPr>
              <a:t>    1</a:t>
            </a: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</a:rPr>
              <a:t>、基本要求</a:t>
            </a:r>
            <a:endParaRPr lang="en-US" altLang="zh-CN" sz="20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 eaLnBrk="1" hangingPunct="1">
              <a:lnSpc>
                <a:spcPct val="140000"/>
              </a:lnSpc>
              <a:buNone/>
            </a:pPr>
            <a:r>
              <a:rPr lang="en-US" altLang="zh-CN" sz="2000" b="1">
                <a:latin typeface="宋体" panose="02010600030101010101" pitchFamily="2" charset="-122"/>
                <a:ea typeface="宋体" panose="02010600030101010101" pitchFamily="2" charset="-122"/>
              </a:rPr>
              <a:t>   </a:t>
            </a: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000" b="1">
                <a:latin typeface="宋体" panose="02010600030101010101" pitchFamily="2" charset="-122"/>
                <a:ea typeface="宋体" panose="02010600030101010101" pitchFamily="2" charset="-122"/>
              </a:rPr>
              <a:t>1</a:t>
            </a: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  <a:r>
              <a:rPr lang="zh-CN" altLang="en-US" sz="2000" b="1">
                <a:solidFill>
                  <a:schemeClr val="accent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前瞻性</a:t>
            </a: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</a:rPr>
              <a:t>  主要体现在两个方面：一是对客观对象的前景分析、预测和实践；二是对客观对象现状的改善。</a:t>
            </a:r>
            <a:endParaRPr lang="en-US" altLang="zh-CN" sz="20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 eaLnBrk="1" hangingPunct="1">
              <a:lnSpc>
                <a:spcPct val="140000"/>
              </a:lnSpc>
              <a:buNone/>
            </a:pPr>
            <a:r>
              <a:rPr lang="en-US" altLang="zh-CN" sz="2000" b="1">
                <a:latin typeface="宋体" panose="02010600030101010101" pitchFamily="2" charset="-122"/>
                <a:ea typeface="宋体" panose="02010600030101010101" pitchFamily="2" charset="-122"/>
              </a:rPr>
              <a:t>   </a:t>
            </a: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000" b="1"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  <a:r>
              <a:rPr lang="zh-CN" altLang="en-US" sz="2000" b="1">
                <a:solidFill>
                  <a:schemeClr val="accent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应用性</a:t>
            </a: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</a:rPr>
              <a:t>  选定的课题要具有实用价值，能够指导实践。满足 “四个需要”（制定政策方案的需要、解决困难的需要、推动工作的需要、理论研究的需要）。</a:t>
            </a:r>
            <a:endParaRPr lang="en-US" altLang="zh-CN" sz="20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 eaLnBrk="1" hangingPunct="1">
              <a:lnSpc>
                <a:spcPct val="140000"/>
              </a:lnSpc>
              <a:buNone/>
            </a:pPr>
            <a:r>
              <a:rPr lang="en-US" altLang="zh-CN" sz="2000" b="1">
                <a:latin typeface="宋体" panose="02010600030101010101" pitchFamily="2" charset="-122"/>
                <a:ea typeface="宋体" panose="02010600030101010101" pitchFamily="2" charset="-122"/>
              </a:rPr>
              <a:t>   </a:t>
            </a: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000" b="1">
                <a:latin typeface="宋体" panose="02010600030101010101" pitchFamily="2" charset="-122"/>
                <a:ea typeface="宋体" panose="02010600030101010101" pitchFamily="2" charset="-122"/>
              </a:rPr>
              <a:t>3</a:t>
            </a: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  <a:r>
              <a:rPr lang="zh-CN" altLang="en-US" sz="2000" b="1">
                <a:solidFill>
                  <a:schemeClr val="accent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创新性</a:t>
            </a: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</a:rPr>
              <a:t>  做到选题的新颖性和独创性。</a:t>
            </a:r>
            <a:endParaRPr lang="en-US" altLang="zh-CN" sz="20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 eaLnBrk="1" hangingPunct="1">
              <a:lnSpc>
                <a:spcPct val="140000"/>
              </a:lnSpc>
              <a:buNone/>
            </a:pPr>
            <a:r>
              <a:rPr lang="en-US" altLang="zh-CN" sz="2000" b="1">
                <a:latin typeface="宋体" panose="02010600030101010101" pitchFamily="2" charset="-122"/>
                <a:ea typeface="宋体" panose="02010600030101010101" pitchFamily="2" charset="-122"/>
              </a:rPr>
              <a:t>   </a:t>
            </a: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000" b="1">
                <a:latin typeface="宋体" panose="02010600030101010101" pitchFamily="2" charset="-122"/>
                <a:ea typeface="宋体" panose="02010600030101010101" pitchFamily="2" charset="-122"/>
              </a:rPr>
              <a:t>4</a:t>
            </a: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  <a:r>
              <a:rPr lang="zh-CN" altLang="en-US" sz="2000" b="1">
                <a:solidFill>
                  <a:schemeClr val="accent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可行性</a:t>
            </a: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</a:rPr>
              <a:t>  应当综合考虑调查主体和客体的现实条件，从实际出发确定课题大小范围。</a:t>
            </a:r>
            <a:endParaRPr lang="zh-CN" altLang="en-US" sz="20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标题 1"/>
          <p:cNvSpPr>
            <a:spLocks noGrp="1"/>
          </p:cNvSpPr>
          <p:nvPr>
            <p:ph type="title" idx="4294967295"/>
          </p:nvPr>
        </p:nvSpPr>
        <p:spPr>
          <a:xfrm>
            <a:off x="276225" y="228600"/>
            <a:ext cx="8591550" cy="1066800"/>
          </a:xfrm>
        </p:spPr>
        <p:txBody>
          <a:bodyPr vert="horz" wrap="square" anchor="b" anchorCtr="0"/>
          <a:lstStyle/>
          <a:p>
            <a:pPr eaLnBrk="1" hangingPunct="1"/>
            <a:r>
              <a:rPr lang="zh-CN" altLang="en-US"/>
              <a:t>二、调查研究的准备阶段</a:t>
            </a:r>
            <a:endParaRPr lang="zh-CN" altLang="en-US"/>
          </a:p>
        </p:txBody>
      </p:sp>
      <p:sp>
        <p:nvSpPr>
          <p:cNvPr id="15363" name="内容占位符 2"/>
          <p:cNvSpPr>
            <a:spLocks noGrp="1"/>
          </p:cNvSpPr>
          <p:nvPr>
            <p:ph sz="quarter" idx="1"/>
          </p:nvPr>
        </p:nvSpPr>
        <p:spPr>
          <a:xfrm>
            <a:off x="395288" y="1484313"/>
            <a:ext cx="8596312" cy="4938712"/>
          </a:xfrm>
        </p:spPr>
        <p:txBody>
          <a:bodyPr vert="horz" wrap="square" anchor="t" anchorCtr="0"/>
          <a:lstStyle>
            <a:lvl1pPr lvl="0">
              <a:buClr>
                <a:schemeClr val="accent1"/>
              </a:buClr>
              <a:buSzTx/>
              <a:buFont typeface="Arial" pitchFamily="34" charset="0"/>
              <a:defRPr sz="1800"/>
            </a:lvl1pPr>
            <a:lvl2pPr lvl="1">
              <a:buClr>
                <a:schemeClr val="accent1"/>
              </a:buClr>
              <a:buSzTx/>
              <a:buFont typeface="Arial" pitchFamily="34" charset="0"/>
              <a:defRPr sz="1600"/>
            </a:lvl2pPr>
            <a:lvl3pPr lvl="2">
              <a:buClr>
                <a:schemeClr val="accent1"/>
              </a:buClr>
              <a:buSzTx/>
              <a:buFont typeface="Arial" pitchFamily="34" charset="0"/>
              <a:defRPr sz="1400"/>
            </a:lvl3pPr>
            <a:lvl4pPr lvl="3">
              <a:buClr>
                <a:schemeClr val="accent1"/>
              </a:buClr>
              <a:buSzTx/>
              <a:buFont typeface="Arial" pitchFamily="34" charset="0"/>
              <a:defRPr sz="1200"/>
            </a:lvl4pPr>
            <a:lvl5pPr lvl="4">
              <a:buClr>
                <a:schemeClr val="accent1"/>
              </a:buClr>
              <a:buSzTx/>
              <a:buFont typeface="Arial" pitchFamily="34" charset="0"/>
              <a:defRPr sz="1200"/>
            </a:lvl5pPr>
          </a:lstStyle>
          <a:p>
            <a:pPr lvl="0" eaLnBrk="1" hangingPunct="1"/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、课题的寻找途径</a:t>
            </a:r>
            <a:endParaRPr lang="en-US" altLang="zh-CN" sz="28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 eaLnBrk="1" hangingPunct="1"/>
            <a:endParaRPr lang="zh-CN" altLang="en-US" sz="2200"/>
          </a:p>
        </p:txBody>
      </p:sp>
      <p:pic>
        <p:nvPicPr>
          <p:cNvPr id="15364" name="图示 3"/>
          <p:cNvPicPr/>
          <p:nvPr/>
        </p:nvPicPr>
        <p:blipFill>
          <a:blip r:embed="rId2"/>
          <a:stretch>
            <a:fillRect/>
          </a:stretch>
        </p:blipFill>
        <p:spPr>
          <a:xfrm>
            <a:off x="1468438" y="2322513"/>
            <a:ext cx="6115050" cy="409733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标题 1"/>
          <p:cNvSpPr>
            <a:spLocks noGrp="1"/>
          </p:cNvSpPr>
          <p:nvPr>
            <p:ph type="title" idx="4294967295"/>
          </p:nvPr>
        </p:nvSpPr>
        <p:spPr>
          <a:xfrm>
            <a:off x="276225" y="228600"/>
            <a:ext cx="8591550" cy="1066800"/>
          </a:xfrm>
        </p:spPr>
        <p:txBody>
          <a:bodyPr vert="horz" wrap="square" anchor="b" anchorCtr="0"/>
          <a:lstStyle/>
          <a:p>
            <a:pPr eaLnBrk="1" hangingPunct="1"/>
            <a:r>
              <a:rPr lang="zh-CN" altLang="en-US"/>
              <a:t>二、调查研究的准备阶段</a:t>
            </a:r>
            <a:endParaRPr lang="zh-CN" altLang="en-US"/>
          </a:p>
        </p:txBody>
      </p:sp>
      <p:sp>
        <p:nvSpPr>
          <p:cNvPr id="16387" name="内容占位符 2"/>
          <p:cNvSpPr>
            <a:spLocks noGrp="1"/>
          </p:cNvSpPr>
          <p:nvPr>
            <p:ph sz="quarter" idx="1"/>
          </p:nvPr>
        </p:nvSpPr>
        <p:spPr>
          <a:xfrm>
            <a:off x="323850" y="1412875"/>
            <a:ext cx="8594725" cy="4937125"/>
          </a:xfrm>
        </p:spPr>
        <p:txBody>
          <a:bodyPr vert="horz" wrap="square" anchor="t" anchorCtr="0"/>
          <a:lstStyle>
            <a:lvl1pPr lvl="0">
              <a:buClr>
                <a:schemeClr val="accent1"/>
              </a:buClr>
              <a:buSzTx/>
              <a:buFont typeface="Arial" pitchFamily="34" charset="0"/>
              <a:defRPr sz="1800"/>
            </a:lvl1pPr>
            <a:lvl2pPr lvl="1">
              <a:buClr>
                <a:schemeClr val="accent1"/>
              </a:buClr>
              <a:buSzTx/>
              <a:buFont typeface="Arial" pitchFamily="34" charset="0"/>
              <a:defRPr sz="1600"/>
            </a:lvl2pPr>
            <a:lvl3pPr lvl="2">
              <a:buClr>
                <a:schemeClr val="accent1"/>
              </a:buClr>
              <a:buSzTx/>
              <a:buFont typeface="Arial" pitchFamily="34" charset="0"/>
              <a:defRPr sz="1400"/>
            </a:lvl3pPr>
            <a:lvl4pPr lvl="3">
              <a:buClr>
                <a:schemeClr val="accent1"/>
              </a:buClr>
              <a:buSzTx/>
              <a:buFont typeface="Arial" pitchFamily="34" charset="0"/>
              <a:defRPr sz="1200"/>
            </a:lvl4pPr>
            <a:lvl5pPr lvl="4">
              <a:buClr>
                <a:schemeClr val="accent1"/>
              </a:buClr>
              <a:buSzTx/>
              <a:buFont typeface="Arial" pitchFamily="34" charset="0"/>
              <a:defRPr sz="1200"/>
            </a:lvl5pPr>
          </a:lstStyle>
          <a:p>
            <a:pPr lvl="0" eaLnBrk="1" hangingPunct="1"/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（二）设计调研方案</a:t>
            </a:r>
            <a:endParaRPr lang="en-US" altLang="zh-CN" sz="24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 eaLnBrk="1" hangingPunct="1"/>
            <a:endParaRPr lang="zh-CN" altLang="en-US" sz="2200"/>
          </a:p>
        </p:txBody>
      </p:sp>
      <p:pic>
        <p:nvPicPr>
          <p:cNvPr id="16388" name="图示 7"/>
          <p:cNvPicPr/>
          <p:nvPr/>
        </p:nvPicPr>
        <p:blipFill>
          <a:blip r:embed="rId2"/>
          <a:stretch>
            <a:fillRect/>
          </a:stretch>
        </p:blipFill>
        <p:spPr>
          <a:xfrm>
            <a:off x="1042988" y="1517650"/>
            <a:ext cx="6650037" cy="509587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标题 1"/>
          <p:cNvSpPr>
            <a:spLocks noGrp="1"/>
          </p:cNvSpPr>
          <p:nvPr>
            <p:ph type="title" idx="4294967295"/>
          </p:nvPr>
        </p:nvSpPr>
        <p:spPr>
          <a:xfrm>
            <a:off x="276225" y="228600"/>
            <a:ext cx="8591550" cy="1066800"/>
          </a:xfrm>
        </p:spPr>
        <p:txBody>
          <a:bodyPr vert="horz" wrap="square" anchor="b" anchorCtr="0"/>
          <a:lstStyle/>
          <a:p>
            <a:pPr eaLnBrk="1" hangingPunct="1"/>
            <a:r>
              <a:rPr lang="zh-CN" altLang="en-US"/>
              <a:t>二、调查研究的准备阶段</a:t>
            </a:r>
            <a:endParaRPr lang="zh-CN" altLang="en-US"/>
          </a:p>
        </p:txBody>
      </p:sp>
      <p:sp>
        <p:nvSpPr>
          <p:cNvPr id="17411" name="内容占位符 2"/>
          <p:cNvSpPr>
            <a:spLocks noGrp="1"/>
          </p:cNvSpPr>
          <p:nvPr>
            <p:ph sz="quarter" idx="1"/>
          </p:nvPr>
        </p:nvSpPr>
        <p:spPr>
          <a:xfrm>
            <a:off x="339725" y="1412875"/>
            <a:ext cx="8596313" cy="4937125"/>
          </a:xfrm>
        </p:spPr>
        <p:txBody>
          <a:bodyPr vert="horz" wrap="square" anchor="t" anchorCtr="0"/>
          <a:lstStyle>
            <a:lvl1pPr lvl="0">
              <a:buClr>
                <a:schemeClr val="accent1"/>
              </a:buClr>
              <a:buSzTx/>
              <a:buFont typeface="Arial" pitchFamily="34" charset="0"/>
              <a:defRPr sz="1800"/>
            </a:lvl1pPr>
            <a:lvl2pPr lvl="1">
              <a:buClr>
                <a:schemeClr val="accent1"/>
              </a:buClr>
              <a:buSzTx/>
              <a:buFont typeface="Arial" pitchFamily="34" charset="0"/>
              <a:defRPr sz="1600"/>
            </a:lvl2pPr>
            <a:lvl3pPr lvl="2">
              <a:buClr>
                <a:schemeClr val="accent1"/>
              </a:buClr>
              <a:buSzTx/>
              <a:buFont typeface="Arial" pitchFamily="34" charset="0"/>
              <a:defRPr sz="1400"/>
            </a:lvl3pPr>
            <a:lvl4pPr lvl="3">
              <a:buClr>
                <a:schemeClr val="accent1"/>
              </a:buClr>
              <a:buSzTx/>
              <a:buFont typeface="Arial" pitchFamily="34" charset="0"/>
              <a:defRPr sz="1200"/>
            </a:lvl4pPr>
            <a:lvl5pPr lvl="4">
              <a:buClr>
                <a:schemeClr val="accent1"/>
              </a:buClr>
              <a:buSzTx/>
              <a:buFont typeface="Arial" pitchFamily="34" charset="0"/>
              <a:defRPr sz="1200"/>
            </a:lvl5pPr>
          </a:lstStyle>
          <a:p>
            <a:pPr lvl="0" eaLnBrk="1" hangingPunct="1"/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（三）组建调研队伍</a:t>
            </a:r>
            <a:endParaRPr lang="en-US" altLang="zh-CN" sz="24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 eaLnBrk="1" hangingPunct="1"/>
            <a:endParaRPr lang="zh-CN" altLang="en-US" sz="2200"/>
          </a:p>
        </p:txBody>
      </p:sp>
      <p:pic>
        <p:nvPicPr>
          <p:cNvPr id="17412" name="图示 3"/>
          <p:cNvPicPr/>
          <p:nvPr/>
        </p:nvPicPr>
        <p:blipFill>
          <a:blip r:embed="rId2"/>
          <a:stretch>
            <a:fillRect/>
          </a:stretch>
        </p:blipFill>
        <p:spPr>
          <a:xfrm>
            <a:off x="1517650" y="1395413"/>
            <a:ext cx="6115050" cy="40671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413" name="TextBox 4"/>
          <p:cNvSpPr txBox="1"/>
          <p:nvPr/>
        </p:nvSpPr>
        <p:spPr>
          <a:xfrm>
            <a:off x="60325" y="5437188"/>
            <a:ext cx="9156700" cy="46196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u="none" kern="1200" baseline="0">
                <a:solidFill>
                  <a:schemeClr val="tx1"/>
                </a:solidFill>
                <a:latin typeface="Candara" panose="020e05020303030202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</a:rPr>
              <a:t>专业人员的要求：有调研经验、责任心强、有一定的文字功底等。</a:t>
            </a:r>
            <a:endParaRPr lang="zh-CN" altLang="en-US" sz="2400" b="1"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标题 1"/>
          <p:cNvSpPr>
            <a:spLocks noGrp="1"/>
          </p:cNvSpPr>
          <p:nvPr>
            <p:ph type="title" idx="4294967295"/>
          </p:nvPr>
        </p:nvSpPr>
        <p:spPr>
          <a:xfrm>
            <a:off x="276225" y="228600"/>
            <a:ext cx="8591550" cy="1066800"/>
          </a:xfrm>
        </p:spPr>
        <p:txBody>
          <a:bodyPr vert="horz" wrap="square" anchor="b" anchorCtr="0"/>
          <a:lstStyle/>
          <a:p>
            <a:pPr eaLnBrk="1" hangingPunct="1"/>
            <a:r>
              <a:rPr lang="zh-CN" altLang="en-US"/>
              <a:t>三、调查的形式</a:t>
            </a:r>
            <a:endParaRPr lang="zh-CN" altLang="en-US"/>
          </a:p>
        </p:txBody>
      </p:sp>
      <p:pic>
        <p:nvPicPr>
          <p:cNvPr id="18435" name="内容占位符 5"/>
          <p:cNvPicPr>
            <a:picLocks noGrp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274638" y="1292225"/>
            <a:ext cx="8594725" cy="4968875"/>
          </a:xfr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标题 1"/>
          <p:cNvSpPr>
            <a:spLocks noGrp="1"/>
          </p:cNvSpPr>
          <p:nvPr>
            <p:ph type="title" idx="4294967295"/>
          </p:nvPr>
        </p:nvSpPr>
        <p:spPr>
          <a:xfrm>
            <a:off x="276225" y="228600"/>
            <a:ext cx="8591550" cy="1066800"/>
          </a:xfrm>
        </p:spPr>
        <p:txBody>
          <a:bodyPr vert="horz" wrap="square" anchor="b" anchorCtr="0"/>
          <a:lstStyle/>
          <a:p>
            <a:pPr eaLnBrk="1" hangingPunct="1"/>
            <a:r>
              <a:rPr lang="zh-CN" altLang="en-US"/>
              <a:t>四、调查的方法</a:t>
            </a:r>
            <a:endParaRPr lang="zh-CN" altLang="en-US"/>
          </a:p>
        </p:txBody>
      </p:sp>
      <p:pic>
        <p:nvPicPr>
          <p:cNvPr id="19459" name="Picture 4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116013" y="1533525"/>
            <a:ext cx="6943725" cy="4487863"/>
          </a:xfr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标题 1"/>
          <p:cNvSpPr>
            <a:spLocks noGrp="1"/>
          </p:cNvSpPr>
          <p:nvPr>
            <p:ph type="title" idx="4294967295"/>
          </p:nvPr>
        </p:nvSpPr>
        <p:spPr>
          <a:xfrm>
            <a:off x="276225" y="228600"/>
            <a:ext cx="8591550" cy="1066800"/>
          </a:xfrm>
        </p:spPr>
        <p:txBody>
          <a:bodyPr vert="horz" wrap="square" anchor="b" anchorCtr="0"/>
          <a:lstStyle/>
          <a:p>
            <a:pPr eaLnBrk="1" hangingPunct="1"/>
            <a:r>
              <a:rPr lang="zh-CN" altLang="en-US"/>
              <a:t>五、调查各法要诀</a:t>
            </a:r>
            <a:endParaRPr lang="zh-CN" altLang="en-US"/>
          </a:p>
        </p:txBody>
      </p:sp>
      <p:sp>
        <p:nvSpPr>
          <p:cNvPr id="20483" name="内容占位符 2"/>
          <p:cNvSpPr>
            <a:spLocks noGrp="1"/>
          </p:cNvSpPr>
          <p:nvPr>
            <p:ph sz="quarter" idx="1"/>
          </p:nvPr>
        </p:nvSpPr>
        <p:spPr>
          <a:xfrm>
            <a:off x="250825" y="1412875"/>
            <a:ext cx="8596313" cy="4937125"/>
          </a:xfrm>
        </p:spPr>
        <p:txBody>
          <a:bodyPr vert="horz" wrap="square" anchor="t" anchorCtr="0"/>
          <a:lstStyle>
            <a:lvl1pPr lvl="0">
              <a:buClr>
                <a:schemeClr val="accent1"/>
              </a:buClr>
              <a:buSzTx/>
              <a:buFont typeface="Arial" pitchFamily="34" charset="0"/>
              <a:defRPr sz="1800"/>
            </a:lvl1pPr>
            <a:lvl2pPr lvl="1">
              <a:buClr>
                <a:schemeClr val="accent1"/>
              </a:buClr>
              <a:buSzTx/>
              <a:buFont typeface="Arial" pitchFamily="34" charset="0"/>
              <a:defRPr sz="1600"/>
            </a:lvl2pPr>
            <a:lvl3pPr lvl="2">
              <a:buClr>
                <a:schemeClr val="accent1"/>
              </a:buClr>
              <a:buSzTx/>
              <a:buFont typeface="Arial" pitchFamily="34" charset="0"/>
              <a:defRPr sz="1400"/>
            </a:lvl3pPr>
            <a:lvl4pPr lvl="3">
              <a:buClr>
                <a:schemeClr val="accent1"/>
              </a:buClr>
              <a:buSzTx/>
              <a:buFont typeface="Arial" pitchFamily="34" charset="0"/>
              <a:defRPr sz="1200"/>
            </a:lvl4pPr>
            <a:lvl5pPr lvl="4">
              <a:buClr>
                <a:schemeClr val="accent1"/>
              </a:buClr>
              <a:buSzTx/>
              <a:buFont typeface="Arial" pitchFamily="34" charset="0"/>
              <a:defRPr sz="1200"/>
            </a:lvl5pPr>
          </a:lstStyle>
          <a:p>
            <a:pPr lvl="0" eaLnBrk="1" hangingPunct="1">
              <a:lnSpc>
                <a:spcPct val="150000"/>
              </a:lnSpc>
              <a:spcBef>
                <a:spcPct val="50000"/>
              </a:spcBef>
            </a:pPr>
            <a:r>
              <a:rPr lang="en-US" altLang="zh-CN" sz="2400" b="1">
                <a:solidFill>
                  <a:schemeClr val="accent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[</a:t>
            </a:r>
            <a:r>
              <a:rPr lang="zh-CN" altLang="en-US" sz="2400" b="1">
                <a:solidFill>
                  <a:schemeClr val="accent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个别交谈</a:t>
            </a:r>
            <a:r>
              <a:rPr lang="en-US" altLang="zh-CN" sz="2400" b="1">
                <a:solidFill>
                  <a:schemeClr val="accent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]  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尊重被调查者，掌握对方的心理、情绪，做好思想工作，排除忧虑，善于提问，采取适当启示。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 algn="just" eaLnBrk="1" hangingPunct="1">
              <a:lnSpc>
                <a:spcPct val="150000"/>
              </a:lnSpc>
              <a:spcBef>
                <a:spcPct val="50000"/>
              </a:spcBef>
            </a:pPr>
            <a:r>
              <a:rPr lang="en-US" altLang="zh-CN" sz="2400" b="1">
                <a:solidFill>
                  <a:schemeClr val="accent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[</a:t>
            </a:r>
            <a:r>
              <a:rPr lang="zh-CN" altLang="en-US" sz="2400" b="1">
                <a:solidFill>
                  <a:schemeClr val="accent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开调查会</a:t>
            </a:r>
            <a:r>
              <a:rPr lang="en-US" altLang="zh-CN" sz="2400" b="1">
                <a:solidFill>
                  <a:schemeClr val="accent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]  </a:t>
            </a: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</a:rPr>
              <a:t>5—8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人，注重人选，参加者事先要有准备，注意态度，平易近人，循循善诱，随机应变，善抓新线索，采用适当记录方法，时间</a:t>
            </a:r>
            <a:r>
              <a:rPr lang="en-US" altLang="zh-CN" sz="2400" b="1"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小时左右。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 eaLnBrk="1" hangingPunct="1">
              <a:lnSpc>
                <a:spcPct val="150000"/>
              </a:lnSpc>
              <a:spcBef>
                <a:spcPct val="50000"/>
              </a:spcBef>
            </a:pPr>
            <a:r>
              <a:rPr lang="en-US" altLang="zh-CN" sz="2400" b="1">
                <a:solidFill>
                  <a:schemeClr val="accent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[</a:t>
            </a:r>
            <a:r>
              <a:rPr lang="zh-CN" altLang="en-US" sz="2400" b="1">
                <a:solidFill>
                  <a:schemeClr val="accent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现场观察</a:t>
            </a:r>
            <a:r>
              <a:rPr lang="en-US" altLang="zh-CN" sz="2400" b="1">
                <a:solidFill>
                  <a:schemeClr val="accent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]  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观察真实现场，防止虚假现场，不带偏心的细心观察，既要“略看”，又要“细查”，同时注意安全。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 eaLnBrk="1" hangingPunct="1">
              <a:lnSpc>
                <a:spcPct val="150000"/>
              </a:lnSpc>
            </a:pPr>
            <a:endParaRPr lang="zh-CN" altLang="en-US" sz="22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https://d.book118.com/977121143122006031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Soho">
  <a:themeElements>
    <a:clrScheme name="">
      <a:dk1>
        <a:srgbClr val="2E2224"/>
      </a:dk1>
      <a:lt1>
        <a:srgbClr val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FFFFFF"/>
      </a:accent3>
      <a:accent4>
        <a:srgbClr val="261C1D"/>
      </a:accent4>
      <a:accent5>
        <a:srgbClr val="B7B8B6"/>
      </a:accent5>
      <a:accent6>
        <a:srgbClr val="864427"/>
      </a:accent6>
      <a:hlink>
        <a:srgbClr val="FFDE66"/>
      </a:hlink>
      <a:folHlink>
        <a:srgbClr val="C0AEBC"/>
      </a:folHlink>
    </a:clrScheme>
    <a:fontScheme name="">
      <a:majorFont>
        <a:latin typeface="Candara"/>
        <a:ea typeface="华文新魏"/>
        <a:cs typeface="Arial"/>
      </a:majorFont>
      <a:minorFont>
        <a:latin typeface="Candara"/>
        <a:ea typeface="华文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2E2224"/>
        </a:dk1>
        <a:lt1>
          <a:srgbClr val="FFFFFF"/>
        </a:lt1>
        <a:dk2>
          <a:srgbClr val="48231E"/>
        </a:dk2>
        <a:lt2>
          <a:srgbClr val="CBD8DD"/>
        </a:lt2>
        <a:accent1>
          <a:srgbClr val="61625E"/>
        </a:accent1>
        <a:accent2>
          <a:srgbClr val="964D2C"/>
        </a:accent2>
        <a:accent3>
          <a:srgbClr val="FFFFFF"/>
        </a:accent3>
        <a:accent4>
          <a:srgbClr val="261C1D"/>
        </a:accent4>
        <a:accent5>
          <a:srgbClr val="B7B8B6"/>
        </a:accent5>
        <a:accent6>
          <a:srgbClr val="864427"/>
        </a:accent6>
        <a:hlink>
          <a:srgbClr val="FFDE66"/>
        </a:hlink>
        <a:folHlink>
          <a:srgbClr val="C0AEB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2_Soho">
  <a:themeElements>
    <a:clrScheme name="">
      <a:dk1>
        <a:srgbClr val="2E2224"/>
      </a:dk1>
      <a:lt1>
        <a:srgbClr val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FFFFFF"/>
      </a:accent3>
      <a:accent4>
        <a:srgbClr val="261C1D"/>
      </a:accent4>
      <a:accent5>
        <a:srgbClr val="B7B8B6"/>
      </a:accent5>
      <a:accent6>
        <a:srgbClr val="864427"/>
      </a:accent6>
      <a:hlink>
        <a:srgbClr val="FFDE66"/>
      </a:hlink>
      <a:folHlink>
        <a:srgbClr val="C0AEBC"/>
      </a:folHlink>
    </a:clrScheme>
    <a:fontScheme name="">
      <a:majorFont>
        <a:latin typeface="Candara"/>
        <a:ea typeface="华文新魏"/>
        <a:cs typeface="Arial"/>
      </a:majorFont>
      <a:minorFont>
        <a:latin typeface="Candara"/>
        <a:ea typeface="华文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2E2224"/>
        </a:dk1>
        <a:lt1>
          <a:srgbClr val="FFFFFF"/>
        </a:lt1>
        <a:dk2>
          <a:srgbClr val="48231E"/>
        </a:dk2>
        <a:lt2>
          <a:srgbClr val="CBD8DD"/>
        </a:lt2>
        <a:accent1>
          <a:srgbClr val="61625E"/>
        </a:accent1>
        <a:accent2>
          <a:srgbClr val="964D2C"/>
        </a:accent2>
        <a:accent3>
          <a:srgbClr val="FFFFFF"/>
        </a:accent3>
        <a:accent4>
          <a:srgbClr val="261C1D"/>
        </a:accent4>
        <a:accent5>
          <a:srgbClr val="B7B8B6"/>
        </a:accent5>
        <a:accent6>
          <a:srgbClr val="864427"/>
        </a:accent6>
        <a:hlink>
          <a:srgbClr val="FFDE66"/>
        </a:hlink>
        <a:folHlink>
          <a:srgbClr val="C0AEB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Candara</vt:lpstr>
      <vt:lpstr>华文新魏</vt:lpstr>
      <vt:lpstr>华文楷体</vt:lpstr>
      <vt:lpstr>宋体</vt:lpstr>
      <vt:lpstr>Office Theme</vt:lpstr>
      <vt:lpstr>调研工作方法介绍</vt:lpstr>
      <vt:lpstr>一、认识调查研究</vt:lpstr>
      <vt:lpstr>一、认识调查研究</vt:lpstr>
      <vt:lpstr>一、认识调查研究</vt:lpstr>
      <vt:lpstr>一、认识调查研究</vt:lpstr>
      <vt:lpstr>一、认识调查研究</vt:lpstr>
      <vt:lpstr>二、调查研究的准备阶段</vt:lpstr>
      <vt:lpstr>二、调查研究的准备阶段</vt:lpstr>
      <vt:lpstr>二、调查研究的准备阶段</vt:lpstr>
      <vt:lpstr>二、调查研究的准备阶段</vt:lpstr>
      <vt:lpstr>三、调查的形式</vt:lpstr>
      <vt:lpstr>四、调查的方法</vt:lpstr>
      <vt:lpstr>五、调查各法要诀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2024-09-04T00:21:49.596</cp:lastPrinted>
  <dcterms:created xsi:type="dcterms:W3CDTF">2024-09-03T16:21:49Z</dcterms:created>
  <dcterms:modified xsi:type="dcterms:W3CDTF">2024-09-03T16:21:51Z</dcterms:modified>
</cp:coreProperties>
</file>