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D964C6-E4F7-4A21-AB9B-BF107C6674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2B2BF1-D586-4A77-B064-81805EEB5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6A393B-8226-4BC4-8BB0-C2F4623262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B12F6-04D7-4C25-8CF5-13B687EDE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DF3B0-3203-4BE9-AB14-B96CCCFBAB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86154C6-507F-4D84-AF6E-5F1D383D06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2A86191-717C-4CD7-AE37-0960A281E7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E2DA291-82F2-4876-B250-E75E6086C7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C14C9F3-82DF-4F54-A558-65F6769E3F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96A2D2-F88F-454B-AE6D-E7959D32F8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6CDCBF1-A542-4338-91B1-F846D547C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4.jpeg" /><Relationship Id="rId3" Type="http://schemas.openxmlformats.org/officeDocument/2006/relationships/image" Target="../media/image1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77122024016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腰穿病人术后护理PPT\n## 1.腰穿病人的基本概念与术后护理的重要性\n### 1.1腰穿的定义、目的及适应症\n### 1.2腰穿手术后的常见并发症\n### 1.3腰穿病人术后护理对康复的影响\n## 2.腰穿病人术后的体位与疼痛管理\n### 2.1腰穿术后病人正确的体位要求\n### 2.2腰穿术后病人的疼痛评估与护理\n### 2.3腰穿术后病人的药物止痛方法\n## 3.腰穿病人术后的伤口护理与感染预防\n### 3.1腰穿术后伤口的清洁与消毒方法\n### 3.2腰穿术后伤口感染的原因与预防措施\n### 3.3腰穿术后感染的处理与护理\n## 4.腰穿病人术后的活动与康复锻炼\n### 4.1腰穿术后病人的活动限制与注意事项\n### 4.2腰穿术后病人的康复锻炼方法与原则\n### 4.3腰穿术后病人的康复锻炼进度与调整\n## 5.腰穿病人术后的心理护理与指导\n### 5.1腰穿术后病人的心理反应与需求\n### 5.2腰穿术后病人的心理护理措施与方法\n### 5.3腰穿术后病人的心理指导与沟通技巧\n## 6.腰穿病人术后的出院指导与健康教育\n### 6.1腰穿术后病人的出院注意事项与指导\n### 6.2腰穿术后病人的定期复查与随访安排\n### 6.3腰穿术后病人的健康教育与预防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/>
              <a:t>腰穿病人术后护理PPT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100"/>
              <a:t>腰穿病人的基本概念与术后护理的重要性</a:t>
            </a:r>
            <a:endParaRPr/>
          </a:p>
        </p:txBody>
      </p:sp>
      <p:sp>
        <p:nvSpPr>
          <p:cNvPr id="12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4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5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759823" y="1410892"/>
            <a:ext cx="8485781" cy="5021403"/>
            <a:chOff x="4252323" y="1207692"/>
            <a:chExt cx="8485781" cy="5021403"/>
          </a:xfrm>
        </p:grpSpPr>
        <p:grpSp>
          <p:nvGrpSpPr>
            <p:cNvPr id="216" name=""/>
            <p:cNvGrpSpPr/>
            <p:nvPr/>
          </p:nvGrpSpPr>
          <p:grpSpPr>
            <a:xfrm>
              <a:off x="4252327" y="1207692"/>
              <a:ext cx="8485777" cy="1440001"/>
              <a:chOff x="4252327" y="1207692"/>
              <a:chExt cx="8485777" cy="1440001"/>
            </a:xfrm>
          </p:grpSpPr>
          <p:sp>
            <p:nvSpPr>
              <p:cNvPr id="217" name="Tencent"/>
              <p:cNvSpPr/>
              <p:nvPr/>
            </p:nvSpPr>
            <p:spPr>
              <a:xfrm>
                <a:off x="4252327" y="1207693"/>
                <a:ext cx="8485777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2" y="14226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腰穿，即腰椎穿刺术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1" y="18806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通过穿刺腰椎间隙抽取脑脊液进行检查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用于诊断神经系统疾病和监测颅内压</a:t>
                </a:r>
                <a:endParaRPr/>
              </a:p>
            </p:txBody>
          </p:sp>
          <p:pic>
            <p:nvPicPr>
              <p:cNvPr id="22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l="21874" r="21874"/>
              <a:stretch>
                <a:fillRect/>
              </a:stretch>
            </p:blipFill>
            <p:spPr>
              <a:xfrm>
                <a:off x="4252327" y="1207692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1" name=""/>
            <p:cNvGrpSpPr/>
            <p:nvPr/>
          </p:nvGrpSpPr>
          <p:grpSpPr>
            <a:xfrm>
              <a:off x="4252325" y="2998393"/>
              <a:ext cx="8485779" cy="1440000"/>
              <a:chOff x="4252325" y="2998393"/>
              <a:chExt cx="8485779" cy="1440000"/>
            </a:xfrm>
          </p:grpSpPr>
          <p:sp>
            <p:nvSpPr>
              <p:cNvPr id="222" name="Tencent"/>
              <p:cNvSpPr/>
              <p:nvPr/>
            </p:nvSpPr>
            <p:spPr>
              <a:xfrm>
                <a:off x="4252326" y="2998393"/>
                <a:ext cx="8485778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1" y="3213319"/>
                <a:ext cx="66896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60" y="3671310"/>
                <a:ext cx="6702745" cy="76708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抽取脑脊液进行化验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减轻颅内压力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注入药物进行治疗</a:t>
                </a:r>
                <a:endParaRPr/>
              </a:p>
            </p:txBody>
          </p:sp>
          <p:pic>
            <p:nvPicPr>
              <p:cNvPr id="225" name="图片 5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l="21874" r="21874"/>
              <a:stretch>
                <a:fillRect/>
              </a:stretch>
            </p:blipFill>
            <p:spPr>
              <a:xfrm>
                <a:off x="4252325" y="2998394"/>
                <a:ext cx="1440000" cy="1439999"/>
              </a:xfrm>
              <a:prstGeom prst="rect">
                <a:avLst/>
              </a:prstGeom>
            </p:spPr>
          </p:pic>
        </p:grpSp>
        <p:grpSp>
          <p:nvGrpSpPr>
            <p:cNvPr id="226" name=""/>
            <p:cNvGrpSpPr/>
            <p:nvPr/>
          </p:nvGrpSpPr>
          <p:grpSpPr>
            <a:xfrm>
              <a:off x="4252323" y="4789093"/>
              <a:ext cx="8485781" cy="1440002"/>
              <a:chOff x="4252323" y="4789093"/>
              <a:chExt cx="8485781" cy="1440002"/>
            </a:xfrm>
          </p:grpSpPr>
          <p:sp>
            <p:nvSpPr>
              <p:cNvPr id="227" name="Tencent"/>
              <p:cNvSpPr/>
              <p:nvPr/>
            </p:nvSpPr>
            <p:spPr>
              <a:xfrm>
                <a:off x="4252325" y="4789093"/>
                <a:ext cx="8485779" cy="144000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5908360" y="5004019"/>
                <a:ext cx="6676940" cy="39370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适应症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5908359" y="5462010"/>
                <a:ext cx="6702745" cy="76708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神经系统疾病诊断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颅内压监测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椎管内注射治疗</a:t>
                </a:r>
                <a:endParaRPr/>
              </a:p>
            </p:txBody>
          </p:sp>
          <p:pic>
            <p:nvPicPr>
              <p:cNvPr id="230" name="图片 6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4"/>
              <a:srcRect l="21874" r="21874"/>
              <a:stretch>
                <a:fillRect/>
              </a:stretch>
            </p:blipFill>
            <p:spPr>
              <a:xfrm>
                <a:off x="4252323" y="4789096"/>
                <a:ext cx="1440000" cy="1439999"/>
              </a:xfrm>
              <a:prstGeom prst="rect">
                <a:avLst/>
              </a:prstGeom>
            </p:spPr>
          </p:pic>
        </p:grpSp>
      </p:grpSp>
      <p:sp>
        <p:nvSpPr>
          <p:cNvPr id="23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7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腰穿的定义、目的及适应症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3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3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腰穿术后可能出现的并发症</a:t>
                </a:r>
                <a:endParaRPr/>
              </a:p>
            </p:txBody>
          </p:sp>
          <p:sp>
            <p:nvSpPr>
              <p:cNvPr id="23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脑脊液漏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头痛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腰痛</a:t>
                </a:r>
                <a:endParaRPr/>
              </a:p>
            </p:txBody>
          </p:sp>
          <p:sp>
            <p:nvSpPr>
              <p:cNvPr id="23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4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4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并发症的原因及预防</a:t>
                </a:r>
                <a:endParaRPr/>
              </a:p>
            </p:txBody>
          </p:sp>
          <p:sp>
            <p:nvSpPr>
              <p:cNvPr id="24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术后密切观察病情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及时处理并发症</a:t>
                </a:r>
                <a:endParaRPr/>
              </a:p>
            </p:txBody>
          </p:sp>
          <p:sp>
            <p:nvSpPr>
              <p:cNvPr id="24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腰穿手术后的常见并发症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cxnSp>
        <p:nvCxnSpPr>
          <p:cNvPr id="251" name="Tencent"/>
          <p:cNvCxnSpPr/>
          <p:nvPr/>
        </p:nvCxnSpPr>
        <p:spPr>
          <a:xfrm>
            <a:off x="-44450" y="3571946"/>
            <a:ext cx="12280900" cy="0"/>
          </a:xfrm>
          <a:prstGeom prst="line">
            <a:avLst/>
          </a:prstGeom>
          <a:ln w="31750"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2" name="椭圆 48"/>
          <p:cNvSpPr>
            <a:spLocks noChangeAspect="1"/>
          </p:cNvSpPr>
          <p:nvPr/>
        </p:nvSpPr>
        <p:spPr>
          <a:xfrm>
            <a:off x="2931627" y="3130438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01</a:t>
            </a:r>
            <a:endParaRPr kumimoji="1" lang="zh-CN" altLang="en-US" sz="2800">
              <a:latin typeface="+mj-ea"/>
              <a:ea typeface="+mj-ea"/>
            </a:endParaRPr>
          </a:p>
        </p:txBody>
      </p:sp>
      <p:sp>
        <p:nvSpPr>
          <p:cNvPr id="253" name="椭圆 49"/>
          <p:cNvSpPr>
            <a:spLocks noChangeAspect="1"/>
          </p:cNvSpPr>
          <p:nvPr/>
        </p:nvSpPr>
        <p:spPr>
          <a:xfrm>
            <a:off x="8396373" y="3130438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en-US" altLang="zh-CN" sz="2800">
                <a:latin typeface="+mj-ea"/>
                <a:ea typeface="+mj-ea"/>
              </a:rPr>
              <a:t>02</a:t>
            </a:r>
            <a:endParaRPr kumimoji="1" lang="zh-CN" altLang="en-US" sz="2800">
              <a:latin typeface="+mj-ea"/>
              <a:ea typeface="+mj-ea"/>
            </a:endParaRPr>
          </a:p>
        </p:txBody>
      </p:sp>
      <p:grpSp>
        <p:nvGrpSpPr>
          <p:cNvPr id="25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844414" y="4235891"/>
            <a:ext cx="8503173" cy="1764346"/>
            <a:chOff x="1844414" y="4235891"/>
            <a:chExt cx="8503173" cy="1764346"/>
          </a:xfrm>
        </p:grpSpPr>
        <p:grpSp>
          <p:nvGrpSpPr>
            <p:cNvPr id="255" name="组合 58"/>
            <p:cNvGrpSpPr/>
            <p:nvPr/>
          </p:nvGrpSpPr>
          <p:grpSpPr>
            <a:xfrm>
              <a:off x="1844414" y="4235891"/>
              <a:ext cx="3038427" cy="1764346"/>
              <a:chOff x="983108" y="4312091"/>
              <a:chExt cx="3038427" cy="1764346"/>
            </a:xfrm>
          </p:grpSpPr>
          <p:sp>
            <p:nvSpPr>
              <p:cNvPr id="25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5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促进病人康复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提高生活质量</a:t>
                </a:r>
                <a:endParaRPr/>
              </a:p>
            </p:txBody>
          </p:sp>
        </p:grpSp>
        <p:grpSp>
          <p:nvGrpSpPr>
            <p:cNvPr id="258" name="组合 59"/>
            <p:cNvGrpSpPr/>
            <p:nvPr/>
          </p:nvGrpSpPr>
          <p:grpSpPr>
            <a:xfrm>
              <a:off x="7309160" y="4235891"/>
              <a:ext cx="3038427" cy="1764346"/>
              <a:chOff x="983108" y="4312091"/>
              <a:chExt cx="3038427" cy="1764346"/>
            </a:xfrm>
          </p:grpSpPr>
          <p:sp>
            <p:nvSpPr>
              <p:cNvPr id="25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983108" y="4312091"/>
                <a:ext cx="3038427" cy="40011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术后护理的内容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6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83108" y="4816788"/>
                <a:ext cx="3038427" cy="1259649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体位与疼痛管理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伤口护理与感染预防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活动与康复锻炼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心理护理与指导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出院指导与健康教育</a:t>
                </a:r>
                <a:endParaRPr/>
              </a:p>
            </p:txBody>
          </p:sp>
        </p:grpSp>
      </p:grpSp>
      <p:sp>
        <p:nvSpPr>
          <p:cNvPr id="2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腰穿病人术后护理对康复的影响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2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63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腰穿病人术后的体位与疼痛管理</a:t>
            </a:r>
            <a:endParaRPr/>
          </a:p>
        </p:txBody>
      </p:sp>
      <p:sp>
        <p:nvSpPr>
          <p:cNvPr id="264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腰穿术后病人正确的体位要求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6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6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6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术后体位的重要性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减轻疼痛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预防并发症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促进康复</a:t>
                </a:r>
                <a:endParaRPr/>
              </a:p>
            </p:txBody>
          </p:sp>
          <p:pic>
            <p:nvPicPr>
              <p:cNvPr id="27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正确的体位要求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平卧位或侧卧位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头部抬高30度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腰部垫软枕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尽量避免扭曲和用力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腰穿术后病人的疼痛评估与护理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8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81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82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3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4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了解病人疼痛程度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制定合适的止痛方案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评估治疗效果</a:t>
                </a:r>
                <a:endParaRPr/>
              </a:p>
            </p:txBody>
          </p:sp>
          <p:pic>
            <p:nvPicPr>
              <p:cNvPr id="285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86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87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8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疼痛评估方法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采用疼痛评分量表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动态观察病人疼痛变化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及时调整止痛方案</a:t>
                </a:r>
                <a:endParaRPr/>
              </a:p>
            </p:txBody>
          </p:sp>
          <p:pic>
            <p:nvPicPr>
              <p:cNvPr id="290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9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9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9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9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药物止痛的原则</a:t>
                </a:r>
                <a:endParaRPr/>
              </a:p>
            </p:txBody>
          </p:sp>
          <p:sp>
            <p:nvSpPr>
              <p:cNvPr id="29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合理使用药物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尽量选择非处方药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注意药物的副作用</a:t>
                </a:r>
                <a:endParaRPr/>
              </a:p>
            </p:txBody>
          </p:sp>
          <p:sp>
            <p:nvSpPr>
              <p:cNvPr id="29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0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0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常用的止痛药物</a:t>
                </a:r>
                <a:endParaRPr/>
              </a:p>
            </p:txBody>
          </p:sp>
          <p:sp>
            <p:nvSpPr>
              <p:cNvPr id="30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非处方药：如布洛芬、对乙酰氨基酚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阿片类止痛药：如吗啡、杜冷丁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神经病理性疼痛药物：如加巴喷丁、普瑞巴林</a:t>
                </a:r>
                <a:endParaRPr/>
              </a:p>
            </p:txBody>
          </p:sp>
          <p:sp>
            <p:nvSpPr>
              <p:cNvPr id="30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0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腰穿术后病人的药物止痛方法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600"/>
              <a:t>腰穿病人术后的伤口护理与感染预防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腰穿术后伤口的清洁与消毒方法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伤口清洁与消毒的重要性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预防感染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促进伤口愈合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减少并发症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清洁与消毒方法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使用生理盐水或碘伏消毒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每天更换敷料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保持伤口干燥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伤口感染的原因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细菌感染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抵抗力下降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伤口愈合不良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预防措施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严格无菌操作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增强免疫力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促进伤口愈合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腰穿术后伤口感染的原因与预防措施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腰穿术后感染的处理与护理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感染的处理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抗生素治疗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局部清创换药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支持治疗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感染护理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观察感染症状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定期检查伤口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遵医嘱调整治疗方案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https://d.book118.com/977122024016006043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腰穿病人术后护理PPT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2024-09-16T19:00:52.606</cp:lastPrinted>
  <dcterms:created xsi:type="dcterms:W3CDTF">2024-09-16T11:00:52Z</dcterms:created>
  <dcterms:modified xsi:type="dcterms:W3CDTF">2024-09-16T11:00:54Z</dcterms:modified>
</cp:coreProperties>
</file>