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embeddedFontLst>
    <p:embeddedFont>
      <p:font typeface="LVNRLP+MS-UIGothic"/>
      <p:regular r:id="rId19"/>
    </p:embeddedFont>
    <p:embeddedFont>
      <p:font typeface="HRNVHU+SUOHSQ+ArialMT"/>
      <p:regular r:id="rId20"/>
    </p:embeddedFont>
    <p:embeddedFont>
      <p:font typeface="BNSUOE+SBGTLC+MicrosoftYaHei-Bold"/>
      <p:regular r:id="rId21"/>
    </p:embeddedFont>
    <p:embeddedFont>
      <p:font typeface="JWPSOL+EPKEVQ+MicrosoftYaHei"/>
      <p:regular r:id="rId22"/>
    </p:embeddedFont>
  </p:embeddedFontLst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font" Target="fonts/font1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2.fntdata" /><Relationship Id="rId21" Type="http://schemas.openxmlformats.org/officeDocument/2006/relationships/font" Target="fonts/font3.fntdata" /><Relationship Id="rId22" Type="http://schemas.openxmlformats.org/officeDocument/2006/relationships/font" Target="fonts/font4.fntdata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9EAC4D-B191-47A7-BC3B-02D433FB9C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2BC388-DAC2-4B30-BA37-B7167DA806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9C10F2-22B0-4928-922C-7E8F41433E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196486-963D-4AFD-97A5-1FDA4637C2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03ACDA-72AD-4913-8A71-F7A3E2895F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96EEB82-8EF2-4B28-93DA-F2FB689EE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1FD3A48-E8C0-46B7-B6D6-8538FDB10C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6EC126-D233-4D42-B8BC-5A97921D12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2568AD-40C0-4BB5-A071-12D958E70F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6A745F-545D-40A0-8D00-31A4EBCD72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408D81-A299-4E46-90ED-913BB0497C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7126156110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3580" y="2160789"/>
            <a:ext cx="6600825" cy="247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000000"/>
                </a:solidFill>
                <a:latin typeface="LVNRLP+MS-UIGothic"/>
                <a:cs typeface="LVNRLP+MS-UIGothic"/>
              </a:rPr>
              <a:t>手</a:t>
            </a:r>
            <a:r>
              <a:rPr sz="49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4950">
                <a:solidFill>
                  <a:srgbClr val="000000"/>
                </a:solidFill>
                <a:latin typeface="LVNRLP+MS-UIGothic"/>
                <a:cs typeface="LVNRLP+MS-UIGothic"/>
              </a:rPr>
              <a:t>部位脂肪液化和</a:t>
            </a:r>
          </a:p>
          <a:p>
            <a:pPr marL="0" marR="0">
              <a:lnSpc>
                <a:spcPts val="4950"/>
              </a:lnSpc>
              <a:spcBef>
                <a:spcPts val="2180"/>
              </a:spcBef>
              <a:spcAft>
                <a:spcPct val="0"/>
              </a:spcAft>
            </a:pPr>
            <a:r>
              <a:rPr sz="4950">
                <a:solidFill>
                  <a:srgbClr val="000000"/>
                </a:solidFill>
                <a:latin typeface="LVNRLP+MS-UIGothic"/>
                <a:cs typeface="LVNRLP+MS-UIGothic"/>
              </a:rPr>
              <a:t>感染防控策略</a:t>
            </a:r>
            <a:r>
              <a:rPr sz="495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000000"/>
                </a:solidFill>
                <a:latin typeface="LVNRLP+MS-UIGothic"/>
                <a:cs typeface="LVNRLP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69634" y="1651825"/>
            <a:ext cx="3738822" cy="7835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A0237"/>
                </a:solidFill>
                <a:latin typeface="HRNVHU+SUOHSQ+ArialMT"/>
                <a:cs typeface="HRNVHU+SUOHSQ+ArialMT"/>
              </a:rPr>
              <a:t>•</a:t>
            </a:r>
            <a:r>
              <a:rPr sz="2450" spc="128">
                <a:solidFill>
                  <a:srgbClr val="0A02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A0237"/>
                </a:solidFill>
                <a:latin typeface="LVNRLP+MS-UIGothic"/>
                <a:cs typeface="LVNRLP+MS-UIGothic"/>
              </a:rPr>
              <a:t>手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术</a:t>
            </a:r>
            <a:r>
              <a:rPr sz="2400">
                <a:solidFill>
                  <a:srgbClr val="0A0237"/>
                </a:solidFill>
                <a:latin typeface="LVNRLP+MS-UIGothic"/>
                <a:cs typeface="LVNRLP+MS-UIGothic"/>
              </a:rPr>
              <a:t>部位脂肪液化概述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9634" y="2211895"/>
            <a:ext cx="5140902" cy="19028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A0237"/>
                </a:solidFill>
                <a:latin typeface="HRNVHU+SUOHSQ+ArialMT"/>
                <a:cs typeface="HRNVHU+SUOHSQ+ArialMT"/>
              </a:rPr>
              <a:t>•</a:t>
            </a:r>
            <a:r>
              <a:rPr sz="2450" spc="128">
                <a:solidFill>
                  <a:srgbClr val="0A02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A0237"/>
                </a:solidFill>
                <a:latin typeface="LVNRLP+MS-UIGothic"/>
                <a:cs typeface="LVNRLP+MS-UIGothic"/>
              </a:rPr>
              <a:t>手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术</a:t>
            </a:r>
            <a:r>
              <a:rPr sz="2400">
                <a:solidFill>
                  <a:srgbClr val="0A0237"/>
                </a:solidFill>
                <a:latin typeface="LVNRLP+MS-UIGothic"/>
                <a:cs typeface="LVNRLP+MS-UIGothic"/>
              </a:rPr>
              <a:t>部位感染的防控策略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A0237"/>
                </a:solidFill>
                <a:latin typeface="HRNVHU+SUOHSQ+ArialMT"/>
                <a:cs typeface="HRNVHU+SUOHSQ+ArialMT"/>
              </a:rPr>
              <a:t>•</a:t>
            </a:r>
            <a:r>
              <a:rPr sz="2450" spc="128">
                <a:solidFill>
                  <a:srgbClr val="0A02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A0237"/>
                </a:solidFill>
                <a:latin typeface="LVNRLP+MS-UIGothic"/>
                <a:cs typeface="LVNRLP+MS-UIGothic"/>
              </a:rPr>
              <a:t>手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术</a:t>
            </a:r>
            <a:r>
              <a:rPr sz="2400">
                <a:solidFill>
                  <a:srgbClr val="0A0237"/>
                </a:solidFill>
                <a:latin typeface="LVNRLP+MS-UIGothic"/>
                <a:cs typeface="LVNRLP+MS-UIGothic"/>
              </a:rPr>
              <a:t>部位脂肪液化的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0A0237"/>
                </a:solidFill>
                <a:latin typeface="LVNRLP+MS-UIGothic"/>
                <a:cs typeface="LVNRLP+MS-UIGothic"/>
              </a:rPr>
              <a:t>防措施</a:t>
            </a:r>
          </a:p>
          <a:p>
            <a:pPr marL="0" marR="0">
              <a:lnSpc>
                <a:spcPts val="2552"/>
              </a:lnSpc>
              <a:spcBef>
                <a:spcPts val="1802"/>
              </a:spcBef>
              <a:spcAft>
                <a:spcPct val="0"/>
              </a:spcAft>
            </a:pPr>
            <a:r>
              <a:rPr sz="2450">
                <a:solidFill>
                  <a:srgbClr val="0A0237"/>
                </a:solidFill>
                <a:latin typeface="HRNVHU+SUOHSQ+ArialMT"/>
                <a:cs typeface="HRNVHU+SUOHSQ+ArialMT"/>
              </a:rPr>
              <a:t>•</a:t>
            </a:r>
            <a:r>
              <a:rPr sz="2450" spc="128">
                <a:solidFill>
                  <a:srgbClr val="0A02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A0237"/>
                </a:solidFill>
                <a:latin typeface="LVNRLP+MS-UIGothic"/>
                <a:cs typeface="LVNRLP+MS-UIGothic"/>
              </a:rPr>
              <a:t>手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术</a:t>
            </a:r>
            <a:r>
              <a:rPr sz="2400">
                <a:solidFill>
                  <a:srgbClr val="0A0237"/>
                </a:solidFill>
                <a:latin typeface="LVNRLP+MS-UIGothic"/>
                <a:cs typeface="LVNRLP+MS-UIGothic"/>
              </a:rPr>
              <a:t>部位脂肪液化和感染的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检测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779395" y="2711132"/>
            <a:ext cx="2743200" cy="2223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200"/>
              </a:lnSpc>
              <a:spcBef>
                <a:spcPct val="0"/>
              </a:spcBef>
              <a:spcAft>
                <a:spcPct val="0"/>
              </a:spcAft>
            </a:pPr>
            <a:r>
              <a:rPr sz="7200">
                <a:solidFill>
                  <a:srgbClr val="0084FF"/>
                </a:solidFill>
                <a:latin typeface="LVNRLP+MS-UIGothic"/>
                <a:cs typeface="LVNRLP+MS-UIGothic"/>
              </a:rPr>
              <a:t>目</a:t>
            </a:r>
            <a:r>
              <a:rPr sz="7200">
                <a:solidFill>
                  <a:srgbClr val="0084FF"/>
                </a:solidFill>
                <a:latin typeface="SimSun"/>
                <a:cs typeface="SimSun"/>
              </a:rPr>
              <a:t>录</a:t>
            </a:r>
          </a:p>
          <a:p>
            <a:pPr marL="59054" marR="0">
              <a:lnSpc>
                <a:spcPts val="2500"/>
              </a:lnSpc>
              <a:spcBef>
                <a:spcPts val="1129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BNSUOE+SBGTLC+MicrosoftYaHei-Bold"/>
                <a:cs typeface="BNSUOE+SBGTLC+MicrosoftYaHei-Bold"/>
              </a:rPr>
              <a:t>CONTENTS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969634" y="4402645"/>
            <a:ext cx="2186095" cy="1344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A0237"/>
                </a:solidFill>
                <a:latin typeface="HRNVHU+SUOHSQ+ArialMT"/>
                <a:cs typeface="HRNVHU+SUOHSQ+ArialMT"/>
              </a:rPr>
              <a:t>•</a:t>
            </a:r>
            <a:r>
              <a:rPr sz="2450" spc="128">
                <a:solidFill>
                  <a:srgbClr val="0A02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A0237"/>
                </a:solidFill>
                <a:latin typeface="LVNRLP+MS-UIGothic"/>
                <a:cs typeface="LVNRLP+MS-UIGothic"/>
              </a:rPr>
              <a:t>治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疗</a:t>
            </a:r>
            <a:r>
              <a:rPr sz="2400">
                <a:solidFill>
                  <a:srgbClr val="0A0237"/>
                </a:solidFill>
                <a:latin typeface="LVNRLP+MS-UIGothic"/>
                <a:cs typeface="LVNRLP+MS-UIGothic"/>
              </a:rPr>
              <a:t>及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0A0237"/>
                </a:solidFill>
                <a:latin typeface="LVNRLP+MS-UIGothic"/>
                <a:cs typeface="LVNRLP+MS-UIGothic"/>
              </a:rPr>
              <a:t>后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A0237"/>
                </a:solidFill>
                <a:latin typeface="HRNVHU+SUOHSQ+ArialMT"/>
                <a:cs typeface="HRNVHU+SUOHSQ+ArialMT"/>
              </a:rPr>
              <a:t>•</a:t>
            </a:r>
            <a:r>
              <a:rPr sz="2450" spc="128">
                <a:solidFill>
                  <a:srgbClr val="0A02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A0237"/>
                </a:solidFill>
                <a:latin typeface="LVNRLP+MS-UIGothic"/>
                <a:cs typeface="LVNRLP+MS-UIGothic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89025" y="1096736"/>
            <a:ext cx="6800850" cy="33469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264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0084FF"/>
                </a:solidFill>
                <a:latin typeface="BNSUOE+SBGTLC+MicrosoftYaHei-Bold"/>
                <a:cs typeface="BNSUOE+SBGTLC+MicrosoftYaHei-Bold"/>
              </a:rPr>
              <a:t>01</a:t>
            </a:r>
          </a:p>
          <a:p>
            <a:pPr marL="0" marR="0">
              <a:lnSpc>
                <a:spcPts val="5400"/>
              </a:lnSpc>
              <a:spcBef>
                <a:spcPts val="2805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LVNRLP+MS-UIGothic"/>
                <a:cs typeface="LVNRLP+MS-UIGothic"/>
              </a:rPr>
              <a:t>手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5400">
                <a:solidFill>
                  <a:srgbClr val="000000"/>
                </a:solidFill>
                <a:latin typeface="LVNRLP+MS-UIGothic"/>
                <a:cs typeface="LVNRLP+MS-UIGothic"/>
              </a:rPr>
              <a:t>部位脂肪液化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9025" y="3430825"/>
            <a:ext cx="2400300" cy="171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LVNRLP+MS-UIGothic"/>
                <a:cs typeface="LVNRLP+MS-UIGothic"/>
              </a:rPr>
              <a:t>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LVNRLP+MS-UIGothic"/>
                <a:cs typeface="LVNRLP+MS-UIGothic"/>
              </a:rPr>
              <a:t>脂肪液化的定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BNSUOE+SBGTLC+MicrosoftYaHei-Bold"/>
                <a:cs typeface="BNSUOE+SBGTLC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730353"/>
            <a:ext cx="269410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脂肪液化是指手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后，手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部位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脂肪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非感染性液化、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性的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程。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09150" y="402479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BNSUOE+SBGTLC+MicrosoftYaHei-Bold"/>
                <a:cs typeface="BNSUOE+SBGTLC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929133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脂肪液化通常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生在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后</a:t>
            </a:r>
            <a:r>
              <a:rPr sz="1350">
                <a:solidFill>
                  <a:srgbClr val="000000"/>
                </a:solidFill>
                <a:latin typeface="JWPSOL+EPKEVQ+MicrosoftYaHei"/>
                <a:cs typeface="JWPSOL+EPKEVQ+MicrosoftYaHei"/>
              </a:rPr>
              <a:t>5-10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天，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现为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局部疼痛、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红肿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、皮温升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高，以及皮下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液、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积脓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等症状。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LVNRLP+MS-UIGothic"/>
                <a:cs typeface="LVNRLP+MS-UIGothic"/>
              </a:rPr>
              <a:t>脂肪液化与感染的区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 别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645773"/>
            <a:ext cx="315313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感染是指病原微生物在人体内生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、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繁殖的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程，常伴有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发热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、局部疼痛、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红肿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等症状。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1355" y="4293088"/>
            <a:ext cx="3154679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脂肪液化不伴有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发热</a:t>
            </a: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，局部疼痛、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红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肿</a:t>
            </a: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等症状通常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较轻</a:t>
            </a: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，且皮下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积</a:t>
            </a: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液、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积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脓</a:t>
            </a: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等症状主要出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在脂肪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组织较</a:t>
            </a: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多的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部位。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LVNRLP+MS-UIGothic"/>
                <a:cs typeface="LVNRLP+MS-UIGothic"/>
              </a:rPr>
              <a:t>脂肪液化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84FF"/>
                </a:solidFill>
                <a:latin typeface="LVNRLP+MS-UIGothic"/>
                <a:cs typeface="LVNRLP+MS-UIGothic"/>
              </a:rPr>
              <a:t>生的原因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12389" y="154475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LVNRLP+MS-UIGothic"/>
                <a:cs typeface="LVNRLP+MS-UIGothic"/>
              </a:rPr>
              <a:t>糖尿病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79590" y="1532056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LVNRLP+MS-UIGothic"/>
                <a:cs typeface="LVNRLP+MS-UIGothic"/>
              </a:rPr>
              <a:t>止血不</a:t>
            </a:r>
            <a:r>
              <a:rPr sz="2300" spc="23">
                <a:solidFill>
                  <a:srgbClr val="0084FF"/>
                </a:solidFill>
                <a:latin typeface="SimSun"/>
                <a:cs typeface="SimSun"/>
              </a:rPr>
              <a:t>彻</a:t>
            </a:r>
            <a:r>
              <a:rPr sz="2300">
                <a:solidFill>
                  <a:srgbClr val="0084FF"/>
                </a:solidFill>
                <a:latin typeface="LVNRLP+MS-UIGothic"/>
                <a:cs typeface="LVNRLP+MS-UIGothic"/>
              </a:rPr>
              <a:t>底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12389" y="2027928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糖尿病患者常伴有血管病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谢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障碍，手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后容易出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脂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肪液化。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79590" y="2027928"/>
            <a:ext cx="29934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止血不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彻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底容易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致皮下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血、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液，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致脂肪液化。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7209" y="441622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LVNRLP+MS-UIGothic"/>
                <a:cs typeface="LVNRLP+MS-UIGothic"/>
              </a:rPr>
              <a:t>肥胖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709159" y="441622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LVNRLP+MS-UIGothic"/>
                <a:cs typeface="LVNRLP+MS-UIGothic"/>
              </a:rPr>
              <a:t>手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术</a:t>
            </a:r>
            <a:r>
              <a:rPr sz="2300" spc="25">
                <a:solidFill>
                  <a:srgbClr val="0084FF"/>
                </a:solidFill>
                <a:latin typeface="LVNRLP+MS-UIGothic"/>
                <a:cs typeface="LVNRLP+MS-UIGothic"/>
              </a:rPr>
              <a:t>操作不当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008109" y="441622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LVNRLP+MS-UIGothic"/>
                <a:cs typeface="LVNRLP+MS-UIGothic"/>
              </a:rPr>
              <a:t>使用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电</a:t>
            </a:r>
            <a:r>
              <a:rPr sz="2300">
                <a:solidFill>
                  <a:srgbClr val="0084FF"/>
                </a:solidFill>
                <a:latin typeface="LVNRLP+MS-UIGothic"/>
                <a:cs typeface="LVNRLP+MS-UIGothic"/>
              </a:rPr>
              <a:t>刀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008109" y="4903208"/>
            <a:ext cx="2774379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使用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刀容易造成脂肪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损伤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致脂肪液化。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37209" y="4929243"/>
            <a:ext cx="2774379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肥胖患者脂肪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组织较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多，手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容易造成脂肪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损伤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致脂肪液化。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709159" y="4929243"/>
            <a:ext cx="2847975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操作不当容易造成脂肪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损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伤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致脂肪液化。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1289" y="1096736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0084FF"/>
                </a:solidFill>
                <a:latin typeface="BNSUOE+SBGTLC+MicrosoftYaHei-Bold"/>
                <a:cs typeface="BNSUOE+SBGTLC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9025" y="2443400"/>
            <a:ext cx="6515100" cy="270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LVNRLP+MS-UIGothic"/>
                <a:cs typeface="LVNRLP+MS-UIGothic"/>
              </a:rPr>
              <a:t>手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5400">
                <a:solidFill>
                  <a:srgbClr val="000000"/>
                </a:solidFill>
                <a:latin typeface="LVNRLP+MS-UIGothic"/>
                <a:cs typeface="LVNRLP+MS-UIGothic"/>
              </a:rPr>
              <a:t>部位感染的防</a:t>
            </a:r>
          </a:p>
          <a:p>
            <a:pPr marL="0" marR="0">
              <a:lnSpc>
                <a:spcPts val="5400"/>
              </a:lnSpc>
              <a:spcBef>
                <a:spcPts val="2375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LVNRLP+MS-UIGothic"/>
                <a:cs typeface="LVNRLP+MS-UIGothic"/>
              </a:rPr>
              <a:t>控策略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术</a:t>
            </a:r>
            <a:r>
              <a:rPr sz="3000">
                <a:solidFill>
                  <a:srgbClr val="0084FF"/>
                </a:solidFill>
                <a:latin typeface="LVNRLP+MS-UIGothic"/>
                <a:cs typeface="LVNRLP+MS-UIGothic"/>
              </a:rPr>
              <a:t>前准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BNSUOE+SBGTLC+MicrosoftYaHei-Bold"/>
                <a:cs typeface="BNSUOE+SBGTLC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BNSUOE+SBGTLC+MicrosoftYaHei-Bold"/>
                <a:cs typeface="BNSUOE+SBGTLC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BNSUOE+SBGTLC+MicrosoftYaHei-Bold"/>
                <a:cs typeface="BNSUOE+SBGTLC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84FF"/>
                </a:solidFill>
                <a:latin typeface="SimSun"/>
                <a:cs typeface="SimSun"/>
              </a:rPr>
              <a:t>术</a:t>
            </a:r>
            <a:r>
              <a:rPr sz="2000" spc="25">
                <a:solidFill>
                  <a:srgbClr val="0084FF"/>
                </a:solidFill>
                <a:latin typeface="LVNRLP+MS-UIGothic"/>
                <a:cs typeface="LVNRLP+MS-UIGothic"/>
              </a:rPr>
              <a:t>前</a:t>
            </a:r>
            <a:r>
              <a:rPr sz="2000" spc="25">
                <a:solidFill>
                  <a:srgbClr val="0084FF"/>
                </a:solidFill>
                <a:latin typeface="SimSun"/>
                <a:cs typeface="SimSun"/>
              </a:rPr>
              <a:t>评</a:t>
            </a:r>
            <a:r>
              <a:rPr sz="2000">
                <a:solidFill>
                  <a:srgbClr val="0084FF"/>
                </a:solidFill>
                <a:latin typeface="LVNRLP+MS-UIGothic"/>
                <a:cs typeface="LVNRLP+MS-UIGothic"/>
              </a:rPr>
              <a:t>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84FF"/>
                </a:solidFill>
                <a:latin typeface="LVNRLP+MS-UIGothic"/>
                <a:cs typeface="LVNRLP+MS-UIGothic"/>
              </a:rPr>
              <a:t>皮肤准</a:t>
            </a:r>
            <a:r>
              <a:rPr sz="2000">
                <a:solidFill>
                  <a:srgbClr val="0084FF"/>
                </a:solidFill>
                <a:latin typeface="SimSun"/>
                <a:cs typeface="SimSun"/>
              </a:rPr>
              <a:t>备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84FF"/>
                </a:solidFill>
                <a:latin typeface="LVNRLP+MS-UIGothic"/>
                <a:cs typeface="LVNRLP+MS-UIGothic"/>
              </a:rPr>
              <a:t>抗生素准</a:t>
            </a:r>
            <a:r>
              <a:rPr sz="2000">
                <a:solidFill>
                  <a:srgbClr val="0084FF"/>
                </a:solidFill>
                <a:latin typeface="SimSun"/>
                <a:cs typeface="SimSun"/>
              </a:rPr>
              <a:t>备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患者的整体健康状况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行全面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估，包括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养状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况、慢性疾病等。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555304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前一天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行皮肤清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洁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去除局部皮脂和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污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垢，减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菌滋生。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555304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根据手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术类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型和患者情况，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提前使用抗生素以降低感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术</a:t>
            </a:r>
            <a:r>
              <a:rPr sz="3000">
                <a:solidFill>
                  <a:srgbClr val="0084FF"/>
                </a:solidFill>
                <a:latin typeface="LVNRLP+MS-UIGothic"/>
                <a:cs typeface="LVNRLP+MS-UIGothic"/>
              </a:rPr>
              <a:t>中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预</a:t>
            </a:r>
            <a:r>
              <a:rPr sz="3000">
                <a:solidFill>
                  <a:srgbClr val="0084FF"/>
                </a:solidFill>
                <a:latin typeface="LVNRLP+MS-UIGothic"/>
                <a:cs typeface="LVNRLP+MS-UIGothic"/>
              </a:rPr>
              <a:t>防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LVNRLP+MS-UIGothic"/>
                <a:cs typeface="LVNRLP+MS-UIGothic"/>
              </a:rPr>
              <a:t>手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术</a:t>
            </a:r>
            <a:r>
              <a:rPr sz="2300" spc="25">
                <a:solidFill>
                  <a:srgbClr val="0084FF"/>
                </a:solidFill>
                <a:latin typeface="LVNRLP+MS-UIGothic"/>
                <a:cs typeface="LVNRLP+MS-UIGothic"/>
              </a:rPr>
              <a:t>室</a:t>
            </a:r>
            <a:r>
              <a:rPr sz="2300" spc="23">
                <a:solidFill>
                  <a:srgbClr val="0084FF"/>
                </a:solidFill>
                <a:latin typeface="SimSun"/>
                <a:cs typeface="SimSun"/>
              </a:rPr>
              <a:t>环</a:t>
            </a:r>
            <a:r>
              <a:rPr sz="2300">
                <a:solidFill>
                  <a:srgbClr val="0084FF"/>
                </a:solidFill>
                <a:latin typeface="LVNRLP+MS-UIGothic"/>
                <a:cs typeface="LVNRLP+MS-UIGothic"/>
              </a:rPr>
              <a:t>境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LVNRLP+MS-UIGothic"/>
                <a:cs typeface="LVNRLP+MS-UIGothic"/>
              </a:rPr>
              <a:t>手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术</a:t>
            </a:r>
            <a:r>
              <a:rPr sz="2300" spc="25">
                <a:solidFill>
                  <a:srgbClr val="0084FF"/>
                </a:solidFill>
                <a:latin typeface="LVNRLP+MS-UIGothic"/>
                <a:cs typeface="LVNRLP+MS-UIGothic"/>
              </a:rPr>
              <a:t>器械消毒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术</a:t>
            </a:r>
            <a:r>
              <a:rPr sz="2300" spc="25">
                <a:solidFill>
                  <a:srgbClr val="0084FF"/>
                </a:solidFill>
                <a:latin typeface="LVNRLP+MS-UIGothic"/>
                <a:cs typeface="LVNRLP+MS-UIGothic"/>
              </a:rPr>
              <a:t>中用</a:t>
            </a:r>
            <a:r>
              <a:rPr sz="2300">
                <a:solidFill>
                  <a:srgbClr val="0084FF"/>
                </a:solidFill>
                <a:latin typeface="SimSun"/>
                <a:cs typeface="SimSun"/>
              </a:rPr>
              <a:t>药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3362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确保手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室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境清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洁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、消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毒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彻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底，减少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中感染的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09825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确保手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器械高温高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消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毒，确保无菌状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3362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根据手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需要，使用抗生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素或其他抗菌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物，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防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后感染。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术</a:t>
            </a:r>
            <a:r>
              <a:rPr sz="3000">
                <a:solidFill>
                  <a:srgbClr val="0084FF"/>
                </a:solidFill>
                <a:latin typeface="LVNRLP+MS-UIGothic"/>
                <a:cs typeface="LVNRLP+MS-UIGothic"/>
              </a:rPr>
              <a:t>后管理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JWPSOL+EPKEVQ+MicrosoftYaHei"/>
                <a:cs typeface="JWPSOL+EPKEVQ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JWPSOL+EPKEVQ+MicrosoftYaHei"/>
                <a:cs typeface="JWPSOL+EPKEVQ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JWPSOL+EPKEVQ+MicrosoftYaHei"/>
                <a:cs typeface="JWPSOL+EPKEVQ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JWPSOL+EPKEVQ+MicrosoftYaHei"/>
                <a:cs typeface="JWPSOL+EPKEVQ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76400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84FF"/>
                </a:solidFill>
                <a:latin typeface="SimSun"/>
                <a:cs typeface="SimSun"/>
              </a:rPr>
              <a:t>伤</a:t>
            </a:r>
            <a:r>
              <a:rPr sz="1550" spc="25">
                <a:solidFill>
                  <a:srgbClr val="0084FF"/>
                </a:solidFill>
                <a:latin typeface="LVNRLP+MS-UIGothic"/>
                <a:cs typeface="LVNRLP+MS-UIGothic"/>
              </a:rPr>
              <a:t>口</a:t>
            </a:r>
            <a:r>
              <a:rPr sz="1550" spc="25">
                <a:solidFill>
                  <a:srgbClr val="0084FF"/>
                </a:solidFill>
                <a:latin typeface="SimSun"/>
                <a:cs typeface="SimSun"/>
              </a:rPr>
              <a:t>护</a:t>
            </a:r>
            <a:r>
              <a:rPr sz="1550">
                <a:solidFill>
                  <a:srgbClr val="0084FF"/>
                </a:solidFill>
                <a:latin typeface="LVNRLP+MS-UIGothic"/>
                <a:cs typeface="LVNRLP+MS-UIGothic"/>
              </a:rPr>
              <a:t>理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283075" y="478853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84FF"/>
                </a:solidFill>
                <a:latin typeface="LVNRLP+MS-UIGothic"/>
                <a:cs typeface="LVNRLP+MS-UIGothic"/>
              </a:rPr>
              <a:t>抗生素使用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2818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84FF"/>
                </a:solidFill>
                <a:latin typeface="SimSun"/>
                <a:cs typeface="SimSun"/>
              </a:rPr>
              <a:t>营</a:t>
            </a:r>
            <a:r>
              <a:rPr sz="1550" spc="25">
                <a:solidFill>
                  <a:srgbClr val="0084FF"/>
                </a:solidFill>
                <a:latin typeface="LVNRLP+MS-UIGothic"/>
                <a:cs typeface="LVNRLP+MS-UIGothic"/>
              </a:rPr>
              <a:t>养支持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634855" y="478853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84FF"/>
                </a:solidFill>
                <a:latin typeface="SimSun"/>
                <a:cs typeface="SimSun"/>
              </a:rPr>
              <a:t>监测</a:t>
            </a:r>
            <a:r>
              <a:rPr sz="1550" spc="25">
                <a:solidFill>
                  <a:srgbClr val="0084FF"/>
                </a:solidFill>
                <a:latin typeface="LVNRLP+MS-UIGothic"/>
                <a:cs typeface="LVNRLP+MS-UIGothic"/>
              </a:rPr>
              <a:t>与</a:t>
            </a:r>
            <a:r>
              <a:rPr sz="1550" spc="25">
                <a:solidFill>
                  <a:srgbClr val="0084FF"/>
                </a:solidFill>
                <a:latin typeface="SimSun"/>
                <a:cs typeface="SimSun"/>
              </a:rPr>
              <a:t>记录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10919" y="5274162"/>
            <a:ext cx="2496941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定期更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换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敷料，保持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伤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口清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洁</a:t>
            </a:r>
          </a:p>
          <a:p>
            <a:pPr marL="257175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干燥，避免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菌滋生。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89350" y="5274162"/>
            <a:ext cx="2496941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根据医嘱合理使用抗生素，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预</a:t>
            </a:r>
          </a:p>
          <a:p>
            <a:pPr marL="600075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后感染。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367145" y="5274162"/>
            <a:ext cx="2496941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后加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强营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养支持，提高患者</a:t>
            </a:r>
          </a:p>
          <a:p>
            <a:pPr marL="171449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免疫力，降低感染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959850" y="5274162"/>
            <a:ext cx="2661761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患者的生命体征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行密切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测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记录伤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口情况和体温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化，</a:t>
            </a:r>
          </a:p>
          <a:p>
            <a:pPr marL="17145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及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时发现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理感染迹象。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1289" y="1096736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0084FF"/>
                </a:solidFill>
                <a:latin typeface="BNSUOE+SBGTLC+MicrosoftYaHei-Bold"/>
                <a:cs typeface="BNSUOE+SBGTLC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9025" y="2443400"/>
            <a:ext cx="6515100" cy="270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LVNRLP+MS-UIGothic"/>
                <a:cs typeface="LVNRLP+MS-UIGothic"/>
              </a:rPr>
              <a:t>手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5400">
                <a:solidFill>
                  <a:srgbClr val="000000"/>
                </a:solidFill>
                <a:latin typeface="LVNRLP+MS-UIGothic"/>
                <a:cs typeface="LVNRLP+MS-UIGothic"/>
              </a:rPr>
              <a:t>部位脂肪液化</a:t>
            </a:r>
          </a:p>
          <a:p>
            <a:pPr marL="0" marR="0">
              <a:lnSpc>
                <a:spcPts val="5400"/>
              </a:lnSpc>
              <a:spcBef>
                <a:spcPts val="2375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LVNRLP+MS-UIGothic"/>
                <a:cs typeface="LVNRLP+MS-UIGothic"/>
              </a:rPr>
              <a:t>的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5400">
                <a:solidFill>
                  <a:srgbClr val="000000"/>
                </a:solidFill>
                <a:latin typeface="LVNRLP+MS-UIGothic"/>
                <a:cs typeface="LVNRLP+MS-UIGothic"/>
              </a:rPr>
              <a:t>防措施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LVNRLP+MS-UIGothic"/>
                <a:cs typeface="LVNRLP+MS-UIGothic"/>
              </a:rPr>
              <a:t>合理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选择</a:t>
            </a:r>
            <a:r>
              <a:rPr sz="3000">
                <a:solidFill>
                  <a:srgbClr val="0084FF"/>
                </a:solidFill>
                <a:latin typeface="LVNRLP+MS-UIGothic"/>
                <a:cs typeface="LVNRLP+MS-UIGothic"/>
              </a:rPr>
              <a:t>手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术</a:t>
            </a:r>
            <a:r>
              <a:rPr sz="3000">
                <a:solidFill>
                  <a:srgbClr val="0084FF"/>
                </a:solidFill>
                <a:latin typeface="LVNRLP+MS-UIGothic"/>
                <a:cs typeface="LVNRLP+MS-UIGothic"/>
              </a:rPr>
              <a:t>适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0084FF"/>
                </a:solidFill>
                <a:latin typeface="LVNRLP+MS-UIGothic"/>
                <a:cs typeface="LVNRLP+MS-UIGothic"/>
              </a:rPr>
              <a:t>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LVNRLP+MS-UIGothic"/>
                <a:cs typeface="LVNRLP+MS-UIGothic"/>
              </a:rPr>
              <a:t>肥胖患者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22776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肥胖患者脂肪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厚，血供丰富，手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术时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容易出血且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后引流困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难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，因此需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谨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症。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4297697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LVNRLP+MS-UIGothic"/>
                <a:cs typeface="LVNRLP+MS-UIGothic"/>
              </a:rPr>
              <a:t>糖尿病、高血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压</a:t>
            </a:r>
            <a:r>
              <a:rPr sz="2300" spc="25">
                <a:solidFill>
                  <a:srgbClr val="0084FF"/>
                </a:solidFill>
                <a:latin typeface="LVNRLP+MS-UIGothic"/>
                <a:cs typeface="LVNRLP+MS-UIGothic"/>
              </a:rPr>
              <a:t>等慢性病患者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22776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些患者血管功能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差，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血供不足，易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生脂肪液化，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充分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估其手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LVNRLP+MS-UIGothic"/>
                <a:cs typeface="LVNRLP+MS-UIGothic"/>
              </a:rPr>
              <a:t>症。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LVNRLP+MS-UIGothic"/>
                <a:cs typeface="LVNRLP+MS-UIGothic"/>
              </a:rPr>
              <a:t>提高手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术</a:t>
            </a:r>
            <a:r>
              <a:rPr sz="3000">
                <a:solidFill>
                  <a:srgbClr val="0084FF"/>
                </a:solidFill>
                <a:latin typeface="LVNRLP+MS-UIGothic"/>
                <a:cs typeface="LVNRLP+MS-UIGothic"/>
              </a:rPr>
              <a:t>操作技巧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44050" y="200405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84FF"/>
                </a:solidFill>
                <a:latin typeface="LVNRLP+MS-UIGothic"/>
                <a:cs typeface="LVNRLP+MS-UIGothic"/>
              </a:rPr>
              <a:t>精</a:t>
            </a:r>
            <a:r>
              <a:rPr sz="1550" spc="25">
                <a:solidFill>
                  <a:srgbClr val="0084FF"/>
                </a:solidFill>
                <a:latin typeface="SimSun"/>
                <a:cs typeface="SimSun"/>
              </a:rPr>
              <a:t>细</a:t>
            </a:r>
            <a:r>
              <a:rPr sz="1550" spc="25">
                <a:solidFill>
                  <a:srgbClr val="0084FF"/>
                </a:solidFill>
                <a:latin typeface="LVNRLP+MS-UIGothic"/>
                <a:cs typeface="LVNRLP+MS-UIGothic"/>
              </a:rPr>
              <a:t>操作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术过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程中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尽量减少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脂肪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组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织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损伤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，精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解剖、准确止血。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44050" y="414781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84FF"/>
                </a:solidFill>
                <a:latin typeface="LVNRLP+MS-UIGothic"/>
                <a:cs typeface="LVNRLP+MS-UIGothic"/>
              </a:rPr>
              <a:t>无</a:t>
            </a:r>
            <a:r>
              <a:rPr sz="1550" spc="25">
                <a:solidFill>
                  <a:srgbClr val="0084FF"/>
                </a:solidFill>
                <a:latin typeface="SimSun"/>
                <a:cs typeface="SimSun"/>
              </a:rPr>
              <a:t>创</a:t>
            </a:r>
            <a:r>
              <a:rPr sz="1550" spc="25">
                <a:solidFill>
                  <a:srgbClr val="0084FF"/>
                </a:solidFill>
                <a:latin typeface="LVNRLP+MS-UIGothic"/>
                <a:cs typeface="LVNRLP+MS-UIGothic"/>
              </a:rPr>
              <a:t>技</a:t>
            </a:r>
            <a:r>
              <a:rPr sz="1550">
                <a:solidFill>
                  <a:srgbClr val="0084FF"/>
                </a:solidFill>
                <a:latin typeface="SimSun"/>
                <a:cs typeface="SimSun"/>
              </a:rPr>
              <a:t>术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采用无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术进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行手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，如使用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超声刀等先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进设备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，可减少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织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损伤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LVNRLP+MS-UIGothic"/>
                <a:cs typeface="LVNRLP+MS-UIGothic"/>
              </a:rPr>
              <a:t>合理使用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电</a:t>
            </a:r>
            <a:r>
              <a:rPr sz="3000">
                <a:solidFill>
                  <a:srgbClr val="0084FF"/>
                </a:solidFill>
                <a:latin typeface="LVNRLP+MS-UIGothic"/>
                <a:cs typeface="LVNRLP+MS-UIGothic"/>
              </a:rPr>
              <a:t>刀和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电</a:t>
            </a:r>
            <a:r>
              <a:rPr sz="3000">
                <a:solidFill>
                  <a:srgbClr val="0084FF"/>
                </a:solidFill>
                <a:latin typeface="LVNRLP+MS-UIGothic"/>
                <a:cs typeface="LVNRLP+MS-UIGothic"/>
              </a:rPr>
              <a:t>凝器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84FF"/>
                </a:solidFill>
                <a:latin typeface="SimSun"/>
                <a:cs typeface="SimSun"/>
              </a:rPr>
              <a:t>电</a:t>
            </a:r>
            <a:r>
              <a:rPr sz="1550" spc="25">
                <a:solidFill>
                  <a:srgbClr val="0084FF"/>
                </a:solidFill>
                <a:latin typeface="LVNRLP+MS-UIGothic"/>
                <a:cs typeface="LVNRLP+MS-UIGothic"/>
              </a:rPr>
              <a:t>刀使用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219375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使用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将功率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调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至适宜水平，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避免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大或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小，以减少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对组织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损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伤</a:t>
            </a:r>
            <a:r>
              <a:rPr sz="1350">
                <a:solidFill>
                  <a:srgbClr val="000000"/>
                </a:solidFill>
                <a:latin typeface="LVNRLP+MS-UIGothic"/>
                <a:cs typeface="LVNRLP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50" spc="25">
                <a:solidFill>
                  <a:srgbClr val="FFFFFF"/>
                </a:solidFill>
                <a:latin typeface="LVNRLP+MS-UIGothic"/>
                <a:cs typeface="LVNRLP+MS-UIGothic"/>
              </a:rPr>
              <a:t>凝器使用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22208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使用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凝器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确保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彻</a:t>
            </a: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底，避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遗</a:t>
            </a: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留死腔，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致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FFFFFF"/>
                </a:solidFill>
                <a:latin typeface="LVNRLP+MS-UIGothic"/>
                <a:cs typeface="LVNRLP+MS-UIGothic"/>
              </a:rPr>
              <a:t>后出血或感染。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https://d.book118.com/977126156110006046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4">
      <vt:lpstr>Arial</vt:lpstr>
      <vt:lpstr>Calibri</vt:lpstr>
      <vt:lpstr>LVNRLP+MS-UIGothic</vt:lpstr>
      <vt:lpstr>SimSun</vt:lpstr>
      <vt:lpstr>HRNVHU+SUOHSQ+ArialMT</vt:lpstr>
      <vt:lpstr>Times New Roman</vt:lpstr>
      <vt:lpstr>BNSUOE+SBGTLC+MicrosoftYaHei-Bold</vt:lpstr>
      <vt:lpstr>JWPSOL+EPKEVQ+MicrosoftYaHei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2024-09-21T16:38:28.870</cp:lastPrinted>
  <dcterms:created xsi:type="dcterms:W3CDTF">2024-09-21T08:38:28Z</dcterms:created>
  <dcterms:modified xsi:type="dcterms:W3CDTF">2024-09-21T08:38:30Z</dcterms:modified>
</cp:coreProperties>
</file>