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114131-44B4-4EC3-9CB1-0E42803FD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014A24-ACDB-4D87-9254-2CDA5773E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92BAD7-064F-4EF4-BA87-723C3AA45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1209EA-EAEB-4A62-8BED-1C351CFDD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796F6F-C752-4E7E-B9F3-672ECF676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48A59F-5A0A-4DB0-8D1F-FD09B645A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D9F384-B81D-429E-8D58-181D2A90A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47CD40-E2E7-4189-BC1C-B50224983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98C1E2-1072-4A12-B727-816BB6389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2F1C44-777E-424A-B766-01EE8BC7C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3BB0DD-B7BB-4EDA-900D-776B22FB7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15012613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安全生产管理制度与安全生产责任和义务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安全生产责任与义务概述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安全生产管理制度的核心内容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安全生产责任与义务的具体要求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安全生产管理制度的执行与监管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安全生产责任与义务的落实与考核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085" b="1608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安全生产管理制度是企业为保障生产过程中的安全与健康，依据国家法律法规、标准规范及企业自身情况制定的一系列规章制度。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明确各级管理人员和操作人员的安全职责，规范生产过程中的安全行为，预防和减少生产安全事故，保障员工生命财产安全。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制度的定义与作用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6389" r="2638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建立各级管理人员和操作人员的安全职责，形成责任网络，确保安全工作层层落实。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安全生产责任制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包括安全教育、安全检查、危险作业管理、事故报告与调查处理等方面的规章制度，规范员工的安全行为。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安全规章制度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针对各类设备和工艺制定安全操作规程，确保员工正确操作，防范设备事故和工艺事故。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制定应对突发事件的应急救援预案，明确应急处置措施和人员职责，提高应对突发事件的能力。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应急救援预案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安全生产管理制度的体系结构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创新发展阶段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随着科技的不断进步和管理理念的不断更新，企业安全生产管理制度将不断创新发展，引入新的管理手段和技术手段，提高管理效率和水平。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企业安全生产管理主要依靠经验管理，缺乏系统的管理制度和规章制度。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随着国家法律法规的完善和企业管理水平的提高，企业开始建立安全生产管理制度和规章制度，逐步形成较为完善的管理体系。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企业安全生产管理制度不断完善，管理体系更加健全，员工安全意识普遍提高，企业安全生产水平稳步提升。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安全生产责任与义务概述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责任更强调个体在社会关系中的职责和任务，而义务更强调普遍的社会行为规范。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指个人或组织在特定社会关系中应当承担的职责和任务，是一种法律或道德上的要求。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义务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指个人或组织在社会生活中应当遵循的行为规范，是一种普遍的社会要求。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责任与义务的定义与区别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安全生产责任与义务的内容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安全生产责任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建立健全安全生产责任制，明确各级管理人员和操作人员的安全生产职责。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制定和执行安全生产规章制度和操作规程，确保生产过程中的安全。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50654" cy="914400"/>
            <a:chOff x="454963" y="93878"/>
            <a:chExt cx="10650654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10775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安全生产责任与义务的内容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970539" y="237534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保证安全生产投入，改善安全生产条件，提高安全生产水平。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8869284" y="1724456"/>
            <a:ext cx="1112806" cy="1111282"/>
            <a:chOff x="8869284" y="1724456"/>
            <a:chExt cx="1112806" cy="1111282"/>
          </a:xfrm>
        </p:grpSpPr>
        <p:sp>
          <p:nvSpPr>
            <p:cNvPr id="26" name="AutoShape 26"/>
            <p:cNvSpPr/>
            <p:nvPr/>
          </p:nvSpPr>
          <p:spPr>
            <a:xfrm>
              <a:off x="8869284" y="1724456"/>
              <a:ext cx="1112806" cy="111128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9246951" y="2006396"/>
            <a:ext cx="355759" cy="488728"/>
            <a:chOff x="9246951" y="2006396"/>
            <a:chExt cx="355759" cy="488728"/>
          </a:xfrm>
        </p:grpSpPr>
        <p:sp>
          <p:nvSpPr>
            <p:cNvPr id="28" name="AutoShape 28"/>
            <p:cNvSpPr/>
            <p:nvPr/>
          </p:nvSpPr>
          <p:spPr>
            <a:xfrm>
              <a:off x="9249427" y="2006396"/>
              <a:ext cx="350996" cy="48872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9246951" y="2006396"/>
              <a:ext cx="355759" cy="488728"/>
            </a:xfrm>
            <a:custGeom>
              <a:rect l="l" t="t" r="r" b="b"/>
              <a:pathLst>
                <a:path w="122" h="168">
                  <a:moveTo>
                    <a:pt x="0" y="21"/>
                  </a:moveTo>
                  <a:cubicBezTo>
                    <a:pt x="53" y="21"/>
                    <a:pt x="61" y="0"/>
                    <a:pt x="61" y="0"/>
                  </a:cubicBezTo>
                  <a:cubicBezTo>
                    <a:pt x="61" y="0"/>
                    <a:pt x="69" y="21"/>
                    <a:pt x="122" y="21"/>
                  </a:cubicBezTo>
                  <a:cubicBezTo>
                    <a:pt x="122" y="107"/>
                    <a:pt x="122" y="107"/>
                    <a:pt x="122" y="107"/>
                  </a:cubicBezTo>
                  <a:cubicBezTo>
                    <a:pt x="122" y="141"/>
                    <a:pt x="61" y="168"/>
                    <a:pt x="61" y="168"/>
                  </a:cubicBezTo>
                  <a:cubicBezTo>
                    <a:pt x="61" y="168"/>
                    <a:pt x="0" y="141"/>
                    <a:pt x="0" y="10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7154784" y="2168988"/>
            <a:ext cx="754094" cy="754094"/>
            <a:chOff x="7154784" y="2168988"/>
            <a:chExt cx="754094" cy="754094"/>
          </a:xfrm>
        </p:grpSpPr>
        <p:sp>
          <p:nvSpPr>
            <p:cNvPr id="31" name="AutoShape 31"/>
            <p:cNvSpPr/>
            <p:nvPr/>
          </p:nvSpPr>
          <p:spPr>
            <a:xfrm>
              <a:off x="7154784" y="2168988"/>
              <a:ext cx="754094" cy="7540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2" name="AutoShape 32"/>
          <p:cNvSpPr/>
          <p:nvPr/>
        </p:nvSpPr>
        <p:spPr>
          <a:xfrm>
            <a:off x="8974059" y="4475657"/>
            <a:ext cx="942975" cy="93983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9253761" y="4762883"/>
            <a:ext cx="381952" cy="365379"/>
          </a:xfrm>
          <a:custGeom>
            <a:rect l="l" t="t" r="r" b="b"/>
            <a:pathLst>
              <a:path w="174" h="166">
                <a:moveTo>
                  <a:pt x="174" y="139"/>
                </a:moveTo>
                <a:cubicBezTo>
                  <a:pt x="171" y="131"/>
                  <a:pt x="161" y="129"/>
                  <a:pt x="153" y="126"/>
                </a:cubicBezTo>
                <a:cubicBezTo>
                  <a:pt x="144" y="122"/>
                  <a:pt x="135" y="118"/>
                  <a:pt x="126" y="115"/>
                </a:cubicBezTo>
                <a:cubicBezTo>
                  <a:pt x="123" y="114"/>
                  <a:pt x="121" y="113"/>
                  <a:pt x="118" y="112"/>
                </a:cubicBezTo>
                <a:cubicBezTo>
                  <a:pt x="115" y="110"/>
                  <a:pt x="113" y="104"/>
                  <a:pt x="111" y="100"/>
                </a:cubicBezTo>
                <a:cubicBezTo>
                  <a:pt x="109" y="100"/>
                  <a:pt x="108" y="100"/>
                  <a:pt x="106" y="100"/>
                </a:cubicBezTo>
                <a:cubicBezTo>
                  <a:pt x="106" y="94"/>
                  <a:pt x="110" y="94"/>
                  <a:pt x="111" y="90"/>
                </a:cubicBezTo>
                <a:cubicBezTo>
                  <a:pt x="112" y="86"/>
                  <a:pt x="111" y="82"/>
                  <a:pt x="113" y="79"/>
                </a:cubicBezTo>
                <a:cubicBezTo>
                  <a:pt x="114" y="76"/>
                  <a:pt x="117" y="76"/>
                  <a:pt x="118" y="74"/>
                </a:cubicBezTo>
                <a:cubicBezTo>
                  <a:pt x="120" y="73"/>
                  <a:pt x="120" y="69"/>
                  <a:pt x="121" y="67"/>
                </a:cubicBezTo>
                <a:cubicBezTo>
                  <a:pt x="122" y="63"/>
                  <a:pt x="122" y="58"/>
                  <a:pt x="120" y="54"/>
                </a:cubicBezTo>
                <a:cubicBezTo>
                  <a:pt x="119" y="52"/>
                  <a:pt x="119" y="51"/>
                  <a:pt x="118" y="49"/>
                </a:cubicBezTo>
                <a:cubicBezTo>
                  <a:pt x="118" y="45"/>
                  <a:pt x="119" y="35"/>
                  <a:pt x="119" y="32"/>
                </a:cubicBezTo>
                <a:cubicBezTo>
                  <a:pt x="119" y="26"/>
                  <a:pt x="119" y="26"/>
                  <a:pt x="118" y="20"/>
                </a:cubicBezTo>
                <a:cubicBezTo>
                  <a:pt x="118" y="20"/>
                  <a:pt x="116" y="14"/>
                  <a:pt x="113" y="13"/>
                </a:cubicBezTo>
                <a:cubicBezTo>
                  <a:pt x="108" y="12"/>
                  <a:pt x="108" y="12"/>
                  <a:pt x="108" y="12"/>
                </a:cubicBezTo>
                <a:cubicBezTo>
                  <a:pt x="104" y="9"/>
                  <a:pt x="104" y="9"/>
                  <a:pt x="104" y="9"/>
                </a:cubicBezTo>
                <a:cubicBezTo>
                  <a:pt x="90" y="0"/>
                  <a:pt x="75" y="6"/>
                  <a:pt x="67" y="9"/>
                </a:cubicBezTo>
                <a:cubicBezTo>
                  <a:pt x="56" y="13"/>
                  <a:pt x="49" y="24"/>
                  <a:pt x="54" y="48"/>
                </a:cubicBezTo>
                <a:cubicBezTo>
                  <a:pt x="55" y="52"/>
                  <a:pt x="51" y="54"/>
                  <a:pt x="52" y="57"/>
                </a:cubicBezTo>
                <a:cubicBezTo>
                  <a:pt x="52" y="61"/>
                  <a:pt x="52" y="73"/>
                  <a:pt x="57" y="76"/>
                </a:cubicBezTo>
                <a:cubicBezTo>
                  <a:pt x="57" y="76"/>
                  <a:pt x="61" y="77"/>
                  <a:pt x="60" y="77"/>
                </a:cubicBezTo>
                <a:cubicBezTo>
                  <a:pt x="61" y="82"/>
                  <a:pt x="61" y="87"/>
                  <a:pt x="62" y="91"/>
                </a:cubicBezTo>
                <a:cubicBezTo>
                  <a:pt x="63" y="94"/>
                  <a:pt x="66" y="95"/>
                  <a:pt x="67" y="99"/>
                </a:cubicBezTo>
                <a:cubicBezTo>
                  <a:pt x="63" y="100"/>
                  <a:pt x="63" y="100"/>
                  <a:pt x="63" y="100"/>
                </a:cubicBezTo>
                <a:cubicBezTo>
                  <a:pt x="61" y="104"/>
                  <a:pt x="59" y="110"/>
                  <a:pt x="56" y="112"/>
                </a:cubicBezTo>
                <a:cubicBezTo>
                  <a:pt x="53" y="113"/>
                  <a:pt x="51" y="114"/>
                  <a:pt x="48" y="115"/>
                </a:cubicBezTo>
                <a:cubicBezTo>
                  <a:pt x="39" y="118"/>
                  <a:pt x="30" y="122"/>
                  <a:pt x="21" y="126"/>
                </a:cubicBezTo>
                <a:cubicBezTo>
                  <a:pt x="13" y="129"/>
                  <a:pt x="3" y="131"/>
                  <a:pt x="0" y="139"/>
                </a:cubicBezTo>
                <a:cubicBezTo>
                  <a:pt x="0" y="145"/>
                  <a:pt x="0" y="158"/>
                  <a:pt x="0" y="166"/>
                </a:cubicBezTo>
                <a:cubicBezTo>
                  <a:pt x="76" y="166"/>
                  <a:pt x="76" y="166"/>
                  <a:pt x="76" y="166"/>
                </a:cubicBezTo>
                <a:cubicBezTo>
                  <a:pt x="82" y="127"/>
                  <a:pt x="82" y="127"/>
                  <a:pt x="82" y="127"/>
                </a:cubicBezTo>
                <a:cubicBezTo>
                  <a:pt x="77" y="117"/>
                  <a:pt x="77" y="117"/>
                  <a:pt x="77" y="117"/>
                </a:cubicBezTo>
                <a:cubicBezTo>
                  <a:pt x="88" y="112"/>
                  <a:pt x="88" y="112"/>
                  <a:pt x="88" y="112"/>
                </a:cubicBezTo>
                <a:cubicBezTo>
                  <a:pt x="97" y="117"/>
                  <a:pt x="97" y="117"/>
                  <a:pt x="97" y="117"/>
                </a:cubicBezTo>
                <a:cubicBezTo>
                  <a:pt x="92" y="128"/>
                  <a:pt x="92" y="128"/>
                  <a:pt x="92" y="128"/>
                </a:cubicBezTo>
                <a:cubicBezTo>
                  <a:pt x="101" y="166"/>
                  <a:pt x="101" y="166"/>
                  <a:pt x="101" y="166"/>
                </a:cubicBezTo>
                <a:cubicBezTo>
                  <a:pt x="174" y="166"/>
                  <a:pt x="174" y="166"/>
                  <a:pt x="174" y="166"/>
                </a:cubicBezTo>
                <a:cubicBezTo>
                  <a:pt x="174" y="158"/>
                  <a:pt x="174" y="145"/>
                  <a:pt x="174" y="139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705615" y="2719818"/>
            <a:ext cx="1655731" cy="16557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8050039" y="3166160"/>
            <a:ext cx="965549" cy="862584"/>
          </a:xfrm>
          <a:custGeom>
            <a:rect l="l" t="t" r="r" b="b"/>
            <a:pathLst>
              <a:path w="200" h="178">
                <a:moveTo>
                  <a:pt x="200" y="62"/>
                </a:moveTo>
                <a:cubicBezTo>
                  <a:pt x="200" y="49"/>
                  <a:pt x="189" y="39"/>
                  <a:pt x="176" y="39"/>
                </a:cubicBezTo>
                <a:cubicBezTo>
                  <a:pt x="174" y="39"/>
                  <a:pt x="172" y="39"/>
                  <a:pt x="171" y="39"/>
                </a:cubicBezTo>
                <a:cubicBezTo>
                  <a:pt x="171" y="39"/>
                  <a:pt x="171" y="38"/>
                  <a:pt x="171" y="38"/>
                </a:cubicBezTo>
                <a:cubicBezTo>
                  <a:pt x="171" y="18"/>
                  <a:pt x="155" y="3"/>
                  <a:pt x="135" y="3"/>
                </a:cubicBezTo>
                <a:cubicBezTo>
                  <a:pt x="123" y="3"/>
                  <a:pt x="113" y="8"/>
                  <a:pt x="106" y="16"/>
                </a:cubicBezTo>
                <a:cubicBezTo>
                  <a:pt x="98" y="6"/>
                  <a:pt x="85" y="0"/>
                  <a:pt x="70" y="0"/>
                </a:cubicBezTo>
                <a:cubicBezTo>
                  <a:pt x="45" y="0"/>
                  <a:pt x="24" y="20"/>
                  <a:pt x="24" y="45"/>
                </a:cubicBezTo>
                <a:cubicBezTo>
                  <a:pt x="24" y="50"/>
                  <a:pt x="25" y="55"/>
                  <a:pt x="26" y="59"/>
                </a:cubicBezTo>
                <a:cubicBezTo>
                  <a:pt x="11" y="62"/>
                  <a:pt x="0" y="74"/>
                  <a:pt x="0" y="89"/>
                </a:cubicBezTo>
                <a:cubicBezTo>
                  <a:pt x="0" y="106"/>
                  <a:pt x="14" y="119"/>
                  <a:pt x="31" y="119"/>
                </a:cubicBezTo>
                <a:cubicBezTo>
                  <a:pt x="36" y="119"/>
                  <a:pt x="39" y="119"/>
                  <a:pt x="43" y="117"/>
                </a:cubicBezTo>
                <a:cubicBezTo>
                  <a:pt x="44" y="126"/>
                  <a:pt x="51" y="133"/>
                  <a:pt x="60" y="133"/>
                </a:cubicBezTo>
                <a:cubicBezTo>
                  <a:pt x="61" y="133"/>
                  <a:pt x="61" y="133"/>
                  <a:pt x="61" y="133"/>
                </a:cubicBezTo>
                <a:cubicBezTo>
                  <a:pt x="62" y="138"/>
                  <a:pt x="67" y="143"/>
                  <a:pt x="73" y="143"/>
                </a:cubicBezTo>
                <a:cubicBezTo>
                  <a:pt x="79" y="143"/>
                  <a:pt x="84" y="137"/>
                  <a:pt x="84" y="131"/>
                </a:cubicBezTo>
                <a:cubicBezTo>
                  <a:pt x="84" y="127"/>
                  <a:pt x="81" y="123"/>
                  <a:pt x="77" y="122"/>
                </a:cubicBezTo>
                <a:cubicBezTo>
                  <a:pt x="78" y="120"/>
                  <a:pt x="78" y="118"/>
                  <a:pt x="78" y="116"/>
                </a:cubicBezTo>
                <a:cubicBezTo>
                  <a:pt x="78" y="115"/>
                  <a:pt x="78" y="115"/>
                  <a:pt x="78" y="115"/>
                </a:cubicBezTo>
                <a:cubicBezTo>
                  <a:pt x="81" y="116"/>
                  <a:pt x="84" y="117"/>
                  <a:pt x="88" y="117"/>
                </a:cubicBezTo>
                <a:cubicBezTo>
                  <a:pt x="89" y="117"/>
                  <a:pt x="90" y="117"/>
                  <a:pt x="92" y="117"/>
                </a:cubicBezTo>
                <a:cubicBezTo>
                  <a:pt x="92" y="122"/>
                  <a:pt x="94" y="127"/>
                  <a:pt x="97" y="131"/>
                </a:cubicBezTo>
                <a:cubicBezTo>
                  <a:pt x="92" y="132"/>
                  <a:pt x="88" y="136"/>
                  <a:pt x="89" y="141"/>
                </a:cubicBezTo>
                <a:cubicBezTo>
                  <a:pt x="89" y="146"/>
                  <a:pt x="93" y="151"/>
                  <a:pt x="99" y="151"/>
                </a:cubicBezTo>
                <a:cubicBezTo>
                  <a:pt x="105" y="150"/>
                  <a:pt x="109" y="146"/>
                  <a:pt x="109" y="140"/>
                </a:cubicBezTo>
                <a:cubicBezTo>
                  <a:pt x="109" y="140"/>
                  <a:pt x="109" y="139"/>
                  <a:pt x="109" y="139"/>
                </a:cubicBezTo>
                <a:cubicBezTo>
                  <a:pt x="111" y="140"/>
                  <a:pt x="114" y="140"/>
                  <a:pt x="117" y="140"/>
                </a:cubicBezTo>
                <a:cubicBezTo>
                  <a:pt x="131" y="140"/>
                  <a:pt x="142" y="129"/>
                  <a:pt x="142" y="116"/>
                </a:cubicBezTo>
                <a:cubicBezTo>
                  <a:pt x="145" y="117"/>
                  <a:pt x="148" y="117"/>
                  <a:pt x="152" y="117"/>
                </a:cubicBezTo>
                <a:cubicBezTo>
                  <a:pt x="166" y="117"/>
                  <a:pt x="177" y="106"/>
                  <a:pt x="177" y="93"/>
                </a:cubicBezTo>
                <a:cubicBezTo>
                  <a:pt x="177" y="90"/>
                  <a:pt x="176" y="87"/>
                  <a:pt x="175" y="84"/>
                </a:cubicBezTo>
                <a:cubicBezTo>
                  <a:pt x="176" y="84"/>
                  <a:pt x="176" y="84"/>
                  <a:pt x="176" y="84"/>
                </a:cubicBezTo>
                <a:cubicBezTo>
                  <a:pt x="189" y="84"/>
                  <a:pt x="200" y="74"/>
                  <a:pt x="200" y="62"/>
                </a:cubicBezTo>
                <a:close/>
                <a:moveTo>
                  <a:pt x="117" y="147"/>
                </a:moveTo>
                <a:cubicBezTo>
                  <a:pt x="119" y="147"/>
                  <a:pt x="120" y="146"/>
                  <a:pt x="120" y="145"/>
                </a:cubicBezTo>
                <a:cubicBezTo>
                  <a:pt x="120" y="144"/>
                  <a:pt x="118" y="142"/>
                  <a:pt x="117" y="143"/>
                </a:cubicBezTo>
                <a:cubicBezTo>
                  <a:pt x="116" y="143"/>
                  <a:pt x="114" y="144"/>
                  <a:pt x="114" y="145"/>
                </a:cubicBezTo>
                <a:cubicBezTo>
                  <a:pt x="115" y="146"/>
                  <a:pt x="116" y="148"/>
                  <a:pt x="117" y="147"/>
                </a:cubicBezTo>
                <a:close/>
                <a:moveTo>
                  <a:pt x="116" y="168"/>
                </a:moveTo>
                <a:cubicBezTo>
                  <a:pt x="113" y="168"/>
                  <a:pt x="111" y="170"/>
                  <a:pt x="111" y="173"/>
                </a:cubicBezTo>
                <a:cubicBezTo>
                  <a:pt x="111" y="176"/>
                  <a:pt x="114" y="178"/>
                  <a:pt x="117" y="178"/>
                </a:cubicBezTo>
                <a:cubicBezTo>
                  <a:pt x="120" y="178"/>
                  <a:pt x="122" y="175"/>
                  <a:pt x="122" y="173"/>
                </a:cubicBezTo>
                <a:cubicBezTo>
                  <a:pt x="122" y="170"/>
                  <a:pt x="119" y="167"/>
                  <a:pt x="116" y="168"/>
                </a:cubicBezTo>
                <a:close/>
                <a:moveTo>
                  <a:pt x="116" y="155"/>
                </a:moveTo>
                <a:cubicBezTo>
                  <a:pt x="116" y="152"/>
                  <a:pt x="114" y="150"/>
                  <a:pt x="111" y="150"/>
                </a:cubicBezTo>
                <a:cubicBezTo>
                  <a:pt x="108" y="150"/>
                  <a:pt x="106" y="152"/>
                  <a:pt x="106" y="155"/>
                </a:cubicBezTo>
                <a:cubicBezTo>
                  <a:pt x="106" y="158"/>
                  <a:pt x="108" y="161"/>
                  <a:pt x="111" y="160"/>
                </a:cubicBezTo>
                <a:cubicBezTo>
                  <a:pt x="114" y="160"/>
                  <a:pt x="117" y="158"/>
                  <a:pt x="116" y="155"/>
                </a:cubicBezTo>
                <a:close/>
                <a:moveTo>
                  <a:pt x="97" y="156"/>
                </a:moveTo>
                <a:cubicBezTo>
                  <a:pt x="92" y="156"/>
                  <a:pt x="89" y="159"/>
                  <a:pt x="89" y="164"/>
                </a:cubicBezTo>
                <a:cubicBezTo>
                  <a:pt x="89" y="168"/>
                  <a:pt x="93" y="172"/>
                  <a:pt x="98" y="172"/>
                </a:cubicBezTo>
                <a:cubicBezTo>
                  <a:pt x="102" y="172"/>
                  <a:pt x="106" y="168"/>
                  <a:pt x="106" y="163"/>
                </a:cubicBezTo>
                <a:cubicBezTo>
                  <a:pt x="106" y="159"/>
                  <a:pt x="102" y="155"/>
                  <a:pt x="97" y="15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6" name="Group 36"/>
          <p:cNvGrpSpPr/>
          <p:nvPr/>
        </p:nvGrpSpPr>
        <p:grpSpPr>
          <a:xfrm>
            <a:off x="9888459" y="3223119"/>
            <a:ext cx="996982" cy="996982"/>
            <a:chOff x="9888459" y="3223119"/>
            <a:chExt cx="996982" cy="996982"/>
          </a:xfrm>
        </p:grpSpPr>
        <p:sp>
          <p:nvSpPr>
            <p:cNvPr id="37" name="AutoShape 37"/>
            <p:cNvSpPr/>
            <p:nvPr/>
          </p:nvSpPr>
          <p:spPr>
            <a:xfrm>
              <a:off x="9888459" y="3223119"/>
              <a:ext cx="996982" cy="996982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6438790" y="3427907"/>
            <a:ext cx="941356" cy="939832"/>
            <a:chOff x="6438790" y="3427907"/>
            <a:chExt cx="941356" cy="939832"/>
          </a:xfrm>
        </p:grpSpPr>
        <p:sp>
          <p:nvSpPr>
            <p:cNvPr id="39" name="AutoShape 39"/>
            <p:cNvSpPr/>
            <p:nvPr/>
          </p:nvSpPr>
          <p:spPr>
            <a:xfrm>
              <a:off x="6438790" y="3427907"/>
              <a:ext cx="941356" cy="93983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6726064" y="3627837"/>
            <a:ext cx="376047" cy="403289"/>
            <a:chOff x="6726064" y="3627837"/>
            <a:chExt cx="376047" cy="403289"/>
          </a:xfrm>
        </p:grpSpPr>
        <p:sp>
          <p:nvSpPr>
            <p:cNvPr id="41" name="AutoShape 41"/>
            <p:cNvSpPr/>
            <p:nvPr/>
          </p:nvSpPr>
          <p:spPr>
            <a:xfrm>
              <a:off x="6728064" y="3627837"/>
              <a:ext cx="374047" cy="403289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6855318" y="3629837"/>
              <a:ext cx="246793" cy="278987"/>
            </a:xfrm>
            <a:custGeom>
              <a:rect l="l" t="t" r="r" b="b"/>
              <a:pathLst>
                <a:path w="105" h="118">
                  <a:moveTo>
                    <a:pt x="32" y="118"/>
                  </a:moveTo>
                  <a:cubicBezTo>
                    <a:pt x="21" y="118"/>
                    <a:pt x="10" y="113"/>
                    <a:pt x="1" y="105"/>
                  </a:cubicBezTo>
                  <a:cubicBezTo>
                    <a:pt x="1" y="105"/>
                    <a:pt x="1" y="105"/>
                    <a:pt x="1" y="105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19" y="85"/>
                    <a:pt x="19" y="85"/>
                    <a:pt x="19" y="85"/>
                  </a:cubicBezTo>
                  <a:cubicBezTo>
                    <a:pt x="20" y="86"/>
                    <a:pt x="20" y="86"/>
                    <a:pt x="20" y="86"/>
                  </a:cubicBezTo>
                  <a:cubicBezTo>
                    <a:pt x="23" y="90"/>
                    <a:pt x="27" y="91"/>
                    <a:pt x="32" y="91"/>
                  </a:cubicBezTo>
                  <a:cubicBezTo>
                    <a:pt x="32" y="91"/>
                    <a:pt x="32" y="91"/>
                    <a:pt x="32" y="91"/>
                  </a:cubicBezTo>
                  <a:cubicBezTo>
                    <a:pt x="36" y="91"/>
                    <a:pt x="40" y="90"/>
                    <a:pt x="43" y="86"/>
                  </a:cubicBezTo>
                  <a:cubicBezTo>
                    <a:pt x="43" y="86"/>
                    <a:pt x="43" y="86"/>
                    <a:pt x="43" y="86"/>
                  </a:cubicBezTo>
                  <a:cubicBezTo>
                    <a:pt x="74" y="56"/>
                    <a:pt x="74" y="56"/>
                    <a:pt x="74" y="56"/>
                  </a:cubicBezTo>
                  <a:cubicBezTo>
                    <a:pt x="77" y="53"/>
                    <a:pt x="79" y="48"/>
                    <a:pt x="79" y="44"/>
                  </a:cubicBezTo>
                  <a:cubicBezTo>
                    <a:pt x="79" y="44"/>
                    <a:pt x="79" y="44"/>
                    <a:pt x="79" y="44"/>
                  </a:cubicBezTo>
                  <a:cubicBezTo>
                    <a:pt x="79" y="40"/>
                    <a:pt x="77" y="36"/>
                    <a:pt x="74" y="33"/>
                  </a:cubicBezTo>
                  <a:cubicBezTo>
                    <a:pt x="74" y="33"/>
                    <a:pt x="74" y="33"/>
                    <a:pt x="74" y="33"/>
                  </a:cubicBezTo>
                  <a:cubicBezTo>
                    <a:pt x="73" y="31"/>
                    <a:pt x="73" y="31"/>
                    <a:pt x="73" y="31"/>
                  </a:cubicBezTo>
                  <a:cubicBezTo>
                    <a:pt x="69" y="28"/>
                    <a:pt x="65" y="27"/>
                    <a:pt x="61" y="27"/>
                  </a:cubicBezTo>
                  <a:cubicBezTo>
                    <a:pt x="61" y="27"/>
                    <a:pt x="61" y="27"/>
                    <a:pt x="61" y="27"/>
                  </a:cubicBezTo>
                  <a:cubicBezTo>
                    <a:pt x="57" y="27"/>
                    <a:pt x="53" y="28"/>
                    <a:pt x="49" y="31"/>
                  </a:cubicBezTo>
                  <a:cubicBezTo>
                    <a:pt x="49" y="31"/>
                    <a:pt x="49" y="31"/>
                    <a:pt x="49" y="31"/>
                  </a:cubicBezTo>
                  <a:cubicBezTo>
                    <a:pt x="37" y="44"/>
                    <a:pt x="37" y="44"/>
                    <a:pt x="37" y="44"/>
                  </a:cubicBezTo>
                  <a:cubicBezTo>
                    <a:pt x="32" y="49"/>
                    <a:pt x="23" y="49"/>
                    <a:pt x="18" y="44"/>
                  </a:cubicBezTo>
                  <a:cubicBezTo>
                    <a:pt x="18" y="44"/>
                    <a:pt x="18" y="44"/>
                    <a:pt x="18" y="44"/>
                  </a:cubicBezTo>
                  <a:cubicBezTo>
                    <a:pt x="13" y="39"/>
                    <a:pt x="13" y="30"/>
                    <a:pt x="18" y="25"/>
                  </a:cubicBezTo>
                  <a:cubicBezTo>
                    <a:pt x="18" y="25"/>
                    <a:pt x="18" y="25"/>
                    <a:pt x="18" y="25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9" y="4"/>
                    <a:pt x="50" y="0"/>
                    <a:pt x="61" y="0"/>
                  </a:cubicBezTo>
                  <a:cubicBezTo>
                    <a:pt x="61" y="0"/>
                    <a:pt x="61" y="0"/>
                    <a:pt x="61" y="0"/>
                  </a:cubicBezTo>
                  <a:cubicBezTo>
                    <a:pt x="72" y="0"/>
                    <a:pt x="83" y="4"/>
                    <a:pt x="91" y="13"/>
                  </a:cubicBezTo>
                  <a:cubicBezTo>
                    <a:pt x="91" y="13"/>
                    <a:pt x="91" y="13"/>
                    <a:pt x="91" y="13"/>
                  </a:cubicBezTo>
                  <a:cubicBezTo>
                    <a:pt x="93" y="14"/>
                    <a:pt x="93" y="14"/>
                    <a:pt x="93" y="14"/>
                  </a:cubicBezTo>
                  <a:cubicBezTo>
                    <a:pt x="101" y="22"/>
                    <a:pt x="105" y="33"/>
                    <a:pt x="105" y="44"/>
                  </a:cubicBezTo>
                  <a:cubicBezTo>
                    <a:pt x="105" y="44"/>
                    <a:pt x="105" y="44"/>
                    <a:pt x="105" y="44"/>
                  </a:cubicBezTo>
                  <a:cubicBezTo>
                    <a:pt x="105" y="55"/>
                    <a:pt x="101" y="66"/>
                    <a:pt x="93" y="74"/>
                  </a:cubicBezTo>
                  <a:cubicBezTo>
                    <a:pt x="93" y="74"/>
                    <a:pt x="93" y="74"/>
                    <a:pt x="93" y="74"/>
                  </a:cubicBezTo>
                  <a:cubicBezTo>
                    <a:pt x="62" y="105"/>
                    <a:pt x="62" y="105"/>
                    <a:pt x="62" y="105"/>
                  </a:cubicBezTo>
                  <a:cubicBezTo>
                    <a:pt x="54" y="114"/>
                    <a:pt x="4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6726064" y="3753090"/>
              <a:ext cx="246793" cy="278035"/>
            </a:xfrm>
            <a:custGeom>
              <a:rect l="l" t="t" r="r" b="b"/>
              <a:pathLst>
                <a:path w="105" h="118">
                  <a:moveTo>
                    <a:pt x="44" y="118"/>
                  </a:moveTo>
                  <a:cubicBezTo>
                    <a:pt x="33" y="118"/>
                    <a:pt x="22" y="114"/>
                    <a:pt x="14" y="105"/>
                  </a:cubicBezTo>
                  <a:cubicBezTo>
                    <a:pt x="14" y="105"/>
                    <a:pt x="14" y="105"/>
                    <a:pt x="14" y="105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4" y="96"/>
                    <a:pt x="0" y="85"/>
                    <a:pt x="0" y="74"/>
                  </a:cubicBezTo>
                  <a:cubicBezTo>
                    <a:pt x="0" y="74"/>
                    <a:pt x="0" y="74"/>
                    <a:pt x="0" y="74"/>
                  </a:cubicBezTo>
                  <a:cubicBezTo>
                    <a:pt x="0" y="63"/>
                    <a:pt x="4" y="52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43" y="13"/>
                    <a:pt x="43" y="13"/>
                    <a:pt x="43" y="13"/>
                  </a:cubicBezTo>
                  <a:cubicBezTo>
                    <a:pt x="51" y="5"/>
                    <a:pt x="62" y="0"/>
                    <a:pt x="73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82" y="0"/>
                    <a:pt x="91" y="3"/>
                    <a:pt x="98" y="8"/>
                  </a:cubicBezTo>
                  <a:cubicBezTo>
                    <a:pt x="98" y="8"/>
                    <a:pt x="98" y="8"/>
                    <a:pt x="98" y="8"/>
                  </a:cubicBezTo>
                  <a:cubicBezTo>
                    <a:pt x="99" y="9"/>
                    <a:pt x="100" y="9"/>
                    <a:pt x="101" y="10"/>
                  </a:cubicBezTo>
                  <a:cubicBezTo>
                    <a:pt x="101" y="10"/>
                    <a:pt x="101" y="10"/>
                    <a:pt x="101" y="10"/>
                  </a:cubicBezTo>
                  <a:cubicBezTo>
                    <a:pt x="104" y="13"/>
                    <a:pt x="104" y="13"/>
                    <a:pt x="104" y="13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5" y="32"/>
                    <a:pt x="85" y="32"/>
                    <a:pt x="85" y="32"/>
                  </a:cubicBezTo>
                  <a:cubicBezTo>
                    <a:pt x="82" y="28"/>
                    <a:pt x="78" y="27"/>
                    <a:pt x="73" y="27"/>
                  </a:cubicBezTo>
                  <a:cubicBezTo>
                    <a:pt x="73" y="27"/>
                    <a:pt x="73" y="27"/>
                    <a:pt x="73" y="27"/>
                  </a:cubicBezTo>
                  <a:cubicBezTo>
                    <a:pt x="69" y="27"/>
                    <a:pt x="65" y="28"/>
                    <a:pt x="62" y="32"/>
                  </a:cubicBezTo>
                  <a:cubicBezTo>
                    <a:pt x="62" y="32"/>
                    <a:pt x="62" y="32"/>
                    <a:pt x="62" y="32"/>
                  </a:cubicBezTo>
                  <a:cubicBezTo>
                    <a:pt x="31" y="62"/>
                    <a:pt x="31" y="62"/>
                    <a:pt x="31" y="62"/>
                  </a:cubicBezTo>
                  <a:cubicBezTo>
                    <a:pt x="28" y="65"/>
                    <a:pt x="26" y="70"/>
                    <a:pt x="26" y="74"/>
                  </a:cubicBezTo>
                  <a:cubicBezTo>
                    <a:pt x="26" y="74"/>
                    <a:pt x="26" y="74"/>
                    <a:pt x="26" y="74"/>
                  </a:cubicBezTo>
                  <a:cubicBezTo>
                    <a:pt x="26" y="78"/>
                    <a:pt x="28" y="82"/>
                    <a:pt x="31" y="85"/>
                  </a:cubicBezTo>
                  <a:cubicBezTo>
                    <a:pt x="31" y="85"/>
                    <a:pt x="31" y="85"/>
                    <a:pt x="31" y="85"/>
                  </a:cubicBezTo>
                  <a:cubicBezTo>
                    <a:pt x="32" y="87"/>
                    <a:pt x="32" y="87"/>
                    <a:pt x="32" y="87"/>
                  </a:cubicBezTo>
                  <a:cubicBezTo>
                    <a:pt x="36" y="90"/>
                    <a:pt x="40" y="91"/>
                    <a:pt x="44" y="91"/>
                  </a:cubicBezTo>
                  <a:cubicBezTo>
                    <a:pt x="44" y="91"/>
                    <a:pt x="44" y="91"/>
                    <a:pt x="44" y="91"/>
                  </a:cubicBezTo>
                  <a:cubicBezTo>
                    <a:pt x="48" y="91"/>
                    <a:pt x="52" y="90"/>
                    <a:pt x="56" y="87"/>
                  </a:cubicBezTo>
                  <a:cubicBezTo>
                    <a:pt x="56" y="87"/>
                    <a:pt x="56" y="87"/>
                    <a:pt x="56" y="87"/>
                  </a:cubicBezTo>
                  <a:cubicBezTo>
                    <a:pt x="69" y="73"/>
                    <a:pt x="69" y="73"/>
                    <a:pt x="69" y="73"/>
                  </a:cubicBezTo>
                  <a:cubicBezTo>
                    <a:pt x="74" y="68"/>
                    <a:pt x="82" y="68"/>
                    <a:pt x="87" y="73"/>
                  </a:cubicBezTo>
                  <a:cubicBezTo>
                    <a:pt x="87" y="73"/>
                    <a:pt x="87" y="73"/>
                    <a:pt x="87" y="73"/>
                  </a:cubicBezTo>
                  <a:cubicBezTo>
                    <a:pt x="93" y="79"/>
                    <a:pt x="93" y="87"/>
                    <a:pt x="87" y="92"/>
                  </a:cubicBezTo>
                  <a:cubicBezTo>
                    <a:pt x="87" y="92"/>
                    <a:pt x="87" y="92"/>
                    <a:pt x="87" y="92"/>
                  </a:cubicBezTo>
                  <a:cubicBezTo>
                    <a:pt x="74" y="105"/>
                    <a:pt x="74" y="105"/>
                    <a:pt x="74" y="105"/>
                  </a:cubicBezTo>
                  <a:cubicBezTo>
                    <a:pt x="66" y="114"/>
                    <a:pt x="55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7334997" y="4608940"/>
            <a:ext cx="1147763" cy="1147763"/>
            <a:chOff x="7334997" y="4608940"/>
            <a:chExt cx="1147763" cy="1147763"/>
          </a:xfrm>
        </p:grpSpPr>
        <p:sp>
          <p:nvSpPr>
            <p:cNvPr id="45" name="AutoShape 45"/>
            <p:cNvSpPr/>
            <p:nvPr/>
          </p:nvSpPr>
          <p:spPr>
            <a:xfrm>
              <a:off x="7334997" y="4608940"/>
              <a:ext cx="1147763" cy="1147763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7679450" y="4875395"/>
            <a:ext cx="458857" cy="474497"/>
            <a:chOff x="7679450" y="4875395"/>
            <a:chExt cx="458857" cy="474497"/>
          </a:xfrm>
        </p:grpSpPr>
        <p:sp>
          <p:nvSpPr>
            <p:cNvPr id="47" name="AutoShape 47"/>
            <p:cNvSpPr/>
            <p:nvPr/>
          </p:nvSpPr>
          <p:spPr>
            <a:xfrm>
              <a:off x="7805622" y="4875395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7679450" y="5135348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9" name="Freeform 49"/>
          <p:cNvSpPr/>
          <p:nvPr/>
        </p:nvSpPr>
        <p:spPr>
          <a:xfrm>
            <a:off x="10218660" y="3455593"/>
            <a:ext cx="412781" cy="412781"/>
          </a:xfrm>
          <a:custGeom>
            <a:rect l="l" t="t" r="r" b="b"/>
            <a:pathLst>
              <a:path w="20512" h="21600">
                <a:moveTo>
                  <a:pt x="13692" y="8626"/>
                </a:moveTo>
                <a:lnTo>
                  <a:pt x="12040" y="10330"/>
                </a:lnTo>
                <a:cubicBezTo>
                  <a:pt x="12133" y="10461"/>
                  <a:pt x="12223" y="10598"/>
                  <a:pt x="12309" y="10739"/>
                </a:cubicBezTo>
                <a:cubicBezTo>
                  <a:pt x="13857" y="13353"/>
                  <a:pt x="13057" y="16782"/>
                  <a:pt x="10523" y="18381"/>
                </a:cubicBezTo>
                <a:cubicBezTo>
                  <a:pt x="9676" y="18917"/>
                  <a:pt x="8707" y="19199"/>
                  <a:pt x="7721" y="19199"/>
                </a:cubicBezTo>
                <a:cubicBezTo>
                  <a:pt x="5825" y="19199"/>
                  <a:pt x="4105" y="18206"/>
                  <a:pt x="3118" y="16540"/>
                </a:cubicBezTo>
                <a:cubicBezTo>
                  <a:pt x="2367" y="15274"/>
                  <a:pt x="2141" y="13783"/>
                  <a:pt x="2477" y="12337"/>
                </a:cubicBezTo>
                <a:cubicBezTo>
                  <a:pt x="2815" y="10895"/>
                  <a:pt x="3674" y="9673"/>
                  <a:pt x="4902" y="8899"/>
                </a:cubicBezTo>
                <a:cubicBezTo>
                  <a:pt x="5751" y="8364"/>
                  <a:pt x="6720" y="8081"/>
                  <a:pt x="7707" y="8081"/>
                </a:cubicBezTo>
                <a:cubicBezTo>
                  <a:pt x="8723" y="8081"/>
                  <a:pt x="9686" y="8368"/>
                  <a:pt x="10517" y="8891"/>
                </a:cubicBezTo>
                <a:lnTo>
                  <a:pt x="9430" y="10070"/>
                </a:lnTo>
                <a:cubicBezTo>
                  <a:pt x="8906" y="9801"/>
                  <a:pt x="8322" y="9649"/>
                  <a:pt x="7711" y="9649"/>
                </a:cubicBezTo>
                <a:cubicBezTo>
                  <a:pt x="7000" y="9649"/>
                  <a:pt x="6303" y="9853"/>
                  <a:pt x="5695" y="10236"/>
                </a:cubicBezTo>
                <a:cubicBezTo>
                  <a:pt x="3875" y="11384"/>
                  <a:pt x="3302" y="13845"/>
                  <a:pt x="4414" y="15722"/>
                </a:cubicBezTo>
                <a:cubicBezTo>
                  <a:pt x="5123" y="16918"/>
                  <a:pt x="6358" y="17632"/>
                  <a:pt x="7715" y="17632"/>
                </a:cubicBezTo>
                <a:cubicBezTo>
                  <a:pt x="8425" y="17632"/>
                  <a:pt x="9122" y="17428"/>
                  <a:pt x="9730" y="17045"/>
                </a:cubicBezTo>
                <a:cubicBezTo>
                  <a:pt x="10611" y="16490"/>
                  <a:pt x="11230" y="15614"/>
                  <a:pt x="11471" y="14577"/>
                </a:cubicBezTo>
                <a:cubicBezTo>
                  <a:pt x="11713" y="13538"/>
                  <a:pt x="11550" y="12468"/>
                  <a:pt x="11010" y="11560"/>
                </a:cubicBezTo>
                <a:cubicBezTo>
                  <a:pt x="10991" y="11525"/>
                  <a:pt x="10967" y="11494"/>
                  <a:pt x="10946" y="11460"/>
                </a:cubicBezTo>
                <a:lnTo>
                  <a:pt x="8192" y="14304"/>
                </a:lnTo>
                <a:cubicBezTo>
                  <a:pt x="8116" y="14383"/>
                  <a:pt x="8016" y="14422"/>
                  <a:pt x="7917" y="14422"/>
                </a:cubicBezTo>
                <a:cubicBezTo>
                  <a:pt x="7819" y="14422"/>
                  <a:pt x="7718" y="14383"/>
                  <a:pt x="7644" y="14304"/>
                </a:cubicBezTo>
                <a:cubicBezTo>
                  <a:pt x="7490" y="14146"/>
                  <a:pt x="7490" y="13895"/>
                  <a:pt x="7644" y="13739"/>
                </a:cubicBezTo>
                <a:lnTo>
                  <a:pt x="17851" y="3203"/>
                </a:lnTo>
                <a:lnTo>
                  <a:pt x="17079" y="2942"/>
                </a:lnTo>
                <a:lnTo>
                  <a:pt x="15933" y="0"/>
                </a:lnTo>
                <a:lnTo>
                  <a:pt x="11871" y="4408"/>
                </a:lnTo>
                <a:lnTo>
                  <a:pt x="12605" y="6622"/>
                </a:lnTo>
                <a:lnTo>
                  <a:pt x="12142" y="7125"/>
                </a:lnTo>
                <a:cubicBezTo>
                  <a:pt x="10838" y="6182"/>
                  <a:pt x="9285" y="5680"/>
                  <a:pt x="7706" y="5680"/>
                </a:cubicBezTo>
                <a:cubicBezTo>
                  <a:pt x="6334" y="5680"/>
                  <a:pt x="4945" y="6058"/>
                  <a:pt x="3690" y="6850"/>
                </a:cubicBezTo>
                <a:cubicBezTo>
                  <a:pt x="56" y="9143"/>
                  <a:pt x="-1088" y="14042"/>
                  <a:pt x="1135" y="17791"/>
                </a:cubicBezTo>
                <a:cubicBezTo>
                  <a:pt x="2588" y="20245"/>
                  <a:pt x="5125" y="21600"/>
                  <a:pt x="7722" y="21600"/>
                </a:cubicBezTo>
                <a:cubicBezTo>
                  <a:pt x="9093" y="21600"/>
                  <a:pt x="10482" y="21221"/>
                  <a:pt x="11738" y="20430"/>
                </a:cubicBezTo>
                <a:cubicBezTo>
                  <a:pt x="15371" y="18135"/>
                  <a:pt x="16514" y="13237"/>
                  <a:pt x="14292" y="9487"/>
                </a:cubicBezTo>
                <a:cubicBezTo>
                  <a:pt x="14111" y="9179"/>
                  <a:pt x="13906" y="8898"/>
                  <a:pt x="13692" y="8626"/>
                </a:cubicBezTo>
                <a:moveTo>
                  <a:pt x="18676" y="3481"/>
                </a:moveTo>
                <a:lnTo>
                  <a:pt x="14381" y="7915"/>
                </a:lnTo>
                <a:lnTo>
                  <a:pt x="16451" y="8512"/>
                </a:lnTo>
                <a:lnTo>
                  <a:pt x="20512" y="4103"/>
                </a:lnTo>
                <a:lnTo>
                  <a:pt x="18676" y="3481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0" name="Group 50"/>
          <p:cNvGrpSpPr/>
          <p:nvPr/>
        </p:nvGrpSpPr>
        <p:grpSpPr>
          <a:xfrm>
            <a:off x="7380145" y="2375347"/>
            <a:ext cx="272942" cy="241109"/>
            <a:chOff x="7380145" y="2375347"/>
            <a:chExt cx="272942" cy="241109"/>
          </a:xfrm>
        </p:grpSpPr>
        <p:sp>
          <p:nvSpPr>
            <p:cNvPr id="51" name="Freeform 51"/>
            <p:cNvSpPr/>
            <p:nvPr/>
          </p:nvSpPr>
          <p:spPr>
            <a:xfrm>
              <a:off x="7399265" y="2485735"/>
              <a:ext cx="233260" cy="130721"/>
            </a:xfrm>
            <a:custGeom>
              <a:rect l="l" t="t" r="r" b="b"/>
              <a:pathLst>
                <a:path w="21600" h="21600">
                  <a:moveTo>
                    <a:pt x="0" y="21600"/>
                  </a:moveTo>
                  <a:lnTo>
                    <a:pt x="21600" y="21600"/>
                  </a:lnTo>
                  <a:lnTo>
                    <a:pt x="108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380145" y="2375347"/>
              <a:ext cx="272942" cy="16159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0" y="21600"/>
                  </a:lnTo>
                  <a:lnTo>
                    <a:pt x="5023" y="21600"/>
                  </a:lnTo>
                  <a:lnTo>
                    <a:pt x="6823" y="18190"/>
                  </a:lnTo>
                  <a:lnTo>
                    <a:pt x="2314" y="18190"/>
                  </a:lnTo>
                  <a:lnTo>
                    <a:pt x="2314" y="3410"/>
                  </a:lnTo>
                  <a:lnTo>
                    <a:pt x="19286" y="3410"/>
                  </a:lnTo>
                  <a:lnTo>
                    <a:pt x="19286" y="18190"/>
                  </a:lnTo>
                  <a:lnTo>
                    <a:pt x="14777" y="18190"/>
                  </a:lnTo>
                  <a:lnTo>
                    <a:pt x="16577" y="21600"/>
                  </a:lnTo>
                  <a:lnTo>
                    <a:pt x="216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1066267" y="2006396"/>
            <a:ext cx="1203412" cy="1616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79079" y="1866934"/>
            <a:ext cx="390525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安全生产义务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622173" y="4109530"/>
            <a:ext cx="4029075" cy="8858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接受安全生产教育和培训，提高安全意识和操作技能。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186" y="4992590"/>
            <a:ext cx="43434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发现事故隐患或者其他不安全因素时，立即向现场管理人员或者本单位负责人报告。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963" y="3098058"/>
            <a:ext cx="39243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遵守国家有关安全生产的法律、法规和规章。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安全生产责任与义务的内容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明确责任与义务有助于增强企业和员工的安全意识，形成“人人关心安全、人人重视安全”的良好氛围。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强化安全意识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责任与义务的明确可以规范企业和员工的安全生产行为，减少违章操作和事故的发生。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规范安全行为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通过履行责任与义务，企业可以不断完善安全管理制度和措施，提高安全管理水平。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提高安全管理水平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安全生产是企业和社会稳定的重要因素之一，明确责任与义务有助于维护社会稳定和和谐发展。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促进社会稳定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责任与义务在安全生产中的重要性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安全生产管理制度的核心内容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167" r="16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定期组织召开安全生产会议，分析安全生产形势，研究解决安全生产问题。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建立健全安全生产组织机构，明确各级管理人员和从业人员的安全生产职责。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制定安全生产方针、目标和计划，确保安全生产工作的有效实施。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安全生产组织管理制度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https://d.book118.com/977150126130006042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2024-09-16T02:38:03.856</cp:lastPrinted>
  <dcterms:created xsi:type="dcterms:W3CDTF">2024-09-15T18:38:03Z</dcterms:created>
  <dcterms:modified xsi:type="dcterms:W3CDTF">2024-09-15T18:38:06Z</dcterms:modified>
</cp:coreProperties>
</file>