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5" r:id="rId45"/>
    <p:sldId id="388" r:id="rId46"/>
    <p:sldId id="391" r:id="rId47"/>
    <p:sldId id="394" r:id="rId48"/>
    <p:sldId id="397" r:id="rId49"/>
    <p:sldId id="400" r:id="rId50"/>
    <p:sldId id="402" r:id="rId51"/>
  </p:sldIdLst>
  <p:sldSz cx="13716000" cy="7721600"/>
  <p:notesSz cx="6858000" cy="9144000"/>
  <p:custDataLst>
    <p:tags r:id="rId5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 Type="http://schemas.openxmlformats.org/officeDocument/2006/relationships/slide" Target="slides/slide3.xml" /><Relationship Id="rId50" Type="http://schemas.openxmlformats.org/officeDocument/2006/relationships/slide" Target="slides/slide48.xml" /><Relationship Id="rId51" Type="http://schemas.openxmlformats.org/officeDocument/2006/relationships/slide" Target="slides/slide49.xml" /><Relationship Id="rId52" Type="http://schemas.openxmlformats.org/officeDocument/2006/relationships/tags" Target="tags/tag1.xml" /><Relationship Id="rId53" Type="http://schemas.openxmlformats.org/officeDocument/2006/relationships/presProps" Target="presProps.xml" /><Relationship Id="rId54" Type="http://schemas.openxmlformats.org/officeDocument/2006/relationships/viewProps" Target="viewProps.xml" /><Relationship Id="rId55" Type="http://schemas.openxmlformats.org/officeDocument/2006/relationships/theme" Target="theme/theme1.xml" /><Relationship Id="rId56"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C23D14-53B1-45A5-A6F9-C8CFD5A8BD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B7EB13-7CB8-49D3-9148-976BEE32E7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F02993-D79F-4CE5-915A-D65908E45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894CF5-CF38-47E9-BF51-DBE9327B6A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E90E16-4B50-4DA5-9C95-578A7B5126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F81559-3655-4AEC-BF58-7A608837B3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09BA28-D599-48A0-985D-AF6A784FDE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1F4545-1D63-4122-8BFC-E6DE1D7E8B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361633-3A14-4C07-A8E5-2738FCB20E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B5D712-9B6D-4ECF-9F51-0BC335153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09684F-D1B1-42EE-9ECE-CFEAF6B6D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sp>
        <p:nvSpPr>
          <p:cNvPr id="2" name="Holder 2"/>
          <p:cNvSpPr>
            <a:spLocks noGrp="1"/>
          </p:cNvSpPr>
          <p:nvPr>
            <p:ph type="ctrTitle"/>
          </p:nvPr>
        </p:nvSpPr>
        <p:spPr>
          <a:xfrm>
            <a:off x="555751" y="1340942"/>
            <a:ext cx="11080496" cy="69723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7/16/2022</a:t>
            </a:fld>
            <a:endParaRPr lang="en-US"/>
          </a:p>
        </p:txBody>
      </p:sp>
      <p:sp>
        <p:nvSpPr>
          <p:cNvPr id="6" name="Holder 6"/>
          <p:cNvSpPr>
            <a:spLocks noGrp="1"/>
          </p:cNvSpPr>
          <p:nvPr>
            <p:ph type="sldNum" sz="quarter" idx="7"/>
          </p:nvPr>
        </p:nvSpPr>
        <p:spPr/>
        <p:txBody>
          <a:bodyPr lIns="0" tIns="0" rIns="0" bIns="0"/>
          <a:lstStyle>
            <a:lvl1pPr>
              <a:defRPr sz="1050" b="0" i="0">
                <a:solidFill>
                  <a:srgbClr val="A6A6A6"/>
                </a:solidFill>
                <a:latin typeface="微软雅黑"/>
                <a:cs typeface="微软雅黑"/>
              </a:defRPr>
            </a:lvl1pPr>
          </a:lstStyle>
          <a:p>
            <a:pPr marL="38100">
              <a:lnSpc>
                <a:spcPct val="100000"/>
              </a:lnSpc>
              <a:spcBef>
                <a:spcPts val="170"/>
              </a:spcBef>
            </a:pPr>
            <a:fld id="{81D60167-4931-47E6-BA6A-407CBD079E47}" type="slidenum">
              <a:rPr/>
              <a:t>‹#›</a:t>
            </a:fld>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0" i="0">
                <a:solidFill>
                  <a:srgbClr val="8AC53E"/>
                </a:solidFill>
                <a:latin typeface="微软雅黑"/>
                <a:cs typeface="微软雅黑"/>
              </a:defRPr>
            </a:lvl1pPr>
          </a:lstStyle>
          <a:p>
            <a:endParaRPr/>
          </a:p>
        </p:txBody>
      </p:sp>
      <p:sp>
        <p:nvSpPr>
          <p:cNvPr id="3" name="Holder 3"/>
          <p:cNvSpPr>
            <a:spLocks noGrp="1"/>
          </p:cNvSpPr>
          <p:nvPr>
            <p:ph type="body" idx="1"/>
          </p:nvPr>
        </p:nvSpPr>
        <p:spPr/>
        <p:txBody>
          <a:bodyPr lIns="0" tIns="0" rIns="0" bIns="0"/>
          <a:lstStyle>
            <a:lvl1pPr>
              <a:defRPr sz="2400" b="0" i="0">
                <a:solidFill>
                  <a:srgbClr val="585858"/>
                </a:solidFill>
                <a:latin typeface="微软雅黑"/>
                <a:cs typeface="微软雅黑"/>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7/16/2022</a:t>
            </a:fld>
            <a:endParaRPr lang="en-US"/>
          </a:p>
        </p:txBody>
      </p:sp>
      <p:sp>
        <p:nvSpPr>
          <p:cNvPr id="6" name="Holder 6"/>
          <p:cNvSpPr>
            <a:spLocks noGrp="1"/>
          </p:cNvSpPr>
          <p:nvPr>
            <p:ph type="sldNum" sz="quarter" idx="7"/>
          </p:nvPr>
        </p:nvSpPr>
        <p:spPr/>
        <p:txBody>
          <a:bodyPr lIns="0" tIns="0" rIns="0" bIns="0"/>
          <a:lstStyle>
            <a:lvl1pPr>
              <a:defRPr sz="1050" b="0" i="0">
                <a:solidFill>
                  <a:srgbClr val="A6A6A6"/>
                </a:solidFill>
                <a:latin typeface="微软雅黑"/>
                <a:cs typeface="微软雅黑"/>
              </a:defRPr>
            </a:lvl1pPr>
          </a:lstStyle>
          <a:p>
            <a:pPr marL="38100">
              <a:lnSpc>
                <a:spcPct val="100000"/>
              </a:lnSpc>
              <a:spcBef>
                <a:spcPts val="170"/>
              </a:spcBef>
            </a:pPr>
            <a:fld id="{81D60167-4931-47E6-BA6A-407CBD079E47}" type="slidenum">
              <a:rPr/>
              <a:t>‹#›</a:t>
            </a:fld>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0" i="0">
                <a:solidFill>
                  <a:srgbClr val="8AC53E"/>
                </a:solidFill>
                <a:latin typeface="微软雅黑"/>
                <a:cs typeface="微软雅黑"/>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7/16/2022</a:t>
            </a:fld>
            <a:endParaRPr lang="en-US"/>
          </a:p>
        </p:txBody>
      </p:sp>
      <p:sp>
        <p:nvSpPr>
          <p:cNvPr id="7" name="Holder 7"/>
          <p:cNvSpPr>
            <a:spLocks noGrp="1"/>
          </p:cNvSpPr>
          <p:nvPr>
            <p:ph type="sldNum" sz="quarter" idx="7"/>
          </p:nvPr>
        </p:nvSpPr>
        <p:spPr/>
        <p:txBody>
          <a:bodyPr lIns="0" tIns="0" rIns="0" bIns="0"/>
          <a:lstStyle>
            <a:lvl1pPr>
              <a:defRPr sz="1050" b="0" i="0">
                <a:solidFill>
                  <a:srgbClr val="A6A6A6"/>
                </a:solidFill>
                <a:latin typeface="微软雅黑"/>
                <a:cs typeface="微软雅黑"/>
              </a:defRPr>
            </a:lvl1pPr>
          </a:lstStyle>
          <a:p>
            <a:pPr marL="38100">
              <a:lnSpc>
                <a:spcPct val="100000"/>
              </a:lnSpc>
              <a:spcBef>
                <a:spcPts val="170"/>
              </a:spcBef>
            </a:pPr>
            <a:fld id="{81D60167-4931-47E6-BA6A-407CBD079E47}" type="slidenum">
              <a:rPr/>
              <a:t>‹#›</a:t>
            </a:fld>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200" b="0" i="0">
                <a:solidFill>
                  <a:srgbClr val="8AC53E"/>
                </a:solidFill>
                <a:latin typeface="微软雅黑"/>
                <a:cs typeface="微软雅黑"/>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7/16/2022</a:t>
            </a:fld>
            <a:endParaRPr lang="en-US"/>
          </a:p>
        </p:txBody>
      </p:sp>
      <p:sp>
        <p:nvSpPr>
          <p:cNvPr id="5" name="Holder 5"/>
          <p:cNvSpPr>
            <a:spLocks noGrp="1"/>
          </p:cNvSpPr>
          <p:nvPr>
            <p:ph type="sldNum" sz="quarter" idx="7"/>
          </p:nvPr>
        </p:nvSpPr>
        <p:spPr/>
        <p:txBody>
          <a:bodyPr lIns="0" tIns="0" rIns="0" bIns="0"/>
          <a:lstStyle>
            <a:lvl1pPr>
              <a:defRPr sz="1050" b="0" i="0">
                <a:solidFill>
                  <a:srgbClr val="A6A6A6"/>
                </a:solidFill>
                <a:latin typeface="微软雅黑"/>
                <a:cs typeface="微软雅黑"/>
              </a:defRPr>
            </a:lvl1pPr>
          </a:lstStyle>
          <a:p>
            <a:pPr marL="38100">
              <a:lnSpc>
                <a:spcPct val="100000"/>
              </a:lnSpc>
              <a:spcBef>
                <a:spcPts val="170"/>
              </a:spcBef>
            </a:pPr>
            <a:fld id="{81D60167-4931-47E6-BA6A-407CBD079E47}" type="slidenum">
              <a:rPr/>
              <a:t>‹#›</a:t>
            </a:fld>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7/16/2022</a:t>
            </a:fld>
            <a:endParaRPr lang="en-US"/>
          </a:p>
        </p:txBody>
      </p:sp>
      <p:sp>
        <p:nvSpPr>
          <p:cNvPr id="4" name="Holder 4"/>
          <p:cNvSpPr>
            <a:spLocks noGrp="1"/>
          </p:cNvSpPr>
          <p:nvPr>
            <p:ph type="sldNum" sz="quarter" idx="7"/>
          </p:nvPr>
        </p:nvSpPr>
        <p:spPr/>
        <p:txBody>
          <a:bodyPr lIns="0" tIns="0" rIns="0" bIns="0"/>
          <a:lstStyle>
            <a:lvl1pPr>
              <a:defRPr sz="1050" b="0" i="0">
                <a:solidFill>
                  <a:srgbClr val="A6A6A6"/>
                </a:solidFill>
                <a:latin typeface="微软雅黑"/>
                <a:cs typeface="微软雅黑"/>
              </a:defRPr>
            </a:lvl1pPr>
          </a:lstStyle>
          <a:p>
            <a:pPr marL="38100">
              <a:lnSpc>
                <a:spcPct val="100000"/>
              </a:lnSpc>
              <a:spcBef>
                <a:spcPts val="170"/>
              </a:spcBef>
            </a:pPr>
            <a:fld id="{81D60167-4931-47E6-BA6A-407CBD079E47}" type="slidenum">
              <a:rPr/>
              <a:t>‹#›</a:t>
            </a:fld>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526795" y="482041"/>
            <a:ext cx="5864860" cy="514350"/>
          </a:xfrm>
          <a:prstGeom prst="rect">
            <a:avLst/>
          </a:prstGeom>
        </p:spPr>
        <p:txBody>
          <a:bodyPr wrap="square" lIns="0" tIns="0" rIns="0" bIns="0">
            <a:spAutoFit/>
          </a:bodyPr>
          <a:lstStyle>
            <a:lvl1pPr>
              <a:defRPr sz="3200" b="0" i="0">
                <a:solidFill>
                  <a:srgbClr val="8AC53E"/>
                </a:solidFill>
                <a:latin typeface="微软雅黑"/>
                <a:cs typeface="微软雅黑"/>
              </a:defRPr>
            </a:lvl1pPr>
          </a:lstStyle>
          <a:p>
            <a:endParaRPr/>
          </a:p>
        </p:txBody>
      </p:sp>
      <p:sp>
        <p:nvSpPr>
          <p:cNvPr id="3" name="Holder 3"/>
          <p:cNvSpPr>
            <a:spLocks noGrp="1"/>
          </p:cNvSpPr>
          <p:nvPr>
            <p:ph type="body" idx="1"/>
          </p:nvPr>
        </p:nvSpPr>
        <p:spPr>
          <a:xfrm>
            <a:off x="526795" y="1061720"/>
            <a:ext cx="10998200" cy="1395730"/>
          </a:xfrm>
          <a:prstGeom prst="rect">
            <a:avLst/>
          </a:prstGeom>
        </p:spPr>
        <p:txBody>
          <a:bodyPr wrap="square" lIns="0" tIns="0" rIns="0" bIns="0">
            <a:spAutoFit/>
          </a:bodyPr>
          <a:lstStyle>
            <a:lvl1pPr>
              <a:defRPr sz="2400" b="0" i="0">
                <a:solidFill>
                  <a:srgbClr val="585858"/>
                </a:solidFill>
                <a:latin typeface="微软雅黑"/>
                <a:cs typeface="微软雅黑"/>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lang="zh-CN"/>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lang="zh-CN"/>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7/16/2022</a:t>
            </a:fld>
            <a:endParaRPr lang="en-US"/>
          </a:p>
        </p:txBody>
      </p:sp>
      <p:sp>
        <p:nvSpPr>
          <p:cNvPr id="6" name="Holder 6"/>
          <p:cNvSpPr>
            <a:spLocks noGrp="1"/>
          </p:cNvSpPr>
          <p:nvPr>
            <p:ph type="sldNum" sz="quarter" idx="7"/>
          </p:nvPr>
        </p:nvSpPr>
        <p:spPr>
          <a:xfrm>
            <a:off x="11780773" y="6543357"/>
            <a:ext cx="234950" cy="203200"/>
          </a:xfrm>
          <a:prstGeom prst="rect">
            <a:avLst/>
          </a:prstGeom>
        </p:spPr>
        <p:txBody>
          <a:bodyPr wrap="square" lIns="0" tIns="0" rIns="0" bIns="0">
            <a:spAutoFit/>
          </a:bodyPr>
          <a:lstStyle>
            <a:defPPr>
              <a:defRPr lang="zh-CN"/>
            </a:defPPr>
            <a:lvl1pPr marL="0" algn="l" defTabSz="914400" rtl="0" eaLnBrk="1" latinLnBrk="0" hangingPunct="1">
              <a:defRPr sz="1050" b="0" i="0" kern="1200">
                <a:solidFill>
                  <a:srgbClr val="A6A6A6"/>
                </a:solidFill>
                <a:latin typeface="微软雅黑"/>
                <a:ea typeface="+mn-ea"/>
                <a:cs typeface="微软雅黑"/>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ct val="100000"/>
              </a:lnSpc>
              <a:spcBef>
                <a:spcPts val="170"/>
              </a:spcBef>
            </a:pPr>
            <a:fld id="{81D60167-4931-47E6-BA6A-407CBD079E47}" type="slidenum">
              <a:rPr/>
              <a:t>‹#›</a:t>
            </a:fld>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1.png" /><Relationship Id="rId11" Type="http://schemas.openxmlformats.org/officeDocument/2006/relationships/image" Target="../media/image2.jpeg"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9.png" /><Relationship Id="rId9" Type="http://schemas.openxmlformats.org/officeDocument/2006/relationships/image" Target="../media/image10.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image" Target="../media/image11.png" /><Relationship Id="rId11" Type="http://schemas.openxmlformats.org/officeDocument/2006/relationships/image" Target="../media/image2.jpeg"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9.png" /><Relationship Id="rId9" Type="http://schemas.openxmlformats.org/officeDocument/2006/relationships/image" Target="../media/image10.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 Id="rId5" Type="http://schemas.openxmlformats.org/officeDocument/2006/relationships/image" Target="../media/image19.png" /><Relationship Id="rId6" Type="http://schemas.openxmlformats.org/officeDocument/2006/relationships/image" Target="../media/image2.jpe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png" /><Relationship Id="rId3" Type="http://schemas.openxmlformats.org/officeDocument/2006/relationships/image" Target="../media/image2.jpe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 Id="rId5" Type="http://schemas.openxmlformats.org/officeDocument/2006/relationships/image" Target="../media/image19.png" /><Relationship Id="rId6" Type="http://schemas.openxmlformats.org/officeDocument/2006/relationships/image" Target="../media/image21.png" /><Relationship Id="rId7" Type="http://schemas.openxmlformats.org/officeDocument/2006/relationships/image" Target="../media/image22.png" /><Relationship Id="rId8" Type="http://schemas.openxmlformats.org/officeDocument/2006/relationships/image" Target="../media/image23.png" /><Relationship Id="rId9" Type="http://schemas.openxmlformats.org/officeDocument/2006/relationships/image" Target="../media/image2.jpe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png" /><Relationship Id="rId3" Type="http://schemas.openxmlformats.org/officeDocument/2006/relationships/image" Target="../media/image25.jpeg" /><Relationship Id="rId4" Type="http://schemas.openxmlformats.org/officeDocument/2006/relationships/image" Target="../media/image2.jpe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6.png" /><Relationship Id="rId3" Type="http://schemas.openxmlformats.org/officeDocument/2006/relationships/image" Target="../media/image27.png" /><Relationship Id="rId4" Type="http://schemas.openxmlformats.org/officeDocument/2006/relationships/image" Target="../media/image28.png" /><Relationship Id="rId5" Type="http://schemas.openxmlformats.org/officeDocument/2006/relationships/image" Target="../media/image2.jpe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9.png" /><Relationship Id="rId3" Type="http://schemas.openxmlformats.org/officeDocument/2006/relationships/image" Target="../media/image2.jpeg"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38.png" /><Relationship Id="rId11" Type="http://schemas.openxmlformats.org/officeDocument/2006/relationships/image" Target="../media/image39.png" /><Relationship Id="rId12" Type="http://schemas.openxmlformats.org/officeDocument/2006/relationships/image" Target="../media/image40.png" /><Relationship Id="rId13" Type="http://schemas.openxmlformats.org/officeDocument/2006/relationships/image" Target="../media/image41.png" /><Relationship Id="rId14" Type="http://schemas.openxmlformats.org/officeDocument/2006/relationships/image" Target="../media/image42.png" /><Relationship Id="rId15" Type="http://schemas.openxmlformats.org/officeDocument/2006/relationships/image" Target="../media/image43.png" /><Relationship Id="rId16" Type="http://schemas.openxmlformats.org/officeDocument/2006/relationships/image" Target="../media/image2.jpeg" /><Relationship Id="rId2" Type="http://schemas.openxmlformats.org/officeDocument/2006/relationships/image" Target="../media/image30.png" /><Relationship Id="rId3" Type="http://schemas.openxmlformats.org/officeDocument/2006/relationships/image" Target="../media/image31.png" /><Relationship Id="rId4" Type="http://schemas.openxmlformats.org/officeDocument/2006/relationships/image" Target="../media/image32.png" /><Relationship Id="rId5" Type="http://schemas.openxmlformats.org/officeDocument/2006/relationships/image" Target="../media/image33.png" /><Relationship Id="rId6" Type="http://schemas.openxmlformats.org/officeDocument/2006/relationships/image" Target="../media/image34.png" /><Relationship Id="rId7" Type="http://schemas.openxmlformats.org/officeDocument/2006/relationships/image" Target="../media/image35.png" /><Relationship Id="rId8" Type="http://schemas.openxmlformats.org/officeDocument/2006/relationships/image" Target="../media/image36.png" /><Relationship Id="rId9" Type="http://schemas.openxmlformats.org/officeDocument/2006/relationships/image" Target="../media/image37.png" /></Relationships>
</file>

<file path=ppt/slides/_rels/slide4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715106510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 name="object 2"/>
          <p:cNvSpPr/>
          <p:nvPr/>
        </p:nvSpPr>
        <p:spPr>
          <a:xfrm>
            <a:off x="0" y="0"/>
            <a:ext cx="13716000" cy="77216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p:nvPr/>
        </p:nvSpPr>
        <p:spPr>
          <a:xfrm>
            <a:off x="445769" y="1356741"/>
            <a:ext cx="7533132" cy="628377"/>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lang="zh-CN" altLang="en-US" sz="4000" b="1" spc="150">
                <a:solidFill>
                  <a:srgbClr val="FFFFFF"/>
                </a:solidFill>
                <a:latin typeface="微软雅黑" panose="020b0503020204020204" pitchFamily="34" charset="-122"/>
                <a:ea typeface="微软雅黑" panose="020b0503020204020204" pitchFamily="34" charset="-122"/>
                <a:cs typeface="微软雅黑"/>
              </a:rPr>
              <a:t>中国儿童健康成长白皮书</a:t>
            </a:r>
          </a:p>
        </p:txBody>
      </p:sp>
      <p:sp>
        <p:nvSpPr>
          <p:cNvPr id="4" name="object 4"/>
          <p:cNvSpPr txBox="1"/>
          <p:nvPr/>
        </p:nvSpPr>
        <p:spPr>
          <a:xfrm>
            <a:off x="2878582" y="2285237"/>
            <a:ext cx="2350770" cy="3384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050" b="1" spc="-20">
                <a:solidFill>
                  <a:srgbClr val="FFFFFF"/>
                </a:solidFill>
                <a:latin typeface="微软雅黑"/>
                <a:cs typeface="微软雅黑"/>
              </a:rPr>
              <a:t>技术创新，变革未来</a:t>
            </a:r>
            <a:endParaRPr sz="2050">
              <a:latin typeface="微软雅黑"/>
              <a:cs typeface="微软雅黑"/>
            </a:endParaRPr>
          </a:p>
        </p:txBody>
      </p:sp>
      <p:sp>
        <p:nvSpPr>
          <p:cNvPr id="5" name="object 5"/>
          <p:cNvSpPr/>
          <p:nvPr/>
        </p:nvSpPr>
        <p:spPr>
          <a:xfrm>
            <a:off x="445769" y="2150364"/>
            <a:ext cx="7200265" cy="0"/>
          </a:xfrm>
          <a:custGeom>
            <a:rect l="l" t="t" r="r" b="b"/>
            <a:pathLst>
              <a:path w="7200265">
                <a:moveTo>
                  <a:pt x="0" y="0"/>
                </a:moveTo>
                <a:lnTo>
                  <a:pt x="7200137" y="0"/>
                </a:lnTo>
              </a:path>
            </a:pathLst>
          </a:custGeom>
          <a:ln w="7618">
            <a:solidFill>
              <a:srgbClr val="BEBEB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45797" y="6551168"/>
            <a:ext cx="104775" cy="18732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a:solidFill>
                  <a:srgbClr val="A6A6A6"/>
                </a:solidFill>
                <a:latin typeface="微软雅黑"/>
                <a:cs typeface="微软雅黑"/>
              </a:rPr>
              <a:t>2</a:t>
            </a:r>
            <a:endParaRPr sz="1050">
              <a:latin typeface="微软雅黑"/>
              <a:cs typeface="微软雅黑"/>
            </a:endParaRPr>
          </a:p>
        </p:txBody>
      </p:sp>
      <p:sp>
        <p:nvSpPr>
          <p:cNvPr id="15" name="object 15"/>
          <p:cNvSpPr txBox="1"/>
          <p:nvPr/>
        </p:nvSpPr>
        <p:spPr>
          <a:xfrm>
            <a:off x="10565130" y="6609080"/>
            <a:ext cx="1102360" cy="136576"/>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endParaRPr sz="800">
              <a:latin typeface="微软雅黑"/>
              <a:cs typeface="微软雅黑"/>
            </a:endParaRPr>
          </a:p>
        </p:txBody>
      </p:sp>
      <p:sp>
        <p:nvSpPr>
          <p:cNvPr id="16" name="object 16"/>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a:spLocks noGrp="1"/>
          </p:cNvSpPr>
          <p:nvPr>
            <p:ph type="title"/>
          </p:nvPr>
        </p:nvSpPr>
        <p:spPr>
          <a:xfrm>
            <a:off x="526795" y="482041"/>
            <a:ext cx="839469" cy="514350"/>
          </a:xfrm>
          <a:prstGeom prst="rect">
            <a:avLst/>
          </a:prstGeom>
        </p:spPr>
        <p:txBody>
          <a:bodyPr vert="horz" wrap="square" lIns="0" tIns="13335" rIns="0" bIns="0" rtlCol="0">
            <a:spAutoFit/>
          </a:bodyPr>
          <a:lstStyle/>
          <a:p>
            <a:pPr marL="12700">
              <a:lnSpc>
                <a:spcPct val="100000"/>
              </a:lnSpc>
              <a:spcBef>
                <a:spcPts val="105"/>
              </a:spcBef>
            </a:pPr>
            <a:r>
              <a:rPr/>
              <a:t>摘要</a:t>
            </a:r>
          </a:p>
        </p:txBody>
      </p:sp>
      <p:sp>
        <p:nvSpPr>
          <p:cNvPr id="18" name="object 18"/>
          <p:cNvSpPr txBox="1"/>
          <p:nvPr/>
        </p:nvSpPr>
        <p:spPr>
          <a:xfrm>
            <a:off x="532282" y="6369507"/>
            <a:ext cx="1859280"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endParaRPr sz="800">
              <a:latin typeface="微软雅黑"/>
              <a:cs typeface="微软雅黑"/>
            </a:endParaRPr>
          </a:p>
        </p:txBody>
      </p:sp>
      <p:sp>
        <p:nvSpPr>
          <p:cNvPr id="19" name="object 19"/>
          <p:cNvSpPr/>
          <p:nvPr/>
        </p:nvSpPr>
        <p:spPr>
          <a:xfrm flipH="1">
            <a:off x="1710689" y="1962150"/>
            <a:ext cx="0" cy="469900"/>
          </a:xfrm>
          <a:custGeom>
            <a:rect l="l" t="t" r="r" b="b"/>
            <a:pathLst>
              <a:path h="469900">
                <a:moveTo>
                  <a:pt x="0" y="0"/>
                </a:moveTo>
                <a:lnTo>
                  <a:pt x="0" y="469391"/>
                </a:lnTo>
              </a:path>
            </a:pathLst>
          </a:custGeom>
          <a:ln w="28956">
            <a:solidFill>
              <a:srgbClr val="AFD12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915924" y="1908048"/>
            <a:ext cx="576580" cy="576580"/>
          </a:xfrm>
          <a:custGeom>
            <a:rect l="l" t="t" r="r" b="b"/>
            <a:pathLst>
              <a:path w="576580" h="576580">
                <a:moveTo>
                  <a:pt x="288035" y="0"/>
                </a:moveTo>
                <a:lnTo>
                  <a:pt x="241314" y="3768"/>
                </a:lnTo>
                <a:lnTo>
                  <a:pt x="196993" y="14679"/>
                </a:lnTo>
                <a:lnTo>
                  <a:pt x="155665" y="32140"/>
                </a:lnTo>
                <a:lnTo>
                  <a:pt x="117924" y="55558"/>
                </a:lnTo>
                <a:lnTo>
                  <a:pt x="84362" y="84343"/>
                </a:lnTo>
                <a:lnTo>
                  <a:pt x="55573" y="117902"/>
                </a:lnTo>
                <a:lnTo>
                  <a:pt x="32149" y="155643"/>
                </a:lnTo>
                <a:lnTo>
                  <a:pt x="14684" y="196973"/>
                </a:lnTo>
                <a:lnTo>
                  <a:pt x="3769" y="241302"/>
                </a:lnTo>
                <a:lnTo>
                  <a:pt x="0" y="288036"/>
                </a:lnTo>
                <a:lnTo>
                  <a:pt x="3769" y="334769"/>
                </a:lnTo>
                <a:lnTo>
                  <a:pt x="14684" y="379098"/>
                </a:lnTo>
                <a:lnTo>
                  <a:pt x="32149" y="420428"/>
                </a:lnTo>
                <a:lnTo>
                  <a:pt x="55573" y="458169"/>
                </a:lnTo>
                <a:lnTo>
                  <a:pt x="84362" y="491728"/>
                </a:lnTo>
                <a:lnTo>
                  <a:pt x="117924" y="520513"/>
                </a:lnTo>
                <a:lnTo>
                  <a:pt x="155665" y="543931"/>
                </a:lnTo>
                <a:lnTo>
                  <a:pt x="196993" y="561392"/>
                </a:lnTo>
                <a:lnTo>
                  <a:pt x="241314" y="572303"/>
                </a:lnTo>
                <a:lnTo>
                  <a:pt x="288035" y="576072"/>
                </a:lnTo>
                <a:lnTo>
                  <a:pt x="334769" y="572303"/>
                </a:lnTo>
                <a:lnTo>
                  <a:pt x="379098" y="561392"/>
                </a:lnTo>
                <a:lnTo>
                  <a:pt x="420428" y="543931"/>
                </a:lnTo>
                <a:lnTo>
                  <a:pt x="458169" y="520513"/>
                </a:lnTo>
                <a:lnTo>
                  <a:pt x="491728" y="491728"/>
                </a:lnTo>
                <a:lnTo>
                  <a:pt x="520513" y="458169"/>
                </a:lnTo>
                <a:lnTo>
                  <a:pt x="543931" y="420428"/>
                </a:lnTo>
                <a:lnTo>
                  <a:pt x="561392" y="379098"/>
                </a:lnTo>
                <a:lnTo>
                  <a:pt x="572303" y="334769"/>
                </a:lnTo>
                <a:lnTo>
                  <a:pt x="576072" y="288036"/>
                </a:lnTo>
                <a:lnTo>
                  <a:pt x="572303" y="241302"/>
                </a:lnTo>
                <a:lnTo>
                  <a:pt x="561392" y="196973"/>
                </a:lnTo>
                <a:lnTo>
                  <a:pt x="543931" y="155643"/>
                </a:lnTo>
                <a:lnTo>
                  <a:pt x="520513" y="117902"/>
                </a:lnTo>
                <a:lnTo>
                  <a:pt x="491728" y="84343"/>
                </a:lnTo>
                <a:lnTo>
                  <a:pt x="458169" y="55558"/>
                </a:lnTo>
                <a:lnTo>
                  <a:pt x="420428" y="32140"/>
                </a:lnTo>
                <a:lnTo>
                  <a:pt x="379098" y="14679"/>
                </a:lnTo>
                <a:lnTo>
                  <a:pt x="334769" y="3768"/>
                </a:lnTo>
                <a:lnTo>
                  <a:pt x="28803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flipH="1">
            <a:off x="1710689" y="3275838"/>
            <a:ext cx="0" cy="469900"/>
          </a:xfrm>
          <a:custGeom>
            <a:rect l="l" t="t" r="r" b="b"/>
            <a:pathLst>
              <a:path h="469900">
                <a:moveTo>
                  <a:pt x="0" y="0"/>
                </a:moveTo>
                <a:lnTo>
                  <a:pt x="0" y="469392"/>
                </a:lnTo>
              </a:path>
            </a:pathLst>
          </a:custGeom>
          <a:ln w="28956">
            <a:solidFill>
              <a:srgbClr val="8AC53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915924" y="3224783"/>
            <a:ext cx="576580" cy="573405"/>
          </a:xfrm>
          <a:custGeom>
            <a:rect l="l" t="t" r="r" b="b"/>
            <a:pathLst>
              <a:path w="576580" h="573404">
                <a:moveTo>
                  <a:pt x="288035" y="0"/>
                </a:moveTo>
                <a:lnTo>
                  <a:pt x="241314" y="3749"/>
                </a:lnTo>
                <a:lnTo>
                  <a:pt x="196993" y="14606"/>
                </a:lnTo>
                <a:lnTo>
                  <a:pt x="155665" y="31978"/>
                </a:lnTo>
                <a:lnTo>
                  <a:pt x="117924" y="55278"/>
                </a:lnTo>
                <a:lnTo>
                  <a:pt x="84362" y="83915"/>
                </a:lnTo>
                <a:lnTo>
                  <a:pt x="55573" y="117299"/>
                </a:lnTo>
                <a:lnTo>
                  <a:pt x="32149" y="154840"/>
                </a:lnTo>
                <a:lnTo>
                  <a:pt x="14684" y="195949"/>
                </a:lnTo>
                <a:lnTo>
                  <a:pt x="3769" y="240036"/>
                </a:lnTo>
                <a:lnTo>
                  <a:pt x="0" y="286512"/>
                </a:lnTo>
                <a:lnTo>
                  <a:pt x="3769" y="332987"/>
                </a:lnTo>
                <a:lnTo>
                  <a:pt x="14684" y="377074"/>
                </a:lnTo>
                <a:lnTo>
                  <a:pt x="32149" y="418183"/>
                </a:lnTo>
                <a:lnTo>
                  <a:pt x="55573" y="455724"/>
                </a:lnTo>
                <a:lnTo>
                  <a:pt x="84362" y="489108"/>
                </a:lnTo>
                <a:lnTo>
                  <a:pt x="117924" y="517745"/>
                </a:lnTo>
                <a:lnTo>
                  <a:pt x="155665" y="541045"/>
                </a:lnTo>
                <a:lnTo>
                  <a:pt x="196993" y="558417"/>
                </a:lnTo>
                <a:lnTo>
                  <a:pt x="241314" y="569274"/>
                </a:lnTo>
                <a:lnTo>
                  <a:pt x="288035" y="573023"/>
                </a:lnTo>
                <a:lnTo>
                  <a:pt x="334769" y="569274"/>
                </a:lnTo>
                <a:lnTo>
                  <a:pt x="379098" y="558417"/>
                </a:lnTo>
                <a:lnTo>
                  <a:pt x="420428" y="541045"/>
                </a:lnTo>
                <a:lnTo>
                  <a:pt x="458169" y="517745"/>
                </a:lnTo>
                <a:lnTo>
                  <a:pt x="491728" y="489108"/>
                </a:lnTo>
                <a:lnTo>
                  <a:pt x="520513" y="455724"/>
                </a:lnTo>
                <a:lnTo>
                  <a:pt x="543931" y="418183"/>
                </a:lnTo>
                <a:lnTo>
                  <a:pt x="561392" y="377074"/>
                </a:lnTo>
                <a:lnTo>
                  <a:pt x="572303" y="332987"/>
                </a:lnTo>
                <a:lnTo>
                  <a:pt x="576072" y="286512"/>
                </a:lnTo>
                <a:lnTo>
                  <a:pt x="572303" y="240036"/>
                </a:lnTo>
                <a:lnTo>
                  <a:pt x="561392" y="195949"/>
                </a:lnTo>
                <a:lnTo>
                  <a:pt x="543931" y="154840"/>
                </a:lnTo>
                <a:lnTo>
                  <a:pt x="520513" y="117299"/>
                </a:lnTo>
                <a:lnTo>
                  <a:pt x="491728" y="83915"/>
                </a:lnTo>
                <a:lnTo>
                  <a:pt x="458169" y="55278"/>
                </a:lnTo>
                <a:lnTo>
                  <a:pt x="420428" y="31978"/>
                </a:lnTo>
                <a:lnTo>
                  <a:pt x="379098" y="14606"/>
                </a:lnTo>
                <a:lnTo>
                  <a:pt x="334769" y="3749"/>
                </a:lnTo>
                <a:lnTo>
                  <a:pt x="288035"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flipH="1">
            <a:off x="1710689" y="4655058"/>
            <a:ext cx="0" cy="469900"/>
          </a:xfrm>
          <a:custGeom>
            <a:rect l="l" t="t" r="r" b="b"/>
            <a:pathLst>
              <a:path h="469900">
                <a:moveTo>
                  <a:pt x="0" y="0"/>
                </a:moveTo>
                <a:lnTo>
                  <a:pt x="0" y="469392"/>
                </a:lnTo>
              </a:path>
            </a:pathLst>
          </a:custGeom>
          <a:ln w="28956">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915924" y="4600955"/>
            <a:ext cx="576580" cy="576580"/>
          </a:xfrm>
          <a:custGeom>
            <a:rect l="l" t="t" r="r" b="b"/>
            <a:pathLst>
              <a:path w="576580" h="576579">
                <a:moveTo>
                  <a:pt x="288035" y="0"/>
                </a:moveTo>
                <a:lnTo>
                  <a:pt x="241314" y="3768"/>
                </a:lnTo>
                <a:lnTo>
                  <a:pt x="196993" y="14679"/>
                </a:lnTo>
                <a:lnTo>
                  <a:pt x="155665" y="32140"/>
                </a:lnTo>
                <a:lnTo>
                  <a:pt x="117924" y="55558"/>
                </a:lnTo>
                <a:lnTo>
                  <a:pt x="84362" y="84343"/>
                </a:lnTo>
                <a:lnTo>
                  <a:pt x="55573" y="117902"/>
                </a:lnTo>
                <a:lnTo>
                  <a:pt x="32149" y="155643"/>
                </a:lnTo>
                <a:lnTo>
                  <a:pt x="14684" y="196973"/>
                </a:lnTo>
                <a:lnTo>
                  <a:pt x="3769" y="241302"/>
                </a:lnTo>
                <a:lnTo>
                  <a:pt x="0" y="288036"/>
                </a:lnTo>
                <a:lnTo>
                  <a:pt x="3769" y="334769"/>
                </a:lnTo>
                <a:lnTo>
                  <a:pt x="14684" y="379098"/>
                </a:lnTo>
                <a:lnTo>
                  <a:pt x="32149" y="420428"/>
                </a:lnTo>
                <a:lnTo>
                  <a:pt x="55573" y="458169"/>
                </a:lnTo>
                <a:lnTo>
                  <a:pt x="84362" y="491728"/>
                </a:lnTo>
                <a:lnTo>
                  <a:pt x="117924" y="520513"/>
                </a:lnTo>
                <a:lnTo>
                  <a:pt x="155665" y="543931"/>
                </a:lnTo>
                <a:lnTo>
                  <a:pt x="196993" y="561392"/>
                </a:lnTo>
                <a:lnTo>
                  <a:pt x="241314" y="572303"/>
                </a:lnTo>
                <a:lnTo>
                  <a:pt x="288035" y="576072"/>
                </a:lnTo>
                <a:lnTo>
                  <a:pt x="334769" y="572303"/>
                </a:lnTo>
                <a:lnTo>
                  <a:pt x="379098" y="561392"/>
                </a:lnTo>
                <a:lnTo>
                  <a:pt x="420428" y="543931"/>
                </a:lnTo>
                <a:lnTo>
                  <a:pt x="458169" y="520513"/>
                </a:lnTo>
                <a:lnTo>
                  <a:pt x="491728" y="491728"/>
                </a:lnTo>
                <a:lnTo>
                  <a:pt x="520513" y="458169"/>
                </a:lnTo>
                <a:lnTo>
                  <a:pt x="543931" y="420428"/>
                </a:lnTo>
                <a:lnTo>
                  <a:pt x="561392" y="379098"/>
                </a:lnTo>
                <a:lnTo>
                  <a:pt x="572303" y="334769"/>
                </a:lnTo>
                <a:lnTo>
                  <a:pt x="576072" y="288036"/>
                </a:lnTo>
                <a:lnTo>
                  <a:pt x="572303" y="241302"/>
                </a:lnTo>
                <a:lnTo>
                  <a:pt x="561392" y="196973"/>
                </a:lnTo>
                <a:lnTo>
                  <a:pt x="543931" y="155643"/>
                </a:lnTo>
                <a:lnTo>
                  <a:pt x="520513" y="117902"/>
                </a:lnTo>
                <a:lnTo>
                  <a:pt x="491728" y="84343"/>
                </a:lnTo>
                <a:lnTo>
                  <a:pt x="458169" y="55558"/>
                </a:lnTo>
                <a:lnTo>
                  <a:pt x="420428" y="32140"/>
                </a:lnTo>
                <a:lnTo>
                  <a:pt x="379098" y="14679"/>
                </a:lnTo>
                <a:lnTo>
                  <a:pt x="334769" y="3768"/>
                </a:lnTo>
                <a:lnTo>
                  <a:pt x="288035"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txBox="1"/>
          <p:nvPr/>
        </p:nvSpPr>
        <p:spPr>
          <a:xfrm>
            <a:off x="2006854" y="1584612"/>
            <a:ext cx="9522460" cy="3851910"/>
          </a:xfrm>
          <a:prstGeom prst="rect">
            <a:avLst/>
          </a:prstGeom>
        </p:spPr>
        <p:txBody>
          <a:bodyPr vert="horz" wrap="square" lIns="0" tIns="11303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890"/>
              </a:spcBef>
            </a:pPr>
            <a:r>
              <a:rPr sz="1600" b="1" spc="-5">
                <a:solidFill>
                  <a:srgbClr val="B1D234"/>
                </a:solidFill>
                <a:latin typeface="微软雅黑"/>
                <a:cs typeface="微软雅黑"/>
              </a:rPr>
              <a:t>儿童成长与家庭教育现状</a:t>
            </a:r>
            <a:endParaRPr sz="1600">
              <a:latin typeface="微软雅黑"/>
              <a:cs typeface="微软雅黑"/>
            </a:endParaRPr>
          </a:p>
          <a:p>
            <a:pPr marL="59055" marR="5080">
              <a:lnSpc>
                <a:spcPct val="100000"/>
              </a:lnSpc>
              <a:spcBef>
                <a:spcPts val="600"/>
              </a:spcBef>
            </a:pPr>
            <a:r>
              <a:rPr sz="1200">
                <a:solidFill>
                  <a:srgbClr val="585858"/>
                </a:solidFill>
                <a:latin typeface="微软雅黑"/>
                <a:cs typeface="微软雅黑"/>
              </a:rPr>
              <a:t>中国儿童群体基数庞大，</a:t>
            </a:r>
            <a:r>
              <a:rPr sz="1200">
                <a:solidFill>
                  <a:srgbClr val="B1D234"/>
                </a:solidFill>
                <a:latin typeface="微软雅黑"/>
                <a:cs typeface="微软雅黑"/>
              </a:rPr>
              <a:t>处于幼儿园、小学及中学阶段的在校生规模近2.5亿</a:t>
            </a:r>
            <a:r>
              <a:rPr sz="1200">
                <a:solidFill>
                  <a:srgbClr val="585858"/>
                </a:solidFill>
                <a:latin typeface="微软雅黑"/>
                <a:cs typeface="微软雅黑"/>
              </a:rPr>
              <a:t>。受疫情影响，儿童居家时间增多，</a:t>
            </a:r>
            <a:r>
              <a:rPr sz="1200">
                <a:solidFill>
                  <a:srgbClr val="B1D234"/>
                </a:solidFill>
                <a:latin typeface="微软雅黑"/>
                <a:cs typeface="微软雅黑"/>
              </a:rPr>
              <a:t>书桌成为儿童重要的居家生 活和学习场景</a:t>
            </a:r>
            <a:r>
              <a:rPr sz="1200">
                <a:solidFill>
                  <a:srgbClr val="585858"/>
                </a:solidFill>
                <a:latin typeface="微软雅黑"/>
                <a:cs typeface="微软雅黑"/>
              </a:rPr>
              <a:t>。与此同时，家长每天会花费较长时间进行教育陪伴，</a:t>
            </a:r>
            <a:r>
              <a:rPr sz="1200" spc="-55">
                <a:solidFill>
                  <a:srgbClr val="585858"/>
                </a:solidFill>
                <a:latin typeface="微软雅黑"/>
                <a:cs typeface="微软雅黑"/>
              </a:rPr>
              <a:t>且</a:t>
            </a:r>
            <a:r>
              <a:rPr sz="1200">
                <a:solidFill>
                  <a:srgbClr val="B1D234"/>
                </a:solidFill>
                <a:latin typeface="微软雅黑"/>
                <a:cs typeface="微软雅黑"/>
              </a:rPr>
              <a:t>儿童年龄越小，家长教育陪伴时间越长</a:t>
            </a:r>
            <a:r>
              <a:rPr sz="1200">
                <a:solidFill>
                  <a:srgbClr val="585858"/>
                </a:solidFill>
                <a:latin typeface="微软雅黑"/>
                <a:cs typeface="微软雅黑"/>
              </a:rPr>
              <a:t>。当前，家长对儿童的视力、脊 柱等身心健康发育及学习状态等方面的担忧较为明显。</a:t>
            </a:r>
            <a:endParaRPr sz="1200">
              <a:latin typeface="微软雅黑"/>
              <a:cs typeface="微软雅黑"/>
            </a:endParaRPr>
          </a:p>
          <a:p>
            <a:pPr>
              <a:lnSpc>
                <a:spcPct val="100000"/>
              </a:lnSpc>
              <a:spcBef>
                <a:spcPts val="60"/>
              </a:spcBef>
            </a:pPr>
            <a:endParaRPr sz="1850">
              <a:latin typeface="微软雅黑"/>
              <a:cs typeface="微软雅黑"/>
            </a:endParaRPr>
          </a:p>
          <a:p>
            <a:pPr marL="12700">
              <a:lnSpc>
                <a:spcPct val="100000"/>
              </a:lnSpc>
              <a:spcBef>
                <a:spcPts val="5"/>
              </a:spcBef>
            </a:pPr>
            <a:r>
              <a:rPr sz="1600" b="1" spc="-5">
                <a:solidFill>
                  <a:srgbClr val="8AC53E"/>
                </a:solidFill>
                <a:latin typeface="微软雅黑"/>
                <a:cs typeface="微软雅黑"/>
              </a:rPr>
              <a:t>儿童健康成长的阻碍</a:t>
            </a:r>
            <a:endParaRPr sz="1600">
              <a:latin typeface="微软雅黑"/>
              <a:cs typeface="微软雅黑"/>
            </a:endParaRPr>
          </a:p>
          <a:p>
            <a:pPr marL="59055" marR="5080" algn="just">
              <a:lnSpc>
                <a:spcPct val="100000"/>
              </a:lnSpc>
              <a:spcBef>
                <a:spcPts val="685"/>
              </a:spcBef>
            </a:pPr>
            <a:r>
              <a:rPr sz="1200">
                <a:solidFill>
                  <a:srgbClr val="585858"/>
                </a:solidFill>
                <a:latin typeface="微软雅黑"/>
                <a:cs typeface="微软雅黑"/>
              </a:rPr>
              <a:t>在</a:t>
            </a:r>
            <a:r>
              <a:rPr sz="1200">
                <a:solidFill>
                  <a:srgbClr val="8AC53E"/>
                </a:solidFill>
                <a:latin typeface="微软雅黑"/>
                <a:cs typeface="微软雅黑"/>
              </a:rPr>
              <a:t>视力健康</a:t>
            </a:r>
            <a:r>
              <a:rPr sz="1200">
                <a:solidFill>
                  <a:srgbClr val="585858"/>
                </a:solidFill>
                <a:latin typeface="微软雅黑"/>
                <a:cs typeface="微软雅黑"/>
              </a:rPr>
              <a:t>方面，超半数儿童患有近视问题，且</a:t>
            </a:r>
            <a:r>
              <a:rPr sz="1200">
                <a:solidFill>
                  <a:srgbClr val="8AC53E"/>
                </a:solidFill>
                <a:latin typeface="微软雅黑"/>
                <a:cs typeface="微软雅黑"/>
              </a:rPr>
              <a:t>呈现高发趋</a:t>
            </a:r>
            <a:r>
              <a:rPr sz="1200" spc="-10">
                <a:solidFill>
                  <a:srgbClr val="8AC53E"/>
                </a:solidFill>
                <a:latin typeface="微软雅黑"/>
                <a:cs typeface="微软雅黑"/>
              </a:rPr>
              <a:t>势</a:t>
            </a:r>
            <a:r>
              <a:rPr sz="1200">
                <a:solidFill>
                  <a:srgbClr val="585858"/>
                </a:solidFill>
                <a:latin typeface="微软雅黑"/>
                <a:cs typeface="微软雅黑"/>
              </a:rPr>
              <a:t>，</a:t>
            </a:r>
            <a:r>
              <a:rPr sz="1200">
                <a:solidFill>
                  <a:srgbClr val="8AC53E"/>
                </a:solidFill>
                <a:latin typeface="微软雅黑"/>
                <a:cs typeface="微软雅黑"/>
              </a:rPr>
              <a:t>低龄化现象凸显</a:t>
            </a:r>
            <a:r>
              <a:rPr sz="1200">
                <a:solidFill>
                  <a:srgbClr val="585858"/>
                </a:solidFill>
                <a:latin typeface="微软雅黑"/>
                <a:cs typeface="微软雅黑"/>
              </a:rPr>
              <a:t>；在</a:t>
            </a:r>
            <a:r>
              <a:rPr sz="1200">
                <a:solidFill>
                  <a:srgbClr val="8AC53E"/>
                </a:solidFill>
                <a:latin typeface="微软雅黑"/>
                <a:cs typeface="微软雅黑"/>
              </a:rPr>
              <a:t>脊柱健康</a:t>
            </a:r>
            <a:r>
              <a:rPr sz="1200">
                <a:solidFill>
                  <a:srgbClr val="585858"/>
                </a:solidFill>
                <a:latin typeface="微软雅黑"/>
                <a:cs typeface="微软雅黑"/>
              </a:rPr>
              <a:t>方面，</a:t>
            </a:r>
            <a:r>
              <a:rPr sz="1200">
                <a:solidFill>
                  <a:srgbClr val="8AC53E"/>
                </a:solidFill>
                <a:latin typeface="微软雅黑"/>
                <a:cs typeface="微软雅黑"/>
              </a:rPr>
              <a:t>近七成儿童存在驼背、脊柱侧弯等脊柱问 题</a:t>
            </a:r>
            <a:r>
              <a:rPr sz="1200">
                <a:solidFill>
                  <a:srgbClr val="585858"/>
                </a:solidFill>
                <a:latin typeface="微软雅黑"/>
                <a:cs typeface="微软雅黑"/>
              </a:rPr>
              <a:t>；在</a:t>
            </a:r>
            <a:r>
              <a:rPr sz="1200">
                <a:solidFill>
                  <a:srgbClr val="8AC53E"/>
                </a:solidFill>
                <a:latin typeface="微软雅黑"/>
                <a:cs typeface="微软雅黑"/>
              </a:rPr>
              <a:t>心理健康</a:t>
            </a:r>
            <a:r>
              <a:rPr sz="1200">
                <a:solidFill>
                  <a:srgbClr val="585858"/>
                </a:solidFill>
                <a:latin typeface="微软雅黑"/>
                <a:cs typeface="微软雅黑"/>
              </a:rPr>
              <a:t>方面，</a:t>
            </a:r>
            <a:r>
              <a:rPr sz="1200">
                <a:solidFill>
                  <a:srgbClr val="8AC53E"/>
                </a:solidFill>
                <a:latin typeface="微软雅黑"/>
                <a:cs typeface="微软雅黑"/>
              </a:rPr>
              <a:t>超两成中小学生存在不同程度抑郁症状</a:t>
            </a:r>
            <a:r>
              <a:rPr sz="1200">
                <a:solidFill>
                  <a:srgbClr val="585858"/>
                </a:solidFill>
                <a:latin typeface="微软雅黑"/>
                <a:cs typeface="微软雅黑"/>
              </a:rPr>
              <a:t>，且抑郁倾向随年龄增长不断升高；在</a:t>
            </a:r>
            <a:r>
              <a:rPr sz="1200">
                <a:solidFill>
                  <a:srgbClr val="8AC53E"/>
                </a:solidFill>
                <a:latin typeface="微软雅黑"/>
                <a:cs typeface="微软雅黑"/>
              </a:rPr>
              <a:t>学习状态</a:t>
            </a:r>
            <a:r>
              <a:rPr sz="1200">
                <a:solidFill>
                  <a:srgbClr val="585858"/>
                </a:solidFill>
                <a:latin typeface="微软雅黑"/>
                <a:cs typeface="微软雅黑"/>
              </a:rPr>
              <a:t>方面，学习专注力差、学习习惯 不好、写作业粗心大意等都是家长较为常见的痛点。</a:t>
            </a:r>
            <a:endParaRPr sz="1200">
              <a:latin typeface="微软雅黑"/>
              <a:cs typeface="微软雅黑"/>
            </a:endParaRPr>
          </a:p>
          <a:p>
            <a:pPr>
              <a:lnSpc>
                <a:spcPct val="100000"/>
              </a:lnSpc>
              <a:spcBef>
                <a:spcPts val="65"/>
              </a:spcBef>
            </a:pPr>
            <a:endParaRPr sz="1850">
              <a:latin typeface="微软雅黑"/>
              <a:cs typeface="微软雅黑"/>
            </a:endParaRPr>
          </a:p>
          <a:p>
            <a:pPr marL="12700">
              <a:lnSpc>
                <a:spcPct val="100000"/>
              </a:lnSpc>
            </a:pPr>
            <a:r>
              <a:rPr sz="1600" b="1" spc="-5">
                <a:solidFill>
                  <a:srgbClr val="1EC7F3"/>
                </a:solidFill>
                <a:latin typeface="微软雅黑"/>
                <a:cs typeface="微软雅黑"/>
              </a:rPr>
              <a:t>儿童健康成长倡议</a:t>
            </a:r>
            <a:endParaRPr sz="1600">
              <a:latin typeface="微软雅黑"/>
              <a:cs typeface="微软雅黑"/>
            </a:endParaRPr>
          </a:p>
          <a:p>
            <a:pPr marL="59055" marR="5080" algn="just">
              <a:lnSpc>
                <a:spcPct val="100000"/>
              </a:lnSpc>
              <a:spcBef>
                <a:spcPts val="940"/>
              </a:spcBef>
            </a:pPr>
            <a:r>
              <a:rPr sz="1200">
                <a:solidFill>
                  <a:srgbClr val="585858"/>
                </a:solidFill>
                <a:latin typeface="微软雅黑"/>
                <a:cs typeface="微软雅黑"/>
              </a:rPr>
              <a:t>针对儿童在成长过程中的各类健康问题，家长虽已自发采取一系列改善举措，但仍感觉不足，希望获得更</a:t>
            </a:r>
            <a:r>
              <a:rPr sz="1200" spc="5">
                <a:solidFill>
                  <a:srgbClr val="585858"/>
                </a:solidFill>
                <a:latin typeface="微软雅黑"/>
                <a:cs typeface="微软雅黑"/>
              </a:rPr>
              <a:t>多</a:t>
            </a:r>
            <a:r>
              <a:rPr sz="1200">
                <a:solidFill>
                  <a:srgbClr val="1EC7F3"/>
                </a:solidFill>
                <a:latin typeface="微软雅黑"/>
                <a:cs typeface="微软雅黑"/>
              </a:rPr>
              <a:t>外部专业力量的介入和支持</a:t>
            </a:r>
            <a:r>
              <a:rPr sz="1200">
                <a:solidFill>
                  <a:srgbClr val="585858"/>
                </a:solidFill>
                <a:latin typeface="微软雅黑"/>
                <a:cs typeface="微软雅黑"/>
              </a:rPr>
              <a:t>，健康 学习桌椅、护眼台灯、护脊书包等</a:t>
            </a:r>
            <a:r>
              <a:rPr sz="1200">
                <a:solidFill>
                  <a:srgbClr val="1EC7F3"/>
                </a:solidFill>
                <a:latin typeface="微软雅黑"/>
                <a:cs typeface="微软雅黑"/>
              </a:rPr>
              <a:t>功能性学习用品</a:t>
            </a:r>
            <a:r>
              <a:rPr sz="1200">
                <a:solidFill>
                  <a:srgbClr val="585858"/>
                </a:solidFill>
                <a:latin typeface="微软雅黑"/>
                <a:cs typeface="微软雅黑"/>
              </a:rPr>
              <a:t>能够为家长在儿童健康保护和改善方面提供有效帮助。此外，儿童的学习环境以多种方式影 响儿童的成长发展和学习成果，健康舒适的学习环境更有助于孩子放松身心、集中注意力，家长需引导儿童养成健康生活方式，共同促进健康 成长。</a:t>
            </a:r>
            <a:endParaRPr sz="1200">
              <a:latin typeface="微软雅黑"/>
              <a:cs typeface="微软雅黑"/>
            </a:endParaRPr>
          </a:p>
        </p:txBody>
      </p:sp>
      <p:sp>
        <p:nvSpPr>
          <p:cNvPr id="26" name="object 26"/>
          <p:cNvSpPr/>
          <p:nvPr/>
        </p:nvSpPr>
        <p:spPr>
          <a:xfrm>
            <a:off x="1010541" y="2011679"/>
            <a:ext cx="391160" cy="424180"/>
          </a:xfrm>
          <a:custGeom>
            <a:rect l="l" t="t" r="r" b="b"/>
            <a:pathLst>
              <a:path w="391159" h="424180">
                <a:moveTo>
                  <a:pt x="11884" y="98298"/>
                </a:moveTo>
                <a:lnTo>
                  <a:pt x="8988" y="98425"/>
                </a:lnTo>
                <a:lnTo>
                  <a:pt x="6296" y="99949"/>
                </a:lnTo>
                <a:lnTo>
                  <a:pt x="4455" y="102362"/>
                </a:lnTo>
                <a:lnTo>
                  <a:pt x="2666" y="104566"/>
                </a:lnTo>
                <a:lnTo>
                  <a:pt x="2567" y="104775"/>
                </a:lnTo>
                <a:lnTo>
                  <a:pt x="1762" y="107823"/>
                </a:lnTo>
                <a:lnTo>
                  <a:pt x="2080" y="110871"/>
                </a:lnTo>
                <a:lnTo>
                  <a:pt x="2220" y="113625"/>
                </a:lnTo>
                <a:lnTo>
                  <a:pt x="2269" y="125202"/>
                </a:lnTo>
                <a:lnTo>
                  <a:pt x="1931" y="133338"/>
                </a:lnTo>
                <a:lnTo>
                  <a:pt x="431" y="162744"/>
                </a:lnTo>
                <a:lnTo>
                  <a:pt x="125" y="175006"/>
                </a:lnTo>
                <a:lnTo>
                  <a:pt x="2556" y="230499"/>
                </a:lnTo>
                <a:lnTo>
                  <a:pt x="14284" y="278511"/>
                </a:lnTo>
                <a:lnTo>
                  <a:pt x="32706" y="312801"/>
                </a:lnTo>
                <a:lnTo>
                  <a:pt x="65857" y="344725"/>
                </a:lnTo>
                <a:lnTo>
                  <a:pt x="114896" y="366301"/>
                </a:lnTo>
                <a:lnTo>
                  <a:pt x="154829" y="373020"/>
                </a:lnTo>
                <a:lnTo>
                  <a:pt x="176959" y="374142"/>
                </a:lnTo>
                <a:lnTo>
                  <a:pt x="176708" y="382422"/>
                </a:lnTo>
                <a:lnTo>
                  <a:pt x="175595" y="390858"/>
                </a:lnTo>
                <a:lnTo>
                  <a:pt x="173617" y="399413"/>
                </a:lnTo>
                <a:lnTo>
                  <a:pt x="170774" y="408050"/>
                </a:lnTo>
                <a:lnTo>
                  <a:pt x="168577" y="413893"/>
                </a:lnTo>
                <a:lnTo>
                  <a:pt x="171167" y="420497"/>
                </a:lnTo>
                <a:lnTo>
                  <a:pt x="176540" y="422783"/>
                </a:lnTo>
                <a:lnTo>
                  <a:pt x="177822" y="423418"/>
                </a:lnTo>
                <a:lnTo>
                  <a:pt x="179156" y="423672"/>
                </a:lnTo>
                <a:lnTo>
                  <a:pt x="184591" y="423672"/>
                </a:lnTo>
                <a:lnTo>
                  <a:pt x="188465" y="421005"/>
                </a:lnTo>
                <a:lnTo>
                  <a:pt x="197564" y="383841"/>
                </a:lnTo>
                <a:lnTo>
                  <a:pt x="197850" y="374396"/>
                </a:lnTo>
                <a:lnTo>
                  <a:pt x="220514" y="373348"/>
                </a:lnTo>
                <a:lnTo>
                  <a:pt x="261794" y="366109"/>
                </a:lnTo>
                <a:lnTo>
                  <a:pt x="298042" y="351615"/>
                </a:lnTo>
                <a:lnTo>
                  <a:pt x="202143" y="351536"/>
                </a:lnTo>
                <a:lnTo>
                  <a:pt x="202149" y="351282"/>
                </a:lnTo>
                <a:lnTo>
                  <a:pt x="169491" y="351282"/>
                </a:lnTo>
                <a:lnTo>
                  <a:pt x="133431" y="347283"/>
                </a:lnTo>
                <a:lnTo>
                  <a:pt x="76417" y="325046"/>
                </a:lnTo>
                <a:lnTo>
                  <a:pt x="33241" y="269005"/>
                </a:lnTo>
                <a:lnTo>
                  <a:pt x="23038" y="226250"/>
                </a:lnTo>
                <a:lnTo>
                  <a:pt x="20783" y="183209"/>
                </a:lnTo>
                <a:lnTo>
                  <a:pt x="22247" y="144525"/>
                </a:lnTo>
                <a:lnTo>
                  <a:pt x="23187" y="127635"/>
                </a:lnTo>
                <a:lnTo>
                  <a:pt x="23251" y="120904"/>
                </a:lnTo>
                <a:lnTo>
                  <a:pt x="92031" y="120904"/>
                </a:lnTo>
                <a:lnTo>
                  <a:pt x="85110" y="116732"/>
                </a:lnTo>
                <a:lnTo>
                  <a:pt x="72996" y="110617"/>
                </a:lnTo>
                <a:lnTo>
                  <a:pt x="57574" y="104566"/>
                </a:lnTo>
                <a:lnTo>
                  <a:pt x="42207" y="100504"/>
                </a:lnTo>
                <a:lnTo>
                  <a:pt x="26957" y="98419"/>
                </a:lnTo>
                <a:lnTo>
                  <a:pt x="11884" y="98298"/>
                </a:lnTo>
                <a:close/>
              </a:path>
              <a:path w="391159" h="424180">
                <a:moveTo>
                  <a:pt x="382681" y="34036"/>
                </a:moveTo>
                <a:lnTo>
                  <a:pt x="361566" y="34036"/>
                </a:lnTo>
                <a:lnTo>
                  <a:pt x="362093" y="38729"/>
                </a:lnTo>
                <a:lnTo>
                  <a:pt x="362455" y="41021"/>
                </a:lnTo>
                <a:lnTo>
                  <a:pt x="366594" y="78397"/>
                </a:lnTo>
                <a:lnTo>
                  <a:pt x="369566" y="120904"/>
                </a:lnTo>
                <a:lnTo>
                  <a:pt x="369597" y="134147"/>
                </a:lnTo>
                <a:lnTo>
                  <a:pt x="369473" y="159385"/>
                </a:lnTo>
                <a:lnTo>
                  <a:pt x="363678" y="216732"/>
                </a:lnTo>
                <a:lnTo>
                  <a:pt x="350199" y="261348"/>
                </a:lnTo>
                <a:lnTo>
                  <a:pt x="326768" y="300100"/>
                </a:lnTo>
                <a:lnTo>
                  <a:pt x="278394" y="336200"/>
                </a:lnTo>
                <a:lnTo>
                  <a:pt x="211807" y="351155"/>
                </a:lnTo>
                <a:lnTo>
                  <a:pt x="204899" y="351536"/>
                </a:lnTo>
                <a:lnTo>
                  <a:pt x="298169" y="351536"/>
                </a:lnTo>
                <a:lnTo>
                  <a:pt x="342262" y="315468"/>
                </a:lnTo>
                <a:lnTo>
                  <a:pt x="370730" y="267033"/>
                </a:lnTo>
                <a:lnTo>
                  <a:pt x="382122" y="230318"/>
                </a:lnTo>
                <a:lnTo>
                  <a:pt x="388424" y="192466"/>
                </a:lnTo>
                <a:lnTo>
                  <a:pt x="390732" y="139779"/>
                </a:lnTo>
                <a:lnTo>
                  <a:pt x="390706" y="131286"/>
                </a:lnTo>
                <a:lnTo>
                  <a:pt x="389220" y="98298"/>
                </a:lnTo>
                <a:lnTo>
                  <a:pt x="386316" y="65752"/>
                </a:lnTo>
                <a:lnTo>
                  <a:pt x="382681" y="34036"/>
                </a:lnTo>
                <a:close/>
              </a:path>
              <a:path w="391159" h="424180">
                <a:moveTo>
                  <a:pt x="169470" y="202437"/>
                </a:moveTo>
                <a:lnTo>
                  <a:pt x="148142" y="202437"/>
                </a:lnTo>
                <a:lnTo>
                  <a:pt x="146951" y="212457"/>
                </a:lnTo>
                <a:lnTo>
                  <a:pt x="146204" y="222678"/>
                </a:lnTo>
                <a:lnTo>
                  <a:pt x="146094" y="226250"/>
                </a:lnTo>
                <a:lnTo>
                  <a:pt x="145971" y="243586"/>
                </a:lnTo>
                <a:lnTo>
                  <a:pt x="146897" y="259334"/>
                </a:lnTo>
                <a:lnTo>
                  <a:pt x="154937" y="306832"/>
                </a:lnTo>
                <a:lnTo>
                  <a:pt x="169491" y="351282"/>
                </a:lnTo>
                <a:lnTo>
                  <a:pt x="202149" y="351282"/>
                </a:lnTo>
                <a:lnTo>
                  <a:pt x="202641" y="330255"/>
                </a:lnTo>
                <a:lnTo>
                  <a:pt x="203447" y="324612"/>
                </a:lnTo>
                <a:lnTo>
                  <a:pt x="182051" y="324612"/>
                </a:lnTo>
                <a:lnTo>
                  <a:pt x="181797" y="323977"/>
                </a:lnTo>
                <a:lnTo>
                  <a:pt x="181556" y="323215"/>
                </a:lnTo>
                <a:lnTo>
                  <a:pt x="181353" y="322453"/>
                </a:lnTo>
                <a:lnTo>
                  <a:pt x="179181" y="315975"/>
                </a:lnTo>
                <a:lnTo>
                  <a:pt x="169164" y="270019"/>
                </a:lnTo>
                <a:lnTo>
                  <a:pt x="167815" y="258318"/>
                </a:lnTo>
                <a:lnTo>
                  <a:pt x="167497" y="256032"/>
                </a:lnTo>
                <a:lnTo>
                  <a:pt x="167434" y="254762"/>
                </a:lnTo>
                <a:lnTo>
                  <a:pt x="166775" y="236202"/>
                </a:lnTo>
                <a:lnTo>
                  <a:pt x="167559" y="216900"/>
                </a:lnTo>
                <a:lnTo>
                  <a:pt x="169470" y="202437"/>
                </a:lnTo>
                <a:close/>
              </a:path>
              <a:path w="391159" h="424180">
                <a:moveTo>
                  <a:pt x="319275" y="103759"/>
                </a:moveTo>
                <a:lnTo>
                  <a:pt x="285025" y="131286"/>
                </a:lnTo>
                <a:lnTo>
                  <a:pt x="257020" y="160139"/>
                </a:lnTo>
                <a:lnTo>
                  <a:pt x="225866" y="200279"/>
                </a:lnTo>
                <a:lnTo>
                  <a:pt x="196179" y="259334"/>
                </a:lnTo>
                <a:lnTo>
                  <a:pt x="183893" y="308864"/>
                </a:lnTo>
                <a:lnTo>
                  <a:pt x="182051" y="324612"/>
                </a:lnTo>
                <a:lnTo>
                  <a:pt x="203447" y="324612"/>
                </a:lnTo>
                <a:lnTo>
                  <a:pt x="207332" y="297402"/>
                </a:lnTo>
                <a:lnTo>
                  <a:pt x="219579" y="257167"/>
                </a:lnTo>
                <a:lnTo>
                  <a:pt x="242745" y="213741"/>
                </a:lnTo>
                <a:lnTo>
                  <a:pt x="272138" y="175853"/>
                </a:lnTo>
                <a:lnTo>
                  <a:pt x="317865" y="132034"/>
                </a:lnTo>
                <a:lnTo>
                  <a:pt x="330324" y="123062"/>
                </a:lnTo>
                <a:lnTo>
                  <a:pt x="331848" y="116078"/>
                </a:lnTo>
                <a:lnTo>
                  <a:pt x="325752" y="105410"/>
                </a:lnTo>
                <a:lnTo>
                  <a:pt x="319275" y="103759"/>
                </a:lnTo>
                <a:close/>
              </a:path>
              <a:path w="391159" h="424180">
                <a:moveTo>
                  <a:pt x="92031" y="120904"/>
                </a:moveTo>
                <a:lnTo>
                  <a:pt x="23251" y="120904"/>
                </a:lnTo>
                <a:lnTo>
                  <a:pt x="47980" y="125202"/>
                </a:lnTo>
                <a:lnTo>
                  <a:pt x="70693" y="134334"/>
                </a:lnTo>
                <a:lnTo>
                  <a:pt x="107667" y="159385"/>
                </a:lnTo>
                <a:lnTo>
                  <a:pt x="136957" y="188737"/>
                </a:lnTo>
                <a:lnTo>
                  <a:pt x="147901" y="202565"/>
                </a:lnTo>
                <a:lnTo>
                  <a:pt x="148142" y="202437"/>
                </a:lnTo>
                <a:lnTo>
                  <a:pt x="169470" y="202437"/>
                </a:lnTo>
                <a:lnTo>
                  <a:pt x="170189" y="197002"/>
                </a:lnTo>
                <a:lnTo>
                  <a:pt x="175003" y="176784"/>
                </a:lnTo>
                <a:lnTo>
                  <a:pt x="175749" y="175006"/>
                </a:lnTo>
                <a:lnTo>
                  <a:pt x="153718" y="175006"/>
                </a:lnTo>
                <a:lnTo>
                  <a:pt x="147432" y="167792"/>
                </a:lnTo>
                <a:lnTo>
                  <a:pt x="109205" y="132441"/>
                </a:lnTo>
                <a:lnTo>
                  <a:pt x="97193" y="124015"/>
                </a:lnTo>
                <a:lnTo>
                  <a:pt x="92031" y="120904"/>
                </a:lnTo>
                <a:close/>
              </a:path>
              <a:path w="391159" h="424180">
                <a:moveTo>
                  <a:pt x="367535" y="0"/>
                </a:moveTo>
                <a:lnTo>
                  <a:pt x="362836" y="2286"/>
                </a:lnTo>
                <a:lnTo>
                  <a:pt x="360677" y="6731"/>
                </a:lnTo>
                <a:lnTo>
                  <a:pt x="360296" y="7366"/>
                </a:lnTo>
                <a:lnTo>
                  <a:pt x="290758" y="45420"/>
                </a:lnTo>
                <a:lnTo>
                  <a:pt x="267805" y="57388"/>
                </a:lnTo>
                <a:lnTo>
                  <a:pt x="221739" y="85979"/>
                </a:lnTo>
                <a:lnTo>
                  <a:pt x="178511" y="126190"/>
                </a:lnTo>
                <a:lnTo>
                  <a:pt x="155191" y="169925"/>
                </a:lnTo>
                <a:lnTo>
                  <a:pt x="153718" y="175006"/>
                </a:lnTo>
                <a:lnTo>
                  <a:pt x="175749" y="175006"/>
                </a:lnTo>
                <a:lnTo>
                  <a:pt x="182898" y="157978"/>
                </a:lnTo>
                <a:lnTo>
                  <a:pt x="195194" y="139779"/>
                </a:lnTo>
                <a:lnTo>
                  <a:pt x="233359" y="104775"/>
                </a:lnTo>
                <a:lnTo>
                  <a:pt x="277627" y="77327"/>
                </a:lnTo>
                <a:lnTo>
                  <a:pt x="333312" y="49305"/>
                </a:lnTo>
                <a:lnTo>
                  <a:pt x="344230" y="43767"/>
                </a:lnTo>
                <a:lnTo>
                  <a:pt x="353624" y="38729"/>
                </a:lnTo>
                <a:lnTo>
                  <a:pt x="361566" y="34036"/>
                </a:lnTo>
                <a:lnTo>
                  <a:pt x="382681" y="34036"/>
                </a:lnTo>
                <a:lnTo>
                  <a:pt x="381410" y="23161"/>
                </a:lnTo>
                <a:lnTo>
                  <a:pt x="380727" y="16758"/>
                </a:lnTo>
                <a:lnTo>
                  <a:pt x="380235" y="11175"/>
                </a:lnTo>
                <a:lnTo>
                  <a:pt x="379981" y="6223"/>
                </a:lnTo>
                <a:lnTo>
                  <a:pt x="376552" y="2032"/>
                </a:lnTo>
                <a:lnTo>
                  <a:pt x="367535"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955547" y="4690871"/>
            <a:ext cx="495300" cy="410209"/>
          </a:xfrm>
          <a:custGeom>
            <a:rect l="l" t="t" r="r" b="b"/>
            <a:pathLst>
              <a:path w="495300" h="410209">
                <a:moveTo>
                  <a:pt x="357759" y="0"/>
                </a:moveTo>
                <a:lnTo>
                  <a:pt x="275031" y="0"/>
                </a:lnTo>
                <a:lnTo>
                  <a:pt x="267944" y="7492"/>
                </a:lnTo>
                <a:lnTo>
                  <a:pt x="267944" y="31750"/>
                </a:lnTo>
                <a:lnTo>
                  <a:pt x="57264" y="97535"/>
                </a:lnTo>
                <a:lnTo>
                  <a:pt x="50495" y="99567"/>
                </a:lnTo>
                <a:lnTo>
                  <a:pt x="45935" y="106044"/>
                </a:lnTo>
                <a:lnTo>
                  <a:pt x="45935" y="243839"/>
                </a:lnTo>
                <a:lnTo>
                  <a:pt x="46088" y="244601"/>
                </a:lnTo>
                <a:lnTo>
                  <a:pt x="46088" y="245490"/>
                </a:lnTo>
                <a:lnTo>
                  <a:pt x="46253" y="245617"/>
                </a:lnTo>
                <a:lnTo>
                  <a:pt x="46253" y="245998"/>
                </a:lnTo>
                <a:lnTo>
                  <a:pt x="46723" y="247903"/>
                </a:lnTo>
                <a:lnTo>
                  <a:pt x="91249" y="398398"/>
                </a:lnTo>
                <a:lnTo>
                  <a:pt x="93446" y="405256"/>
                </a:lnTo>
                <a:lnTo>
                  <a:pt x="99593" y="409955"/>
                </a:lnTo>
                <a:lnTo>
                  <a:pt x="107924" y="409955"/>
                </a:lnTo>
                <a:lnTo>
                  <a:pt x="175907" y="387730"/>
                </a:lnTo>
                <a:lnTo>
                  <a:pt x="187393" y="372490"/>
                </a:lnTo>
                <a:lnTo>
                  <a:pt x="116586" y="372490"/>
                </a:lnTo>
                <a:lnTo>
                  <a:pt x="85585" y="267842"/>
                </a:lnTo>
                <a:lnTo>
                  <a:pt x="196071" y="267842"/>
                </a:lnTo>
                <a:lnTo>
                  <a:pt x="144907" y="251840"/>
                </a:lnTo>
                <a:lnTo>
                  <a:pt x="144741" y="251840"/>
                </a:lnTo>
                <a:lnTo>
                  <a:pt x="77406" y="230758"/>
                </a:lnTo>
                <a:lnTo>
                  <a:pt x="77406" y="125856"/>
                </a:lnTo>
                <a:lnTo>
                  <a:pt x="267944" y="66166"/>
                </a:lnTo>
                <a:lnTo>
                  <a:pt x="299415" y="66166"/>
                </a:lnTo>
                <a:lnTo>
                  <a:pt x="299415" y="33146"/>
                </a:lnTo>
                <a:lnTo>
                  <a:pt x="364871" y="33146"/>
                </a:lnTo>
                <a:lnTo>
                  <a:pt x="364871" y="7492"/>
                </a:lnTo>
                <a:lnTo>
                  <a:pt x="357759" y="0"/>
                </a:lnTo>
                <a:close/>
              </a:path>
              <a:path w="495300" h="410209">
                <a:moveTo>
                  <a:pt x="196071" y="267842"/>
                </a:moveTo>
                <a:lnTo>
                  <a:pt x="85585" y="267842"/>
                </a:lnTo>
                <a:lnTo>
                  <a:pt x="127914" y="281050"/>
                </a:lnTo>
                <a:lnTo>
                  <a:pt x="151511" y="360933"/>
                </a:lnTo>
                <a:lnTo>
                  <a:pt x="116586" y="372490"/>
                </a:lnTo>
                <a:lnTo>
                  <a:pt x="187393" y="372490"/>
                </a:lnTo>
                <a:lnTo>
                  <a:pt x="187540" y="371094"/>
                </a:lnTo>
                <a:lnTo>
                  <a:pt x="186283" y="367029"/>
                </a:lnTo>
                <a:lnTo>
                  <a:pt x="164261" y="292480"/>
                </a:lnTo>
                <a:lnTo>
                  <a:pt x="299415" y="292480"/>
                </a:lnTo>
                <a:lnTo>
                  <a:pt x="299415" y="290321"/>
                </a:lnTo>
                <a:lnTo>
                  <a:pt x="267944" y="290321"/>
                </a:lnTo>
                <a:lnTo>
                  <a:pt x="196071" y="267842"/>
                </a:lnTo>
                <a:close/>
              </a:path>
              <a:path w="495300" h="410209">
                <a:moveTo>
                  <a:pt x="299415" y="292480"/>
                </a:moveTo>
                <a:lnTo>
                  <a:pt x="164261" y="292480"/>
                </a:lnTo>
                <a:lnTo>
                  <a:pt x="267944" y="324865"/>
                </a:lnTo>
                <a:lnTo>
                  <a:pt x="267944" y="348995"/>
                </a:lnTo>
                <a:lnTo>
                  <a:pt x="275031" y="356488"/>
                </a:lnTo>
                <a:lnTo>
                  <a:pt x="357759" y="356488"/>
                </a:lnTo>
                <a:lnTo>
                  <a:pt x="364871" y="348995"/>
                </a:lnTo>
                <a:lnTo>
                  <a:pt x="364871" y="323341"/>
                </a:lnTo>
                <a:lnTo>
                  <a:pt x="299415" y="323341"/>
                </a:lnTo>
                <a:lnTo>
                  <a:pt x="299415" y="292480"/>
                </a:lnTo>
                <a:close/>
              </a:path>
              <a:path w="495300" h="410209">
                <a:moveTo>
                  <a:pt x="364871" y="33146"/>
                </a:moveTo>
                <a:lnTo>
                  <a:pt x="333375" y="33146"/>
                </a:lnTo>
                <a:lnTo>
                  <a:pt x="333375" y="323341"/>
                </a:lnTo>
                <a:lnTo>
                  <a:pt x="364871" y="323341"/>
                </a:lnTo>
                <a:lnTo>
                  <a:pt x="364871" y="33146"/>
                </a:lnTo>
                <a:close/>
              </a:path>
              <a:path w="495300" h="410209">
                <a:moveTo>
                  <a:pt x="299415" y="66166"/>
                </a:moveTo>
                <a:lnTo>
                  <a:pt x="267944" y="66166"/>
                </a:lnTo>
                <a:lnTo>
                  <a:pt x="267944" y="290321"/>
                </a:lnTo>
                <a:lnTo>
                  <a:pt x="299415" y="290321"/>
                </a:lnTo>
                <a:lnTo>
                  <a:pt x="299415" y="66166"/>
                </a:lnTo>
                <a:close/>
              </a:path>
              <a:path w="495300" h="410209">
                <a:moveTo>
                  <a:pt x="395605" y="233044"/>
                </a:moveTo>
                <a:lnTo>
                  <a:pt x="391795" y="234441"/>
                </a:lnTo>
                <a:lnTo>
                  <a:pt x="387985" y="235711"/>
                </a:lnTo>
                <a:lnTo>
                  <a:pt x="384683" y="238632"/>
                </a:lnTo>
                <a:lnTo>
                  <a:pt x="382778" y="242696"/>
                </a:lnTo>
                <a:lnTo>
                  <a:pt x="381119" y="249080"/>
                </a:lnTo>
                <a:lnTo>
                  <a:pt x="381889" y="255381"/>
                </a:lnTo>
                <a:lnTo>
                  <a:pt x="384849" y="260895"/>
                </a:lnTo>
                <a:lnTo>
                  <a:pt x="389763" y="264921"/>
                </a:lnTo>
                <a:lnTo>
                  <a:pt x="459994" y="302005"/>
                </a:lnTo>
                <a:lnTo>
                  <a:pt x="462534" y="302513"/>
                </a:lnTo>
                <a:lnTo>
                  <a:pt x="470535" y="302513"/>
                </a:lnTo>
                <a:lnTo>
                  <a:pt x="476250" y="299211"/>
                </a:lnTo>
                <a:lnTo>
                  <a:pt x="478917" y="293369"/>
                </a:lnTo>
                <a:lnTo>
                  <a:pt x="480573" y="287057"/>
                </a:lnTo>
                <a:lnTo>
                  <a:pt x="479790" y="280781"/>
                </a:lnTo>
                <a:lnTo>
                  <a:pt x="476791" y="275242"/>
                </a:lnTo>
                <a:lnTo>
                  <a:pt x="471805" y="271144"/>
                </a:lnTo>
                <a:lnTo>
                  <a:pt x="403860" y="235330"/>
                </a:lnTo>
                <a:lnTo>
                  <a:pt x="399923" y="233298"/>
                </a:lnTo>
                <a:lnTo>
                  <a:pt x="395605" y="233044"/>
                </a:lnTo>
                <a:close/>
              </a:path>
              <a:path w="495300" h="410209">
                <a:moveTo>
                  <a:pt x="488188" y="161670"/>
                </a:moveTo>
                <a:lnTo>
                  <a:pt x="414147" y="161670"/>
                </a:lnTo>
                <a:lnTo>
                  <a:pt x="407035" y="169163"/>
                </a:lnTo>
                <a:lnTo>
                  <a:pt x="407035" y="187325"/>
                </a:lnTo>
                <a:lnTo>
                  <a:pt x="414147" y="194817"/>
                </a:lnTo>
                <a:lnTo>
                  <a:pt x="488188" y="194817"/>
                </a:lnTo>
                <a:lnTo>
                  <a:pt x="495300" y="187325"/>
                </a:lnTo>
                <a:lnTo>
                  <a:pt x="495300" y="169163"/>
                </a:lnTo>
                <a:lnTo>
                  <a:pt x="488188" y="161670"/>
                </a:lnTo>
                <a:close/>
              </a:path>
              <a:path w="495300" h="410209">
                <a:moveTo>
                  <a:pt x="24384" y="96900"/>
                </a:moveTo>
                <a:lnTo>
                  <a:pt x="7086" y="96900"/>
                </a:lnTo>
                <a:lnTo>
                  <a:pt x="0" y="104393"/>
                </a:lnTo>
                <a:lnTo>
                  <a:pt x="0" y="252221"/>
                </a:lnTo>
                <a:lnTo>
                  <a:pt x="7086" y="259587"/>
                </a:lnTo>
                <a:lnTo>
                  <a:pt x="24384" y="259587"/>
                </a:lnTo>
                <a:lnTo>
                  <a:pt x="31470" y="252221"/>
                </a:lnTo>
                <a:lnTo>
                  <a:pt x="31470" y="104393"/>
                </a:lnTo>
                <a:lnTo>
                  <a:pt x="24384" y="96900"/>
                </a:lnTo>
                <a:close/>
              </a:path>
              <a:path w="495300" h="410209">
                <a:moveTo>
                  <a:pt x="465963" y="53466"/>
                </a:moveTo>
                <a:lnTo>
                  <a:pt x="389763" y="91566"/>
                </a:lnTo>
                <a:lnTo>
                  <a:pt x="381119" y="107461"/>
                </a:lnTo>
                <a:lnTo>
                  <a:pt x="382778" y="113918"/>
                </a:lnTo>
                <a:lnTo>
                  <a:pt x="385445" y="119633"/>
                </a:lnTo>
                <a:lnTo>
                  <a:pt x="391033" y="122935"/>
                </a:lnTo>
                <a:lnTo>
                  <a:pt x="399161" y="122935"/>
                </a:lnTo>
                <a:lnTo>
                  <a:pt x="401574" y="122554"/>
                </a:lnTo>
                <a:lnTo>
                  <a:pt x="403860" y="121284"/>
                </a:lnTo>
                <a:lnTo>
                  <a:pt x="471805" y="85343"/>
                </a:lnTo>
                <a:lnTo>
                  <a:pt x="476791" y="81299"/>
                </a:lnTo>
                <a:lnTo>
                  <a:pt x="479790" y="75755"/>
                </a:lnTo>
                <a:lnTo>
                  <a:pt x="480573" y="69449"/>
                </a:lnTo>
                <a:lnTo>
                  <a:pt x="478917" y="63118"/>
                </a:lnTo>
                <a:lnTo>
                  <a:pt x="477012" y="59054"/>
                </a:lnTo>
                <a:lnTo>
                  <a:pt x="473710" y="56133"/>
                </a:lnTo>
                <a:lnTo>
                  <a:pt x="469900" y="54863"/>
                </a:lnTo>
                <a:lnTo>
                  <a:pt x="465963" y="53466"/>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1030528" y="3254883"/>
            <a:ext cx="324485" cy="499109"/>
          </a:xfrm>
          <a:custGeom>
            <a:rect l="l" t="t" r="r" b="b"/>
            <a:pathLst>
              <a:path w="324484" h="499109">
                <a:moveTo>
                  <a:pt x="155234" y="347344"/>
                </a:moveTo>
                <a:lnTo>
                  <a:pt x="94970" y="347344"/>
                </a:lnTo>
                <a:lnTo>
                  <a:pt x="97068" y="382210"/>
                </a:lnTo>
                <a:lnTo>
                  <a:pt x="110702" y="449322"/>
                </a:lnTo>
                <a:lnTo>
                  <a:pt x="127005" y="488656"/>
                </a:lnTo>
                <a:lnTo>
                  <a:pt x="150215" y="498728"/>
                </a:lnTo>
                <a:lnTo>
                  <a:pt x="153707" y="498728"/>
                </a:lnTo>
                <a:lnTo>
                  <a:pt x="179681" y="472142"/>
                </a:lnTo>
                <a:lnTo>
                  <a:pt x="177482" y="461390"/>
                </a:lnTo>
                <a:lnTo>
                  <a:pt x="163072" y="418070"/>
                </a:lnTo>
                <a:lnTo>
                  <a:pt x="155546" y="372665"/>
                </a:lnTo>
                <a:lnTo>
                  <a:pt x="155234" y="347344"/>
                </a:lnTo>
                <a:close/>
              </a:path>
              <a:path w="324484" h="499109">
                <a:moveTo>
                  <a:pt x="26399" y="115524"/>
                </a:moveTo>
                <a:lnTo>
                  <a:pt x="17614" y="116331"/>
                </a:lnTo>
                <a:lnTo>
                  <a:pt x="9577" y="119741"/>
                </a:lnTo>
                <a:lnTo>
                  <a:pt x="3354" y="125412"/>
                </a:lnTo>
                <a:lnTo>
                  <a:pt x="0" y="133084"/>
                </a:lnTo>
                <a:lnTo>
                  <a:pt x="571" y="142493"/>
                </a:lnTo>
                <a:lnTo>
                  <a:pt x="14675" y="167870"/>
                </a:lnTo>
                <a:lnTo>
                  <a:pt x="37366" y="187102"/>
                </a:lnTo>
                <a:lnTo>
                  <a:pt x="65958" y="200286"/>
                </a:lnTo>
                <a:lnTo>
                  <a:pt x="97764" y="207517"/>
                </a:lnTo>
                <a:lnTo>
                  <a:pt x="89078" y="222513"/>
                </a:lnTo>
                <a:lnTo>
                  <a:pt x="82030" y="238045"/>
                </a:lnTo>
                <a:lnTo>
                  <a:pt x="76524" y="254005"/>
                </a:lnTo>
                <a:lnTo>
                  <a:pt x="72593" y="270001"/>
                </a:lnTo>
                <a:lnTo>
                  <a:pt x="71894" y="273303"/>
                </a:lnTo>
                <a:lnTo>
                  <a:pt x="71196" y="275843"/>
                </a:lnTo>
                <a:lnTo>
                  <a:pt x="71196" y="279018"/>
                </a:lnTo>
                <a:lnTo>
                  <a:pt x="44237" y="319232"/>
                </a:lnTo>
                <a:lnTo>
                  <a:pt x="25476" y="363839"/>
                </a:lnTo>
                <a:lnTo>
                  <a:pt x="15239" y="411946"/>
                </a:lnTo>
                <a:lnTo>
                  <a:pt x="13855" y="462660"/>
                </a:lnTo>
                <a:lnTo>
                  <a:pt x="16575" y="472957"/>
                </a:lnTo>
                <a:lnTo>
                  <a:pt x="23031" y="481123"/>
                </a:lnTo>
                <a:lnTo>
                  <a:pt x="32239" y="486503"/>
                </a:lnTo>
                <a:lnTo>
                  <a:pt x="43217" y="488441"/>
                </a:lnTo>
                <a:lnTo>
                  <a:pt x="45326" y="488441"/>
                </a:lnTo>
                <a:lnTo>
                  <a:pt x="72593" y="460120"/>
                </a:lnTo>
                <a:lnTo>
                  <a:pt x="72846" y="430069"/>
                </a:lnTo>
                <a:lnTo>
                  <a:pt x="76704" y="401065"/>
                </a:lnTo>
                <a:lnTo>
                  <a:pt x="84101" y="373395"/>
                </a:lnTo>
                <a:lnTo>
                  <a:pt x="94970" y="347344"/>
                </a:lnTo>
                <a:lnTo>
                  <a:pt x="155234" y="347344"/>
                </a:lnTo>
                <a:lnTo>
                  <a:pt x="154968" y="325713"/>
                </a:lnTo>
                <a:lnTo>
                  <a:pt x="161404" y="277749"/>
                </a:lnTo>
                <a:lnTo>
                  <a:pt x="176085" y="246887"/>
                </a:lnTo>
                <a:lnTo>
                  <a:pt x="287051" y="246887"/>
                </a:lnTo>
                <a:lnTo>
                  <a:pt x="297009" y="233229"/>
                </a:lnTo>
                <a:lnTo>
                  <a:pt x="294622" y="222513"/>
                </a:lnTo>
                <a:lnTo>
                  <a:pt x="229940" y="222513"/>
                </a:lnTo>
                <a:lnTo>
                  <a:pt x="218046" y="221741"/>
                </a:lnTo>
                <a:lnTo>
                  <a:pt x="211746" y="220471"/>
                </a:lnTo>
                <a:lnTo>
                  <a:pt x="206857" y="215264"/>
                </a:lnTo>
                <a:lnTo>
                  <a:pt x="204050" y="208787"/>
                </a:lnTo>
                <a:lnTo>
                  <a:pt x="202194" y="184858"/>
                </a:lnTo>
                <a:lnTo>
                  <a:pt x="186045" y="165846"/>
                </a:lnTo>
                <a:lnTo>
                  <a:pt x="183506" y="164941"/>
                </a:lnTo>
                <a:lnTo>
                  <a:pt x="109848" y="164941"/>
                </a:lnTo>
                <a:lnTo>
                  <a:pt x="82730" y="160210"/>
                </a:lnTo>
                <a:lnTo>
                  <a:pt x="59808" y="149193"/>
                </a:lnTo>
                <a:lnTo>
                  <a:pt x="46723" y="130937"/>
                </a:lnTo>
                <a:lnTo>
                  <a:pt x="42010" y="122529"/>
                </a:lnTo>
                <a:lnTo>
                  <a:pt x="34883" y="117490"/>
                </a:lnTo>
                <a:lnTo>
                  <a:pt x="26399" y="115524"/>
                </a:lnTo>
                <a:close/>
              </a:path>
              <a:path w="324484" h="499109">
                <a:moveTo>
                  <a:pt x="287051" y="246887"/>
                </a:moveTo>
                <a:lnTo>
                  <a:pt x="176085" y="246887"/>
                </a:lnTo>
                <a:lnTo>
                  <a:pt x="181604" y="251799"/>
                </a:lnTo>
                <a:lnTo>
                  <a:pt x="187710" y="256079"/>
                </a:lnTo>
                <a:lnTo>
                  <a:pt x="194471" y="259764"/>
                </a:lnTo>
                <a:lnTo>
                  <a:pt x="201955" y="262889"/>
                </a:lnTo>
                <a:lnTo>
                  <a:pt x="224035" y="266364"/>
                </a:lnTo>
                <a:lnTo>
                  <a:pt x="245857" y="264112"/>
                </a:lnTo>
                <a:lnTo>
                  <a:pt x="266886" y="257407"/>
                </a:lnTo>
                <a:lnTo>
                  <a:pt x="286588" y="247522"/>
                </a:lnTo>
                <a:lnTo>
                  <a:pt x="287051" y="246887"/>
                </a:lnTo>
                <a:close/>
              </a:path>
              <a:path w="324484" h="499109">
                <a:moveTo>
                  <a:pt x="280372" y="207071"/>
                </a:moveTo>
                <a:lnTo>
                  <a:pt x="262077" y="209422"/>
                </a:lnTo>
                <a:lnTo>
                  <a:pt x="252153" y="215151"/>
                </a:lnTo>
                <a:lnTo>
                  <a:pt x="241376" y="219916"/>
                </a:lnTo>
                <a:lnTo>
                  <a:pt x="229940" y="222513"/>
                </a:lnTo>
                <a:lnTo>
                  <a:pt x="294622" y="222513"/>
                </a:lnTo>
                <a:lnTo>
                  <a:pt x="293477" y="217376"/>
                </a:lnTo>
                <a:lnTo>
                  <a:pt x="280372" y="207071"/>
                </a:lnTo>
                <a:close/>
              </a:path>
              <a:path w="324484" h="499109">
                <a:moveTo>
                  <a:pt x="161766" y="157192"/>
                </a:moveTo>
                <a:lnTo>
                  <a:pt x="135521" y="164337"/>
                </a:lnTo>
                <a:lnTo>
                  <a:pt x="109848" y="164941"/>
                </a:lnTo>
                <a:lnTo>
                  <a:pt x="183506" y="164941"/>
                </a:lnTo>
                <a:lnTo>
                  <a:pt x="161766" y="157192"/>
                </a:lnTo>
                <a:close/>
              </a:path>
              <a:path w="324484" h="499109">
                <a:moveTo>
                  <a:pt x="200875" y="49149"/>
                </a:moveTo>
                <a:lnTo>
                  <a:pt x="181166" y="52830"/>
                </a:lnTo>
                <a:lnTo>
                  <a:pt x="165071" y="62880"/>
                </a:lnTo>
                <a:lnTo>
                  <a:pt x="154219" y="77813"/>
                </a:lnTo>
                <a:lnTo>
                  <a:pt x="150240" y="96138"/>
                </a:lnTo>
                <a:lnTo>
                  <a:pt x="154219" y="114411"/>
                </a:lnTo>
                <a:lnTo>
                  <a:pt x="165071" y="129349"/>
                </a:lnTo>
                <a:lnTo>
                  <a:pt x="181166" y="139430"/>
                </a:lnTo>
                <a:lnTo>
                  <a:pt x="200875" y="143128"/>
                </a:lnTo>
                <a:lnTo>
                  <a:pt x="220589" y="139430"/>
                </a:lnTo>
                <a:lnTo>
                  <a:pt x="236692" y="129349"/>
                </a:lnTo>
                <a:lnTo>
                  <a:pt x="247552" y="114411"/>
                </a:lnTo>
                <a:lnTo>
                  <a:pt x="251536" y="96138"/>
                </a:lnTo>
                <a:lnTo>
                  <a:pt x="247552" y="77813"/>
                </a:lnTo>
                <a:lnTo>
                  <a:pt x="236692" y="62880"/>
                </a:lnTo>
                <a:lnTo>
                  <a:pt x="220589" y="52830"/>
                </a:lnTo>
                <a:lnTo>
                  <a:pt x="200875" y="49149"/>
                </a:lnTo>
                <a:close/>
              </a:path>
              <a:path w="324484" h="499109">
                <a:moveTo>
                  <a:pt x="291414" y="83438"/>
                </a:moveTo>
                <a:lnTo>
                  <a:pt x="286461" y="83946"/>
                </a:lnTo>
                <a:lnTo>
                  <a:pt x="291414" y="101345"/>
                </a:lnTo>
                <a:lnTo>
                  <a:pt x="298399" y="105790"/>
                </a:lnTo>
                <a:lnTo>
                  <a:pt x="305384" y="110362"/>
                </a:lnTo>
                <a:lnTo>
                  <a:pt x="314401" y="109727"/>
                </a:lnTo>
                <a:lnTo>
                  <a:pt x="318719" y="104520"/>
                </a:lnTo>
                <a:lnTo>
                  <a:pt x="322910" y="98805"/>
                </a:lnTo>
                <a:lnTo>
                  <a:pt x="320116" y="91058"/>
                </a:lnTo>
                <a:lnTo>
                  <a:pt x="313004" y="86487"/>
                </a:lnTo>
                <a:lnTo>
                  <a:pt x="309575" y="84200"/>
                </a:lnTo>
                <a:lnTo>
                  <a:pt x="302971" y="83565"/>
                </a:lnTo>
                <a:lnTo>
                  <a:pt x="297129" y="83565"/>
                </a:lnTo>
                <a:lnTo>
                  <a:pt x="291414" y="83438"/>
                </a:lnTo>
                <a:close/>
              </a:path>
              <a:path w="324484" h="499109">
                <a:moveTo>
                  <a:pt x="316560" y="31750"/>
                </a:moveTo>
                <a:lnTo>
                  <a:pt x="307543" y="31750"/>
                </a:lnTo>
                <a:lnTo>
                  <a:pt x="299587" y="33754"/>
                </a:lnTo>
                <a:lnTo>
                  <a:pt x="291620" y="38163"/>
                </a:lnTo>
                <a:lnTo>
                  <a:pt x="285486" y="42572"/>
                </a:lnTo>
                <a:lnTo>
                  <a:pt x="283032" y="44576"/>
                </a:lnTo>
                <a:lnTo>
                  <a:pt x="285585" y="46501"/>
                </a:lnTo>
                <a:lnTo>
                  <a:pt x="291937" y="50736"/>
                </a:lnTo>
                <a:lnTo>
                  <a:pt x="300123" y="54971"/>
                </a:lnTo>
                <a:lnTo>
                  <a:pt x="308178" y="56895"/>
                </a:lnTo>
                <a:lnTo>
                  <a:pt x="317322" y="56895"/>
                </a:lnTo>
                <a:lnTo>
                  <a:pt x="324307" y="51053"/>
                </a:lnTo>
                <a:lnTo>
                  <a:pt x="324307" y="36829"/>
                </a:lnTo>
                <a:lnTo>
                  <a:pt x="316560" y="31750"/>
                </a:lnTo>
                <a:close/>
              </a:path>
              <a:path w="324484" h="499109">
                <a:moveTo>
                  <a:pt x="277952" y="0"/>
                </a:moveTo>
                <a:lnTo>
                  <a:pt x="274904" y="634"/>
                </a:lnTo>
                <a:lnTo>
                  <a:pt x="271856" y="1142"/>
                </a:lnTo>
                <a:lnTo>
                  <a:pt x="268681" y="2793"/>
                </a:lnTo>
                <a:lnTo>
                  <a:pt x="266268" y="5333"/>
                </a:lnTo>
                <a:lnTo>
                  <a:pt x="261442" y="10540"/>
                </a:lnTo>
                <a:lnTo>
                  <a:pt x="262077" y="25272"/>
                </a:lnTo>
                <a:lnTo>
                  <a:pt x="278206" y="23367"/>
                </a:lnTo>
                <a:lnTo>
                  <a:pt x="283032" y="18161"/>
                </a:lnTo>
                <a:lnTo>
                  <a:pt x="287985" y="13080"/>
                </a:lnTo>
                <a:lnTo>
                  <a:pt x="287985" y="5968"/>
                </a:lnTo>
                <a:lnTo>
                  <a:pt x="283032" y="2158"/>
                </a:lnTo>
                <a:lnTo>
                  <a:pt x="281000" y="507"/>
                </a:lnTo>
                <a:lnTo>
                  <a:pt x="277952"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3" name="object 13"/>
          <p:cNvSpPr txBox="1"/>
          <p:nvPr/>
        </p:nvSpPr>
        <p:spPr>
          <a:xfrm>
            <a:off x="3393947" y="2142744"/>
            <a:ext cx="4544695" cy="413384"/>
          </a:xfrm>
          <a:prstGeom prst="rect">
            <a:avLst/>
          </a:prstGeom>
          <a:solidFill>
            <a:srgbClr val="B1D234"/>
          </a:solidFill>
        </p:spPr>
        <p:txBody>
          <a:bodyPr vert="horz" wrap="square" lIns="0" tIns="4635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0835">
              <a:lnSpc>
                <a:spcPct val="100000"/>
              </a:lnSpc>
              <a:spcBef>
                <a:spcPts val="365"/>
              </a:spcBef>
            </a:pPr>
            <a:r>
              <a:rPr sz="1800">
                <a:solidFill>
                  <a:srgbClr val="FFFFFF"/>
                </a:solidFill>
                <a:latin typeface="微软雅黑"/>
                <a:cs typeface="微软雅黑"/>
              </a:rPr>
              <a:t>第一篇：儿童成长与家庭教育现状</a:t>
            </a:r>
            <a:endParaRPr sz="1800">
              <a:latin typeface="微软雅黑"/>
              <a:cs typeface="微软雅黑"/>
            </a:endParaRPr>
          </a:p>
        </p:txBody>
      </p:sp>
      <p:sp>
        <p:nvSpPr>
          <p:cNvPr id="21" name="object 21"/>
          <p:cNvSpPr txBox="1"/>
          <p:nvPr/>
        </p:nvSpPr>
        <p:spPr>
          <a:xfrm>
            <a:off x="11820397" y="6543357"/>
            <a:ext cx="155575" cy="203200"/>
          </a:xfrm>
          <a:prstGeom prst="rect">
            <a:avLst/>
          </a:prstGeom>
        </p:spPr>
        <p:txBody>
          <a:bodyPr vert="horz" wrap="square" lIns="0" tIns="215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ct val="100000"/>
              </a:lnSpc>
              <a:spcBef>
                <a:spcPts val="170"/>
              </a:spcBef>
            </a:pPr>
            <a:r>
              <a:rPr sz="1050">
                <a:solidFill>
                  <a:srgbClr val="A6A6A6"/>
                </a:solidFill>
                <a:latin typeface="微软雅黑"/>
                <a:cs typeface="微软雅黑"/>
              </a:rPr>
              <a:t>3</a:t>
            </a:r>
            <a:endParaRPr sz="1050">
              <a:latin typeface="微软雅黑"/>
              <a:cs typeface="微软雅黑"/>
            </a:endParaRPr>
          </a:p>
        </p:txBody>
      </p:sp>
      <p:sp>
        <p:nvSpPr>
          <p:cNvPr id="14" name="object 14"/>
          <p:cNvSpPr txBox="1"/>
          <p:nvPr/>
        </p:nvSpPr>
        <p:spPr>
          <a:xfrm>
            <a:off x="7944611" y="2142744"/>
            <a:ext cx="853440" cy="413384"/>
          </a:xfrm>
          <a:prstGeom prst="rect">
            <a:avLst/>
          </a:prstGeom>
          <a:solidFill>
            <a:srgbClr val="B1D234"/>
          </a:solidFill>
        </p:spPr>
        <p:txBody>
          <a:bodyPr vert="horz" wrap="square" lIns="0" tIns="4381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384" algn="ctr">
              <a:lnSpc>
                <a:spcPct val="100000"/>
              </a:lnSpc>
              <a:spcBef>
                <a:spcPts val="345"/>
              </a:spcBef>
            </a:pPr>
            <a:r>
              <a:rPr sz="1800" spc="-5">
                <a:solidFill>
                  <a:srgbClr val="FFFFFF"/>
                </a:solidFill>
                <a:latin typeface="Arial"/>
                <a:cs typeface="Arial"/>
              </a:rPr>
              <a:t>1</a:t>
            </a:r>
            <a:endParaRPr sz="1800">
              <a:latin typeface="Arial"/>
              <a:cs typeface="Arial"/>
            </a:endParaRPr>
          </a:p>
        </p:txBody>
      </p:sp>
      <p:sp>
        <p:nvSpPr>
          <p:cNvPr id="15" name="object 15"/>
          <p:cNvSpPr txBox="1"/>
          <p:nvPr/>
        </p:nvSpPr>
        <p:spPr>
          <a:xfrm>
            <a:off x="3393947" y="2863595"/>
            <a:ext cx="4544695" cy="411480"/>
          </a:xfrm>
          <a:prstGeom prst="rect">
            <a:avLst/>
          </a:prstGeom>
          <a:solidFill>
            <a:srgbClr val="F1F1F1"/>
          </a:solidFill>
        </p:spPr>
        <p:txBody>
          <a:bodyPr vert="horz" wrap="square" lIns="0" tIns="6032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0835">
              <a:lnSpc>
                <a:spcPct val="100000"/>
              </a:lnSpc>
              <a:spcBef>
                <a:spcPts val="475"/>
              </a:spcBef>
            </a:pPr>
            <a:r>
              <a:rPr sz="1800">
                <a:solidFill>
                  <a:srgbClr val="7E7E7E"/>
                </a:solidFill>
                <a:latin typeface="微软雅黑"/>
                <a:cs typeface="微软雅黑"/>
              </a:rPr>
              <a:t>第二篇：儿童健康成长的阻碍</a:t>
            </a:r>
            <a:endParaRPr sz="1800">
              <a:latin typeface="微软雅黑"/>
              <a:cs typeface="微软雅黑"/>
            </a:endParaRPr>
          </a:p>
        </p:txBody>
      </p:sp>
      <p:sp>
        <p:nvSpPr>
          <p:cNvPr id="16" name="object 16"/>
          <p:cNvSpPr txBox="1"/>
          <p:nvPr/>
        </p:nvSpPr>
        <p:spPr>
          <a:xfrm>
            <a:off x="7944611" y="2863595"/>
            <a:ext cx="853440" cy="411480"/>
          </a:xfrm>
          <a:prstGeom prst="rect">
            <a:avLst/>
          </a:prstGeom>
          <a:solidFill>
            <a:srgbClr val="B1D234"/>
          </a:solidFill>
        </p:spPr>
        <p:txBody>
          <a:bodyPr vert="horz" wrap="square" lIns="0" tIns="64769"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384" algn="ctr">
              <a:lnSpc>
                <a:spcPct val="100000"/>
              </a:lnSpc>
              <a:spcBef>
                <a:spcPts val="509"/>
              </a:spcBef>
            </a:pPr>
            <a:r>
              <a:rPr sz="1800" spc="-5">
                <a:solidFill>
                  <a:srgbClr val="FFFFFF"/>
                </a:solidFill>
                <a:latin typeface="Arial"/>
                <a:cs typeface="Arial"/>
              </a:rPr>
              <a:t>2</a:t>
            </a:r>
            <a:endParaRPr sz="1800">
              <a:latin typeface="Arial"/>
              <a:cs typeface="Arial"/>
            </a:endParaRPr>
          </a:p>
        </p:txBody>
      </p:sp>
      <p:sp>
        <p:nvSpPr>
          <p:cNvPr id="17" name="object 17"/>
          <p:cNvSpPr txBox="1"/>
          <p:nvPr/>
        </p:nvSpPr>
        <p:spPr>
          <a:xfrm>
            <a:off x="3393947" y="3581400"/>
            <a:ext cx="4544695" cy="413384"/>
          </a:xfrm>
          <a:prstGeom prst="rect">
            <a:avLst/>
          </a:prstGeom>
          <a:solidFill>
            <a:srgbClr val="F1F1F1"/>
          </a:solidFill>
        </p:spPr>
        <p:txBody>
          <a:bodyPr vert="horz" wrap="square" lIns="0" tIns="58419"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0835">
              <a:lnSpc>
                <a:spcPct val="100000"/>
              </a:lnSpc>
              <a:spcBef>
                <a:spcPts val="459"/>
              </a:spcBef>
            </a:pPr>
            <a:r>
              <a:rPr sz="1800">
                <a:solidFill>
                  <a:srgbClr val="7E7E7E"/>
                </a:solidFill>
                <a:latin typeface="微软雅黑"/>
                <a:cs typeface="微软雅黑"/>
              </a:rPr>
              <a:t>第三篇：儿童健康成长倡议</a:t>
            </a:r>
            <a:endParaRPr sz="1800">
              <a:latin typeface="微软雅黑"/>
              <a:cs typeface="微软雅黑"/>
            </a:endParaRPr>
          </a:p>
        </p:txBody>
      </p:sp>
      <p:sp>
        <p:nvSpPr>
          <p:cNvPr id="18" name="object 18"/>
          <p:cNvSpPr txBox="1"/>
          <p:nvPr/>
        </p:nvSpPr>
        <p:spPr>
          <a:xfrm>
            <a:off x="7944611" y="3581400"/>
            <a:ext cx="853440" cy="413384"/>
          </a:xfrm>
          <a:prstGeom prst="rect">
            <a:avLst/>
          </a:prstGeom>
          <a:solidFill>
            <a:srgbClr val="B1D234"/>
          </a:solidFill>
        </p:spPr>
        <p:txBody>
          <a:bodyPr vert="horz" wrap="square" lIns="0" tIns="641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384" algn="ctr">
              <a:lnSpc>
                <a:spcPct val="100000"/>
              </a:lnSpc>
              <a:spcBef>
                <a:spcPts val="505"/>
              </a:spcBef>
            </a:pPr>
            <a:r>
              <a:rPr sz="1800" spc="-5">
                <a:solidFill>
                  <a:srgbClr val="FFFFFF"/>
                </a:solidFill>
                <a:latin typeface="Arial"/>
                <a:cs typeface="Arial"/>
              </a:rPr>
              <a:t>3</a:t>
            </a:r>
            <a:endParaRPr sz="1800">
              <a:latin typeface="Arial"/>
              <a:cs typeface="Arial"/>
            </a:endParaRPr>
          </a:p>
        </p:txBody>
      </p:sp>
      <p:sp>
        <p:nvSpPr>
          <p:cNvPr id="19" name="object 19"/>
          <p:cNvSpPr txBox="1"/>
          <p:nvPr/>
        </p:nvSpPr>
        <p:spPr>
          <a:xfrm>
            <a:off x="3393947" y="4302252"/>
            <a:ext cx="4544695" cy="411480"/>
          </a:xfrm>
          <a:prstGeom prst="rect">
            <a:avLst/>
          </a:prstGeom>
          <a:solidFill>
            <a:srgbClr val="F1F1F1"/>
          </a:solidFill>
        </p:spPr>
        <p:txBody>
          <a:bodyPr vert="horz" wrap="square" lIns="0" tIns="5778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0835">
              <a:lnSpc>
                <a:spcPct val="100000"/>
              </a:lnSpc>
              <a:spcBef>
                <a:spcPts val="455"/>
              </a:spcBef>
            </a:pPr>
            <a:r>
              <a:rPr sz="1800">
                <a:solidFill>
                  <a:srgbClr val="7E7E7E"/>
                </a:solidFill>
                <a:latin typeface="微软雅黑"/>
                <a:cs typeface="微软雅黑"/>
              </a:rPr>
              <a:t>第四篇：儿童成长的科学认知</a:t>
            </a:r>
            <a:endParaRPr sz="1800">
              <a:latin typeface="微软雅黑"/>
              <a:cs typeface="微软雅黑"/>
            </a:endParaRPr>
          </a:p>
        </p:txBody>
      </p:sp>
      <p:sp>
        <p:nvSpPr>
          <p:cNvPr id="20" name="object 20"/>
          <p:cNvSpPr txBox="1"/>
          <p:nvPr/>
        </p:nvSpPr>
        <p:spPr>
          <a:xfrm>
            <a:off x="7944611" y="4302252"/>
            <a:ext cx="853440" cy="411480"/>
          </a:xfrm>
          <a:prstGeom prst="rect">
            <a:avLst/>
          </a:prstGeom>
          <a:solidFill>
            <a:srgbClr val="B1D234"/>
          </a:solidFill>
        </p:spPr>
        <p:txBody>
          <a:bodyPr vert="horz" wrap="square" lIns="0" tIns="635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384" algn="ctr">
              <a:lnSpc>
                <a:spcPct val="100000"/>
              </a:lnSpc>
              <a:spcBef>
                <a:spcPts val="500"/>
              </a:spcBef>
            </a:pPr>
            <a:r>
              <a:rPr sz="1800" spc="-5">
                <a:solidFill>
                  <a:srgbClr val="FFFFFF"/>
                </a:solidFill>
                <a:latin typeface="Arial"/>
                <a:cs typeface="Arial"/>
              </a:rPr>
              <a:t>4</a:t>
            </a:r>
            <a:endParaRPr sz="1800">
              <a:latin typeface="Arial"/>
              <a:cs typeface="Arial"/>
            </a:endParaRPr>
          </a:p>
        </p:txBody>
      </p:sp>
      <p:sp>
        <p:nvSpPr>
          <p:cNvPr id="22" name="object 17">
            <a:extLst>
              <a:ext uri="{FF2B5EF4-FFF2-40B4-BE49-F238E27FC236}">
                <a16:creationId xmlns:a16="http://schemas.microsoft.com/office/drawing/2014/main" id="{C6F3AB9B-BDF9-4FE2-B7A9-7A460B03DE63}"/>
              </a:ext>
            </a:extLst>
          </p:cNvPr>
          <p:cNvSpPr txBox="1"/>
          <p:nvPr/>
        </p:nvSpPr>
        <p:spPr>
          <a:xfrm>
            <a:off x="685800" y="582269"/>
            <a:ext cx="1759261" cy="689932"/>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spcBef>
                <a:spcPts val="100"/>
              </a:spcBef>
            </a:pPr>
            <a:r>
              <a:rPr lang="zh-CN" altLang="en-US" sz="4400" b="1" kern="0">
                <a:solidFill>
                  <a:srgbClr val="B2D234"/>
                </a:solidFill>
                <a:latin typeface="微软雅黑" panose="020b0503020204020204" pitchFamily="34" charset="-122"/>
                <a:ea typeface="微软雅黑" panose="020b0503020204020204" pitchFamily="34" charset="-122"/>
                <a:cs typeface="微软雅黑"/>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11"/>
          <a:stretch>
            <a:fillRect/>
          </a:stretch>
        </a:blipFill>
        <a:effectLst/>
      </p:bgPr>
    </p:bg>
    <p:spTree>
      <p:nvGrpSpPr>
        <p:cNvPr id="1" name=""/>
        <p:cNvGrpSpPr/>
        <p:nvPr/>
      </p:nvGrpSpPr>
      <p:grpSpPr>
        <a:xfrm>
          <a:off x="0" y="0"/>
          <a:ext cx="0" cy="0"/>
        </a:xfrm>
      </p:grpSpPr>
      <p:sp>
        <p:nvSpPr>
          <p:cNvPr id="2" name="object 2"/>
          <p:cNvSpPr txBox="1">
            <a:spLocks noGrp="1"/>
          </p:cNvSpPr>
          <p:nvPr>
            <p:ph type="title"/>
          </p:nvPr>
        </p:nvSpPr>
        <p:spPr>
          <a:xfrm>
            <a:off x="1602994" y="1758823"/>
            <a:ext cx="5351780" cy="452120"/>
          </a:xfrm>
          <a:prstGeom prst="rect">
            <a:avLst/>
          </a:prstGeom>
        </p:spPr>
        <p:txBody>
          <a:bodyPr vert="horz" wrap="square" lIns="0" tIns="12065" rIns="0" bIns="0" rtlCol="0">
            <a:spAutoFit/>
          </a:bodyPr>
          <a:lstStyle/>
          <a:p>
            <a:pPr marL="12700">
              <a:lnSpc>
                <a:spcPct val="100000"/>
              </a:lnSpc>
              <a:spcBef>
                <a:spcPts val="95"/>
              </a:spcBef>
            </a:pPr>
            <a:r>
              <a:rPr sz="2800" b="1" spc="-5">
                <a:solidFill>
                  <a:srgbClr val="B1D234"/>
                </a:solidFill>
                <a:latin typeface="微软雅黑"/>
                <a:cs typeface="微软雅黑"/>
              </a:rPr>
              <a:t>第一篇：儿童成长与家庭教育现状</a:t>
            </a:r>
            <a:endParaRPr sz="2800">
              <a:latin typeface="微软雅黑"/>
              <a:cs typeface="微软雅黑"/>
            </a:endParaRPr>
          </a:p>
        </p:txBody>
      </p:sp>
      <p:sp>
        <p:nvSpPr>
          <p:cNvPr id="3" name="object 3"/>
          <p:cNvSpPr/>
          <p:nvPr/>
        </p:nvSpPr>
        <p:spPr>
          <a:xfrm>
            <a:off x="1524761" y="2550414"/>
            <a:ext cx="3491865" cy="152400"/>
          </a:xfrm>
          <a:custGeom>
            <a:rect l="l" t="t" r="r" b="b"/>
            <a:pathLst>
              <a:path w="3491865" h="152400">
                <a:moveTo>
                  <a:pt x="0" y="152400"/>
                </a:moveTo>
                <a:lnTo>
                  <a:pt x="3491484" y="152400"/>
                </a:lnTo>
                <a:lnTo>
                  <a:pt x="3491484" y="0"/>
                </a:lnTo>
                <a:lnTo>
                  <a:pt x="0" y="0"/>
                </a:lnTo>
                <a:lnTo>
                  <a:pt x="0" y="15240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1524761" y="2550414"/>
            <a:ext cx="3491865" cy="152400"/>
          </a:xfrm>
          <a:custGeom>
            <a:rect l="l" t="t" r="r" b="b"/>
            <a:pathLst>
              <a:path w="3491865" h="152400">
                <a:moveTo>
                  <a:pt x="0" y="152400"/>
                </a:moveTo>
                <a:lnTo>
                  <a:pt x="3491484" y="152400"/>
                </a:lnTo>
                <a:lnTo>
                  <a:pt x="3491484" y="0"/>
                </a:lnTo>
                <a:lnTo>
                  <a:pt x="0" y="0"/>
                </a:lnTo>
                <a:lnTo>
                  <a:pt x="0" y="152400"/>
                </a:lnTo>
                <a:close/>
              </a:path>
            </a:pathLst>
          </a:custGeom>
          <a:ln w="25908">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1524761" y="2760726"/>
            <a:ext cx="9144000" cy="0"/>
          </a:xfrm>
          <a:custGeom>
            <a:rect l="l" t="t" r="r" b="b"/>
            <a:pathLst>
              <a:path w="9144000">
                <a:moveTo>
                  <a:pt x="0" y="0"/>
                </a:moveTo>
                <a:lnTo>
                  <a:pt x="9144000" y="0"/>
                </a:lnTo>
              </a:path>
            </a:pathLst>
          </a:custGeom>
          <a:ln w="19812">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8750807" y="4564379"/>
            <a:ext cx="176784" cy="176783"/>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7557516" y="5836920"/>
            <a:ext cx="158495" cy="158496"/>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8481059" y="6470903"/>
            <a:ext cx="134112" cy="134111"/>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10206228" y="4750308"/>
            <a:ext cx="164592" cy="164592"/>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9218676" y="5577840"/>
            <a:ext cx="256540" cy="256540"/>
          </a:xfrm>
          <a:custGeom>
            <a:rect l="l" t="t" r="r" b="b"/>
            <a:pathLst>
              <a:path w="256540" h="256539">
                <a:moveTo>
                  <a:pt x="128016" y="0"/>
                </a:moveTo>
                <a:lnTo>
                  <a:pt x="78170" y="10060"/>
                </a:lnTo>
                <a:lnTo>
                  <a:pt x="37480" y="37495"/>
                </a:lnTo>
                <a:lnTo>
                  <a:pt x="10054" y="78186"/>
                </a:lnTo>
                <a:lnTo>
                  <a:pt x="0" y="128016"/>
                </a:lnTo>
                <a:lnTo>
                  <a:pt x="10054" y="177845"/>
                </a:lnTo>
                <a:lnTo>
                  <a:pt x="37480" y="218536"/>
                </a:lnTo>
                <a:lnTo>
                  <a:pt x="78170" y="245971"/>
                </a:lnTo>
                <a:lnTo>
                  <a:pt x="128016" y="256032"/>
                </a:lnTo>
                <a:lnTo>
                  <a:pt x="177861" y="245971"/>
                </a:lnTo>
                <a:lnTo>
                  <a:pt x="218551" y="218536"/>
                </a:lnTo>
                <a:lnTo>
                  <a:pt x="245977" y="177845"/>
                </a:lnTo>
                <a:lnTo>
                  <a:pt x="256031" y="128016"/>
                </a:lnTo>
                <a:lnTo>
                  <a:pt x="245977" y="78186"/>
                </a:lnTo>
                <a:lnTo>
                  <a:pt x="218551" y="37495"/>
                </a:lnTo>
                <a:lnTo>
                  <a:pt x="177861" y="10060"/>
                </a:lnTo>
                <a:lnTo>
                  <a:pt x="128016" y="0"/>
                </a:lnTo>
                <a:close/>
              </a:path>
            </a:pathLst>
          </a:custGeom>
          <a:solidFill>
            <a:srgbClr val="B1D234">
              <a:alpha val="50195"/>
            </a:srgbClr>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9925811" y="6242303"/>
            <a:ext cx="112776" cy="111251"/>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7636764" y="4715255"/>
            <a:ext cx="1139825" cy="1122680"/>
          </a:xfrm>
          <a:custGeom>
            <a:rect l="l" t="t" r="r" b="b"/>
            <a:pathLst>
              <a:path w="1139825" h="1122679">
                <a:moveTo>
                  <a:pt x="1139697" y="0"/>
                </a:moveTo>
                <a:lnTo>
                  <a:pt x="0" y="1122133"/>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8901683" y="4715255"/>
            <a:ext cx="445134" cy="863600"/>
          </a:xfrm>
          <a:custGeom>
            <a:rect l="l" t="t" r="r" b="b"/>
            <a:pathLst>
              <a:path w="445134" h="863600">
                <a:moveTo>
                  <a:pt x="0" y="0"/>
                </a:moveTo>
                <a:lnTo>
                  <a:pt x="444881" y="863473"/>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8548116" y="4741164"/>
            <a:ext cx="291465" cy="1731010"/>
          </a:xfrm>
          <a:custGeom>
            <a:rect l="l" t="t" r="r" b="b"/>
            <a:pathLst>
              <a:path w="291465" h="1731010">
                <a:moveTo>
                  <a:pt x="290956" y="0"/>
                </a:moveTo>
                <a:lnTo>
                  <a:pt x="0" y="1730578"/>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9436607" y="5797296"/>
            <a:ext cx="506095" cy="462280"/>
          </a:xfrm>
          <a:custGeom>
            <a:rect l="l" t="t" r="r" b="b"/>
            <a:pathLst>
              <a:path w="506095" h="462279">
                <a:moveTo>
                  <a:pt x="0" y="0"/>
                </a:moveTo>
                <a:lnTo>
                  <a:pt x="506095" y="461962"/>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9982200" y="4914900"/>
            <a:ext cx="306070" cy="1328420"/>
          </a:xfrm>
          <a:custGeom>
            <a:rect l="l" t="t" r="r" b="b"/>
            <a:pathLst>
              <a:path w="306070" h="1328420">
                <a:moveTo>
                  <a:pt x="305816" y="0"/>
                </a:moveTo>
                <a:lnTo>
                  <a:pt x="0" y="1328267"/>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8595359" y="6298691"/>
            <a:ext cx="1331595" cy="287655"/>
          </a:xfrm>
          <a:custGeom>
            <a:rect l="l" t="t" r="r" b="b"/>
            <a:pathLst>
              <a:path w="1331595" h="287654">
                <a:moveTo>
                  <a:pt x="0" y="287566"/>
                </a:moveTo>
                <a:lnTo>
                  <a:pt x="1331214"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7716011" y="5705855"/>
            <a:ext cx="1502410" cy="210185"/>
          </a:xfrm>
          <a:custGeom>
            <a:rect l="l" t="t" r="r" b="b"/>
            <a:pathLst>
              <a:path w="1502409" h="210185">
                <a:moveTo>
                  <a:pt x="0" y="209956"/>
                </a:moveTo>
                <a:lnTo>
                  <a:pt x="1502410"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7693152" y="4832603"/>
            <a:ext cx="2513330" cy="1028700"/>
          </a:xfrm>
          <a:custGeom>
            <a:rect l="l" t="t" r="r" b="b"/>
            <a:pathLst>
              <a:path w="2513329" h="1028700">
                <a:moveTo>
                  <a:pt x="0" y="1028357"/>
                </a:moveTo>
                <a:lnTo>
                  <a:pt x="2513076"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8595359" y="5797296"/>
            <a:ext cx="660400" cy="694690"/>
          </a:xfrm>
          <a:custGeom>
            <a:rect l="l" t="t" r="r" b="b"/>
            <a:pathLst>
              <a:path w="660400" h="694689">
                <a:moveTo>
                  <a:pt x="0" y="694169"/>
                </a:moveTo>
                <a:lnTo>
                  <a:pt x="660400"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7693152" y="5972555"/>
            <a:ext cx="808355" cy="518795"/>
          </a:xfrm>
          <a:custGeom>
            <a:rect l="l" t="t" r="r" b="b"/>
            <a:pathLst>
              <a:path w="808354" h="518795">
                <a:moveTo>
                  <a:pt x="807847" y="518693"/>
                </a:moveTo>
                <a:lnTo>
                  <a:pt x="0"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8927592" y="4652771"/>
            <a:ext cx="1303020" cy="121285"/>
          </a:xfrm>
          <a:custGeom>
            <a:rect l="l" t="t" r="r" b="b"/>
            <a:pathLst>
              <a:path w="1303020" h="121285">
                <a:moveTo>
                  <a:pt x="0" y="0"/>
                </a:moveTo>
                <a:lnTo>
                  <a:pt x="1302638" y="121284"/>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9436607" y="4890515"/>
            <a:ext cx="793115" cy="725805"/>
          </a:xfrm>
          <a:custGeom>
            <a:rect l="l" t="t" r="r" b="b"/>
            <a:pathLst>
              <a:path w="793115" h="725804">
                <a:moveTo>
                  <a:pt x="793115" y="0"/>
                </a:moveTo>
                <a:lnTo>
                  <a:pt x="0" y="725728"/>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7318247" y="5967984"/>
            <a:ext cx="266953" cy="316992"/>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6771131" y="5954267"/>
            <a:ext cx="91440" cy="91439"/>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6862571" y="5999988"/>
            <a:ext cx="455295" cy="225425"/>
          </a:xfrm>
          <a:custGeom>
            <a:rect l="l" t="t" r="r" b="b"/>
            <a:pathLst>
              <a:path w="455295" h="225425">
                <a:moveTo>
                  <a:pt x="455041" y="225082"/>
                </a:moveTo>
                <a:lnTo>
                  <a:pt x="0"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6039611" y="6379464"/>
            <a:ext cx="106679" cy="106679"/>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6131052" y="5999988"/>
            <a:ext cx="640080" cy="395605"/>
          </a:xfrm>
          <a:custGeom>
            <a:rect l="l" t="t" r="r" b="b"/>
            <a:pathLst>
              <a:path w="640079" h="395604">
                <a:moveTo>
                  <a:pt x="639952" y="0"/>
                </a:moveTo>
                <a:lnTo>
                  <a:pt x="0" y="395211"/>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9390888" y="3372611"/>
            <a:ext cx="91439" cy="91439"/>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8839200" y="3450335"/>
            <a:ext cx="565785" cy="1113790"/>
          </a:xfrm>
          <a:custGeom>
            <a:rect l="l" t="t" r="r" b="b"/>
            <a:pathLst>
              <a:path w="565784" h="1113789">
                <a:moveTo>
                  <a:pt x="0" y="1113536"/>
                </a:moveTo>
                <a:lnTo>
                  <a:pt x="565403"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8948928" y="2139695"/>
            <a:ext cx="161544" cy="161543"/>
          </a:xfrm>
          <a:prstGeom prst="rect">
            <a:avLst/>
          </a:prstGeom>
          <a:blipFill>
            <a:blip r:embed="rId1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9087611" y="2276855"/>
            <a:ext cx="349885" cy="1094740"/>
          </a:xfrm>
          <a:custGeom>
            <a:rect l="l" t="t" r="r" b="b"/>
            <a:pathLst>
              <a:path w="349884" h="1094739">
                <a:moveTo>
                  <a:pt x="0" y="0"/>
                </a:moveTo>
                <a:lnTo>
                  <a:pt x="349631" y="1094613"/>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txBox="1"/>
          <p:nvPr/>
        </p:nvSpPr>
        <p:spPr>
          <a:xfrm>
            <a:off x="1602994" y="2768853"/>
            <a:ext cx="5819775" cy="1946275"/>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50100"/>
              </a:lnSpc>
              <a:spcBef>
                <a:spcPts val="95"/>
              </a:spcBef>
            </a:pPr>
            <a:r>
              <a:rPr sz="1200">
                <a:solidFill>
                  <a:srgbClr val="585858"/>
                </a:solidFill>
                <a:latin typeface="微软雅黑"/>
                <a:cs typeface="微软雅黑"/>
              </a:rPr>
              <a:t>儿童是祖国和民族的未来与希望，儿童的健康成长不仅仅决定家庭的前途与命运，更关 </a:t>
            </a:r>
            <a:r>
              <a:rPr sz="1200" spc="45">
                <a:solidFill>
                  <a:srgbClr val="585858"/>
                </a:solidFill>
                <a:latin typeface="微软雅黑"/>
                <a:cs typeface="微软雅黑"/>
              </a:rPr>
              <a:t>乎国</a:t>
            </a:r>
            <a:r>
              <a:rPr sz="1200" spc="55">
                <a:solidFill>
                  <a:srgbClr val="585858"/>
                </a:solidFill>
                <a:latin typeface="微软雅黑"/>
                <a:cs typeface="微软雅黑"/>
              </a:rPr>
              <a:t>家</a:t>
            </a:r>
            <a:r>
              <a:rPr sz="1200" spc="45">
                <a:solidFill>
                  <a:srgbClr val="585858"/>
                </a:solidFill>
                <a:latin typeface="微软雅黑"/>
                <a:cs typeface="微软雅黑"/>
              </a:rPr>
              <a:t>的</a:t>
            </a:r>
            <a:r>
              <a:rPr sz="1200" spc="55">
                <a:solidFill>
                  <a:srgbClr val="585858"/>
                </a:solidFill>
                <a:latin typeface="微软雅黑"/>
                <a:cs typeface="微软雅黑"/>
              </a:rPr>
              <a:t>发</a:t>
            </a:r>
            <a:r>
              <a:rPr sz="1200" spc="45">
                <a:solidFill>
                  <a:srgbClr val="585858"/>
                </a:solidFill>
                <a:latin typeface="微软雅黑"/>
                <a:cs typeface="微软雅黑"/>
              </a:rPr>
              <a:t>展</a:t>
            </a:r>
            <a:r>
              <a:rPr sz="1200" spc="55">
                <a:solidFill>
                  <a:srgbClr val="585858"/>
                </a:solidFill>
                <a:latin typeface="微软雅黑"/>
                <a:cs typeface="微软雅黑"/>
              </a:rPr>
              <a:t>与</a:t>
            </a:r>
            <a:r>
              <a:rPr sz="1200" spc="45">
                <a:solidFill>
                  <a:srgbClr val="585858"/>
                </a:solidFill>
                <a:latin typeface="微软雅黑"/>
                <a:cs typeface="微软雅黑"/>
              </a:rPr>
              <a:t>前</a:t>
            </a:r>
            <a:r>
              <a:rPr sz="1200" spc="65">
                <a:solidFill>
                  <a:srgbClr val="585858"/>
                </a:solidFill>
                <a:latin typeface="微软雅黑"/>
                <a:cs typeface="微软雅黑"/>
              </a:rPr>
              <a:t>景</a:t>
            </a:r>
            <a:r>
              <a:rPr sz="1200" spc="45">
                <a:solidFill>
                  <a:srgbClr val="585858"/>
                </a:solidFill>
                <a:latin typeface="微软雅黑"/>
                <a:cs typeface="微软雅黑"/>
              </a:rPr>
              <a:t>。</a:t>
            </a:r>
            <a:r>
              <a:rPr sz="1200" spc="10">
                <a:solidFill>
                  <a:srgbClr val="585858"/>
                </a:solidFill>
                <a:latin typeface="微软雅黑"/>
                <a:cs typeface="微软雅黑"/>
              </a:rPr>
              <a:t>2021</a:t>
            </a:r>
            <a:r>
              <a:rPr sz="1200" spc="45">
                <a:solidFill>
                  <a:srgbClr val="585858"/>
                </a:solidFill>
                <a:latin typeface="微软雅黑"/>
                <a:cs typeface="微软雅黑"/>
              </a:rPr>
              <a:t>年</a:t>
            </a:r>
            <a:r>
              <a:rPr sz="1200" spc="25">
                <a:solidFill>
                  <a:srgbClr val="585858"/>
                </a:solidFill>
                <a:latin typeface="微软雅黑"/>
                <a:cs typeface="微软雅黑"/>
              </a:rPr>
              <a:t>10</a:t>
            </a:r>
            <a:r>
              <a:rPr sz="1200" spc="45">
                <a:solidFill>
                  <a:srgbClr val="585858"/>
                </a:solidFill>
                <a:latin typeface="微软雅黑"/>
                <a:cs typeface="微软雅黑"/>
              </a:rPr>
              <a:t>月，中</a:t>
            </a:r>
            <a:r>
              <a:rPr sz="1200" spc="55">
                <a:solidFill>
                  <a:srgbClr val="585858"/>
                </a:solidFill>
                <a:latin typeface="微软雅黑"/>
                <a:cs typeface="微软雅黑"/>
              </a:rPr>
              <a:t>央</a:t>
            </a:r>
            <a:r>
              <a:rPr sz="1200" spc="45">
                <a:solidFill>
                  <a:srgbClr val="585858"/>
                </a:solidFill>
                <a:latin typeface="微软雅黑"/>
                <a:cs typeface="微软雅黑"/>
              </a:rPr>
              <a:t>正式</a:t>
            </a:r>
            <a:r>
              <a:rPr sz="1200" spc="55">
                <a:solidFill>
                  <a:srgbClr val="585858"/>
                </a:solidFill>
                <a:latin typeface="微软雅黑"/>
                <a:cs typeface="微软雅黑"/>
              </a:rPr>
              <a:t>出</a:t>
            </a:r>
            <a:r>
              <a:rPr sz="1200" spc="50">
                <a:solidFill>
                  <a:srgbClr val="585858"/>
                </a:solidFill>
                <a:latin typeface="微软雅黑"/>
                <a:cs typeface="微软雅黑"/>
              </a:rPr>
              <a:t>台</a:t>
            </a:r>
            <a:r>
              <a:rPr sz="1200" spc="60">
                <a:solidFill>
                  <a:srgbClr val="585858"/>
                </a:solidFill>
                <a:latin typeface="微软雅黑"/>
                <a:cs typeface="微软雅黑"/>
              </a:rPr>
              <a:t>《</a:t>
            </a:r>
            <a:r>
              <a:rPr sz="1200" spc="45">
                <a:solidFill>
                  <a:srgbClr val="585858"/>
                </a:solidFill>
                <a:latin typeface="微软雅黑"/>
                <a:cs typeface="微软雅黑"/>
              </a:rPr>
              <a:t>中华</a:t>
            </a:r>
            <a:r>
              <a:rPr sz="1200" spc="55">
                <a:solidFill>
                  <a:srgbClr val="585858"/>
                </a:solidFill>
                <a:latin typeface="微软雅黑"/>
                <a:cs typeface="微软雅黑"/>
              </a:rPr>
              <a:t>人民</a:t>
            </a:r>
            <a:r>
              <a:rPr sz="1200" spc="45">
                <a:solidFill>
                  <a:srgbClr val="585858"/>
                </a:solidFill>
                <a:latin typeface="微软雅黑"/>
                <a:cs typeface="微软雅黑"/>
              </a:rPr>
              <a:t>共和</a:t>
            </a:r>
            <a:r>
              <a:rPr sz="1200" spc="55">
                <a:solidFill>
                  <a:srgbClr val="585858"/>
                </a:solidFill>
                <a:latin typeface="微软雅黑"/>
                <a:cs typeface="微软雅黑"/>
              </a:rPr>
              <a:t>国</a:t>
            </a:r>
            <a:r>
              <a:rPr sz="1200" spc="45">
                <a:solidFill>
                  <a:srgbClr val="585858"/>
                </a:solidFill>
                <a:latin typeface="微软雅黑"/>
                <a:cs typeface="微软雅黑"/>
              </a:rPr>
              <a:t>家庭</a:t>
            </a:r>
            <a:r>
              <a:rPr sz="1200" spc="55">
                <a:solidFill>
                  <a:srgbClr val="585858"/>
                </a:solidFill>
                <a:latin typeface="微软雅黑"/>
                <a:cs typeface="微软雅黑"/>
              </a:rPr>
              <a:t>教</a:t>
            </a:r>
            <a:r>
              <a:rPr sz="1200" spc="45">
                <a:solidFill>
                  <a:srgbClr val="585858"/>
                </a:solidFill>
                <a:latin typeface="微软雅黑"/>
                <a:cs typeface="微软雅黑"/>
              </a:rPr>
              <a:t>育促</a:t>
            </a:r>
            <a:r>
              <a:rPr sz="1200">
                <a:solidFill>
                  <a:srgbClr val="585858"/>
                </a:solidFill>
                <a:latin typeface="微软雅黑"/>
                <a:cs typeface="微软雅黑"/>
              </a:rPr>
              <a:t>进 </a:t>
            </a:r>
            <a:r>
              <a:rPr sz="1200" spc="10">
                <a:solidFill>
                  <a:srgbClr val="585858"/>
                </a:solidFill>
                <a:latin typeface="微软雅黑"/>
                <a:cs typeface="微软雅黑"/>
              </a:rPr>
              <a:t>法》，不</a:t>
            </a:r>
            <a:r>
              <a:rPr sz="1200">
                <a:solidFill>
                  <a:srgbClr val="585858"/>
                </a:solidFill>
                <a:latin typeface="微软雅黑"/>
                <a:cs typeface="微软雅黑"/>
              </a:rPr>
              <a:t>仅</a:t>
            </a:r>
            <a:r>
              <a:rPr sz="1200" spc="10">
                <a:solidFill>
                  <a:srgbClr val="585858"/>
                </a:solidFill>
                <a:latin typeface="微软雅黑"/>
                <a:cs typeface="微软雅黑"/>
              </a:rPr>
              <a:t>明确</a:t>
            </a:r>
            <a:r>
              <a:rPr sz="1200">
                <a:solidFill>
                  <a:srgbClr val="585858"/>
                </a:solidFill>
                <a:latin typeface="微软雅黑"/>
                <a:cs typeface="微软雅黑"/>
              </a:rPr>
              <a:t>了</a:t>
            </a:r>
            <a:r>
              <a:rPr sz="1200" spc="10">
                <a:solidFill>
                  <a:srgbClr val="585858"/>
                </a:solidFill>
                <a:latin typeface="微软雅黑"/>
                <a:cs typeface="微软雅黑"/>
              </a:rPr>
              <a:t>家</a:t>
            </a:r>
            <a:r>
              <a:rPr sz="1200">
                <a:solidFill>
                  <a:srgbClr val="585858"/>
                </a:solidFill>
                <a:latin typeface="微软雅黑"/>
                <a:cs typeface="微软雅黑"/>
              </a:rPr>
              <a:t>长</a:t>
            </a:r>
            <a:r>
              <a:rPr sz="1200" spc="10">
                <a:solidFill>
                  <a:srgbClr val="585858"/>
                </a:solidFill>
                <a:latin typeface="微软雅黑"/>
                <a:cs typeface="微软雅黑"/>
              </a:rPr>
              <a:t>作为家庭</a:t>
            </a:r>
            <a:r>
              <a:rPr sz="1200">
                <a:solidFill>
                  <a:srgbClr val="585858"/>
                </a:solidFill>
                <a:latin typeface="微软雅黑"/>
                <a:cs typeface="微软雅黑"/>
              </a:rPr>
              <a:t>教</a:t>
            </a:r>
            <a:r>
              <a:rPr sz="1200" spc="10">
                <a:solidFill>
                  <a:srgbClr val="585858"/>
                </a:solidFill>
                <a:latin typeface="微软雅黑"/>
                <a:cs typeface="微软雅黑"/>
              </a:rPr>
              <a:t>育的</a:t>
            </a:r>
            <a:r>
              <a:rPr sz="1200">
                <a:solidFill>
                  <a:srgbClr val="585858"/>
                </a:solidFill>
                <a:latin typeface="微软雅黑"/>
                <a:cs typeface="微软雅黑"/>
              </a:rPr>
              <a:t>责</a:t>
            </a:r>
            <a:r>
              <a:rPr sz="1200" spc="10">
                <a:solidFill>
                  <a:srgbClr val="585858"/>
                </a:solidFill>
                <a:latin typeface="微软雅黑"/>
                <a:cs typeface="微软雅黑"/>
              </a:rPr>
              <a:t>任</a:t>
            </a:r>
            <a:r>
              <a:rPr sz="1200">
                <a:solidFill>
                  <a:srgbClr val="585858"/>
                </a:solidFill>
                <a:latin typeface="微软雅黑"/>
                <a:cs typeface="微软雅黑"/>
              </a:rPr>
              <a:t>主</a:t>
            </a:r>
            <a:r>
              <a:rPr sz="1200" spc="25">
                <a:solidFill>
                  <a:srgbClr val="585858"/>
                </a:solidFill>
                <a:latin typeface="微软雅黑"/>
                <a:cs typeface="微软雅黑"/>
              </a:rPr>
              <a:t>体</a:t>
            </a:r>
            <a:r>
              <a:rPr sz="1200" spc="10">
                <a:solidFill>
                  <a:srgbClr val="585858"/>
                </a:solidFill>
                <a:latin typeface="微软雅黑"/>
                <a:cs typeface="微软雅黑"/>
              </a:rPr>
              <a:t>，还将</a:t>
            </a:r>
            <a:r>
              <a:rPr sz="1200">
                <a:solidFill>
                  <a:srgbClr val="585858"/>
                </a:solidFill>
                <a:latin typeface="微软雅黑"/>
                <a:cs typeface="微软雅黑"/>
              </a:rPr>
              <a:t>每年</a:t>
            </a:r>
            <a:r>
              <a:rPr sz="1200" spc="15">
                <a:solidFill>
                  <a:srgbClr val="585858"/>
                </a:solidFill>
                <a:latin typeface="微软雅黑"/>
                <a:cs typeface="微软雅黑"/>
              </a:rPr>
              <a:t>5</a:t>
            </a:r>
            <a:r>
              <a:rPr sz="1200">
                <a:solidFill>
                  <a:srgbClr val="585858"/>
                </a:solidFill>
                <a:latin typeface="微软雅黑"/>
                <a:cs typeface="微软雅黑"/>
              </a:rPr>
              <a:t>月</a:t>
            </a:r>
            <a:r>
              <a:rPr sz="1200" spc="-10">
                <a:solidFill>
                  <a:srgbClr val="585858"/>
                </a:solidFill>
                <a:latin typeface="微软雅黑"/>
                <a:cs typeface="微软雅黑"/>
              </a:rPr>
              <a:t>1</a:t>
            </a:r>
            <a:r>
              <a:rPr sz="1200" spc="15">
                <a:solidFill>
                  <a:srgbClr val="585858"/>
                </a:solidFill>
                <a:latin typeface="微软雅黑"/>
                <a:cs typeface="微软雅黑"/>
              </a:rPr>
              <a:t>5</a:t>
            </a:r>
            <a:r>
              <a:rPr sz="1200">
                <a:solidFill>
                  <a:srgbClr val="585858"/>
                </a:solidFill>
                <a:latin typeface="微软雅黑"/>
                <a:cs typeface="微软雅黑"/>
              </a:rPr>
              <a:t>日</a:t>
            </a:r>
            <a:r>
              <a:rPr sz="1200" spc="10">
                <a:solidFill>
                  <a:srgbClr val="585858"/>
                </a:solidFill>
                <a:latin typeface="微软雅黑"/>
                <a:cs typeface="微软雅黑"/>
              </a:rPr>
              <a:t>国际家</a:t>
            </a:r>
            <a:r>
              <a:rPr sz="1200">
                <a:solidFill>
                  <a:srgbClr val="585858"/>
                </a:solidFill>
                <a:latin typeface="微软雅黑"/>
                <a:cs typeface="微软雅黑"/>
              </a:rPr>
              <a:t>庭</a:t>
            </a:r>
            <a:r>
              <a:rPr sz="1200" spc="10">
                <a:solidFill>
                  <a:srgbClr val="585858"/>
                </a:solidFill>
                <a:latin typeface="微软雅黑"/>
                <a:cs typeface="微软雅黑"/>
              </a:rPr>
              <a:t>日所在</a:t>
            </a:r>
            <a:r>
              <a:rPr sz="1200">
                <a:solidFill>
                  <a:srgbClr val="585858"/>
                </a:solidFill>
                <a:latin typeface="微软雅黑"/>
                <a:cs typeface="微软雅黑"/>
              </a:rPr>
              <a:t>周 确立为全国家庭教育宣传周，引导全社会注重家庭、积极关注儿童健康成长。</a:t>
            </a:r>
            <a:endParaRPr sz="1200">
              <a:latin typeface="微软雅黑"/>
              <a:cs typeface="微软雅黑"/>
            </a:endParaRPr>
          </a:p>
          <a:p>
            <a:pPr marL="12700" marR="6985" algn="just">
              <a:lnSpc>
                <a:spcPct val="150000"/>
              </a:lnSpc>
            </a:pPr>
            <a:r>
              <a:rPr sz="1200">
                <a:solidFill>
                  <a:srgbClr val="585858"/>
                </a:solidFill>
                <a:latin typeface="微软雅黑"/>
                <a:cs typeface="微软雅黑"/>
              </a:rPr>
              <a:t>为更好地了解中国儿童的健康成长及家庭教育现状，本篇将基于用户调研结果，从家长 的视角对中国儿童家庭画像、儿童学习与生活现状、儿童成长健康发展情况及家长的健 </a:t>
            </a:r>
            <a:r>
              <a:rPr sz="1200" spc="-5">
                <a:solidFill>
                  <a:srgbClr val="585858"/>
                </a:solidFill>
                <a:latin typeface="微软雅黑"/>
                <a:cs typeface="微软雅黑"/>
              </a:rPr>
              <a:t>康关注痛点等多维度展开研究分</a:t>
            </a:r>
            <a:r>
              <a:rPr sz="1200">
                <a:solidFill>
                  <a:srgbClr val="585858"/>
                </a:solidFill>
                <a:latin typeface="微软雅黑"/>
                <a:cs typeface="微软雅黑"/>
              </a:rPr>
              <a:t>析。</a:t>
            </a:r>
            <a:endParaRPr sz="1200">
              <a:latin typeface="微软雅黑"/>
              <a:cs typeface="微软雅黑"/>
            </a:endParaRPr>
          </a:p>
        </p:txBody>
      </p:sp>
      <p:sp>
        <p:nvSpPr>
          <p:cNvPr id="34" name="object 34"/>
          <p:cNvSpPr txBox="1"/>
          <p:nvPr/>
        </p:nvSpPr>
        <p:spPr>
          <a:xfrm>
            <a:off x="11820397" y="6543357"/>
            <a:ext cx="155575" cy="203200"/>
          </a:xfrm>
          <a:prstGeom prst="rect">
            <a:avLst/>
          </a:prstGeom>
        </p:spPr>
        <p:txBody>
          <a:bodyPr vert="horz" wrap="square" lIns="0" tIns="215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ct val="100000"/>
              </a:lnSpc>
              <a:spcBef>
                <a:spcPts val="170"/>
              </a:spcBef>
            </a:pPr>
            <a:r>
              <a:rPr sz="1050">
                <a:solidFill>
                  <a:srgbClr val="A6A6A6"/>
                </a:solidFill>
                <a:latin typeface="微软雅黑"/>
                <a:cs typeface="微软雅黑"/>
              </a:rPr>
              <a:t>4</a:t>
            </a:r>
            <a:endParaRPr sz="105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45797" y="6551168"/>
            <a:ext cx="104775" cy="18732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a:solidFill>
                  <a:srgbClr val="A6A6A6"/>
                </a:solidFill>
                <a:latin typeface="微软雅黑"/>
                <a:cs typeface="微软雅黑"/>
              </a:rPr>
              <a:t>5</a:t>
            </a:r>
            <a:endParaRPr sz="1050">
              <a:latin typeface="微软雅黑"/>
              <a:cs typeface="微软雅黑"/>
            </a:endParaRPr>
          </a:p>
        </p:txBody>
      </p:sp>
      <p:sp>
        <p:nvSpPr>
          <p:cNvPr id="15" name="object 15"/>
          <p:cNvSpPr txBox="1"/>
          <p:nvPr/>
        </p:nvSpPr>
        <p:spPr>
          <a:xfrm>
            <a:off x="10565130" y="6609080"/>
            <a:ext cx="1102360" cy="136576"/>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endParaRPr sz="800">
              <a:latin typeface="微软雅黑"/>
              <a:cs typeface="微软雅黑"/>
            </a:endParaRPr>
          </a:p>
        </p:txBody>
      </p:sp>
      <p:sp>
        <p:nvSpPr>
          <p:cNvPr id="16" name="object 16"/>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a:spLocks noGrp="1"/>
          </p:cNvSpPr>
          <p:nvPr>
            <p:ph type="title"/>
          </p:nvPr>
        </p:nvSpPr>
        <p:spPr>
          <a:xfrm>
            <a:off x="526795" y="482041"/>
            <a:ext cx="1653539" cy="514350"/>
          </a:xfrm>
          <a:prstGeom prst="rect">
            <a:avLst/>
          </a:prstGeom>
        </p:spPr>
        <p:txBody>
          <a:bodyPr vert="horz" wrap="square" lIns="0" tIns="13335" rIns="0" bIns="0" rtlCol="0">
            <a:spAutoFit/>
          </a:bodyPr>
          <a:lstStyle/>
          <a:p>
            <a:pPr marL="12700">
              <a:lnSpc>
                <a:spcPct val="100000"/>
              </a:lnSpc>
              <a:spcBef>
                <a:spcPts val="105"/>
              </a:spcBef>
            </a:pPr>
            <a:r>
              <a:rPr/>
              <a:t>调研说明</a:t>
            </a:r>
          </a:p>
        </p:txBody>
      </p:sp>
      <p:sp>
        <p:nvSpPr>
          <p:cNvPr id="18" name="object 18"/>
          <p:cNvSpPr txBox="1"/>
          <p:nvPr/>
        </p:nvSpPr>
        <p:spPr>
          <a:xfrm>
            <a:off x="2175510" y="1405255"/>
            <a:ext cx="9474200" cy="8483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50000"/>
              </a:lnSpc>
              <a:spcBef>
                <a:spcPts val="100"/>
              </a:spcBef>
            </a:pPr>
            <a:r>
              <a:rPr sz="1200">
                <a:solidFill>
                  <a:srgbClr val="585858"/>
                </a:solidFill>
                <a:latin typeface="微软雅黑"/>
                <a:cs typeface="微软雅黑"/>
              </a:rPr>
              <a:t>本次用户调研通过在线调研社区收集样本，对全国</a:t>
            </a:r>
            <a:r>
              <a:rPr sz="1200" spc="-5">
                <a:solidFill>
                  <a:srgbClr val="585858"/>
                </a:solidFill>
                <a:latin typeface="微软雅黑"/>
                <a:cs typeface="微软雅黑"/>
              </a:rPr>
              <a:t>3-18</a:t>
            </a:r>
            <a:r>
              <a:rPr sz="1200">
                <a:solidFill>
                  <a:srgbClr val="585858"/>
                </a:solidFill>
                <a:latin typeface="微软雅黑"/>
                <a:cs typeface="微软雅黑"/>
              </a:rPr>
              <a:t>岁儿童（幼儿园、小学和中学在读学生）的家长展开了定量研究，用以深度了解中国 儿童的家庭画像、儿童的学习与生活现状、儿童在身心健康、学习状态、生活习惯等多方面的发展情况、家长的健康关注痛点与期待等重点维 度，以求为中国儿童必要的健康发展支持提供调研数据支撑。</a:t>
            </a:r>
            <a:endParaRPr sz="1200">
              <a:latin typeface="微软雅黑"/>
              <a:cs typeface="微软雅黑"/>
            </a:endParaRPr>
          </a:p>
        </p:txBody>
      </p:sp>
      <p:sp>
        <p:nvSpPr>
          <p:cNvPr id="19" name="object 19"/>
          <p:cNvSpPr txBox="1"/>
          <p:nvPr/>
        </p:nvSpPr>
        <p:spPr>
          <a:xfrm>
            <a:off x="579119" y="1455419"/>
            <a:ext cx="1501140" cy="871855"/>
          </a:xfrm>
          <a:prstGeom prst="rect">
            <a:avLst/>
          </a:prstGeom>
          <a:solidFill>
            <a:srgbClr val="8AC53E"/>
          </a:solidFill>
        </p:spPr>
        <p:txBody>
          <a:bodyPr vert="horz" wrap="square" lIns="0" tIns="6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5"/>
              </a:spcBef>
            </a:pPr>
            <a:endParaRPr sz="2200">
              <a:latin typeface="Times New Roman"/>
              <a:cs typeface="Times New Roman"/>
            </a:endParaRPr>
          </a:p>
          <a:p>
            <a:pPr marL="393700">
              <a:lnSpc>
                <a:spcPct val="100000"/>
              </a:lnSpc>
            </a:pPr>
            <a:r>
              <a:rPr sz="1400" b="1">
                <a:solidFill>
                  <a:srgbClr val="FFFFFF"/>
                </a:solidFill>
                <a:latin typeface="微软雅黑"/>
                <a:cs typeface="微软雅黑"/>
              </a:rPr>
              <a:t>研究目的</a:t>
            </a:r>
            <a:endParaRPr sz="1400">
              <a:latin typeface="微软雅黑"/>
              <a:cs typeface="微软雅黑"/>
            </a:endParaRPr>
          </a:p>
        </p:txBody>
      </p:sp>
      <p:sp>
        <p:nvSpPr>
          <p:cNvPr id="20" name="object 20"/>
          <p:cNvSpPr txBox="1"/>
          <p:nvPr/>
        </p:nvSpPr>
        <p:spPr>
          <a:xfrm>
            <a:off x="579119" y="2782823"/>
            <a:ext cx="1501140" cy="3152140"/>
          </a:xfrm>
          <a:prstGeom prst="rect">
            <a:avLst/>
          </a:prstGeom>
          <a:solidFill>
            <a:srgbClr val="8AC53E"/>
          </a:solidFill>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endParaRPr sz="1800">
              <a:latin typeface="Times New Roman"/>
              <a:cs typeface="Times New Roman"/>
            </a:endParaRPr>
          </a:p>
          <a:p>
            <a:pPr>
              <a:lnSpc>
                <a:spcPct val="100000"/>
              </a:lnSpc>
            </a:pPr>
            <a:endParaRPr sz="1800">
              <a:latin typeface="Times New Roman"/>
              <a:cs typeface="Times New Roman"/>
            </a:endParaRPr>
          </a:p>
          <a:p>
            <a:pPr>
              <a:lnSpc>
                <a:spcPct val="100000"/>
              </a:lnSpc>
            </a:pPr>
            <a:endParaRPr sz="1800">
              <a:latin typeface="Times New Roman"/>
              <a:cs typeface="Times New Roman"/>
            </a:endParaRPr>
          </a:p>
          <a:p>
            <a:pPr>
              <a:lnSpc>
                <a:spcPct val="100000"/>
              </a:lnSpc>
            </a:pPr>
            <a:endParaRPr sz="1800">
              <a:latin typeface="Times New Roman"/>
              <a:cs typeface="Times New Roman"/>
            </a:endParaRPr>
          </a:p>
          <a:p>
            <a:pPr>
              <a:lnSpc>
                <a:spcPct val="100000"/>
              </a:lnSpc>
            </a:pPr>
            <a:endParaRPr sz="1800">
              <a:latin typeface="Times New Roman"/>
              <a:cs typeface="Times New Roman"/>
            </a:endParaRPr>
          </a:p>
          <a:p>
            <a:pPr marL="393700">
              <a:lnSpc>
                <a:spcPct val="100000"/>
              </a:lnSpc>
              <a:spcBef>
                <a:spcPts val="1170"/>
              </a:spcBef>
            </a:pPr>
            <a:r>
              <a:rPr sz="1400" b="1">
                <a:solidFill>
                  <a:srgbClr val="FFFFFF"/>
                </a:solidFill>
                <a:latin typeface="微软雅黑"/>
                <a:cs typeface="微软雅黑"/>
              </a:rPr>
              <a:t>执行说明</a:t>
            </a:r>
            <a:endParaRPr sz="1400">
              <a:latin typeface="微软雅黑"/>
              <a:cs typeface="微软雅黑"/>
            </a:endParaRPr>
          </a:p>
        </p:txBody>
      </p:sp>
      <p:sp>
        <p:nvSpPr>
          <p:cNvPr id="21" name="object 21"/>
          <p:cNvSpPr txBox="1"/>
          <p:nvPr/>
        </p:nvSpPr>
        <p:spPr>
          <a:xfrm>
            <a:off x="2421635" y="2782823"/>
            <a:ext cx="974090" cy="288290"/>
          </a:xfrm>
          <a:prstGeom prst="rect">
            <a:avLst/>
          </a:prstGeom>
          <a:solidFill>
            <a:srgbClr val="F1F1F1"/>
          </a:solidFill>
        </p:spPr>
        <p:txBody>
          <a:bodyPr vert="horz" wrap="square" lIns="0" tIns="4826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0975">
              <a:lnSpc>
                <a:spcPct val="100000"/>
              </a:lnSpc>
              <a:spcBef>
                <a:spcPts val="380"/>
              </a:spcBef>
            </a:pPr>
            <a:r>
              <a:rPr sz="1200">
                <a:solidFill>
                  <a:srgbClr val="585858"/>
                </a:solidFill>
                <a:latin typeface="微软雅黑"/>
                <a:cs typeface="微软雅黑"/>
              </a:rPr>
              <a:t>调研时间</a:t>
            </a:r>
            <a:endParaRPr sz="1200">
              <a:latin typeface="微软雅黑"/>
              <a:cs typeface="微软雅黑"/>
            </a:endParaRPr>
          </a:p>
        </p:txBody>
      </p:sp>
      <p:sp>
        <p:nvSpPr>
          <p:cNvPr id="22" name="object 22"/>
          <p:cNvSpPr txBox="1"/>
          <p:nvPr/>
        </p:nvSpPr>
        <p:spPr>
          <a:xfrm>
            <a:off x="3474846" y="2810078"/>
            <a:ext cx="981710" cy="2089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solidFill>
                  <a:srgbClr val="585858"/>
                </a:solidFill>
                <a:latin typeface="微软雅黑"/>
                <a:cs typeface="微软雅黑"/>
              </a:rPr>
              <a:t>2022</a:t>
            </a:r>
            <a:r>
              <a:rPr sz="1200" spc="-5">
                <a:solidFill>
                  <a:srgbClr val="585858"/>
                </a:solidFill>
                <a:latin typeface="微软雅黑"/>
                <a:cs typeface="微软雅黑"/>
              </a:rPr>
              <a:t>年</a:t>
            </a:r>
            <a:r>
              <a:rPr sz="1200" spc="-10">
                <a:solidFill>
                  <a:srgbClr val="585858"/>
                </a:solidFill>
                <a:latin typeface="微软雅黑"/>
                <a:cs typeface="微软雅黑"/>
              </a:rPr>
              <a:t>1~4</a:t>
            </a:r>
            <a:r>
              <a:rPr sz="1200">
                <a:solidFill>
                  <a:srgbClr val="585858"/>
                </a:solidFill>
                <a:latin typeface="微软雅黑"/>
                <a:cs typeface="微软雅黑"/>
              </a:rPr>
              <a:t>月</a:t>
            </a:r>
            <a:endParaRPr sz="1200">
              <a:latin typeface="微软雅黑"/>
              <a:cs typeface="微软雅黑"/>
            </a:endParaRPr>
          </a:p>
        </p:txBody>
      </p:sp>
      <p:sp>
        <p:nvSpPr>
          <p:cNvPr id="23" name="object 23"/>
          <p:cNvSpPr txBox="1"/>
          <p:nvPr/>
        </p:nvSpPr>
        <p:spPr>
          <a:xfrm>
            <a:off x="2421635" y="5338571"/>
            <a:ext cx="974090" cy="596265"/>
          </a:xfrm>
          <a:prstGeom prst="rect">
            <a:avLst/>
          </a:prstGeom>
          <a:solidFill>
            <a:srgbClr val="F1F1F1"/>
          </a:solidFill>
        </p:spPr>
        <p:txBody>
          <a:bodyPr vert="horz" wrap="square" lIns="0" tIns="571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
              </a:spcBef>
            </a:pPr>
            <a:endParaRPr sz="1350">
              <a:latin typeface="Times New Roman"/>
              <a:cs typeface="Times New Roman"/>
            </a:endParaRPr>
          </a:p>
          <a:p>
            <a:pPr marL="180975">
              <a:lnSpc>
                <a:spcPct val="100000"/>
              </a:lnSpc>
            </a:pPr>
            <a:r>
              <a:rPr sz="1200">
                <a:solidFill>
                  <a:srgbClr val="585858"/>
                </a:solidFill>
                <a:latin typeface="微软雅黑"/>
                <a:cs typeface="微软雅黑"/>
              </a:rPr>
              <a:t>样本配额</a:t>
            </a:r>
            <a:endParaRPr sz="1200">
              <a:latin typeface="微软雅黑"/>
              <a:cs typeface="微软雅黑"/>
            </a:endParaRPr>
          </a:p>
        </p:txBody>
      </p:sp>
      <p:sp>
        <p:nvSpPr>
          <p:cNvPr id="24" name="object 24"/>
          <p:cNvSpPr txBox="1"/>
          <p:nvPr/>
        </p:nvSpPr>
        <p:spPr>
          <a:xfrm>
            <a:off x="3474846" y="5316220"/>
            <a:ext cx="5157470" cy="57467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50100"/>
              </a:lnSpc>
              <a:spcBef>
                <a:spcPts val="100"/>
              </a:spcBef>
            </a:pPr>
            <a:r>
              <a:rPr sz="1200">
                <a:solidFill>
                  <a:srgbClr val="585858"/>
                </a:solidFill>
                <a:latin typeface="微软雅黑"/>
                <a:cs typeface="微软雅黑"/>
              </a:rPr>
              <a:t>儿童年龄段</a:t>
            </a:r>
            <a:r>
              <a:rPr sz="1200" spc="-5">
                <a:solidFill>
                  <a:srgbClr val="585858"/>
                </a:solidFill>
                <a:latin typeface="微软雅黑"/>
                <a:cs typeface="微软雅黑"/>
              </a:rPr>
              <a:t>——</a:t>
            </a:r>
            <a:r>
              <a:rPr sz="1200">
                <a:solidFill>
                  <a:srgbClr val="585858"/>
                </a:solidFill>
                <a:latin typeface="微软雅黑"/>
                <a:cs typeface="微软雅黑"/>
              </a:rPr>
              <a:t>幼儿园儿童：小学生：中学生</a:t>
            </a:r>
            <a:r>
              <a:rPr sz="1200" spc="-5">
                <a:solidFill>
                  <a:srgbClr val="585858"/>
                </a:solidFill>
                <a:latin typeface="微软雅黑"/>
                <a:cs typeface="微软雅黑"/>
              </a:rPr>
              <a:t>=</a:t>
            </a:r>
            <a:r>
              <a:rPr sz="1200">
                <a:solidFill>
                  <a:srgbClr val="585858"/>
                </a:solidFill>
                <a:latin typeface="微软雅黑"/>
                <a:cs typeface="微软雅黑"/>
              </a:rPr>
              <a:t>1：1：1，具体年龄均匀分布 城市线配额</a:t>
            </a:r>
            <a:r>
              <a:rPr sz="1200" spc="-5">
                <a:solidFill>
                  <a:srgbClr val="585858"/>
                </a:solidFill>
                <a:latin typeface="微软雅黑"/>
                <a:cs typeface="微软雅黑"/>
              </a:rPr>
              <a:t>——</a:t>
            </a:r>
            <a:r>
              <a:rPr sz="1200">
                <a:solidFill>
                  <a:srgbClr val="585858"/>
                </a:solidFill>
                <a:latin typeface="微软雅黑"/>
                <a:cs typeface="微软雅黑"/>
              </a:rPr>
              <a:t>一线城市：二线城市：三级城市</a:t>
            </a:r>
            <a:r>
              <a:rPr sz="1200" spc="-5">
                <a:solidFill>
                  <a:srgbClr val="585858"/>
                </a:solidFill>
                <a:latin typeface="微软雅黑"/>
                <a:cs typeface="微软雅黑"/>
              </a:rPr>
              <a:t>=1：1：1</a:t>
            </a:r>
            <a:endParaRPr sz="1200">
              <a:latin typeface="微软雅黑"/>
              <a:cs typeface="微软雅黑"/>
            </a:endParaRPr>
          </a:p>
        </p:txBody>
      </p:sp>
      <p:sp>
        <p:nvSpPr>
          <p:cNvPr id="25" name="object 25"/>
          <p:cNvSpPr txBox="1"/>
          <p:nvPr/>
        </p:nvSpPr>
        <p:spPr>
          <a:xfrm>
            <a:off x="2421635" y="3293364"/>
            <a:ext cx="974090" cy="288290"/>
          </a:xfrm>
          <a:prstGeom prst="rect">
            <a:avLst/>
          </a:prstGeom>
          <a:solidFill>
            <a:srgbClr val="F1F1F1"/>
          </a:solidFill>
        </p:spPr>
        <p:txBody>
          <a:bodyPr vert="horz" wrap="square" lIns="0" tIns="4889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0975">
              <a:lnSpc>
                <a:spcPct val="100000"/>
              </a:lnSpc>
              <a:spcBef>
                <a:spcPts val="385"/>
              </a:spcBef>
            </a:pPr>
            <a:r>
              <a:rPr sz="1200" spc="-5">
                <a:solidFill>
                  <a:srgbClr val="585858"/>
                </a:solidFill>
                <a:latin typeface="微软雅黑"/>
                <a:cs typeface="微软雅黑"/>
              </a:rPr>
              <a:t>调研方式</a:t>
            </a:r>
            <a:endParaRPr sz="1200">
              <a:latin typeface="微软雅黑"/>
              <a:cs typeface="微软雅黑"/>
            </a:endParaRPr>
          </a:p>
        </p:txBody>
      </p:sp>
      <p:sp>
        <p:nvSpPr>
          <p:cNvPr id="26" name="object 26"/>
          <p:cNvSpPr txBox="1"/>
          <p:nvPr/>
        </p:nvSpPr>
        <p:spPr>
          <a:xfrm>
            <a:off x="3474846" y="3318128"/>
            <a:ext cx="1604645" cy="19749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spc="-5">
                <a:solidFill>
                  <a:srgbClr val="585858"/>
                </a:solidFill>
                <a:latin typeface="微软雅黑"/>
                <a:cs typeface="微软雅黑"/>
              </a:rPr>
              <a:t>iclick</a:t>
            </a:r>
            <a:r>
              <a:rPr sz="1200">
                <a:solidFill>
                  <a:srgbClr val="585858"/>
                </a:solidFill>
                <a:latin typeface="微软雅黑"/>
                <a:cs typeface="微软雅黑"/>
              </a:rPr>
              <a:t>在线调研平台</a:t>
            </a:r>
            <a:endParaRPr sz="1200">
              <a:latin typeface="微软雅黑"/>
              <a:cs typeface="微软雅黑"/>
            </a:endParaRPr>
          </a:p>
        </p:txBody>
      </p:sp>
      <p:sp>
        <p:nvSpPr>
          <p:cNvPr id="27" name="object 27"/>
          <p:cNvSpPr txBox="1"/>
          <p:nvPr/>
        </p:nvSpPr>
        <p:spPr>
          <a:xfrm>
            <a:off x="2421635" y="4828032"/>
            <a:ext cx="974090" cy="288290"/>
          </a:xfrm>
          <a:prstGeom prst="rect">
            <a:avLst/>
          </a:prstGeom>
          <a:solidFill>
            <a:srgbClr val="F1F1F1"/>
          </a:solidFill>
        </p:spPr>
        <p:txBody>
          <a:bodyPr vert="horz" wrap="square" lIns="0" tIns="48894"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0975">
              <a:lnSpc>
                <a:spcPct val="100000"/>
              </a:lnSpc>
              <a:spcBef>
                <a:spcPts val="384"/>
              </a:spcBef>
            </a:pPr>
            <a:r>
              <a:rPr sz="1200">
                <a:solidFill>
                  <a:srgbClr val="585858"/>
                </a:solidFill>
                <a:latin typeface="微软雅黑"/>
                <a:cs typeface="微软雅黑"/>
              </a:rPr>
              <a:t>调研对象</a:t>
            </a:r>
            <a:endParaRPr sz="1200">
              <a:latin typeface="微软雅黑"/>
              <a:cs typeface="微软雅黑"/>
            </a:endParaRPr>
          </a:p>
        </p:txBody>
      </p:sp>
      <p:sp>
        <p:nvSpPr>
          <p:cNvPr id="28" name="object 28"/>
          <p:cNvSpPr txBox="1"/>
          <p:nvPr/>
        </p:nvSpPr>
        <p:spPr>
          <a:xfrm>
            <a:off x="3474846" y="4840985"/>
            <a:ext cx="721995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solidFill>
                  <a:srgbClr val="585858"/>
                </a:solidFill>
                <a:latin typeface="微软雅黑"/>
                <a:cs typeface="微软雅黑"/>
              </a:rPr>
              <a:t>全国</a:t>
            </a:r>
            <a:r>
              <a:rPr sz="1200" spc="-5">
                <a:solidFill>
                  <a:srgbClr val="585858"/>
                </a:solidFill>
                <a:latin typeface="微软雅黑"/>
                <a:cs typeface="微软雅黑"/>
              </a:rPr>
              <a:t>3-18</a:t>
            </a:r>
            <a:r>
              <a:rPr sz="1200">
                <a:solidFill>
                  <a:srgbClr val="585858"/>
                </a:solidFill>
                <a:latin typeface="微软雅黑"/>
                <a:cs typeface="微软雅黑"/>
              </a:rPr>
              <a:t>岁儿童（幼儿园、小学和中学在读学生）的家长</a:t>
            </a:r>
            <a:r>
              <a:rPr sz="1200" spc="-50">
                <a:solidFill>
                  <a:srgbClr val="585858"/>
                </a:solidFill>
                <a:latin typeface="微软雅黑"/>
                <a:cs typeface="微软雅黑"/>
              </a:rPr>
              <a:t>，</a:t>
            </a:r>
            <a:r>
              <a:rPr sz="1200" b="1">
                <a:solidFill>
                  <a:srgbClr val="585858"/>
                </a:solidFill>
                <a:latin typeface="微软雅黑"/>
                <a:cs typeface="微软雅黑"/>
              </a:rPr>
              <a:t>子女的教育负责人</a:t>
            </a:r>
            <a:r>
              <a:rPr sz="1200">
                <a:solidFill>
                  <a:srgbClr val="585858"/>
                </a:solidFill>
                <a:latin typeface="微软雅黑"/>
                <a:cs typeface="微软雅黑"/>
              </a:rPr>
              <a:t>，了解子女的学习与生活现状</a:t>
            </a:r>
            <a:endParaRPr sz="1200">
              <a:latin typeface="微软雅黑"/>
              <a:cs typeface="微软雅黑"/>
            </a:endParaRPr>
          </a:p>
        </p:txBody>
      </p:sp>
      <p:sp>
        <p:nvSpPr>
          <p:cNvPr id="29" name="object 29"/>
          <p:cNvSpPr txBox="1"/>
          <p:nvPr/>
        </p:nvSpPr>
        <p:spPr>
          <a:xfrm>
            <a:off x="2421635" y="4315967"/>
            <a:ext cx="974090" cy="288290"/>
          </a:xfrm>
          <a:prstGeom prst="rect">
            <a:avLst/>
          </a:prstGeom>
          <a:solidFill>
            <a:srgbClr val="F1F1F1"/>
          </a:solidFill>
        </p:spPr>
        <p:txBody>
          <a:bodyPr vert="horz" wrap="square" lIns="0" tIns="4953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0975">
              <a:lnSpc>
                <a:spcPct val="100000"/>
              </a:lnSpc>
              <a:spcBef>
                <a:spcPts val="390"/>
              </a:spcBef>
            </a:pPr>
            <a:r>
              <a:rPr sz="1200">
                <a:solidFill>
                  <a:srgbClr val="585858"/>
                </a:solidFill>
                <a:latin typeface="微软雅黑"/>
                <a:cs typeface="微软雅黑"/>
              </a:rPr>
              <a:t>覆盖地区</a:t>
            </a:r>
            <a:endParaRPr sz="1200">
              <a:latin typeface="微软雅黑"/>
              <a:cs typeface="微软雅黑"/>
            </a:endParaRPr>
          </a:p>
        </p:txBody>
      </p:sp>
      <p:sp>
        <p:nvSpPr>
          <p:cNvPr id="30" name="object 30"/>
          <p:cNvSpPr txBox="1"/>
          <p:nvPr/>
        </p:nvSpPr>
        <p:spPr>
          <a:xfrm>
            <a:off x="3474846" y="4333494"/>
            <a:ext cx="233934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solidFill>
                  <a:srgbClr val="585858"/>
                </a:solidFill>
                <a:latin typeface="微软雅黑"/>
                <a:cs typeface="微软雅黑"/>
              </a:rPr>
              <a:t>覆盖全国</a:t>
            </a:r>
            <a:r>
              <a:rPr sz="1200" spc="5">
                <a:solidFill>
                  <a:srgbClr val="585858"/>
                </a:solidFill>
                <a:latin typeface="微软雅黑"/>
                <a:cs typeface="微软雅黑"/>
              </a:rPr>
              <a:t>2</a:t>
            </a:r>
            <a:r>
              <a:rPr sz="1200">
                <a:solidFill>
                  <a:srgbClr val="585858"/>
                </a:solidFill>
                <a:latin typeface="微软雅黑"/>
                <a:cs typeface="微软雅黑"/>
              </a:rPr>
              <a:t>9个省、直辖市和自治区</a:t>
            </a:r>
            <a:endParaRPr sz="1200">
              <a:latin typeface="微软雅黑"/>
              <a:cs typeface="微软雅黑"/>
            </a:endParaRPr>
          </a:p>
        </p:txBody>
      </p:sp>
      <p:sp>
        <p:nvSpPr>
          <p:cNvPr id="31" name="object 31"/>
          <p:cNvSpPr txBox="1"/>
          <p:nvPr/>
        </p:nvSpPr>
        <p:spPr>
          <a:xfrm>
            <a:off x="2421635" y="3805428"/>
            <a:ext cx="974090" cy="288290"/>
          </a:xfrm>
          <a:prstGeom prst="rect">
            <a:avLst/>
          </a:prstGeom>
          <a:solidFill>
            <a:srgbClr val="F1F1F1"/>
          </a:solidFill>
        </p:spPr>
        <p:txBody>
          <a:bodyPr vert="horz" wrap="square" lIns="0" tIns="4826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0975">
              <a:lnSpc>
                <a:spcPct val="100000"/>
              </a:lnSpc>
              <a:spcBef>
                <a:spcPts val="380"/>
              </a:spcBef>
            </a:pPr>
            <a:r>
              <a:rPr sz="1200">
                <a:solidFill>
                  <a:srgbClr val="585858"/>
                </a:solidFill>
                <a:latin typeface="微软雅黑"/>
                <a:cs typeface="微软雅黑"/>
              </a:rPr>
              <a:t>样本总量</a:t>
            </a:r>
            <a:endParaRPr sz="1200">
              <a:latin typeface="微软雅黑"/>
              <a:cs typeface="微软雅黑"/>
            </a:endParaRPr>
          </a:p>
        </p:txBody>
      </p:sp>
      <p:sp>
        <p:nvSpPr>
          <p:cNvPr id="32" name="object 32"/>
          <p:cNvSpPr txBox="1"/>
          <p:nvPr/>
        </p:nvSpPr>
        <p:spPr>
          <a:xfrm>
            <a:off x="3474846" y="3825620"/>
            <a:ext cx="537845"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solidFill>
                  <a:srgbClr val="585858"/>
                </a:solidFill>
                <a:latin typeface="微软雅黑"/>
                <a:cs typeface="微软雅黑"/>
              </a:rPr>
              <a:t>1200份</a:t>
            </a:r>
            <a:endParaRPr sz="120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58497" y="6556057"/>
            <a:ext cx="79375" cy="177800"/>
          </a:xfrm>
          <a:prstGeom prst="rect">
            <a:avLst/>
          </a:prstGeom>
        </p:spPr>
        <p:txBody>
          <a:bodyPr vert="horz" wrap="square" lIns="0" tIns="88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70"/>
              </a:spcBef>
            </a:pPr>
            <a:r>
              <a:rPr sz="1050">
                <a:solidFill>
                  <a:srgbClr val="A6A6A6"/>
                </a:solidFill>
                <a:latin typeface="微软雅黑"/>
                <a:cs typeface="微软雅黑"/>
              </a:rPr>
              <a:t>6</a:t>
            </a:r>
            <a:endParaRPr sz="1050">
              <a:latin typeface="微软雅黑"/>
              <a:cs typeface="微软雅黑"/>
            </a:endParaRPr>
          </a:p>
        </p:txBody>
      </p:sp>
      <p:sp>
        <p:nvSpPr>
          <p:cNvPr id="13" name="object 13"/>
          <p:cNvSpPr/>
          <p:nvPr/>
        </p:nvSpPr>
        <p:spPr>
          <a:xfrm>
            <a:off x="0" y="0"/>
            <a:ext cx="13716000" cy="7721600"/>
          </a:xfrm>
          <a:custGeom>
            <a:rect l="l" t="t" r="r" b="b"/>
            <a:pathLst>
              <a:path w="12192000" h="6858000">
                <a:moveTo>
                  <a:pt x="12192000" y="6857998"/>
                </a:moveTo>
                <a:lnTo>
                  <a:pt x="12192000" y="0"/>
                </a:lnTo>
                <a:lnTo>
                  <a:pt x="0" y="0"/>
                </a:lnTo>
                <a:lnTo>
                  <a:pt x="0" y="6857998"/>
                </a:lnTo>
                <a:lnTo>
                  <a:pt x="12192000" y="6857998"/>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5748528" y="1999488"/>
            <a:ext cx="672465" cy="647700"/>
          </a:xfrm>
          <a:custGeom>
            <a:rect l="l" t="t" r="r" b="b"/>
            <a:pathLst>
              <a:path w="672464" h="647700">
                <a:moveTo>
                  <a:pt x="0" y="647700"/>
                </a:moveTo>
                <a:lnTo>
                  <a:pt x="672084" y="647700"/>
                </a:lnTo>
                <a:lnTo>
                  <a:pt x="672084" y="0"/>
                </a:lnTo>
                <a:lnTo>
                  <a:pt x="0" y="0"/>
                </a:lnTo>
                <a:lnTo>
                  <a:pt x="0" y="64770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6211823" y="2520695"/>
            <a:ext cx="208915" cy="239395"/>
          </a:xfrm>
          <a:custGeom>
            <a:rect l="l" t="t" r="r" b="b"/>
            <a:pathLst>
              <a:path w="208914" h="239394">
                <a:moveTo>
                  <a:pt x="208787" y="0"/>
                </a:moveTo>
                <a:lnTo>
                  <a:pt x="0" y="119633"/>
                </a:lnTo>
                <a:lnTo>
                  <a:pt x="208787" y="239267"/>
                </a:lnTo>
                <a:lnTo>
                  <a:pt x="208787"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2211070" y="2030984"/>
            <a:ext cx="7696834" cy="17354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3025" algn="ctr">
              <a:lnSpc>
                <a:spcPct val="100000"/>
              </a:lnSpc>
              <a:spcBef>
                <a:spcPts val="100"/>
              </a:spcBef>
            </a:pPr>
            <a:r>
              <a:rPr sz="3600" b="1" spc="-5">
                <a:solidFill>
                  <a:srgbClr val="B1D234"/>
                </a:solidFill>
                <a:latin typeface="Arial"/>
                <a:cs typeface="Arial"/>
              </a:rPr>
              <a:t>01</a:t>
            </a:r>
            <a:endParaRPr sz="3600">
              <a:latin typeface="Arial"/>
              <a:cs typeface="Arial"/>
            </a:endParaRPr>
          </a:p>
          <a:p>
            <a:pPr>
              <a:lnSpc>
                <a:spcPct val="100000"/>
              </a:lnSpc>
              <a:spcBef>
                <a:spcPts val="50"/>
              </a:spcBef>
            </a:pPr>
            <a:endParaRPr sz="4150">
              <a:latin typeface="Arial"/>
              <a:cs typeface="Arial"/>
            </a:endParaRPr>
          </a:p>
          <a:p>
            <a:pPr algn="ctr">
              <a:lnSpc>
                <a:spcPct val="100000"/>
              </a:lnSpc>
              <a:tabLst>
                <a:tab pos="1029969"/>
                <a:tab pos="2060575"/>
                <a:tab pos="3091180"/>
                <a:tab pos="4121785"/>
                <a:tab pos="5152390"/>
                <a:tab pos="6182995"/>
                <a:tab pos="7213600"/>
              </a:tabLst>
            </a:pPr>
            <a:r>
              <a:rPr sz="3600" b="1">
                <a:solidFill>
                  <a:srgbClr val="FFFFFF"/>
                </a:solidFill>
                <a:latin typeface="微软雅黑"/>
                <a:cs typeface="微软雅黑"/>
              </a:rPr>
              <a:t>中	国	儿	童	家	庭	画	像</a:t>
            </a:r>
            <a:endParaRPr sz="360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45797" y="6551168"/>
            <a:ext cx="104775" cy="18732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a:solidFill>
                  <a:srgbClr val="A6A6A6"/>
                </a:solidFill>
                <a:latin typeface="微软雅黑"/>
                <a:cs typeface="微软雅黑"/>
              </a:rPr>
              <a:t>7</a:t>
            </a:r>
            <a:endParaRPr sz="1050">
              <a:latin typeface="微软雅黑"/>
              <a:cs typeface="微软雅黑"/>
            </a:endParaRPr>
          </a:p>
        </p:txBody>
      </p:sp>
      <p:sp>
        <p:nvSpPr>
          <p:cNvPr id="15" name="object 15"/>
          <p:cNvSpPr txBox="1"/>
          <p:nvPr/>
        </p:nvSpPr>
        <p:spPr>
          <a:xfrm>
            <a:off x="4742815" y="6609080"/>
            <a:ext cx="1102360" cy="136576"/>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endParaRPr sz="800">
              <a:latin typeface="微软雅黑"/>
              <a:cs typeface="微软雅黑"/>
            </a:endParaRPr>
          </a:p>
        </p:txBody>
      </p:sp>
      <p:sp>
        <p:nvSpPr>
          <p:cNvPr id="16" name="object 16"/>
          <p:cNvSpPr/>
          <p:nvPr/>
        </p:nvSpPr>
        <p:spPr>
          <a:xfrm>
            <a:off x="539495"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txBox="1"/>
          <p:nvPr/>
        </p:nvSpPr>
        <p:spPr>
          <a:xfrm>
            <a:off x="10539730" y="6609080"/>
            <a:ext cx="1102360" cy="136576"/>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endParaRPr sz="800">
              <a:latin typeface="微软雅黑"/>
              <a:cs typeface="微软雅黑"/>
            </a:endParaRPr>
          </a:p>
        </p:txBody>
      </p:sp>
      <p:sp>
        <p:nvSpPr>
          <p:cNvPr id="19" name="object 19"/>
          <p:cNvSpPr/>
          <p:nvPr/>
        </p:nvSpPr>
        <p:spPr>
          <a:xfrm>
            <a:off x="6335267"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txBox="1">
            <a:spLocks noGrp="1"/>
          </p:cNvSpPr>
          <p:nvPr>
            <p:ph type="title"/>
          </p:nvPr>
        </p:nvSpPr>
        <p:spPr>
          <a:xfrm>
            <a:off x="526795" y="482041"/>
            <a:ext cx="2466975" cy="514350"/>
          </a:xfrm>
          <a:prstGeom prst="rect">
            <a:avLst/>
          </a:prstGeom>
        </p:spPr>
        <p:txBody>
          <a:bodyPr vert="horz" wrap="square" lIns="0" tIns="13335" rIns="0" bIns="0" rtlCol="0">
            <a:spAutoFit/>
          </a:bodyPr>
          <a:lstStyle/>
          <a:p>
            <a:pPr marL="12700">
              <a:lnSpc>
                <a:spcPct val="100000"/>
              </a:lnSpc>
              <a:spcBef>
                <a:spcPts val="105"/>
              </a:spcBef>
            </a:pPr>
            <a:r>
              <a:rPr/>
              <a:t>中国儿童规模</a:t>
            </a:r>
          </a:p>
        </p:txBody>
      </p:sp>
      <p:sp>
        <p:nvSpPr>
          <p:cNvPr id="21" name="object 21"/>
          <p:cNvSpPr txBox="1"/>
          <p:nvPr/>
        </p:nvSpPr>
        <p:spPr>
          <a:xfrm>
            <a:off x="526795" y="1061720"/>
            <a:ext cx="11226800" cy="95631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中国儿童的规模庞大</a:t>
            </a:r>
            <a:r>
              <a:rPr sz="2400" spc="-5">
                <a:solidFill>
                  <a:srgbClr val="585858"/>
                </a:solidFill>
                <a:latin typeface="微软雅黑"/>
                <a:cs typeface="微软雅黑"/>
              </a:rPr>
              <a:t>，2021</a:t>
            </a:r>
            <a:r>
              <a:rPr sz="2400">
                <a:solidFill>
                  <a:srgbClr val="585858"/>
                </a:solidFill>
                <a:latin typeface="微软雅黑"/>
                <a:cs typeface="微软雅黑"/>
              </a:rPr>
              <a:t>年处于幼儿园、小学及中学阶段的在校生</a:t>
            </a:r>
            <a:r>
              <a:rPr sz="2400" spc="5">
                <a:solidFill>
                  <a:srgbClr val="585858"/>
                </a:solidFill>
                <a:latin typeface="微软雅黑"/>
                <a:cs typeface="微软雅黑"/>
              </a:rPr>
              <a:t>近</a:t>
            </a:r>
            <a:r>
              <a:rPr sz="2400" spc="-5">
                <a:solidFill>
                  <a:srgbClr val="585858"/>
                </a:solidFill>
                <a:latin typeface="微软雅黑"/>
                <a:cs typeface="微软雅黑"/>
              </a:rPr>
              <a:t>2.5</a:t>
            </a:r>
            <a:r>
              <a:rPr sz="2400">
                <a:solidFill>
                  <a:srgbClr val="585858"/>
                </a:solidFill>
                <a:latin typeface="微软雅黑"/>
                <a:cs typeface="微软雅黑"/>
              </a:rPr>
              <a:t>亿人</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中国</a:t>
            </a:r>
            <a:r>
              <a:rPr sz="1200">
                <a:solidFill>
                  <a:srgbClr val="585858"/>
                </a:solidFill>
                <a:latin typeface="微软雅黑"/>
                <a:cs typeface="微软雅黑"/>
              </a:rPr>
              <a:t>3-18岁</a:t>
            </a:r>
            <a:r>
              <a:rPr sz="1200" spc="-5">
                <a:solidFill>
                  <a:srgbClr val="585858"/>
                </a:solidFill>
                <a:latin typeface="微软雅黑"/>
                <a:cs typeface="微软雅黑"/>
              </a:rPr>
              <a:t>青</a:t>
            </a:r>
            <a:r>
              <a:rPr sz="1200">
                <a:solidFill>
                  <a:srgbClr val="585858"/>
                </a:solidFill>
                <a:latin typeface="微软雅黑"/>
                <a:cs typeface="微软雅黑"/>
              </a:rPr>
              <a:t>少</a:t>
            </a:r>
            <a:r>
              <a:rPr sz="1200" spc="-5">
                <a:solidFill>
                  <a:srgbClr val="585858"/>
                </a:solidFill>
                <a:latin typeface="微软雅黑"/>
                <a:cs typeface="微软雅黑"/>
              </a:rPr>
              <a:t>年</a:t>
            </a:r>
            <a:r>
              <a:rPr sz="1200">
                <a:solidFill>
                  <a:srgbClr val="585858"/>
                </a:solidFill>
                <a:latin typeface="微软雅黑"/>
                <a:cs typeface="微软雅黑"/>
              </a:rPr>
              <a:t>儿</a:t>
            </a:r>
            <a:r>
              <a:rPr sz="1200" spc="-20">
                <a:solidFill>
                  <a:srgbClr val="585858"/>
                </a:solidFill>
                <a:latin typeface="微软雅黑"/>
                <a:cs typeface="微软雅黑"/>
              </a:rPr>
              <a:t>童</a:t>
            </a:r>
            <a:r>
              <a:rPr sz="1200">
                <a:solidFill>
                  <a:srgbClr val="585858"/>
                </a:solidFill>
                <a:latin typeface="微软雅黑"/>
                <a:cs typeface="微软雅黑"/>
              </a:rPr>
              <a:t>的</a:t>
            </a:r>
            <a:r>
              <a:rPr sz="1200" spc="-5">
                <a:solidFill>
                  <a:srgbClr val="585858"/>
                </a:solidFill>
                <a:latin typeface="微软雅黑"/>
                <a:cs typeface="微软雅黑"/>
              </a:rPr>
              <a:t>规</a:t>
            </a:r>
            <a:r>
              <a:rPr sz="1200">
                <a:solidFill>
                  <a:srgbClr val="585858"/>
                </a:solidFill>
                <a:latin typeface="微软雅黑"/>
                <a:cs typeface="微软雅黑"/>
              </a:rPr>
              <a:t>模</a:t>
            </a:r>
            <a:r>
              <a:rPr sz="1200" spc="-5">
                <a:solidFill>
                  <a:srgbClr val="585858"/>
                </a:solidFill>
                <a:latin typeface="微软雅黑"/>
                <a:cs typeface="微软雅黑"/>
              </a:rPr>
              <a:t>庞</a:t>
            </a:r>
            <a:r>
              <a:rPr sz="1200">
                <a:solidFill>
                  <a:srgbClr val="585858"/>
                </a:solidFill>
                <a:latin typeface="微软雅黑"/>
                <a:cs typeface="微软雅黑"/>
              </a:rPr>
              <a:t>大</a:t>
            </a:r>
            <a:r>
              <a:rPr sz="1200" spc="-5">
                <a:solidFill>
                  <a:srgbClr val="585858"/>
                </a:solidFill>
                <a:latin typeface="微软雅黑"/>
                <a:cs typeface="微软雅黑"/>
              </a:rPr>
              <a:t>。</a:t>
            </a:r>
            <a:r>
              <a:rPr sz="1200">
                <a:solidFill>
                  <a:srgbClr val="585858"/>
                </a:solidFill>
                <a:latin typeface="微软雅黑"/>
                <a:cs typeface="微软雅黑"/>
              </a:rPr>
              <a:t>教</a:t>
            </a:r>
            <a:r>
              <a:rPr sz="1200" spc="-5">
                <a:solidFill>
                  <a:srgbClr val="585858"/>
                </a:solidFill>
                <a:latin typeface="微软雅黑"/>
                <a:cs typeface="微软雅黑"/>
              </a:rPr>
              <a:t>育部2022</a:t>
            </a:r>
            <a:r>
              <a:rPr sz="1200" spc="-15">
                <a:solidFill>
                  <a:srgbClr val="585858"/>
                </a:solidFill>
                <a:latin typeface="微软雅黑"/>
                <a:cs typeface="微软雅黑"/>
              </a:rPr>
              <a:t>年</a:t>
            </a:r>
            <a:r>
              <a:rPr sz="1200">
                <a:solidFill>
                  <a:srgbClr val="585858"/>
                </a:solidFill>
                <a:latin typeface="微软雅黑"/>
                <a:cs typeface="微软雅黑"/>
              </a:rPr>
              <a:t>3</a:t>
            </a:r>
            <a:r>
              <a:rPr sz="1200" spc="-5">
                <a:solidFill>
                  <a:srgbClr val="585858"/>
                </a:solidFill>
                <a:latin typeface="微软雅黑"/>
                <a:cs typeface="微软雅黑"/>
              </a:rPr>
              <a:t>月最新发布</a:t>
            </a:r>
            <a:r>
              <a:rPr sz="1200" spc="-15">
                <a:solidFill>
                  <a:srgbClr val="585858"/>
                </a:solidFill>
                <a:latin typeface="微软雅黑"/>
                <a:cs typeface="微软雅黑"/>
              </a:rPr>
              <a:t>的</a:t>
            </a:r>
            <a:r>
              <a:rPr sz="1200" spc="-5">
                <a:solidFill>
                  <a:srgbClr val="585858"/>
                </a:solidFill>
                <a:latin typeface="微软雅黑"/>
                <a:cs typeface="微软雅黑"/>
              </a:rPr>
              <a:t>2021年教育事业统计数</a:t>
            </a:r>
            <a:r>
              <a:rPr sz="1200" spc="-15">
                <a:solidFill>
                  <a:srgbClr val="585858"/>
                </a:solidFill>
                <a:latin typeface="微软雅黑"/>
                <a:cs typeface="微软雅黑"/>
              </a:rPr>
              <a:t>据</a:t>
            </a:r>
            <a:r>
              <a:rPr sz="1200" spc="-5">
                <a:solidFill>
                  <a:srgbClr val="585858"/>
                </a:solidFill>
                <a:latin typeface="微软雅黑"/>
                <a:cs typeface="微软雅黑"/>
              </a:rPr>
              <a:t>显示</a:t>
            </a:r>
            <a:r>
              <a:rPr sz="1200">
                <a:solidFill>
                  <a:srgbClr val="585858"/>
                </a:solidFill>
                <a:latin typeface="微软雅黑"/>
                <a:cs typeface="微软雅黑"/>
              </a:rPr>
              <a:t>，</a:t>
            </a:r>
            <a:r>
              <a:rPr sz="1200" spc="40">
                <a:solidFill>
                  <a:srgbClr val="585858"/>
                </a:solidFill>
                <a:latin typeface="微软雅黑"/>
                <a:cs typeface="微软雅黑"/>
              </a:rPr>
              <a:t> </a:t>
            </a:r>
            <a:r>
              <a:rPr sz="1200" spc="-5">
                <a:solidFill>
                  <a:srgbClr val="585858"/>
                </a:solidFill>
                <a:latin typeface="微软雅黑"/>
                <a:cs typeface="微软雅黑"/>
              </a:rPr>
              <a:t>2021</a:t>
            </a:r>
            <a:r>
              <a:rPr sz="1200">
                <a:solidFill>
                  <a:srgbClr val="585858"/>
                </a:solidFill>
                <a:latin typeface="微软雅黑"/>
                <a:cs typeface="微软雅黑"/>
              </a:rPr>
              <a:t>年</a:t>
            </a:r>
            <a:r>
              <a:rPr sz="1200" spc="-5">
                <a:solidFill>
                  <a:srgbClr val="585858"/>
                </a:solidFill>
                <a:latin typeface="微软雅黑"/>
                <a:cs typeface="微软雅黑"/>
              </a:rPr>
              <a:t>，</a:t>
            </a:r>
            <a:r>
              <a:rPr sz="1200">
                <a:solidFill>
                  <a:srgbClr val="585858"/>
                </a:solidFill>
                <a:latin typeface="微软雅黑"/>
                <a:cs typeface="微软雅黑"/>
              </a:rPr>
              <a:t>中</a:t>
            </a:r>
            <a:r>
              <a:rPr sz="1200" spc="-20">
                <a:solidFill>
                  <a:srgbClr val="585858"/>
                </a:solidFill>
                <a:latin typeface="微软雅黑"/>
                <a:cs typeface="微软雅黑"/>
              </a:rPr>
              <a:t>国</a:t>
            </a:r>
            <a:r>
              <a:rPr sz="1200">
                <a:solidFill>
                  <a:srgbClr val="585858"/>
                </a:solidFill>
                <a:latin typeface="微软雅黑"/>
                <a:cs typeface="微软雅黑"/>
              </a:rPr>
              <a:t>处</a:t>
            </a:r>
            <a:r>
              <a:rPr sz="1200" spc="-5">
                <a:solidFill>
                  <a:srgbClr val="585858"/>
                </a:solidFill>
                <a:latin typeface="微软雅黑"/>
                <a:cs typeface="微软雅黑"/>
              </a:rPr>
              <a:t>于</a:t>
            </a:r>
            <a:r>
              <a:rPr sz="1200">
                <a:solidFill>
                  <a:srgbClr val="585858"/>
                </a:solidFill>
                <a:latin typeface="微软雅黑"/>
                <a:cs typeface="微软雅黑"/>
              </a:rPr>
              <a:t>幼</a:t>
            </a:r>
            <a:r>
              <a:rPr sz="1200" spc="-5">
                <a:solidFill>
                  <a:srgbClr val="585858"/>
                </a:solidFill>
                <a:latin typeface="微软雅黑"/>
                <a:cs typeface="微软雅黑"/>
              </a:rPr>
              <a:t>儿</a:t>
            </a:r>
            <a:r>
              <a:rPr sz="1200">
                <a:solidFill>
                  <a:srgbClr val="585858"/>
                </a:solidFill>
                <a:latin typeface="微软雅黑"/>
                <a:cs typeface="微软雅黑"/>
              </a:rPr>
              <a:t>园</a:t>
            </a:r>
            <a:r>
              <a:rPr sz="1200" spc="-5">
                <a:solidFill>
                  <a:srgbClr val="585858"/>
                </a:solidFill>
                <a:latin typeface="微软雅黑"/>
                <a:cs typeface="微软雅黑"/>
              </a:rPr>
              <a:t>、</a:t>
            </a:r>
            <a:r>
              <a:rPr sz="1200">
                <a:solidFill>
                  <a:srgbClr val="585858"/>
                </a:solidFill>
                <a:latin typeface="微软雅黑"/>
                <a:cs typeface="微软雅黑"/>
              </a:rPr>
              <a:t>小</a:t>
            </a:r>
            <a:r>
              <a:rPr sz="1200" spc="-5">
                <a:solidFill>
                  <a:srgbClr val="585858"/>
                </a:solidFill>
                <a:latin typeface="微软雅黑"/>
                <a:cs typeface="微软雅黑"/>
              </a:rPr>
              <a:t>学</a:t>
            </a:r>
            <a:r>
              <a:rPr sz="1200">
                <a:solidFill>
                  <a:srgbClr val="585858"/>
                </a:solidFill>
                <a:latin typeface="微软雅黑"/>
                <a:cs typeface="微软雅黑"/>
              </a:rPr>
              <a:t>及</a:t>
            </a:r>
            <a:r>
              <a:rPr sz="1200" spc="-5">
                <a:solidFill>
                  <a:srgbClr val="585858"/>
                </a:solidFill>
                <a:latin typeface="微软雅黑"/>
                <a:cs typeface="微软雅黑"/>
              </a:rPr>
              <a:t>中</a:t>
            </a:r>
            <a:r>
              <a:rPr sz="1200">
                <a:solidFill>
                  <a:srgbClr val="585858"/>
                </a:solidFill>
                <a:latin typeface="微软雅黑"/>
                <a:cs typeface="微软雅黑"/>
              </a:rPr>
              <a:t>学</a:t>
            </a:r>
            <a:r>
              <a:rPr sz="1200" spc="-5">
                <a:solidFill>
                  <a:srgbClr val="585858"/>
                </a:solidFill>
                <a:latin typeface="微软雅黑"/>
                <a:cs typeface="微软雅黑"/>
              </a:rPr>
              <a:t>阶</a:t>
            </a:r>
            <a:r>
              <a:rPr sz="1200">
                <a:solidFill>
                  <a:srgbClr val="585858"/>
                </a:solidFill>
                <a:latin typeface="微软雅黑"/>
                <a:cs typeface="微软雅黑"/>
              </a:rPr>
              <a:t>段</a:t>
            </a:r>
            <a:r>
              <a:rPr sz="1200" spc="-5">
                <a:solidFill>
                  <a:srgbClr val="585858"/>
                </a:solidFill>
                <a:latin typeface="微软雅黑"/>
                <a:cs typeface="微软雅黑"/>
              </a:rPr>
              <a:t>的</a:t>
            </a:r>
            <a:r>
              <a:rPr sz="1200">
                <a:solidFill>
                  <a:srgbClr val="585858"/>
                </a:solidFill>
                <a:latin typeface="微软雅黑"/>
                <a:cs typeface="微软雅黑"/>
              </a:rPr>
              <a:t>在</a:t>
            </a:r>
            <a:r>
              <a:rPr sz="1200" spc="-5">
                <a:solidFill>
                  <a:srgbClr val="585858"/>
                </a:solidFill>
                <a:latin typeface="微软雅黑"/>
                <a:cs typeface="微软雅黑"/>
              </a:rPr>
              <a:t>校</a:t>
            </a:r>
            <a:r>
              <a:rPr sz="1200">
                <a:solidFill>
                  <a:srgbClr val="585858"/>
                </a:solidFill>
                <a:latin typeface="微软雅黑"/>
                <a:cs typeface="微软雅黑"/>
              </a:rPr>
              <a:t>生</a:t>
            </a:r>
            <a:r>
              <a:rPr sz="1200" spc="-5">
                <a:solidFill>
                  <a:srgbClr val="585858"/>
                </a:solidFill>
                <a:latin typeface="微软雅黑"/>
                <a:cs typeface="微软雅黑"/>
              </a:rPr>
              <a:t>规</a:t>
            </a:r>
            <a:r>
              <a:rPr sz="1200">
                <a:solidFill>
                  <a:srgbClr val="585858"/>
                </a:solidFill>
                <a:latin typeface="微软雅黑"/>
                <a:cs typeface="微软雅黑"/>
              </a:rPr>
              <a:t>模近</a:t>
            </a:r>
            <a:r>
              <a:rPr sz="1200" spc="-5">
                <a:solidFill>
                  <a:srgbClr val="585858"/>
                </a:solidFill>
                <a:latin typeface="微软雅黑"/>
                <a:cs typeface="微软雅黑"/>
              </a:rPr>
              <a:t>2.5亿，</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其中幼儿园在园幼儿</a:t>
            </a:r>
            <a:r>
              <a:rPr sz="1200" spc="-5">
                <a:solidFill>
                  <a:srgbClr val="585858"/>
                </a:solidFill>
                <a:latin typeface="微软雅黑"/>
                <a:cs typeface="微软雅黑"/>
              </a:rPr>
              <a:t>4805.21</a:t>
            </a:r>
            <a:r>
              <a:rPr sz="1200">
                <a:solidFill>
                  <a:srgbClr val="585858"/>
                </a:solidFill>
                <a:latin typeface="微软雅黑"/>
                <a:cs typeface="微软雅黑"/>
              </a:rPr>
              <a:t>万，小学在校生</a:t>
            </a:r>
            <a:r>
              <a:rPr sz="1200" spc="-5">
                <a:solidFill>
                  <a:srgbClr val="585858"/>
                </a:solidFill>
                <a:latin typeface="微软雅黑"/>
                <a:cs typeface="微软雅黑"/>
              </a:rPr>
              <a:t>1.08</a:t>
            </a:r>
            <a:r>
              <a:rPr sz="1200">
                <a:solidFill>
                  <a:srgbClr val="585858"/>
                </a:solidFill>
                <a:latin typeface="微软雅黑"/>
                <a:cs typeface="微软雅黑"/>
              </a:rPr>
              <a:t>亿人，</a:t>
            </a:r>
            <a:r>
              <a:rPr sz="1200">
                <a:solidFill>
                  <a:srgbClr val="4A4A4A"/>
                </a:solidFill>
                <a:latin typeface="微软雅黑"/>
                <a:cs typeface="微软雅黑"/>
              </a:rPr>
              <a:t>初中在校生</a:t>
            </a:r>
            <a:r>
              <a:rPr sz="1200" spc="-10">
                <a:solidFill>
                  <a:srgbClr val="4A4A4A"/>
                </a:solidFill>
                <a:latin typeface="微软雅黑"/>
                <a:cs typeface="微软雅黑"/>
              </a:rPr>
              <a:t>5018.44</a:t>
            </a:r>
            <a:r>
              <a:rPr sz="1200">
                <a:solidFill>
                  <a:srgbClr val="4A4A4A"/>
                </a:solidFill>
                <a:latin typeface="微软雅黑"/>
                <a:cs typeface="微软雅黑"/>
              </a:rPr>
              <a:t>万人，普通高中在校生</a:t>
            </a:r>
            <a:r>
              <a:rPr sz="1200" spc="-10">
                <a:solidFill>
                  <a:srgbClr val="4A4A4A"/>
                </a:solidFill>
                <a:latin typeface="微软雅黑"/>
                <a:cs typeface="微软雅黑"/>
              </a:rPr>
              <a:t>2605.03</a:t>
            </a:r>
            <a:r>
              <a:rPr sz="1200">
                <a:solidFill>
                  <a:srgbClr val="4A4A4A"/>
                </a:solidFill>
                <a:latin typeface="微软雅黑"/>
                <a:cs typeface="微软雅黑"/>
              </a:rPr>
              <a:t>万，中等职业学校在校生</a:t>
            </a:r>
            <a:r>
              <a:rPr sz="1200" spc="-10">
                <a:solidFill>
                  <a:srgbClr val="4A4A4A"/>
                </a:solidFill>
                <a:latin typeface="微软雅黑"/>
                <a:cs typeface="微软雅黑"/>
              </a:rPr>
              <a:t>1311.81</a:t>
            </a:r>
            <a:r>
              <a:rPr sz="1200">
                <a:solidFill>
                  <a:srgbClr val="4A4A4A"/>
                </a:solidFill>
                <a:latin typeface="微软雅黑"/>
                <a:cs typeface="微软雅黑"/>
              </a:rPr>
              <a:t>万人。</a:t>
            </a:r>
            <a:endParaRPr sz="1200">
              <a:latin typeface="微软雅黑"/>
              <a:cs typeface="微软雅黑"/>
            </a:endParaRPr>
          </a:p>
        </p:txBody>
      </p:sp>
      <p:sp>
        <p:nvSpPr>
          <p:cNvPr id="22" name="object 22"/>
          <p:cNvSpPr txBox="1"/>
          <p:nvPr/>
        </p:nvSpPr>
        <p:spPr>
          <a:xfrm>
            <a:off x="532282" y="6369507"/>
            <a:ext cx="2164080"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来源：教育部统计，</a:t>
            </a:r>
            <a:r>
              <a:rPr sz="800" spc="-15">
                <a:solidFill>
                  <a:srgbClr val="7E7E7E"/>
                </a:solidFill>
                <a:latin typeface="微软雅黑"/>
                <a:cs typeface="微软雅黑"/>
              </a:rPr>
              <a:t>研</a:t>
            </a:r>
            <a:r>
              <a:rPr sz="800">
                <a:solidFill>
                  <a:srgbClr val="7E7E7E"/>
                </a:solidFill>
                <a:latin typeface="微软雅黑"/>
                <a:cs typeface="微软雅黑"/>
              </a:rPr>
              <a:t>究院</a:t>
            </a:r>
            <a:r>
              <a:rPr sz="800" spc="-15">
                <a:solidFill>
                  <a:srgbClr val="7E7E7E"/>
                </a:solidFill>
                <a:latin typeface="微软雅黑"/>
                <a:cs typeface="微软雅黑"/>
              </a:rPr>
              <a:t>整</a:t>
            </a:r>
            <a:r>
              <a:rPr sz="800">
                <a:solidFill>
                  <a:srgbClr val="7E7E7E"/>
                </a:solidFill>
                <a:latin typeface="微软雅黑"/>
                <a:cs typeface="微软雅黑"/>
              </a:rPr>
              <a:t>理分</a:t>
            </a:r>
            <a:r>
              <a:rPr sz="800" spc="-15">
                <a:solidFill>
                  <a:srgbClr val="7E7E7E"/>
                </a:solidFill>
                <a:latin typeface="微软雅黑"/>
                <a:cs typeface="微软雅黑"/>
              </a:rPr>
              <a:t>析</a:t>
            </a:r>
            <a:r>
              <a:rPr sz="800">
                <a:solidFill>
                  <a:srgbClr val="7E7E7E"/>
                </a:solidFill>
                <a:latin typeface="微软雅黑"/>
                <a:cs typeface="微软雅黑"/>
              </a:rPr>
              <a:t>。</a:t>
            </a:r>
            <a:endParaRPr sz="800">
              <a:latin typeface="微软雅黑"/>
              <a:cs typeface="微软雅黑"/>
            </a:endParaRPr>
          </a:p>
        </p:txBody>
      </p:sp>
      <p:sp>
        <p:nvSpPr>
          <p:cNvPr id="23" name="object 23"/>
          <p:cNvSpPr txBox="1"/>
          <p:nvPr/>
        </p:nvSpPr>
        <p:spPr>
          <a:xfrm>
            <a:off x="6329298" y="6369507"/>
            <a:ext cx="2164080"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来源：教育部统计，</a:t>
            </a:r>
            <a:r>
              <a:rPr sz="800" spc="-15">
                <a:solidFill>
                  <a:srgbClr val="7E7E7E"/>
                </a:solidFill>
                <a:latin typeface="微软雅黑"/>
                <a:cs typeface="微软雅黑"/>
              </a:rPr>
              <a:t>研</a:t>
            </a:r>
            <a:r>
              <a:rPr sz="800">
                <a:solidFill>
                  <a:srgbClr val="7E7E7E"/>
                </a:solidFill>
                <a:latin typeface="微软雅黑"/>
                <a:cs typeface="微软雅黑"/>
              </a:rPr>
              <a:t>究院</a:t>
            </a:r>
            <a:r>
              <a:rPr sz="800" spc="-15">
                <a:solidFill>
                  <a:srgbClr val="7E7E7E"/>
                </a:solidFill>
                <a:latin typeface="微软雅黑"/>
                <a:cs typeface="微软雅黑"/>
              </a:rPr>
              <a:t>整</a:t>
            </a:r>
            <a:r>
              <a:rPr sz="800">
                <a:solidFill>
                  <a:srgbClr val="7E7E7E"/>
                </a:solidFill>
                <a:latin typeface="微软雅黑"/>
                <a:cs typeface="微软雅黑"/>
              </a:rPr>
              <a:t>理分</a:t>
            </a:r>
            <a:r>
              <a:rPr sz="800" spc="-15">
                <a:solidFill>
                  <a:srgbClr val="7E7E7E"/>
                </a:solidFill>
                <a:latin typeface="微软雅黑"/>
                <a:cs typeface="微软雅黑"/>
              </a:rPr>
              <a:t>析</a:t>
            </a:r>
            <a:r>
              <a:rPr sz="800">
                <a:solidFill>
                  <a:srgbClr val="7E7E7E"/>
                </a:solidFill>
                <a:latin typeface="微软雅黑"/>
                <a:cs typeface="微软雅黑"/>
              </a:rPr>
              <a:t>。</a:t>
            </a:r>
            <a:endParaRPr sz="800">
              <a:latin typeface="微软雅黑"/>
              <a:cs typeface="微软雅黑"/>
            </a:endParaRPr>
          </a:p>
        </p:txBody>
      </p:sp>
      <p:sp>
        <p:nvSpPr>
          <p:cNvPr id="24" name="object 24"/>
          <p:cNvSpPr txBox="1"/>
          <p:nvPr/>
        </p:nvSpPr>
        <p:spPr>
          <a:xfrm>
            <a:off x="1385442" y="2186686"/>
            <a:ext cx="3847465" cy="23939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spc="-5">
                <a:solidFill>
                  <a:srgbClr val="404040"/>
                </a:solidFill>
                <a:latin typeface="微软雅黑"/>
                <a:cs typeface="微软雅黑"/>
              </a:rPr>
              <a:t>2021</a:t>
            </a:r>
            <a:r>
              <a:rPr sz="1400" b="1">
                <a:solidFill>
                  <a:srgbClr val="404040"/>
                </a:solidFill>
                <a:latin typeface="微软雅黑"/>
                <a:cs typeface="微软雅黑"/>
              </a:rPr>
              <a:t>年中国幼儿园、小学</a:t>
            </a:r>
            <a:r>
              <a:rPr sz="1400" b="1" spc="-15">
                <a:solidFill>
                  <a:srgbClr val="404040"/>
                </a:solidFill>
                <a:latin typeface="微软雅黑"/>
                <a:cs typeface="微软雅黑"/>
              </a:rPr>
              <a:t>及</a:t>
            </a:r>
            <a:r>
              <a:rPr sz="1400" b="1">
                <a:solidFill>
                  <a:srgbClr val="404040"/>
                </a:solidFill>
                <a:latin typeface="微软雅黑"/>
                <a:cs typeface="微软雅黑"/>
              </a:rPr>
              <a:t>中学</a:t>
            </a:r>
            <a:r>
              <a:rPr sz="1400" b="1" spc="-15">
                <a:solidFill>
                  <a:srgbClr val="404040"/>
                </a:solidFill>
                <a:latin typeface="微软雅黑"/>
                <a:cs typeface="微软雅黑"/>
              </a:rPr>
              <a:t>阶</a:t>
            </a:r>
            <a:r>
              <a:rPr sz="1400" b="1">
                <a:solidFill>
                  <a:srgbClr val="404040"/>
                </a:solidFill>
                <a:latin typeface="微软雅黑"/>
                <a:cs typeface="微软雅黑"/>
              </a:rPr>
              <a:t>段在</a:t>
            </a:r>
            <a:r>
              <a:rPr sz="1400" b="1" spc="-15">
                <a:solidFill>
                  <a:srgbClr val="404040"/>
                </a:solidFill>
                <a:latin typeface="微软雅黑"/>
                <a:cs typeface="微软雅黑"/>
              </a:rPr>
              <a:t>校</a:t>
            </a:r>
            <a:r>
              <a:rPr sz="1400" b="1">
                <a:solidFill>
                  <a:srgbClr val="404040"/>
                </a:solidFill>
                <a:latin typeface="微软雅黑"/>
                <a:cs typeface="微软雅黑"/>
              </a:rPr>
              <a:t>生规模</a:t>
            </a:r>
            <a:endParaRPr sz="1400">
              <a:latin typeface="微软雅黑"/>
              <a:cs typeface="微软雅黑"/>
            </a:endParaRPr>
          </a:p>
        </p:txBody>
      </p:sp>
      <p:sp>
        <p:nvSpPr>
          <p:cNvPr id="25" name="object 25"/>
          <p:cNvSpPr txBox="1"/>
          <p:nvPr/>
        </p:nvSpPr>
        <p:spPr>
          <a:xfrm>
            <a:off x="7931022" y="2215133"/>
            <a:ext cx="2247900" cy="23939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spc="-5">
                <a:solidFill>
                  <a:srgbClr val="404040"/>
                </a:solidFill>
                <a:latin typeface="微软雅黑"/>
                <a:cs typeface="微软雅黑"/>
              </a:rPr>
              <a:t>2021</a:t>
            </a:r>
            <a:r>
              <a:rPr sz="1400" b="1">
                <a:solidFill>
                  <a:srgbClr val="404040"/>
                </a:solidFill>
                <a:latin typeface="微软雅黑"/>
                <a:cs typeface="微软雅黑"/>
              </a:rPr>
              <a:t>年幼小初高在校生占比</a:t>
            </a:r>
            <a:endParaRPr sz="1400">
              <a:latin typeface="微软雅黑"/>
              <a:cs typeface="微软雅黑"/>
            </a:endParaRPr>
          </a:p>
        </p:txBody>
      </p:sp>
      <p:sp>
        <p:nvSpPr>
          <p:cNvPr id="26" name="object 26"/>
          <p:cNvSpPr/>
          <p:nvPr/>
        </p:nvSpPr>
        <p:spPr>
          <a:xfrm>
            <a:off x="9158223" y="3330447"/>
            <a:ext cx="1140460" cy="1210310"/>
          </a:xfrm>
          <a:custGeom>
            <a:rect l="l" t="t" r="r" b="b"/>
            <a:pathLst>
              <a:path w="1140459" h="1210310">
                <a:moveTo>
                  <a:pt x="0" y="0"/>
                </a:moveTo>
                <a:lnTo>
                  <a:pt x="0" y="1209802"/>
                </a:lnTo>
                <a:lnTo>
                  <a:pt x="1140332" y="805814"/>
                </a:lnTo>
                <a:lnTo>
                  <a:pt x="1122893" y="759580"/>
                </a:lnTo>
                <a:lnTo>
                  <a:pt x="1103716" y="714378"/>
                </a:lnTo>
                <a:lnTo>
                  <a:pt x="1082848" y="670241"/>
                </a:lnTo>
                <a:lnTo>
                  <a:pt x="1060334" y="627203"/>
                </a:lnTo>
                <a:lnTo>
                  <a:pt x="1036222" y="585295"/>
                </a:lnTo>
                <a:lnTo>
                  <a:pt x="1010557" y="544551"/>
                </a:lnTo>
                <a:lnTo>
                  <a:pt x="983387" y="505004"/>
                </a:lnTo>
                <a:lnTo>
                  <a:pt x="954756" y="466686"/>
                </a:lnTo>
                <a:lnTo>
                  <a:pt x="924713" y="429630"/>
                </a:lnTo>
                <a:lnTo>
                  <a:pt x="893303" y="393868"/>
                </a:lnTo>
                <a:lnTo>
                  <a:pt x="860571" y="359435"/>
                </a:lnTo>
                <a:lnTo>
                  <a:pt x="826566" y="326361"/>
                </a:lnTo>
                <a:lnTo>
                  <a:pt x="791333" y="294681"/>
                </a:lnTo>
                <a:lnTo>
                  <a:pt x="754918" y="264426"/>
                </a:lnTo>
                <a:lnTo>
                  <a:pt x="717368" y="235630"/>
                </a:lnTo>
                <a:lnTo>
                  <a:pt x="678729" y="208325"/>
                </a:lnTo>
                <a:lnTo>
                  <a:pt x="639048" y="182545"/>
                </a:lnTo>
                <a:lnTo>
                  <a:pt x="598370" y="158321"/>
                </a:lnTo>
                <a:lnTo>
                  <a:pt x="556743" y="135687"/>
                </a:lnTo>
                <a:lnTo>
                  <a:pt x="514212" y="114676"/>
                </a:lnTo>
                <a:lnTo>
                  <a:pt x="470824" y="95319"/>
                </a:lnTo>
                <a:lnTo>
                  <a:pt x="426626" y="77651"/>
                </a:lnTo>
                <a:lnTo>
                  <a:pt x="381662" y="61703"/>
                </a:lnTo>
                <a:lnTo>
                  <a:pt x="335981" y="47509"/>
                </a:lnTo>
                <a:lnTo>
                  <a:pt x="289628" y="35101"/>
                </a:lnTo>
                <a:lnTo>
                  <a:pt x="242650" y="24512"/>
                </a:lnTo>
                <a:lnTo>
                  <a:pt x="195093" y="15775"/>
                </a:lnTo>
                <a:lnTo>
                  <a:pt x="147002" y="8922"/>
                </a:lnTo>
                <a:lnTo>
                  <a:pt x="98426" y="3987"/>
                </a:lnTo>
                <a:lnTo>
                  <a:pt x="49410" y="1002"/>
                </a:lnTo>
                <a:lnTo>
                  <a:pt x="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8246364" y="4136263"/>
            <a:ext cx="2122170" cy="1614170"/>
          </a:xfrm>
          <a:custGeom>
            <a:rect l="l" t="t" r="r" b="b"/>
            <a:pathLst>
              <a:path w="2122170" h="1614170">
                <a:moveTo>
                  <a:pt x="2052192" y="0"/>
                </a:moveTo>
                <a:lnTo>
                  <a:pt x="911859" y="403987"/>
                </a:lnTo>
                <a:lnTo>
                  <a:pt x="0" y="1198880"/>
                </a:lnTo>
                <a:lnTo>
                  <a:pt x="33256" y="1235513"/>
                </a:lnTo>
                <a:lnTo>
                  <a:pt x="67762" y="1270550"/>
                </a:lnTo>
                <a:lnTo>
                  <a:pt x="103462" y="1303975"/>
                </a:lnTo>
                <a:lnTo>
                  <a:pt x="140300" y="1335775"/>
                </a:lnTo>
                <a:lnTo>
                  <a:pt x="178221" y="1365934"/>
                </a:lnTo>
                <a:lnTo>
                  <a:pt x="217170" y="1394438"/>
                </a:lnTo>
                <a:lnTo>
                  <a:pt x="257090" y="1421273"/>
                </a:lnTo>
                <a:lnTo>
                  <a:pt x="297927" y="1446424"/>
                </a:lnTo>
                <a:lnTo>
                  <a:pt x="339625" y="1469877"/>
                </a:lnTo>
                <a:lnTo>
                  <a:pt x="382128" y="1491616"/>
                </a:lnTo>
                <a:lnTo>
                  <a:pt x="425382" y="1511628"/>
                </a:lnTo>
                <a:lnTo>
                  <a:pt x="469331" y="1529898"/>
                </a:lnTo>
                <a:lnTo>
                  <a:pt x="513918" y="1546411"/>
                </a:lnTo>
                <a:lnTo>
                  <a:pt x="559090" y="1561153"/>
                </a:lnTo>
                <a:lnTo>
                  <a:pt x="604789" y="1574109"/>
                </a:lnTo>
                <a:lnTo>
                  <a:pt x="650962" y="1585265"/>
                </a:lnTo>
                <a:lnTo>
                  <a:pt x="697553" y="1594606"/>
                </a:lnTo>
                <a:lnTo>
                  <a:pt x="744504" y="1602117"/>
                </a:lnTo>
                <a:lnTo>
                  <a:pt x="791762" y="1607785"/>
                </a:lnTo>
                <a:lnTo>
                  <a:pt x="839272" y="1611594"/>
                </a:lnTo>
                <a:lnTo>
                  <a:pt x="886977" y="1613530"/>
                </a:lnTo>
                <a:lnTo>
                  <a:pt x="934822" y="1613578"/>
                </a:lnTo>
                <a:lnTo>
                  <a:pt x="982752" y="1611725"/>
                </a:lnTo>
                <a:lnTo>
                  <a:pt x="1030711" y="1607954"/>
                </a:lnTo>
                <a:lnTo>
                  <a:pt x="1078644" y="1602253"/>
                </a:lnTo>
                <a:lnTo>
                  <a:pt x="1126496" y="1594606"/>
                </a:lnTo>
                <a:lnTo>
                  <a:pt x="1174209" y="1584998"/>
                </a:lnTo>
                <a:lnTo>
                  <a:pt x="1221730" y="1573416"/>
                </a:lnTo>
                <a:lnTo>
                  <a:pt x="1269004" y="1559844"/>
                </a:lnTo>
                <a:lnTo>
                  <a:pt x="1315974" y="1544269"/>
                </a:lnTo>
                <a:lnTo>
                  <a:pt x="1361516" y="1527117"/>
                </a:lnTo>
                <a:lnTo>
                  <a:pt x="1405966" y="1508339"/>
                </a:lnTo>
                <a:lnTo>
                  <a:pt x="1449300" y="1487982"/>
                </a:lnTo>
                <a:lnTo>
                  <a:pt x="1491496" y="1466091"/>
                </a:lnTo>
                <a:lnTo>
                  <a:pt x="1532533" y="1442713"/>
                </a:lnTo>
                <a:lnTo>
                  <a:pt x="1572388" y="1417894"/>
                </a:lnTo>
                <a:lnTo>
                  <a:pt x="1611040" y="1391680"/>
                </a:lnTo>
                <a:lnTo>
                  <a:pt x="1648466" y="1364117"/>
                </a:lnTo>
                <a:lnTo>
                  <a:pt x="1684645" y="1335252"/>
                </a:lnTo>
                <a:lnTo>
                  <a:pt x="1719554" y="1305130"/>
                </a:lnTo>
                <a:lnTo>
                  <a:pt x="1753172" y="1273797"/>
                </a:lnTo>
                <a:lnTo>
                  <a:pt x="1785477" y="1241301"/>
                </a:lnTo>
                <a:lnTo>
                  <a:pt x="1816446" y="1207686"/>
                </a:lnTo>
                <a:lnTo>
                  <a:pt x="1846058" y="1173000"/>
                </a:lnTo>
                <a:lnTo>
                  <a:pt x="1874291" y="1137288"/>
                </a:lnTo>
                <a:lnTo>
                  <a:pt x="1901122" y="1100596"/>
                </a:lnTo>
                <a:lnTo>
                  <a:pt x="1926530" y="1062971"/>
                </a:lnTo>
                <a:lnTo>
                  <a:pt x="1950493" y="1024459"/>
                </a:lnTo>
                <a:lnTo>
                  <a:pt x="1972988" y="985106"/>
                </a:lnTo>
                <a:lnTo>
                  <a:pt x="1993995" y="944958"/>
                </a:lnTo>
                <a:lnTo>
                  <a:pt x="2013490" y="904062"/>
                </a:lnTo>
                <a:lnTo>
                  <a:pt x="2031452" y="862463"/>
                </a:lnTo>
                <a:lnTo>
                  <a:pt x="2047859" y="820207"/>
                </a:lnTo>
                <a:lnTo>
                  <a:pt x="2062688" y="777342"/>
                </a:lnTo>
                <a:lnTo>
                  <a:pt x="2075919" y="733912"/>
                </a:lnTo>
                <a:lnTo>
                  <a:pt x="2087528" y="689964"/>
                </a:lnTo>
                <a:lnTo>
                  <a:pt x="2097495" y="645545"/>
                </a:lnTo>
                <a:lnTo>
                  <a:pt x="2105796" y="600700"/>
                </a:lnTo>
                <a:lnTo>
                  <a:pt x="2112410" y="555476"/>
                </a:lnTo>
                <a:lnTo>
                  <a:pt x="2117315" y="509919"/>
                </a:lnTo>
                <a:lnTo>
                  <a:pt x="2120490" y="464075"/>
                </a:lnTo>
                <a:lnTo>
                  <a:pt x="2121911" y="417989"/>
                </a:lnTo>
                <a:lnTo>
                  <a:pt x="2121557" y="371709"/>
                </a:lnTo>
                <a:lnTo>
                  <a:pt x="2119407" y="325281"/>
                </a:lnTo>
                <a:lnTo>
                  <a:pt x="2115437" y="278750"/>
                </a:lnTo>
                <a:lnTo>
                  <a:pt x="2109627" y="232163"/>
                </a:lnTo>
                <a:lnTo>
                  <a:pt x="2101954" y="185566"/>
                </a:lnTo>
                <a:lnTo>
                  <a:pt x="2092396" y="139005"/>
                </a:lnTo>
                <a:lnTo>
                  <a:pt x="2080931" y="92526"/>
                </a:lnTo>
                <a:lnTo>
                  <a:pt x="2067537" y="46175"/>
                </a:lnTo>
                <a:lnTo>
                  <a:pt x="2052192"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8246364" y="4136263"/>
            <a:ext cx="2122170" cy="1614170"/>
          </a:xfrm>
          <a:custGeom>
            <a:rect l="l" t="t" r="r" b="b"/>
            <a:pathLst>
              <a:path w="2122170" h="1614170">
                <a:moveTo>
                  <a:pt x="2052192" y="0"/>
                </a:moveTo>
                <a:lnTo>
                  <a:pt x="2067537" y="46175"/>
                </a:lnTo>
                <a:lnTo>
                  <a:pt x="2080931" y="92526"/>
                </a:lnTo>
                <a:lnTo>
                  <a:pt x="2092396" y="139005"/>
                </a:lnTo>
                <a:lnTo>
                  <a:pt x="2101954" y="185566"/>
                </a:lnTo>
                <a:lnTo>
                  <a:pt x="2109627" y="232163"/>
                </a:lnTo>
                <a:lnTo>
                  <a:pt x="2115437" y="278750"/>
                </a:lnTo>
                <a:lnTo>
                  <a:pt x="2119407" y="325281"/>
                </a:lnTo>
                <a:lnTo>
                  <a:pt x="2121557" y="371709"/>
                </a:lnTo>
                <a:lnTo>
                  <a:pt x="2121911" y="417989"/>
                </a:lnTo>
                <a:lnTo>
                  <a:pt x="2120490" y="464075"/>
                </a:lnTo>
                <a:lnTo>
                  <a:pt x="2117315" y="509919"/>
                </a:lnTo>
                <a:lnTo>
                  <a:pt x="2112410" y="555476"/>
                </a:lnTo>
                <a:lnTo>
                  <a:pt x="2105796" y="600700"/>
                </a:lnTo>
                <a:lnTo>
                  <a:pt x="2097495" y="645545"/>
                </a:lnTo>
                <a:lnTo>
                  <a:pt x="2087528" y="689964"/>
                </a:lnTo>
                <a:lnTo>
                  <a:pt x="2075919" y="733912"/>
                </a:lnTo>
                <a:lnTo>
                  <a:pt x="2062688" y="777342"/>
                </a:lnTo>
                <a:lnTo>
                  <a:pt x="2047859" y="820207"/>
                </a:lnTo>
                <a:lnTo>
                  <a:pt x="2031452" y="862463"/>
                </a:lnTo>
                <a:lnTo>
                  <a:pt x="2013490" y="904062"/>
                </a:lnTo>
                <a:lnTo>
                  <a:pt x="1993995" y="944958"/>
                </a:lnTo>
                <a:lnTo>
                  <a:pt x="1972988" y="985106"/>
                </a:lnTo>
                <a:lnTo>
                  <a:pt x="1950493" y="1024459"/>
                </a:lnTo>
                <a:lnTo>
                  <a:pt x="1926530" y="1062971"/>
                </a:lnTo>
                <a:lnTo>
                  <a:pt x="1901122" y="1100596"/>
                </a:lnTo>
                <a:lnTo>
                  <a:pt x="1874291" y="1137288"/>
                </a:lnTo>
                <a:lnTo>
                  <a:pt x="1846058" y="1173000"/>
                </a:lnTo>
                <a:lnTo>
                  <a:pt x="1816446" y="1207686"/>
                </a:lnTo>
                <a:lnTo>
                  <a:pt x="1785477" y="1241301"/>
                </a:lnTo>
                <a:lnTo>
                  <a:pt x="1753172" y="1273797"/>
                </a:lnTo>
                <a:lnTo>
                  <a:pt x="1719554" y="1305130"/>
                </a:lnTo>
                <a:lnTo>
                  <a:pt x="1684645" y="1335252"/>
                </a:lnTo>
                <a:lnTo>
                  <a:pt x="1648466" y="1364117"/>
                </a:lnTo>
                <a:lnTo>
                  <a:pt x="1611040" y="1391680"/>
                </a:lnTo>
                <a:lnTo>
                  <a:pt x="1572388" y="1417894"/>
                </a:lnTo>
                <a:lnTo>
                  <a:pt x="1532533" y="1442713"/>
                </a:lnTo>
                <a:lnTo>
                  <a:pt x="1491496" y="1466091"/>
                </a:lnTo>
                <a:lnTo>
                  <a:pt x="1449300" y="1487982"/>
                </a:lnTo>
                <a:lnTo>
                  <a:pt x="1405966" y="1508339"/>
                </a:lnTo>
                <a:lnTo>
                  <a:pt x="1361516" y="1527117"/>
                </a:lnTo>
                <a:lnTo>
                  <a:pt x="1315974" y="1544269"/>
                </a:lnTo>
                <a:lnTo>
                  <a:pt x="1269004" y="1559844"/>
                </a:lnTo>
                <a:lnTo>
                  <a:pt x="1221730" y="1573416"/>
                </a:lnTo>
                <a:lnTo>
                  <a:pt x="1174209" y="1584998"/>
                </a:lnTo>
                <a:lnTo>
                  <a:pt x="1126495" y="1594606"/>
                </a:lnTo>
                <a:lnTo>
                  <a:pt x="1078644" y="1602253"/>
                </a:lnTo>
                <a:lnTo>
                  <a:pt x="1030711" y="1607954"/>
                </a:lnTo>
                <a:lnTo>
                  <a:pt x="982752" y="1611725"/>
                </a:lnTo>
                <a:lnTo>
                  <a:pt x="934822" y="1613578"/>
                </a:lnTo>
                <a:lnTo>
                  <a:pt x="886977" y="1613530"/>
                </a:lnTo>
                <a:lnTo>
                  <a:pt x="839272" y="1611594"/>
                </a:lnTo>
                <a:lnTo>
                  <a:pt x="791762" y="1607785"/>
                </a:lnTo>
                <a:lnTo>
                  <a:pt x="744504" y="1602117"/>
                </a:lnTo>
                <a:lnTo>
                  <a:pt x="697552" y="1594606"/>
                </a:lnTo>
                <a:lnTo>
                  <a:pt x="650962" y="1585265"/>
                </a:lnTo>
                <a:lnTo>
                  <a:pt x="604789" y="1574109"/>
                </a:lnTo>
                <a:lnTo>
                  <a:pt x="559090" y="1561153"/>
                </a:lnTo>
                <a:lnTo>
                  <a:pt x="513918" y="1546411"/>
                </a:lnTo>
                <a:lnTo>
                  <a:pt x="469331" y="1529898"/>
                </a:lnTo>
                <a:lnTo>
                  <a:pt x="425382" y="1511628"/>
                </a:lnTo>
                <a:lnTo>
                  <a:pt x="382128" y="1491616"/>
                </a:lnTo>
                <a:lnTo>
                  <a:pt x="339625" y="1469877"/>
                </a:lnTo>
                <a:lnTo>
                  <a:pt x="297927" y="1446424"/>
                </a:lnTo>
                <a:lnTo>
                  <a:pt x="257090" y="1421273"/>
                </a:lnTo>
                <a:lnTo>
                  <a:pt x="217170" y="1394438"/>
                </a:lnTo>
                <a:lnTo>
                  <a:pt x="178221" y="1365934"/>
                </a:lnTo>
                <a:lnTo>
                  <a:pt x="140300" y="1335775"/>
                </a:lnTo>
                <a:lnTo>
                  <a:pt x="103462" y="1303975"/>
                </a:lnTo>
                <a:lnTo>
                  <a:pt x="67762" y="1270550"/>
                </a:lnTo>
                <a:lnTo>
                  <a:pt x="33256" y="1235513"/>
                </a:lnTo>
                <a:lnTo>
                  <a:pt x="0" y="1198880"/>
                </a:lnTo>
                <a:lnTo>
                  <a:pt x="911859" y="403987"/>
                </a:lnTo>
                <a:lnTo>
                  <a:pt x="2052192" y="0"/>
                </a:lnTo>
                <a:close/>
              </a:path>
            </a:pathLst>
          </a:custGeom>
          <a:ln w="19812">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7948694" y="3889628"/>
            <a:ext cx="1209675" cy="1445895"/>
          </a:xfrm>
          <a:custGeom>
            <a:rect l="l" t="t" r="r" b="b"/>
            <a:pathLst>
              <a:path w="1209675" h="1445895">
                <a:moveTo>
                  <a:pt x="189719" y="0"/>
                </a:moveTo>
                <a:lnTo>
                  <a:pt x="164392" y="41491"/>
                </a:lnTo>
                <a:lnTo>
                  <a:pt x="140893" y="83678"/>
                </a:lnTo>
                <a:lnTo>
                  <a:pt x="119219" y="126509"/>
                </a:lnTo>
                <a:lnTo>
                  <a:pt x="99366" y="169930"/>
                </a:lnTo>
                <a:lnTo>
                  <a:pt x="81329" y="213887"/>
                </a:lnTo>
                <a:lnTo>
                  <a:pt x="65105" y="258327"/>
                </a:lnTo>
                <a:lnTo>
                  <a:pt x="50690" y="303197"/>
                </a:lnTo>
                <a:lnTo>
                  <a:pt x="38079" y="348442"/>
                </a:lnTo>
                <a:lnTo>
                  <a:pt x="27269" y="394011"/>
                </a:lnTo>
                <a:lnTo>
                  <a:pt x="18255" y="439848"/>
                </a:lnTo>
                <a:lnTo>
                  <a:pt x="11035" y="485902"/>
                </a:lnTo>
                <a:lnTo>
                  <a:pt x="5603" y="532117"/>
                </a:lnTo>
                <a:lnTo>
                  <a:pt x="1956" y="578442"/>
                </a:lnTo>
                <a:lnTo>
                  <a:pt x="89" y="624822"/>
                </a:lnTo>
                <a:lnTo>
                  <a:pt x="0" y="671204"/>
                </a:lnTo>
                <a:lnTo>
                  <a:pt x="1683" y="717534"/>
                </a:lnTo>
                <a:lnTo>
                  <a:pt x="5135" y="763760"/>
                </a:lnTo>
                <a:lnTo>
                  <a:pt x="10351" y="809827"/>
                </a:lnTo>
                <a:lnTo>
                  <a:pt x="17329" y="855683"/>
                </a:lnTo>
                <a:lnTo>
                  <a:pt x="26063" y="901274"/>
                </a:lnTo>
                <a:lnTo>
                  <a:pt x="36551" y="946546"/>
                </a:lnTo>
                <a:lnTo>
                  <a:pt x="48787" y="991446"/>
                </a:lnTo>
                <a:lnTo>
                  <a:pt x="62768" y="1035921"/>
                </a:lnTo>
                <a:lnTo>
                  <a:pt x="78490" y="1079917"/>
                </a:lnTo>
                <a:lnTo>
                  <a:pt x="95948" y="1123380"/>
                </a:lnTo>
                <a:lnTo>
                  <a:pt x="115140" y="1166258"/>
                </a:lnTo>
                <a:lnTo>
                  <a:pt x="136061" y="1208497"/>
                </a:lnTo>
                <a:lnTo>
                  <a:pt x="158706" y="1250043"/>
                </a:lnTo>
                <a:lnTo>
                  <a:pt x="183073" y="1290843"/>
                </a:lnTo>
                <a:lnTo>
                  <a:pt x="209156" y="1330843"/>
                </a:lnTo>
                <a:lnTo>
                  <a:pt x="236953" y="1369991"/>
                </a:lnTo>
                <a:lnTo>
                  <a:pt x="266458" y="1408232"/>
                </a:lnTo>
                <a:lnTo>
                  <a:pt x="297669" y="1445514"/>
                </a:lnTo>
                <a:lnTo>
                  <a:pt x="1209529" y="650621"/>
                </a:lnTo>
                <a:lnTo>
                  <a:pt x="189719" y="0"/>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7948694" y="3889628"/>
            <a:ext cx="1209675" cy="1445895"/>
          </a:xfrm>
          <a:custGeom>
            <a:rect l="l" t="t" r="r" b="b"/>
            <a:pathLst>
              <a:path w="1209675" h="1445895">
                <a:moveTo>
                  <a:pt x="297669" y="1445514"/>
                </a:moveTo>
                <a:lnTo>
                  <a:pt x="266458" y="1408232"/>
                </a:lnTo>
                <a:lnTo>
                  <a:pt x="236953" y="1369991"/>
                </a:lnTo>
                <a:lnTo>
                  <a:pt x="209156" y="1330843"/>
                </a:lnTo>
                <a:lnTo>
                  <a:pt x="183073" y="1290843"/>
                </a:lnTo>
                <a:lnTo>
                  <a:pt x="158706" y="1250043"/>
                </a:lnTo>
                <a:lnTo>
                  <a:pt x="136061" y="1208497"/>
                </a:lnTo>
                <a:lnTo>
                  <a:pt x="115140" y="1166258"/>
                </a:lnTo>
                <a:lnTo>
                  <a:pt x="95948" y="1123380"/>
                </a:lnTo>
                <a:lnTo>
                  <a:pt x="78490" y="1079917"/>
                </a:lnTo>
                <a:lnTo>
                  <a:pt x="62768" y="1035921"/>
                </a:lnTo>
                <a:lnTo>
                  <a:pt x="48787" y="991446"/>
                </a:lnTo>
                <a:lnTo>
                  <a:pt x="36551" y="946546"/>
                </a:lnTo>
                <a:lnTo>
                  <a:pt x="26063" y="901274"/>
                </a:lnTo>
                <a:lnTo>
                  <a:pt x="17329" y="855683"/>
                </a:lnTo>
                <a:lnTo>
                  <a:pt x="10351" y="809827"/>
                </a:lnTo>
                <a:lnTo>
                  <a:pt x="5135" y="763760"/>
                </a:lnTo>
                <a:lnTo>
                  <a:pt x="1683" y="717534"/>
                </a:lnTo>
                <a:lnTo>
                  <a:pt x="0" y="671204"/>
                </a:lnTo>
                <a:lnTo>
                  <a:pt x="89" y="624822"/>
                </a:lnTo>
                <a:lnTo>
                  <a:pt x="1956" y="578442"/>
                </a:lnTo>
                <a:lnTo>
                  <a:pt x="5603" y="532117"/>
                </a:lnTo>
                <a:lnTo>
                  <a:pt x="11035" y="485902"/>
                </a:lnTo>
                <a:lnTo>
                  <a:pt x="18255" y="439848"/>
                </a:lnTo>
                <a:lnTo>
                  <a:pt x="27269" y="394011"/>
                </a:lnTo>
                <a:lnTo>
                  <a:pt x="38079" y="348442"/>
                </a:lnTo>
                <a:lnTo>
                  <a:pt x="50690" y="303197"/>
                </a:lnTo>
                <a:lnTo>
                  <a:pt x="65105" y="258327"/>
                </a:lnTo>
                <a:lnTo>
                  <a:pt x="81329" y="213887"/>
                </a:lnTo>
                <a:lnTo>
                  <a:pt x="99366" y="169930"/>
                </a:lnTo>
                <a:lnTo>
                  <a:pt x="119219" y="126509"/>
                </a:lnTo>
                <a:lnTo>
                  <a:pt x="140893" y="83678"/>
                </a:lnTo>
                <a:lnTo>
                  <a:pt x="164392" y="41491"/>
                </a:lnTo>
                <a:lnTo>
                  <a:pt x="189719" y="0"/>
                </a:lnTo>
                <a:lnTo>
                  <a:pt x="1209529" y="650621"/>
                </a:lnTo>
                <a:lnTo>
                  <a:pt x="297669" y="1445514"/>
                </a:lnTo>
                <a:close/>
              </a:path>
            </a:pathLst>
          </a:custGeom>
          <a:ln w="19812">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8138414" y="3330447"/>
            <a:ext cx="1019810" cy="1210310"/>
          </a:xfrm>
          <a:custGeom>
            <a:rect l="l" t="t" r="r" b="b"/>
            <a:pathLst>
              <a:path w="1019809" h="1210310">
                <a:moveTo>
                  <a:pt x="1019809" y="0"/>
                </a:moveTo>
                <a:lnTo>
                  <a:pt x="970394" y="1007"/>
                </a:lnTo>
                <a:lnTo>
                  <a:pt x="921303" y="4010"/>
                </a:lnTo>
                <a:lnTo>
                  <a:pt x="872588" y="8980"/>
                </a:lnTo>
                <a:lnTo>
                  <a:pt x="824301" y="15890"/>
                </a:lnTo>
                <a:lnTo>
                  <a:pt x="776492" y="24712"/>
                </a:lnTo>
                <a:lnTo>
                  <a:pt x="729213" y="35416"/>
                </a:lnTo>
                <a:lnTo>
                  <a:pt x="682516" y="47976"/>
                </a:lnTo>
                <a:lnTo>
                  <a:pt x="636451" y="62362"/>
                </a:lnTo>
                <a:lnTo>
                  <a:pt x="591071" y="78547"/>
                </a:lnTo>
                <a:lnTo>
                  <a:pt x="546427" y="96503"/>
                </a:lnTo>
                <a:lnTo>
                  <a:pt x="502569" y="116202"/>
                </a:lnTo>
                <a:lnTo>
                  <a:pt x="459551" y="137614"/>
                </a:lnTo>
                <a:lnTo>
                  <a:pt x="417422" y="160713"/>
                </a:lnTo>
                <a:lnTo>
                  <a:pt x="376234" y="185470"/>
                </a:lnTo>
                <a:lnTo>
                  <a:pt x="336039" y="211857"/>
                </a:lnTo>
                <a:lnTo>
                  <a:pt x="296889" y="239845"/>
                </a:lnTo>
                <a:lnTo>
                  <a:pt x="258834" y="269408"/>
                </a:lnTo>
                <a:lnTo>
                  <a:pt x="221925" y="300516"/>
                </a:lnTo>
                <a:lnTo>
                  <a:pt x="186216" y="333141"/>
                </a:lnTo>
                <a:lnTo>
                  <a:pt x="151755" y="367255"/>
                </a:lnTo>
                <a:lnTo>
                  <a:pt x="118596" y="402831"/>
                </a:lnTo>
                <a:lnTo>
                  <a:pt x="86790" y="439839"/>
                </a:lnTo>
                <a:lnTo>
                  <a:pt x="56387" y="478252"/>
                </a:lnTo>
                <a:lnTo>
                  <a:pt x="27440" y="518042"/>
                </a:lnTo>
                <a:lnTo>
                  <a:pt x="0" y="559181"/>
                </a:lnTo>
                <a:lnTo>
                  <a:pt x="1019809" y="1209802"/>
                </a:lnTo>
                <a:lnTo>
                  <a:pt x="1019809"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8138414" y="3330447"/>
            <a:ext cx="1019810" cy="1210310"/>
          </a:xfrm>
          <a:custGeom>
            <a:rect l="l" t="t" r="r" b="b"/>
            <a:pathLst>
              <a:path w="1019809" h="1210310">
                <a:moveTo>
                  <a:pt x="0" y="559181"/>
                </a:moveTo>
                <a:lnTo>
                  <a:pt x="27440" y="518042"/>
                </a:lnTo>
                <a:lnTo>
                  <a:pt x="56387" y="478252"/>
                </a:lnTo>
                <a:lnTo>
                  <a:pt x="86790" y="439839"/>
                </a:lnTo>
                <a:lnTo>
                  <a:pt x="118596" y="402831"/>
                </a:lnTo>
                <a:lnTo>
                  <a:pt x="151755" y="367255"/>
                </a:lnTo>
                <a:lnTo>
                  <a:pt x="186216" y="333141"/>
                </a:lnTo>
                <a:lnTo>
                  <a:pt x="221925" y="300516"/>
                </a:lnTo>
                <a:lnTo>
                  <a:pt x="258834" y="269408"/>
                </a:lnTo>
                <a:lnTo>
                  <a:pt x="296889" y="239845"/>
                </a:lnTo>
                <a:lnTo>
                  <a:pt x="336039" y="211857"/>
                </a:lnTo>
                <a:lnTo>
                  <a:pt x="376234" y="185470"/>
                </a:lnTo>
                <a:lnTo>
                  <a:pt x="417422" y="160713"/>
                </a:lnTo>
                <a:lnTo>
                  <a:pt x="459551" y="137614"/>
                </a:lnTo>
                <a:lnTo>
                  <a:pt x="502569" y="116202"/>
                </a:lnTo>
                <a:lnTo>
                  <a:pt x="546427" y="96503"/>
                </a:lnTo>
                <a:lnTo>
                  <a:pt x="591071" y="78547"/>
                </a:lnTo>
                <a:lnTo>
                  <a:pt x="636451" y="62362"/>
                </a:lnTo>
                <a:lnTo>
                  <a:pt x="682516" y="47976"/>
                </a:lnTo>
                <a:lnTo>
                  <a:pt x="729213" y="35416"/>
                </a:lnTo>
                <a:lnTo>
                  <a:pt x="776492" y="24712"/>
                </a:lnTo>
                <a:lnTo>
                  <a:pt x="824301" y="15890"/>
                </a:lnTo>
                <a:lnTo>
                  <a:pt x="872588" y="8980"/>
                </a:lnTo>
                <a:lnTo>
                  <a:pt x="921303" y="4010"/>
                </a:lnTo>
                <a:lnTo>
                  <a:pt x="970394" y="1007"/>
                </a:lnTo>
                <a:lnTo>
                  <a:pt x="1019809" y="0"/>
                </a:lnTo>
                <a:lnTo>
                  <a:pt x="1019809" y="1209802"/>
                </a:lnTo>
                <a:lnTo>
                  <a:pt x="0" y="559181"/>
                </a:lnTo>
                <a:close/>
              </a:path>
            </a:pathLst>
          </a:custGeom>
          <a:ln w="19812">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txBox="1"/>
          <p:nvPr/>
        </p:nvSpPr>
        <p:spPr>
          <a:xfrm>
            <a:off x="9923526" y="3013817"/>
            <a:ext cx="405130" cy="461009"/>
          </a:xfrm>
          <a:prstGeom prst="rect">
            <a:avLst/>
          </a:prstGeom>
        </p:spPr>
        <p:txBody>
          <a:bodyPr vert="horz" wrap="square" lIns="0" tIns="774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610"/>
              </a:spcBef>
            </a:pPr>
            <a:r>
              <a:rPr sz="1000" spc="-5">
                <a:solidFill>
                  <a:srgbClr val="585858"/>
                </a:solidFill>
                <a:latin typeface="微软雅黑"/>
                <a:cs typeface="微软雅黑"/>
              </a:rPr>
              <a:t>幼儿园</a:t>
            </a:r>
            <a:endParaRPr sz="1000">
              <a:latin typeface="微软雅黑"/>
              <a:cs typeface="微软雅黑"/>
            </a:endParaRPr>
          </a:p>
          <a:p>
            <a:pPr marL="18415">
              <a:lnSpc>
                <a:spcPct val="100000"/>
              </a:lnSpc>
              <a:spcBef>
                <a:spcPts val="520"/>
              </a:spcBef>
            </a:pPr>
            <a:r>
              <a:rPr sz="1000" spc="-5">
                <a:solidFill>
                  <a:srgbClr val="585858"/>
                </a:solidFill>
                <a:latin typeface="微软雅黑"/>
                <a:cs typeface="微软雅黑"/>
              </a:rPr>
              <a:t>19.6%</a:t>
            </a:r>
            <a:endParaRPr sz="1000">
              <a:latin typeface="微软雅黑"/>
              <a:cs typeface="微软雅黑"/>
            </a:endParaRPr>
          </a:p>
        </p:txBody>
      </p:sp>
      <p:sp>
        <p:nvSpPr>
          <p:cNvPr id="34" name="object 34"/>
          <p:cNvSpPr txBox="1"/>
          <p:nvPr/>
        </p:nvSpPr>
        <p:spPr>
          <a:xfrm>
            <a:off x="9829927" y="5584195"/>
            <a:ext cx="393700" cy="461009"/>
          </a:xfrm>
          <a:prstGeom prst="rect">
            <a:avLst/>
          </a:prstGeom>
        </p:spPr>
        <p:txBody>
          <a:bodyPr vert="horz" wrap="square" lIns="0" tIns="774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0485">
              <a:lnSpc>
                <a:spcPct val="100000"/>
              </a:lnSpc>
              <a:spcBef>
                <a:spcPts val="610"/>
              </a:spcBef>
            </a:pPr>
            <a:r>
              <a:rPr sz="1000" spc="-5">
                <a:solidFill>
                  <a:srgbClr val="585858"/>
                </a:solidFill>
                <a:latin typeface="微软雅黑"/>
                <a:cs typeface="微软雅黑"/>
              </a:rPr>
              <a:t>小学</a:t>
            </a:r>
            <a:endParaRPr sz="1000">
              <a:latin typeface="微软雅黑"/>
              <a:cs typeface="微软雅黑"/>
            </a:endParaRPr>
          </a:p>
          <a:p>
            <a:pPr marL="12700">
              <a:lnSpc>
                <a:spcPct val="100000"/>
              </a:lnSpc>
              <a:spcBef>
                <a:spcPts val="520"/>
              </a:spcBef>
            </a:pPr>
            <a:r>
              <a:rPr sz="1000" spc="-5">
                <a:solidFill>
                  <a:srgbClr val="585858"/>
                </a:solidFill>
                <a:latin typeface="微软雅黑"/>
                <a:cs typeface="微软雅黑"/>
              </a:rPr>
              <a:t>44.0%</a:t>
            </a:r>
            <a:endParaRPr sz="1000">
              <a:latin typeface="微软雅黑"/>
              <a:cs typeface="微软雅黑"/>
            </a:endParaRPr>
          </a:p>
        </p:txBody>
      </p:sp>
      <p:sp>
        <p:nvSpPr>
          <p:cNvPr id="35" name="object 35"/>
          <p:cNvSpPr txBox="1"/>
          <p:nvPr/>
        </p:nvSpPr>
        <p:spPr>
          <a:xfrm>
            <a:off x="7468869" y="4389526"/>
            <a:ext cx="392430" cy="461645"/>
          </a:xfrm>
          <a:prstGeom prst="rect">
            <a:avLst/>
          </a:prstGeom>
        </p:spPr>
        <p:txBody>
          <a:bodyPr vert="horz" wrap="square" lIns="0" tIns="781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0485">
              <a:lnSpc>
                <a:spcPct val="100000"/>
              </a:lnSpc>
              <a:spcBef>
                <a:spcPts val="615"/>
              </a:spcBef>
            </a:pPr>
            <a:r>
              <a:rPr sz="1000" spc="-5">
                <a:solidFill>
                  <a:srgbClr val="585858"/>
                </a:solidFill>
                <a:latin typeface="微软雅黑"/>
                <a:cs typeface="微软雅黑"/>
              </a:rPr>
              <a:t>初中</a:t>
            </a:r>
            <a:endParaRPr sz="1000">
              <a:latin typeface="微软雅黑"/>
              <a:cs typeface="微软雅黑"/>
            </a:endParaRPr>
          </a:p>
          <a:p>
            <a:pPr marL="12700">
              <a:lnSpc>
                <a:spcPct val="100000"/>
              </a:lnSpc>
              <a:spcBef>
                <a:spcPts val="515"/>
              </a:spcBef>
            </a:pPr>
            <a:r>
              <a:rPr sz="1000" spc="-5">
                <a:solidFill>
                  <a:srgbClr val="585858"/>
                </a:solidFill>
                <a:latin typeface="微软雅黑"/>
                <a:cs typeface="微软雅黑"/>
              </a:rPr>
              <a:t>20.4%</a:t>
            </a:r>
            <a:endParaRPr sz="1000">
              <a:latin typeface="微软雅黑"/>
              <a:cs typeface="微软雅黑"/>
            </a:endParaRPr>
          </a:p>
        </p:txBody>
      </p:sp>
      <p:sp>
        <p:nvSpPr>
          <p:cNvPr id="36" name="object 36"/>
          <p:cNvSpPr txBox="1"/>
          <p:nvPr/>
        </p:nvSpPr>
        <p:spPr>
          <a:xfrm>
            <a:off x="7856346" y="2972460"/>
            <a:ext cx="657860" cy="461645"/>
          </a:xfrm>
          <a:prstGeom prst="rect">
            <a:avLst/>
          </a:prstGeom>
        </p:spPr>
        <p:txBody>
          <a:bodyPr vert="horz" wrap="square" lIns="0" tIns="781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615"/>
              </a:spcBef>
            </a:pPr>
            <a:r>
              <a:rPr sz="1000" spc="-5">
                <a:solidFill>
                  <a:srgbClr val="585858"/>
                </a:solidFill>
                <a:latin typeface="微软雅黑"/>
                <a:cs typeface="微软雅黑"/>
              </a:rPr>
              <a:t>普高与中职</a:t>
            </a:r>
            <a:endParaRPr sz="1000">
              <a:latin typeface="微软雅黑"/>
              <a:cs typeface="微软雅黑"/>
            </a:endParaRPr>
          </a:p>
          <a:p>
            <a:pPr algn="ctr">
              <a:lnSpc>
                <a:spcPct val="100000"/>
              </a:lnSpc>
              <a:spcBef>
                <a:spcPts val="515"/>
              </a:spcBef>
            </a:pPr>
            <a:r>
              <a:rPr sz="1000" spc="-5">
                <a:solidFill>
                  <a:srgbClr val="585858"/>
                </a:solidFill>
                <a:latin typeface="微软雅黑"/>
                <a:cs typeface="微软雅黑"/>
              </a:rPr>
              <a:t>16.0%</a:t>
            </a:r>
            <a:endParaRPr sz="1000">
              <a:latin typeface="微软雅黑"/>
              <a:cs typeface="微软雅黑"/>
            </a:endParaRPr>
          </a:p>
        </p:txBody>
      </p:sp>
      <p:sp>
        <p:nvSpPr>
          <p:cNvPr id="37" name="object 37"/>
          <p:cNvSpPr/>
          <p:nvPr/>
        </p:nvSpPr>
        <p:spPr>
          <a:xfrm>
            <a:off x="844296" y="4296155"/>
            <a:ext cx="643255" cy="966469"/>
          </a:xfrm>
          <a:custGeom>
            <a:rect l="l" t="t" r="r" b="b"/>
            <a:pathLst>
              <a:path w="643255" h="966469">
                <a:moveTo>
                  <a:pt x="643128" y="0"/>
                </a:moveTo>
                <a:lnTo>
                  <a:pt x="0" y="0"/>
                </a:lnTo>
                <a:lnTo>
                  <a:pt x="0" y="966216"/>
                </a:lnTo>
                <a:lnTo>
                  <a:pt x="643128" y="966216"/>
                </a:lnTo>
                <a:lnTo>
                  <a:pt x="64312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1872995" y="3092195"/>
            <a:ext cx="643255" cy="2170430"/>
          </a:xfrm>
          <a:custGeom>
            <a:rect l="l" t="t" r="r" b="b"/>
            <a:pathLst>
              <a:path w="643255" h="2170429">
                <a:moveTo>
                  <a:pt x="643128" y="0"/>
                </a:moveTo>
                <a:lnTo>
                  <a:pt x="0" y="0"/>
                </a:lnTo>
                <a:lnTo>
                  <a:pt x="0" y="2170176"/>
                </a:lnTo>
                <a:lnTo>
                  <a:pt x="643128" y="2170176"/>
                </a:lnTo>
                <a:lnTo>
                  <a:pt x="64312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2901695" y="4253484"/>
            <a:ext cx="641985" cy="1009015"/>
          </a:xfrm>
          <a:custGeom>
            <a:rect l="l" t="t" r="r" b="b"/>
            <a:pathLst>
              <a:path w="641985" h="1009014">
                <a:moveTo>
                  <a:pt x="641604" y="0"/>
                </a:moveTo>
                <a:lnTo>
                  <a:pt x="0" y="0"/>
                </a:lnTo>
                <a:lnTo>
                  <a:pt x="0" y="1008888"/>
                </a:lnTo>
                <a:lnTo>
                  <a:pt x="641604" y="1008888"/>
                </a:lnTo>
                <a:lnTo>
                  <a:pt x="641604"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3930396" y="4738115"/>
            <a:ext cx="641985" cy="524510"/>
          </a:xfrm>
          <a:custGeom>
            <a:rect l="l" t="t" r="r" b="b"/>
            <a:pathLst>
              <a:path w="641985" h="524510">
                <a:moveTo>
                  <a:pt x="641603" y="0"/>
                </a:moveTo>
                <a:lnTo>
                  <a:pt x="0" y="0"/>
                </a:lnTo>
                <a:lnTo>
                  <a:pt x="0" y="524255"/>
                </a:lnTo>
                <a:lnTo>
                  <a:pt x="641603" y="524255"/>
                </a:lnTo>
                <a:lnTo>
                  <a:pt x="641603"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4957571" y="4998720"/>
            <a:ext cx="643255" cy="264160"/>
          </a:xfrm>
          <a:custGeom>
            <a:rect l="l" t="t" r="r" b="b"/>
            <a:pathLst>
              <a:path w="643254" h="264160">
                <a:moveTo>
                  <a:pt x="643127" y="0"/>
                </a:moveTo>
                <a:lnTo>
                  <a:pt x="0" y="0"/>
                </a:lnTo>
                <a:lnTo>
                  <a:pt x="0" y="263651"/>
                </a:lnTo>
                <a:lnTo>
                  <a:pt x="643127" y="263651"/>
                </a:lnTo>
                <a:lnTo>
                  <a:pt x="643127"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652272" y="5262371"/>
            <a:ext cx="5140960" cy="0"/>
          </a:xfrm>
          <a:custGeom>
            <a:rect l="l" t="t" r="r" b="b"/>
            <a:pathLst>
              <a:path w="5140960">
                <a:moveTo>
                  <a:pt x="0" y="0"/>
                </a:moveTo>
                <a:lnTo>
                  <a:pt x="5140452"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txBox="1"/>
          <p:nvPr/>
        </p:nvSpPr>
        <p:spPr>
          <a:xfrm>
            <a:off x="1026667" y="4043553"/>
            <a:ext cx="2794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0.48</a:t>
            </a:r>
            <a:endParaRPr sz="1000">
              <a:latin typeface="微软雅黑"/>
              <a:cs typeface="微软雅黑"/>
            </a:endParaRPr>
          </a:p>
        </p:txBody>
      </p:sp>
      <p:sp>
        <p:nvSpPr>
          <p:cNvPr id="44" name="object 44"/>
          <p:cNvSpPr txBox="1"/>
          <p:nvPr/>
        </p:nvSpPr>
        <p:spPr>
          <a:xfrm>
            <a:off x="2055114" y="2838449"/>
            <a:ext cx="2794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1.08</a:t>
            </a:r>
            <a:endParaRPr sz="1000">
              <a:latin typeface="微软雅黑"/>
              <a:cs typeface="微软雅黑"/>
            </a:endParaRPr>
          </a:p>
        </p:txBody>
      </p:sp>
      <p:sp>
        <p:nvSpPr>
          <p:cNvPr id="45" name="object 45"/>
          <p:cNvSpPr txBox="1"/>
          <p:nvPr/>
        </p:nvSpPr>
        <p:spPr>
          <a:xfrm>
            <a:off x="3083432" y="4000627"/>
            <a:ext cx="2794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0.50</a:t>
            </a:r>
            <a:endParaRPr sz="1000">
              <a:latin typeface="微软雅黑"/>
              <a:cs typeface="微软雅黑"/>
            </a:endParaRPr>
          </a:p>
        </p:txBody>
      </p:sp>
      <p:sp>
        <p:nvSpPr>
          <p:cNvPr id="46" name="object 46"/>
          <p:cNvSpPr txBox="1"/>
          <p:nvPr/>
        </p:nvSpPr>
        <p:spPr>
          <a:xfrm>
            <a:off x="4111878" y="4485894"/>
            <a:ext cx="2794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0.26</a:t>
            </a:r>
            <a:endParaRPr sz="1000">
              <a:latin typeface="微软雅黑"/>
              <a:cs typeface="微软雅黑"/>
            </a:endParaRPr>
          </a:p>
        </p:txBody>
      </p:sp>
      <p:sp>
        <p:nvSpPr>
          <p:cNvPr id="47" name="object 47"/>
          <p:cNvSpPr txBox="1"/>
          <p:nvPr/>
        </p:nvSpPr>
        <p:spPr>
          <a:xfrm>
            <a:off x="5140197" y="4745863"/>
            <a:ext cx="2800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0</a:t>
            </a:r>
            <a:r>
              <a:rPr sz="1000" spc="-5">
                <a:solidFill>
                  <a:srgbClr val="585858"/>
                </a:solidFill>
                <a:latin typeface="微软雅黑"/>
                <a:cs typeface="微软雅黑"/>
              </a:rPr>
              <a:t>.</a:t>
            </a:r>
            <a:r>
              <a:rPr sz="1000">
                <a:solidFill>
                  <a:srgbClr val="585858"/>
                </a:solidFill>
                <a:latin typeface="微软雅黑"/>
                <a:cs typeface="微软雅黑"/>
              </a:rPr>
              <a:t>1</a:t>
            </a:r>
            <a:r>
              <a:rPr sz="1000" spc="-5">
                <a:solidFill>
                  <a:srgbClr val="585858"/>
                </a:solidFill>
                <a:latin typeface="微软雅黑"/>
                <a:cs typeface="微软雅黑"/>
              </a:rPr>
              <a:t>3</a:t>
            </a:r>
            <a:endParaRPr sz="1000">
              <a:latin typeface="微软雅黑"/>
              <a:cs typeface="微软雅黑"/>
            </a:endParaRPr>
          </a:p>
        </p:txBody>
      </p:sp>
      <p:sp>
        <p:nvSpPr>
          <p:cNvPr id="48" name="object 48"/>
          <p:cNvSpPr txBox="1"/>
          <p:nvPr/>
        </p:nvSpPr>
        <p:spPr>
          <a:xfrm>
            <a:off x="1091285" y="5376164"/>
            <a:ext cx="152400" cy="427355"/>
          </a:xfrm>
          <a:prstGeom prst="rect">
            <a:avLst/>
          </a:prstGeom>
        </p:spPr>
        <p:txBody>
          <a:bodyPr vert="horz" wrap="square" lIns="0" tIns="393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980"/>
              </a:lnSpc>
              <a:spcBef>
                <a:spcPts val="310"/>
              </a:spcBef>
            </a:pPr>
            <a:r>
              <a:rPr sz="1000" spc="-5">
                <a:solidFill>
                  <a:srgbClr val="585858"/>
                </a:solidFill>
                <a:latin typeface="微软雅黑"/>
                <a:cs typeface="微软雅黑"/>
              </a:rPr>
              <a:t>幼 儿 园</a:t>
            </a:r>
            <a:endParaRPr sz="1000">
              <a:latin typeface="微软雅黑"/>
              <a:cs typeface="微软雅黑"/>
            </a:endParaRPr>
          </a:p>
        </p:txBody>
      </p:sp>
      <p:sp>
        <p:nvSpPr>
          <p:cNvPr id="49" name="object 49"/>
          <p:cNvSpPr txBox="1"/>
          <p:nvPr/>
        </p:nvSpPr>
        <p:spPr>
          <a:xfrm>
            <a:off x="2119629" y="5376417"/>
            <a:ext cx="152400" cy="552450"/>
          </a:xfrm>
          <a:prstGeom prst="rect">
            <a:avLst/>
          </a:prstGeom>
        </p:spPr>
        <p:txBody>
          <a:bodyPr vert="horz" wrap="square" lIns="0" tIns="393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980"/>
              </a:lnSpc>
              <a:spcBef>
                <a:spcPts val="310"/>
              </a:spcBef>
            </a:pPr>
            <a:r>
              <a:rPr sz="1000" spc="-5">
                <a:solidFill>
                  <a:srgbClr val="585858"/>
                </a:solidFill>
                <a:latin typeface="微软雅黑"/>
                <a:cs typeface="微软雅黑"/>
              </a:rPr>
              <a:t>普 通 小 学</a:t>
            </a:r>
            <a:endParaRPr sz="1000">
              <a:latin typeface="微软雅黑"/>
              <a:cs typeface="微软雅黑"/>
            </a:endParaRPr>
          </a:p>
        </p:txBody>
      </p:sp>
      <p:sp>
        <p:nvSpPr>
          <p:cNvPr id="50" name="object 50"/>
          <p:cNvSpPr txBox="1"/>
          <p:nvPr/>
        </p:nvSpPr>
        <p:spPr>
          <a:xfrm>
            <a:off x="3148076" y="5375909"/>
            <a:ext cx="152400" cy="302260"/>
          </a:xfrm>
          <a:prstGeom prst="rect">
            <a:avLst/>
          </a:prstGeom>
        </p:spPr>
        <p:txBody>
          <a:bodyPr vert="horz" wrap="square" lIns="0" tIns="393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ts val="980"/>
              </a:lnSpc>
              <a:spcBef>
                <a:spcPts val="310"/>
              </a:spcBef>
            </a:pPr>
            <a:r>
              <a:rPr sz="1000" spc="-5">
                <a:solidFill>
                  <a:srgbClr val="585858"/>
                </a:solidFill>
                <a:latin typeface="微软雅黑"/>
                <a:cs typeface="微软雅黑"/>
              </a:rPr>
              <a:t>初 中</a:t>
            </a:r>
            <a:endParaRPr sz="1000">
              <a:latin typeface="微软雅黑"/>
              <a:cs typeface="微软雅黑"/>
            </a:endParaRPr>
          </a:p>
        </p:txBody>
      </p:sp>
      <p:sp>
        <p:nvSpPr>
          <p:cNvPr id="51" name="object 51"/>
          <p:cNvSpPr txBox="1"/>
          <p:nvPr/>
        </p:nvSpPr>
        <p:spPr>
          <a:xfrm>
            <a:off x="4176521" y="5376417"/>
            <a:ext cx="152400" cy="552450"/>
          </a:xfrm>
          <a:prstGeom prst="rect">
            <a:avLst/>
          </a:prstGeom>
        </p:spPr>
        <p:txBody>
          <a:bodyPr vert="horz" wrap="square" lIns="0" tIns="393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980"/>
              </a:lnSpc>
              <a:spcBef>
                <a:spcPts val="310"/>
              </a:spcBef>
            </a:pPr>
            <a:r>
              <a:rPr sz="1000" spc="-5">
                <a:solidFill>
                  <a:srgbClr val="585858"/>
                </a:solidFill>
                <a:latin typeface="微软雅黑"/>
                <a:cs typeface="微软雅黑"/>
              </a:rPr>
              <a:t>普 通 高 中</a:t>
            </a:r>
            <a:endParaRPr sz="1000">
              <a:latin typeface="微软雅黑"/>
              <a:cs typeface="微软雅黑"/>
            </a:endParaRPr>
          </a:p>
        </p:txBody>
      </p:sp>
      <p:sp>
        <p:nvSpPr>
          <p:cNvPr id="52" name="object 52"/>
          <p:cNvSpPr txBox="1"/>
          <p:nvPr/>
        </p:nvSpPr>
        <p:spPr>
          <a:xfrm>
            <a:off x="5204840" y="5377052"/>
            <a:ext cx="152400" cy="802640"/>
          </a:xfrm>
          <a:prstGeom prst="rect">
            <a:avLst/>
          </a:prstGeom>
        </p:spPr>
        <p:txBody>
          <a:bodyPr vert="horz" wrap="square" lIns="0" tIns="393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980"/>
              </a:lnSpc>
              <a:spcBef>
                <a:spcPts val="310"/>
              </a:spcBef>
            </a:pPr>
            <a:r>
              <a:rPr sz="1000" spc="-5">
                <a:solidFill>
                  <a:srgbClr val="585858"/>
                </a:solidFill>
                <a:latin typeface="微软雅黑"/>
                <a:cs typeface="微软雅黑"/>
              </a:rPr>
              <a:t>中 等 职 业 学 校</a:t>
            </a:r>
            <a:endParaRPr sz="1000">
              <a:latin typeface="微软雅黑"/>
              <a:cs typeface="微软雅黑"/>
            </a:endParaRPr>
          </a:p>
        </p:txBody>
      </p:sp>
      <p:sp>
        <p:nvSpPr>
          <p:cNvPr id="53" name="object 53"/>
          <p:cNvSpPr/>
          <p:nvPr/>
        </p:nvSpPr>
        <p:spPr>
          <a:xfrm>
            <a:off x="2674620" y="6076188"/>
            <a:ext cx="76200" cy="74930"/>
          </a:xfrm>
          <a:custGeom>
            <a:rect l="l" t="t" r="r" b="b"/>
            <a:pathLst>
              <a:path w="76200" h="74929">
                <a:moveTo>
                  <a:pt x="0" y="74676"/>
                </a:moveTo>
                <a:lnTo>
                  <a:pt x="76200" y="74676"/>
                </a:lnTo>
                <a:lnTo>
                  <a:pt x="76200" y="0"/>
                </a:lnTo>
                <a:lnTo>
                  <a:pt x="0" y="0"/>
                </a:lnTo>
                <a:lnTo>
                  <a:pt x="0" y="74676"/>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txBox="1"/>
          <p:nvPr/>
        </p:nvSpPr>
        <p:spPr>
          <a:xfrm>
            <a:off x="2770758" y="6016853"/>
            <a:ext cx="11639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在校生人数（亿人）</a:t>
            </a:r>
            <a:endParaRPr sz="1000">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4094479" cy="514350"/>
          </a:xfrm>
          <a:prstGeom prst="rect">
            <a:avLst/>
          </a:prstGeom>
        </p:spPr>
        <p:txBody>
          <a:bodyPr vert="horz" wrap="square" lIns="0" tIns="13335" rIns="0" bIns="0" rtlCol="0">
            <a:spAutoFit/>
          </a:bodyPr>
          <a:lstStyle/>
          <a:p>
            <a:pPr marL="12700">
              <a:lnSpc>
                <a:spcPct val="100000"/>
              </a:lnSpc>
              <a:spcBef>
                <a:spcPts val="105"/>
              </a:spcBef>
            </a:pPr>
            <a:r>
              <a:rPr/>
              <a:t>中国儿童规模发展趋势</a:t>
            </a:r>
          </a:p>
        </p:txBody>
      </p:sp>
      <p:sp>
        <p:nvSpPr>
          <p:cNvPr id="4" name="object 4"/>
          <p:cNvSpPr txBox="1"/>
          <p:nvPr/>
        </p:nvSpPr>
        <p:spPr>
          <a:xfrm>
            <a:off x="532282" y="6369507"/>
            <a:ext cx="2977515"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808080"/>
                </a:solidFill>
                <a:latin typeface="微软雅黑"/>
                <a:cs typeface="微软雅黑"/>
              </a:rPr>
              <a:t>来源：国家统计局、专</a:t>
            </a:r>
            <a:r>
              <a:rPr sz="800" spc="-15">
                <a:solidFill>
                  <a:srgbClr val="808080"/>
                </a:solidFill>
                <a:latin typeface="微软雅黑"/>
                <a:cs typeface="微软雅黑"/>
              </a:rPr>
              <a:t>家</a:t>
            </a:r>
            <a:r>
              <a:rPr sz="800">
                <a:solidFill>
                  <a:srgbClr val="808080"/>
                </a:solidFill>
                <a:latin typeface="微软雅黑"/>
                <a:cs typeface="微软雅黑"/>
              </a:rPr>
              <a:t>访谈</a:t>
            </a:r>
            <a:r>
              <a:rPr sz="800" spc="-15">
                <a:solidFill>
                  <a:srgbClr val="808080"/>
                </a:solidFill>
                <a:latin typeface="微软雅黑"/>
                <a:cs typeface="微软雅黑"/>
              </a:rPr>
              <a:t>，</a:t>
            </a:r>
            <a:r>
              <a:rPr sz="800">
                <a:solidFill>
                  <a:srgbClr val="808080"/>
                </a:solidFill>
                <a:latin typeface="微软雅黑"/>
                <a:cs typeface="微软雅黑"/>
              </a:rPr>
              <a:t>研</a:t>
            </a:r>
            <a:r>
              <a:rPr sz="800" spc="-15">
                <a:solidFill>
                  <a:srgbClr val="808080"/>
                </a:solidFill>
                <a:latin typeface="微软雅黑"/>
                <a:cs typeface="微软雅黑"/>
              </a:rPr>
              <a:t>究</a:t>
            </a:r>
            <a:r>
              <a:rPr sz="800">
                <a:solidFill>
                  <a:srgbClr val="808080"/>
                </a:solidFill>
                <a:latin typeface="微软雅黑"/>
                <a:cs typeface="微软雅黑"/>
              </a:rPr>
              <a:t>院自</a:t>
            </a:r>
            <a:r>
              <a:rPr sz="800" spc="-15">
                <a:solidFill>
                  <a:srgbClr val="808080"/>
                </a:solidFill>
                <a:latin typeface="微软雅黑"/>
                <a:cs typeface="微软雅黑"/>
              </a:rPr>
              <a:t>主</a:t>
            </a:r>
            <a:r>
              <a:rPr sz="800">
                <a:solidFill>
                  <a:srgbClr val="808080"/>
                </a:solidFill>
                <a:latin typeface="微软雅黑"/>
                <a:cs typeface="微软雅黑"/>
              </a:rPr>
              <a:t>研究</a:t>
            </a:r>
            <a:r>
              <a:rPr sz="800" spc="-15">
                <a:solidFill>
                  <a:srgbClr val="808080"/>
                </a:solidFill>
                <a:latin typeface="微软雅黑"/>
                <a:cs typeface="微软雅黑"/>
              </a:rPr>
              <a:t>及</a:t>
            </a:r>
            <a:r>
              <a:rPr sz="800">
                <a:solidFill>
                  <a:srgbClr val="808080"/>
                </a:solidFill>
                <a:latin typeface="微软雅黑"/>
                <a:cs typeface="微软雅黑"/>
              </a:rPr>
              <a:t>绘制。</a:t>
            </a:r>
            <a:endParaRPr sz="800">
              <a:latin typeface="微软雅黑"/>
              <a:cs typeface="微软雅黑"/>
            </a:endParaRPr>
          </a:p>
        </p:txBody>
      </p:sp>
      <p:sp>
        <p:nvSpPr>
          <p:cNvPr id="5" name="object 5"/>
          <p:cNvSpPr txBox="1"/>
          <p:nvPr/>
        </p:nvSpPr>
        <p:spPr>
          <a:xfrm>
            <a:off x="526795" y="1061720"/>
            <a:ext cx="11134090" cy="175577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13335" algn="ctr">
              <a:lnSpc>
                <a:spcPct val="100000"/>
              </a:lnSpc>
              <a:spcBef>
                <a:spcPts val="100"/>
              </a:spcBef>
            </a:pPr>
            <a:r>
              <a:rPr sz="2400" spc="-5">
                <a:solidFill>
                  <a:srgbClr val="585858"/>
                </a:solidFill>
                <a:latin typeface="微软雅黑"/>
                <a:cs typeface="微软雅黑"/>
              </a:rPr>
              <a:t>2021</a:t>
            </a:r>
            <a:r>
              <a:rPr sz="2400">
                <a:solidFill>
                  <a:srgbClr val="585858"/>
                </a:solidFill>
                <a:latin typeface="微软雅黑"/>
                <a:cs typeface="微软雅黑"/>
              </a:rPr>
              <a:t>年“三孩”政策正式出台助力生育率提升，助力维持中国儿童群体的庞大体量</a:t>
            </a:r>
            <a:endParaRPr sz="2400">
              <a:latin typeface="微软雅黑"/>
              <a:cs typeface="微软雅黑"/>
            </a:endParaRPr>
          </a:p>
          <a:p>
            <a:pPr marL="12700" marR="5080" algn="just">
              <a:lnSpc>
                <a:spcPct val="120100"/>
              </a:lnSpc>
              <a:spcBef>
                <a:spcPts val="990"/>
              </a:spcBef>
            </a:pPr>
            <a:r>
              <a:rPr sz="1200" spc="-5">
                <a:solidFill>
                  <a:srgbClr val="585858"/>
                </a:solidFill>
                <a:latin typeface="微软雅黑"/>
                <a:cs typeface="微软雅黑"/>
              </a:rPr>
              <a:t>2021</a:t>
            </a:r>
            <a:r>
              <a:rPr sz="1200" spc="5">
                <a:solidFill>
                  <a:srgbClr val="585858"/>
                </a:solidFill>
                <a:latin typeface="微软雅黑"/>
                <a:cs typeface="微软雅黑"/>
              </a:rPr>
              <a:t>年</a:t>
            </a:r>
            <a:r>
              <a:rPr sz="1200" spc="10">
                <a:solidFill>
                  <a:srgbClr val="585858"/>
                </a:solidFill>
                <a:latin typeface="微软雅黑"/>
                <a:cs typeface="微软雅黑"/>
              </a:rPr>
              <a:t>7</a:t>
            </a:r>
            <a:r>
              <a:rPr sz="1200" spc="5">
                <a:solidFill>
                  <a:srgbClr val="585858"/>
                </a:solidFill>
                <a:latin typeface="微软雅黑"/>
                <a:cs typeface="微软雅黑"/>
              </a:rPr>
              <a:t>月</a:t>
            </a:r>
            <a:r>
              <a:rPr sz="1200">
                <a:solidFill>
                  <a:srgbClr val="585858"/>
                </a:solidFill>
                <a:latin typeface="微软雅黑"/>
                <a:cs typeface="微软雅黑"/>
              </a:rPr>
              <a:t>20</a:t>
            </a:r>
            <a:r>
              <a:rPr sz="1200" spc="5">
                <a:solidFill>
                  <a:srgbClr val="585858"/>
                </a:solidFill>
                <a:latin typeface="微软雅黑"/>
                <a:cs typeface="微软雅黑"/>
              </a:rPr>
              <a:t>日，中共中央、国务院印发</a:t>
            </a:r>
            <a:r>
              <a:rPr sz="1200" spc="20">
                <a:solidFill>
                  <a:srgbClr val="585858"/>
                </a:solidFill>
                <a:latin typeface="微软雅黑"/>
                <a:cs typeface="微软雅黑"/>
              </a:rPr>
              <a:t>《关</a:t>
            </a:r>
            <a:r>
              <a:rPr sz="1200" spc="5">
                <a:solidFill>
                  <a:srgbClr val="585858"/>
                </a:solidFill>
                <a:latin typeface="微软雅黑"/>
                <a:cs typeface="微软雅黑"/>
              </a:rPr>
              <a:t>于优化生育政策促</a:t>
            </a:r>
            <a:r>
              <a:rPr sz="1200" spc="20">
                <a:solidFill>
                  <a:srgbClr val="585858"/>
                </a:solidFill>
                <a:latin typeface="微软雅黑"/>
                <a:cs typeface="微软雅黑"/>
              </a:rPr>
              <a:t>进人</a:t>
            </a:r>
            <a:r>
              <a:rPr sz="1200" spc="5">
                <a:solidFill>
                  <a:srgbClr val="585858"/>
                </a:solidFill>
                <a:latin typeface="微软雅黑"/>
                <a:cs typeface="微软雅黑"/>
              </a:rPr>
              <a:t>口长期均衡发展的决</a:t>
            </a:r>
            <a:r>
              <a:rPr sz="1200" spc="50">
                <a:solidFill>
                  <a:srgbClr val="585858"/>
                </a:solidFill>
                <a:latin typeface="微软雅黑"/>
                <a:cs typeface="微软雅黑"/>
              </a:rPr>
              <a:t>定</a:t>
            </a:r>
            <a:r>
              <a:rPr sz="1200" spc="5">
                <a:solidFill>
                  <a:srgbClr val="585858"/>
                </a:solidFill>
                <a:latin typeface="微软雅黑"/>
                <a:cs typeface="微软雅黑"/>
              </a:rPr>
              <a:t>》，对于组织落实“</a:t>
            </a:r>
            <a:r>
              <a:rPr sz="1200" spc="20">
                <a:solidFill>
                  <a:srgbClr val="585858"/>
                </a:solidFill>
                <a:latin typeface="微软雅黑"/>
                <a:cs typeface="微软雅黑"/>
              </a:rPr>
              <a:t>三</a:t>
            </a:r>
            <a:r>
              <a:rPr sz="1200" spc="10">
                <a:solidFill>
                  <a:srgbClr val="585858"/>
                </a:solidFill>
                <a:latin typeface="微软雅黑"/>
                <a:cs typeface="微软雅黑"/>
              </a:rPr>
              <a:t>孩</a:t>
            </a:r>
            <a:r>
              <a:rPr sz="1200" spc="5">
                <a:solidFill>
                  <a:srgbClr val="585858"/>
                </a:solidFill>
                <a:latin typeface="微软雅黑"/>
                <a:cs typeface="微软雅黑"/>
              </a:rPr>
              <a:t>”生育政策、提高</a:t>
            </a:r>
            <a:r>
              <a:rPr sz="1200" spc="20">
                <a:solidFill>
                  <a:srgbClr val="585858"/>
                </a:solidFill>
                <a:latin typeface="微软雅黑"/>
                <a:cs typeface="微软雅黑"/>
              </a:rPr>
              <a:t>优</a:t>
            </a:r>
            <a:r>
              <a:rPr sz="1200" spc="5">
                <a:solidFill>
                  <a:srgbClr val="585858"/>
                </a:solidFill>
                <a:latin typeface="微软雅黑"/>
                <a:cs typeface="微软雅黑"/>
              </a:rPr>
              <a:t>生优育服务水</a:t>
            </a:r>
            <a:r>
              <a:rPr sz="1200" spc="20">
                <a:solidFill>
                  <a:srgbClr val="585858"/>
                </a:solidFill>
                <a:latin typeface="微软雅黑"/>
                <a:cs typeface="微软雅黑"/>
              </a:rPr>
              <a:t>平</a:t>
            </a:r>
            <a:r>
              <a:rPr sz="1200" spc="5">
                <a:solidFill>
                  <a:srgbClr val="585858"/>
                </a:solidFill>
                <a:latin typeface="微软雅黑"/>
                <a:cs typeface="微软雅黑"/>
              </a:rPr>
              <a:t>、发</a:t>
            </a:r>
            <a:r>
              <a:rPr sz="1200" spc="20">
                <a:solidFill>
                  <a:srgbClr val="585858"/>
                </a:solidFill>
                <a:latin typeface="微软雅黑"/>
                <a:cs typeface="微软雅黑"/>
              </a:rPr>
              <a:t>展</a:t>
            </a:r>
            <a:r>
              <a:rPr sz="1200" spc="5">
                <a:solidFill>
                  <a:srgbClr val="585858"/>
                </a:solidFill>
                <a:latin typeface="微软雅黑"/>
                <a:cs typeface="微软雅黑"/>
              </a:rPr>
              <a:t>普</a:t>
            </a:r>
            <a:r>
              <a:rPr sz="1200">
                <a:solidFill>
                  <a:srgbClr val="585858"/>
                </a:solidFill>
                <a:latin typeface="微软雅黑"/>
                <a:cs typeface="微软雅黑"/>
              </a:rPr>
              <a:t>惠 </a:t>
            </a:r>
            <a:r>
              <a:rPr sz="1200" spc="10">
                <a:solidFill>
                  <a:srgbClr val="585858"/>
                </a:solidFill>
                <a:latin typeface="微软雅黑"/>
                <a:cs typeface="微软雅黑"/>
              </a:rPr>
              <a:t>托育服务体</a:t>
            </a:r>
            <a:r>
              <a:rPr sz="1200" spc="20">
                <a:solidFill>
                  <a:srgbClr val="585858"/>
                </a:solidFill>
                <a:latin typeface="微软雅黑"/>
                <a:cs typeface="微软雅黑"/>
              </a:rPr>
              <a:t>系</a:t>
            </a:r>
            <a:r>
              <a:rPr sz="1200" spc="10">
                <a:solidFill>
                  <a:srgbClr val="585858"/>
                </a:solidFill>
                <a:latin typeface="微软雅黑"/>
                <a:cs typeface="微软雅黑"/>
              </a:rPr>
              <a:t>、降低</a:t>
            </a:r>
            <a:r>
              <a:rPr sz="1200" spc="20">
                <a:solidFill>
                  <a:srgbClr val="585858"/>
                </a:solidFill>
                <a:latin typeface="微软雅黑"/>
                <a:cs typeface="微软雅黑"/>
              </a:rPr>
              <a:t>生</a:t>
            </a:r>
            <a:r>
              <a:rPr sz="1200" spc="15">
                <a:solidFill>
                  <a:srgbClr val="585858"/>
                </a:solidFill>
                <a:latin typeface="微软雅黑"/>
                <a:cs typeface="微软雅黑"/>
              </a:rPr>
              <a:t>育</a:t>
            </a:r>
            <a:r>
              <a:rPr sz="1200" spc="10">
                <a:solidFill>
                  <a:srgbClr val="585858"/>
                </a:solidFill>
                <a:latin typeface="微软雅黑"/>
                <a:cs typeface="微软雅黑"/>
              </a:rPr>
              <a:t>、养育、</a:t>
            </a:r>
            <a:r>
              <a:rPr sz="1200" spc="20">
                <a:solidFill>
                  <a:srgbClr val="585858"/>
                </a:solidFill>
                <a:latin typeface="微软雅黑"/>
                <a:cs typeface="微软雅黑"/>
              </a:rPr>
              <a:t>教</a:t>
            </a:r>
            <a:r>
              <a:rPr sz="1200" spc="10">
                <a:solidFill>
                  <a:srgbClr val="585858"/>
                </a:solidFill>
                <a:latin typeface="微软雅黑"/>
                <a:cs typeface="微软雅黑"/>
              </a:rPr>
              <a:t>育成本</a:t>
            </a:r>
            <a:r>
              <a:rPr sz="1200" spc="20">
                <a:solidFill>
                  <a:srgbClr val="585858"/>
                </a:solidFill>
                <a:latin typeface="微软雅黑"/>
                <a:cs typeface="微软雅黑"/>
              </a:rPr>
              <a:t>等</a:t>
            </a:r>
            <a:r>
              <a:rPr sz="1200" spc="10">
                <a:solidFill>
                  <a:srgbClr val="585858"/>
                </a:solidFill>
                <a:latin typeface="微软雅黑"/>
                <a:cs typeface="微软雅黑"/>
              </a:rPr>
              <a:t>方面进行了</a:t>
            </a:r>
            <a:r>
              <a:rPr sz="1200" spc="20">
                <a:solidFill>
                  <a:srgbClr val="585858"/>
                </a:solidFill>
                <a:latin typeface="微软雅黑"/>
                <a:cs typeface="微软雅黑"/>
              </a:rPr>
              <a:t>部</a:t>
            </a:r>
            <a:r>
              <a:rPr sz="1200" spc="25">
                <a:solidFill>
                  <a:srgbClr val="585858"/>
                </a:solidFill>
                <a:latin typeface="微软雅黑"/>
                <a:cs typeface="微软雅黑"/>
              </a:rPr>
              <a:t>署</a:t>
            </a:r>
            <a:r>
              <a:rPr sz="1200" spc="10">
                <a:solidFill>
                  <a:srgbClr val="585858"/>
                </a:solidFill>
                <a:latin typeface="微软雅黑"/>
                <a:cs typeface="微软雅黑"/>
              </a:rPr>
              <a:t>，为</a:t>
            </a:r>
            <a:r>
              <a:rPr sz="1200" spc="20">
                <a:solidFill>
                  <a:srgbClr val="585858"/>
                </a:solidFill>
                <a:latin typeface="微软雅黑"/>
                <a:cs typeface="微软雅黑"/>
              </a:rPr>
              <a:t>未</a:t>
            </a:r>
            <a:r>
              <a:rPr sz="1200" spc="10">
                <a:solidFill>
                  <a:srgbClr val="585858"/>
                </a:solidFill>
                <a:latin typeface="微软雅黑"/>
                <a:cs typeface="微软雅黑"/>
              </a:rPr>
              <a:t>来配套政策</a:t>
            </a:r>
            <a:r>
              <a:rPr sz="1200" spc="20">
                <a:solidFill>
                  <a:srgbClr val="585858"/>
                </a:solidFill>
                <a:latin typeface="微软雅黑"/>
                <a:cs typeface="微软雅黑"/>
              </a:rPr>
              <a:t>的</a:t>
            </a:r>
            <a:r>
              <a:rPr sz="1200" spc="10">
                <a:solidFill>
                  <a:srgbClr val="585858"/>
                </a:solidFill>
                <a:latin typeface="微软雅黑"/>
                <a:cs typeface="微软雅黑"/>
              </a:rPr>
              <a:t>出台指</a:t>
            </a:r>
            <a:r>
              <a:rPr sz="1200" spc="20">
                <a:solidFill>
                  <a:srgbClr val="585858"/>
                </a:solidFill>
                <a:latin typeface="微软雅黑"/>
                <a:cs typeface="微软雅黑"/>
              </a:rPr>
              <a:t>明</a:t>
            </a:r>
            <a:r>
              <a:rPr sz="1200" spc="10">
                <a:solidFill>
                  <a:srgbClr val="585858"/>
                </a:solidFill>
                <a:latin typeface="微软雅黑"/>
                <a:cs typeface="微软雅黑"/>
              </a:rPr>
              <a:t>了方</a:t>
            </a:r>
            <a:r>
              <a:rPr sz="1200" spc="30">
                <a:solidFill>
                  <a:srgbClr val="585858"/>
                </a:solidFill>
                <a:latin typeface="微软雅黑"/>
                <a:cs typeface="微软雅黑"/>
              </a:rPr>
              <a:t>向</a:t>
            </a:r>
            <a:r>
              <a:rPr sz="1200" spc="10">
                <a:solidFill>
                  <a:srgbClr val="585858"/>
                </a:solidFill>
                <a:latin typeface="微软雅黑"/>
                <a:cs typeface="微软雅黑"/>
              </a:rPr>
              <a:t>，我</a:t>
            </a:r>
            <a:r>
              <a:rPr sz="1200" spc="20">
                <a:solidFill>
                  <a:srgbClr val="585858"/>
                </a:solidFill>
                <a:latin typeface="微软雅黑"/>
                <a:cs typeface="微软雅黑"/>
              </a:rPr>
              <a:t>国</a:t>
            </a:r>
            <a:r>
              <a:rPr sz="1200" spc="10">
                <a:solidFill>
                  <a:srgbClr val="585858"/>
                </a:solidFill>
                <a:latin typeface="微软雅黑"/>
                <a:cs typeface="微软雅黑"/>
              </a:rPr>
              <a:t>开启全</a:t>
            </a:r>
            <a:r>
              <a:rPr sz="1200" spc="30">
                <a:solidFill>
                  <a:srgbClr val="585858"/>
                </a:solidFill>
                <a:latin typeface="微软雅黑"/>
                <a:cs typeface="微软雅黑"/>
              </a:rPr>
              <a:t>面</a:t>
            </a:r>
            <a:r>
              <a:rPr sz="1200" spc="10">
                <a:solidFill>
                  <a:srgbClr val="585858"/>
                </a:solidFill>
                <a:latin typeface="微软雅黑"/>
                <a:cs typeface="微软雅黑"/>
              </a:rPr>
              <a:t>“三孩”时</a:t>
            </a:r>
            <a:r>
              <a:rPr sz="1200" spc="20">
                <a:solidFill>
                  <a:srgbClr val="585858"/>
                </a:solidFill>
                <a:latin typeface="微软雅黑"/>
                <a:cs typeface="微软雅黑"/>
              </a:rPr>
              <a:t>代</a:t>
            </a:r>
            <a:r>
              <a:rPr sz="1200" spc="10">
                <a:solidFill>
                  <a:srgbClr val="585858"/>
                </a:solidFill>
                <a:latin typeface="微软雅黑"/>
                <a:cs typeface="微软雅黑"/>
              </a:rPr>
              <a:t>。“三</a:t>
            </a:r>
            <a:r>
              <a:rPr sz="1200" spc="20">
                <a:solidFill>
                  <a:srgbClr val="585858"/>
                </a:solidFill>
                <a:latin typeface="微软雅黑"/>
                <a:cs typeface="微软雅黑"/>
              </a:rPr>
              <a:t>孩</a:t>
            </a:r>
            <a:r>
              <a:rPr sz="1200" spc="10">
                <a:solidFill>
                  <a:srgbClr val="585858"/>
                </a:solidFill>
                <a:latin typeface="微软雅黑"/>
                <a:cs typeface="微软雅黑"/>
              </a:rPr>
              <a:t>”政策及其</a:t>
            </a:r>
            <a:r>
              <a:rPr sz="1200" spc="20">
                <a:solidFill>
                  <a:srgbClr val="585858"/>
                </a:solidFill>
                <a:latin typeface="微软雅黑"/>
                <a:cs typeface="微软雅黑"/>
              </a:rPr>
              <a:t>配</a:t>
            </a:r>
            <a:r>
              <a:rPr sz="1200" spc="10">
                <a:solidFill>
                  <a:srgbClr val="585858"/>
                </a:solidFill>
                <a:latin typeface="微软雅黑"/>
                <a:cs typeface="微软雅黑"/>
              </a:rPr>
              <a:t>套措</a:t>
            </a:r>
            <a:r>
              <a:rPr sz="1200" spc="20">
                <a:solidFill>
                  <a:srgbClr val="585858"/>
                </a:solidFill>
                <a:latin typeface="微软雅黑"/>
                <a:cs typeface="微软雅黑"/>
              </a:rPr>
              <a:t>施</a:t>
            </a:r>
            <a:r>
              <a:rPr sz="1200" spc="30">
                <a:solidFill>
                  <a:srgbClr val="585858"/>
                </a:solidFill>
                <a:latin typeface="微软雅黑"/>
                <a:cs typeface="微软雅黑"/>
              </a:rPr>
              <a:t>将</a:t>
            </a:r>
            <a:r>
              <a:rPr sz="1200" spc="20">
                <a:solidFill>
                  <a:srgbClr val="585858"/>
                </a:solidFill>
                <a:latin typeface="微软雅黑"/>
                <a:cs typeface="微软雅黑"/>
              </a:rPr>
              <a:t>有</a:t>
            </a:r>
            <a:r>
              <a:rPr sz="1200">
                <a:solidFill>
                  <a:srgbClr val="585858"/>
                </a:solidFill>
                <a:latin typeface="微软雅黑"/>
                <a:cs typeface="微软雅黑"/>
              </a:rPr>
              <a:t>助 于提升我国的生育率水平，为儿童学习用品市场带来新的增长增量。</a:t>
            </a:r>
            <a:endParaRPr sz="1200">
              <a:latin typeface="微软雅黑"/>
              <a:cs typeface="微软雅黑"/>
            </a:endParaRPr>
          </a:p>
          <a:p>
            <a:pPr>
              <a:lnSpc>
                <a:spcPct val="100000"/>
              </a:lnSpc>
              <a:spcBef>
                <a:spcPts val="25"/>
              </a:spcBef>
            </a:pPr>
            <a:endParaRPr sz="1550">
              <a:latin typeface="微软雅黑"/>
              <a:cs typeface="微软雅黑"/>
            </a:endParaRPr>
          </a:p>
          <a:p>
            <a:pPr marR="28575" algn="ctr">
              <a:lnSpc>
                <a:spcPct val="100000"/>
              </a:lnSpc>
            </a:pPr>
            <a:r>
              <a:rPr sz="1400" b="1" spc="-5">
                <a:solidFill>
                  <a:srgbClr val="404040"/>
                </a:solidFill>
                <a:latin typeface="Arial"/>
                <a:cs typeface="Arial"/>
              </a:rPr>
              <a:t>2013-2021</a:t>
            </a:r>
            <a:r>
              <a:rPr sz="1400" b="1">
                <a:solidFill>
                  <a:srgbClr val="404040"/>
                </a:solidFill>
                <a:latin typeface="微软雅黑"/>
                <a:cs typeface="微软雅黑"/>
              </a:rPr>
              <a:t>年中</a:t>
            </a:r>
            <a:r>
              <a:rPr sz="1400" b="1" spc="-15">
                <a:solidFill>
                  <a:srgbClr val="404040"/>
                </a:solidFill>
                <a:latin typeface="微软雅黑"/>
                <a:cs typeface="微软雅黑"/>
              </a:rPr>
              <a:t>国</a:t>
            </a:r>
            <a:r>
              <a:rPr sz="1400" b="1">
                <a:solidFill>
                  <a:srgbClr val="404040"/>
                </a:solidFill>
                <a:latin typeface="微软雅黑"/>
                <a:cs typeface="微软雅黑"/>
              </a:rPr>
              <a:t>新生</a:t>
            </a:r>
            <a:r>
              <a:rPr sz="1400" b="1" spc="-15">
                <a:solidFill>
                  <a:srgbClr val="404040"/>
                </a:solidFill>
                <a:latin typeface="微软雅黑"/>
                <a:cs typeface="微软雅黑"/>
              </a:rPr>
              <a:t>人</a:t>
            </a:r>
            <a:r>
              <a:rPr sz="1400" b="1">
                <a:solidFill>
                  <a:srgbClr val="404040"/>
                </a:solidFill>
                <a:latin typeface="微软雅黑"/>
                <a:cs typeface="微软雅黑"/>
              </a:rPr>
              <a:t>口数</a:t>
            </a:r>
            <a:r>
              <a:rPr sz="1400" b="1" spc="-15">
                <a:solidFill>
                  <a:srgbClr val="404040"/>
                </a:solidFill>
                <a:latin typeface="微软雅黑"/>
                <a:cs typeface="微软雅黑"/>
              </a:rPr>
              <a:t>量</a:t>
            </a:r>
            <a:r>
              <a:rPr sz="1400" b="1">
                <a:solidFill>
                  <a:srgbClr val="404040"/>
                </a:solidFill>
                <a:latin typeface="微软雅黑"/>
                <a:cs typeface="微软雅黑"/>
              </a:rPr>
              <a:t>及二</a:t>
            </a:r>
            <a:r>
              <a:rPr sz="1400" b="1" spc="-15">
                <a:solidFill>
                  <a:srgbClr val="404040"/>
                </a:solidFill>
                <a:latin typeface="微软雅黑"/>
                <a:cs typeface="微软雅黑"/>
              </a:rPr>
              <a:t>孩</a:t>
            </a:r>
            <a:r>
              <a:rPr sz="1400" b="1">
                <a:solidFill>
                  <a:srgbClr val="404040"/>
                </a:solidFill>
                <a:latin typeface="微软雅黑"/>
                <a:cs typeface="微软雅黑"/>
              </a:rPr>
              <a:t>比例</a:t>
            </a:r>
            <a:endParaRPr sz="1400">
              <a:latin typeface="微软雅黑"/>
              <a:cs typeface="微软雅黑"/>
            </a:endParaRPr>
          </a:p>
        </p:txBody>
      </p:sp>
      <p:sp>
        <p:nvSpPr>
          <p:cNvPr id="6" name="object 6"/>
          <p:cNvSpPr/>
          <p:nvPr/>
        </p:nvSpPr>
        <p:spPr>
          <a:xfrm>
            <a:off x="1071372" y="3685032"/>
            <a:ext cx="10058400" cy="2714625"/>
          </a:xfrm>
          <a:custGeom>
            <a:rect l="l" t="t" r="r" b="b"/>
            <a:pathLst>
              <a:path w="10058400" h="2714625">
                <a:moveTo>
                  <a:pt x="0" y="2714244"/>
                </a:moveTo>
                <a:lnTo>
                  <a:pt x="10058400" y="2714244"/>
                </a:lnTo>
                <a:lnTo>
                  <a:pt x="10058400" y="0"/>
                </a:lnTo>
                <a:lnTo>
                  <a:pt x="0" y="0"/>
                </a:lnTo>
                <a:lnTo>
                  <a:pt x="0" y="2714244"/>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1530096" y="4800600"/>
            <a:ext cx="601980" cy="1003300"/>
          </a:xfrm>
          <a:custGeom>
            <a:rect l="l" t="t" r="r" b="b"/>
            <a:pathLst>
              <a:path w="601980" h="1003300">
                <a:moveTo>
                  <a:pt x="601979" y="0"/>
                </a:moveTo>
                <a:lnTo>
                  <a:pt x="0" y="0"/>
                </a:lnTo>
                <a:lnTo>
                  <a:pt x="0" y="1002791"/>
                </a:lnTo>
                <a:lnTo>
                  <a:pt x="601979" y="1002791"/>
                </a:lnTo>
                <a:lnTo>
                  <a:pt x="60197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2493264" y="4771644"/>
            <a:ext cx="601980" cy="1031875"/>
          </a:xfrm>
          <a:custGeom>
            <a:rect l="l" t="t" r="r" b="b"/>
            <a:pathLst>
              <a:path w="601980" h="1031875">
                <a:moveTo>
                  <a:pt x="601980" y="0"/>
                </a:moveTo>
                <a:lnTo>
                  <a:pt x="0" y="0"/>
                </a:lnTo>
                <a:lnTo>
                  <a:pt x="0" y="1031747"/>
                </a:lnTo>
                <a:lnTo>
                  <a:pt x="601980" y="1031747"/>
                </a:lnTo>
                <a:lnTo>
                  <a:pt x="60198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3456432" y="4791455"/>
            <a:ext cx="601980" cy="1012190"/>
          </a:xfrm>
          <a:custGeom>
            <a:rect l="l" t="t" r="r" b="b"/>
            <a:pathLst>
              <a:path w="601979" h="1012189">
                <a:moveTo>
                  <a:pt x="601979" y="0"/>
                </a:moveTo>
                <a:lnTo>
                  <a:pt x="0" y="0"/>
                </a:lnTo>
                <a:lnTo>
                  <a:pt x="0" y="1011936"/>
                </a:lnTo>
                <a:lnTo>
                  <a:pt x="601979" y="1011936"/>
                </a:lnTo>
                <a:lnTo>
                  <a:pt x="60197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4419600" y="4712208"/>
            <a:ext cx="601980" cy="1091565"/>
          </a:xfrm>
          <a:custGeom>
            <a:rect l="l" t="t" r="r" b="b"/>
            <a:pathLst>
              <a:path w="601979" h="1091564">
                <a:moveTo>
                  <a:pt x="601979" y="0"/>
                </a:moveTo>
                <a:lnTo>
                  <a:pt x="0" y="0"/>
                </a:lnTo>
                <a:lnTo>
                  <a:pt x="0" y="1091184"/>
                </a:lnTo>
                <a:lnTo>
                  <a:pt x="601979" y="1091184"/>
                </a:lnTo>
                <a:lnTo>
                  <a:pt x="60197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5382767" y="4750308"/>
            <a:ext cx="601980" cy="1053465"/>
          </a:xfrm>
          <a:custGeom>
            <a:rect l="l" t="t" r="r" b="b"/>
            <a:pathLst>
              <a:path w="601979" h="1053464">
                <a:moveTo>
                  <a:pt x="601980" y="0"/>
                </a:moveTo>
                <a:lnTo>
                  <a:pt x="0" y="0"/>
                </a:lnTo>
                <a:lnTo>
                  <a:pt x="0" y="1053084"/>
                </a:lnTo>
                <a:lnTo>
                  <a:pt x="601980" y="1053084"/>
                </a:lnTo>
                <a:lnTo>
                  <a:pt x="60198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6345935" y="4872228"/>
            <a:ext cx="601980" cy="931544"/>
          </a:xfrm>
          <a:custGeom>
            <a:rect l="l" t="t" r="r" b="b"/>
            <a:pathLst>
              <a:path w="601979" h="931544">
                <a:moveTo>
                  <a:pt x="601980" y="0"/>
                </a:moveTo>
                <a:lnTo>
                  <a:pt x="0" y="0"/>
                </a:lnTo>
                <a:lnTo>
                  <a:pt x="0" y="931164"/>
                </a:lnTo>
                <a:lnTo>
                  <a:pt x="601980" y="931164"/>
                </a:lnTo>
                <a:lnTo>
                  <a:pt x="60198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7309104" y="4907279"/>
            <a:ext cx="601980" cy="896619"/>
          </a:xfrm>
          <a:custGeom>
            <a:rect l="l" t="t" r="r" b="b"/>
            <a:pathLst>
              <a:path w="601979" h="896619">
                <a:moveTo>
                  <a:pt x="601979" y="0"/>
                </a:moveTo>
                <a:lnTo>
                  <a:pt x="0" y="0"/>
                </a:lnTo>
                <a:lnTo>
                  <a:pt x="0" y="896112"/>
                </a:lnTo>
                <a:lnTo>
                  <a:pt x="601979" y="896112"/>
                </a:lnTo>
                <a:lnTo>
                  <a:pt x="60197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8272271" y="5068823"/>
            <a:ext cx="601980" cy="734695"/>
          </a:xfrm>
          <a:custGeom>
            <a:rect l="l" t="t" r="r" b="b"/>
            <a:pathLst>
              <a:path w="601979" h="734695">
                <a:moveTo>
                  <a:pt x="601979" y="0"/>
                </a:moveTo>
                <a:lnTo>
                  <a:pt x="0" y="0"/>
                </a:lnTo>
                <a:lnTo>
                  <a:pt x="0" y="734567"/>
                </a:lnTo>
                <a:lnTo>
                  <a:pt x="601979" y="734567"/>
                </a:lnTo>
                <a:lnTo>
                  <a:pt x="60197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9233916" y="5154167"/>
            <a:ext cx="601980" cy="649605"/>
          </a:xfrm>
          <a:custGeom>
            <a:rect l="l" t="t" r="r" b="b"/>
            <a:pathLst>
              <a:path w="601979" h="649604">
                <a:moveTo>
                  <a:pt x="601979" y="0"/>
                </a:moveTo>
                <a:lnTo>
                  <a:pt x="0" y="0"/>
                </a:lnTo>
                <a:lnTo>
                  <a:pt x="0" y="649223"/>
                </a:lnTo>
                <a:lnTo>
                  <a:pt x="601979" y="649223"/>
                </a:lnTo>
                <a:lnTo>
                  <a:pt x="60197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10197083" y="4975859"/>
            <a:ext cx="601980" cy="828040"/>
          </a:xfrm>
          <a:custGeom>
            <a:rect l="l" t="t" r="r" b="b"/>
            <a:pathLst>
              <a:path w="601979" h="828039">
                <a:moveTo>
                  <a:pt x="601980" y="0"/>
                </a:moveTo>
                <a:lnTo>
                  <a:pt x="0" y="0"/>
                </a:lnTo>
                <a:lnTo>
                  <a:pt x="0" y="827531"/>
                </a:lnTo>
                <a:lnTo>
                  <a:pt x="601980" y="827531"/>
                </a:lnTo>
                <a:lnTo>
                  <a:pt x="60198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1350263" y="5803391"/>
            <a:ext cx="9630410" cy="0"/>
          </a:xfrm>
          <a:custGeom>
            <a:rect l="l" t="t" r="r" b="b"/>
            <a:pathLst>
              <a:path w="9630410">
                <a:moveTo>
                  <a:pt x="0" y="0"/>
                </a:moveTo>
                <a:lnTo>
                  <a:pt x="9630156"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1831085" y="4083558"/>
            <a:ext cx="7703820" cy="317500"/>
          </a:xfrm>
          <a:custGeom>
            <a:rect l="l" t="t" r="r" b="b"/>
            <a:pathLst>
              <a:path w="7703820" h="317500">
                <a:moveTo>
                  <a:pt x="0" y="316992"/>
                </a:moveTo>
                <a:lnTo>
                  <a:pt x="963168" y="210312"/>
                </a:lnTo>
                <a:lnTo>
                  <a:pt x="1926336" y="176784"/>
                </a:lnTo>
                <a:lnTo>
                  <a:pt x="2889504" y="155448"/>
                </a:lnTo>
                <a:lnTo>
                  <a:pt x="3852672" y="91440"/>
                </a:lnTo>
                <a:lnTo>
                  <a:pt x="4815840" y="102108"/>
                </a:lnTo>
                <a:lnTo>
                  <a:pt x="5779008" y="0"/>
                </a:lnTo>
                <a:lnTo>
                  <a:pt x="6742175" y="25908"/>
                </a:lnTo>
                <a:lnTo>
                  <a:pt x="7703819" y="176784"/>
                </a:lnTo>
              </a:path>
            </a:pathLst>
          </a:custGeom>
          <a:ln w="25908">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1794129" y="4363211"/>
            <a:ext cx="76200" cy="762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2757297" y="4255008"/>
            <a:ext cx="76200" cy="762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3718940" y="4223003"/>
            <a:ext cx="76200" cy="762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4682109" y="4201667"/>
            <a:ext cx="76200" cy="762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5645277" y="4136135"/>
            <a:ext cx="76200" cy="762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6608444" y="4146803"/>
            <a:ext cx="76200" cy="762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7571613" y="4044696"/>
            <a:ext cx="76200" cy="762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8534781" y="4070603"/>
            <a:ext cx="76200" cy="762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9497948" y="4223003"/>
            <a:ext cx="76200" cy="762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txBox="1"/>
          <p:nvPr/>
        </p:nvSpPr>
        <p:spPr>
          <a:xfrm>
            <a:off x="1669542" y="4547742"/>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1640</a:t>
            </a:r>
            <a:endParaRPr sz="1000">
              <a:latin typeface="微软雅黑"/>
              <a:cs typeface="微软雅黑"/>
            </a:endParaRPr>
          </a:p>
        </p:txBody>
      </p:sp>
      <p:sp>
        <p:nvSpPr>
          <p:cNvPr id="29" name="object 29"/>
          <p:cNvSpPr txBox="1"/>
          <p:nvPr/>
        </p:nvSpPr>
        <p:spPr>
          <a:xfrm>
            <a:off x="2632710" y="4519040"/>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1687</a:t>
            </a:r>
            <a:endParaRPr sz="1000">
              <a:latin typeface="微软雅黑"/>
              <a:cs typeface="微软雅黑"/>
            </a:endParaRPr>
          </a:p>
        </p:txBody>
      </p:sp>
      <p:sp>
        <p:nvSpPr>
          <p:cNvPr id="30" name="object 30"/>
          <p:cNvSpPr txBox="1"/>
          <p:nvPr/>
        </p:nvSpPr>
        <p:spPr>
          <a:xfrm>
            <a:off x="3595878" y="4538598"/>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1655</a:t>
            </a:r>
            <a:endParaRPr sz="1000">
              <a:latin typeface="微软雅黑"/>
              <a:cs typeface="微软雅黑"/>
            </a:endParaRPr>
          </a:p>
        </p:txBody>
      </p:sp>
      <p:sp>
        <p:nvSpPr>
          <p:cNvPr id="31" name="object 31"/>
          <p:cNvSpPr txBox="1"/>
          <p:nvPr/>
        </p:nvSpPr>
        <p:spPr>
          <a:xfrm>
            <a:off x="4559046" y="4458461"/>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1786</a:t>
            </a:r>
            <a:endParaRPr sz="1000">
              <a:latin typeface="微软雅黑"/>
              <a:cs typeface="微软雅黑"/>
            </a:endParaRPr>
          </a:p>
        </p:txBody>
      </p:sp>
      <p:sp>
        <p:nvSpPr>
          <p:cNvPr id="32" name="object 32"/>
          <p:cNvSpPr txBox="1"/>
          <p:nvPr/>
        </p:nvSpPr>
        <p:spPr>
          <a:xfrm>
            <a:off x="5522214" y="4496511"/>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1723</a:t>
            </a:r>
            <a:endParaRPr sz="1000">
              <a:latin typeface="微软雅黑"/>
              <a:cs typeface="微软雅黑"/>
            </a:endParaRPr>
          </a:p>
        </p:txBody>
      </p:sp>
      <p:sp>
        <p:nvSpPr>
          <p:cNvPr id="33" name="object 33"/>
          <p:cNvSpPr txBox="1"/>
          <p:nvPr/>
        </p:nvSpPr>
        <p:spPr>
          <a:xfrm>
            <a:off x="6485382" y="4618685"/>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1523</a:t>
            </a:r>
            <a:endParaRPr sz="1000">
              <a:latin typeface="微软雅黑"/>
              <a:cs typeface="微软雅黑"/>
            </a:endParaRPr>
          </a:p>
        </p:txBody>
      </p:sp>
      <p:sp>
        <p:nvSpPr>
          <p:cNvPr id="34" name="object 34"/>
          <p:cNvSpPr txBox="1"/>
          <p:nvPr/>
        </p:nvSpPr>
        <p:spPr>
          <a:xfrm>
            <a:off x="7448550" y="4654677"/>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1465</a:t>
            </a:r>
            <a:endParaRPr sz="1000">
              <a:latin typeface="微软雅黑"/>
              <a:cs typeface="微软雅黑"/>
            </a:endParaRPr>
          </a:p>
        </p:txBody>
      </p:sp>
      <p:sp>
        <p:nvSpPr>
          <p:cNvPr id="35" name="object 35"/>
          <p:cNvSpPr txBox="1"/>
          <p:nvPr/>
        </p:nvSpPr>
        <p:spPr>
          <a:xfrm>
            <a:off x="8411718" y="4816602"/>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1200</a:t>
            </a:r>
            <a:endParaRPr sz="1000">
              <a:latin typeface="微软雅黑"/>
              <a:cs typeface="微软雅黑"/>
            </a:endParaRPr>
          </a:p>
        </p:txBody>
      </p:sp>
      <p:sp>
        <p:nvSpPr>
          <p:cNvPr id="36" name="object 36"/>
          <p:cNvSpPr txBox="1"/>
          <p:nvPr/>
        </p:nvSpPr>
        <p:spPr>
          <a:xfrm>
            <a:off x="9374885" y="4900929"/>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1062</a:t>
            </a:r>
            <a:endParaRPr sz="1000">
              <a:latin typeface="微软雅黑"/>
              <a:cs typeface="微软雅黑"/>
            </a:endParaRPr>
          </a:p>
        </p:txBody>
      </p:sp>
      <p:sp>
        <p:nvSpPr>
          <p:cNvPr id="37" name="object 37"/>
          <p:cNvSpPr txBox="1"/>
          <p:nvPr/>
        </p:nvSpPr>
        <p:spPr>
          <a:xfrm>
            <a:off x="10338054" y="4722063"/>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1354</a:t>
            </a:r>
            <a:endParaRPr sz="1000">
              <a:latin typeface="微软雅黑"/>
              <a:cs typeface="微软雅黑"/>
            </a:endParaRPr>
          </a:p>
        </p:txBody>
      </p:sp>
      <p:sp>
        <p:nvSpPr>
          <p:cNvPr id="38" name="object 38"/>
          <p:cNvSpPr txBox="1"/>
          <p:nvPr/>
        </p:nvSpPr>
        <p:spPr>
          <a:xfrm>
            <a:off x="1634489" y="4109720"/>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30.0%</a:t>
            </a:r>
            <a:endParaRPr sz="1000">
              <a:latin typeface="微软雅黑"/>
              <a:cs typeface="微软雅黑"/>
            </a:endParaRPr>
          </a:p>
        </p:txBody>
      </p:sp>
      <p:sp>
        <p:nvSpPr>
          <p:cNvPr id="39" name="object 39"/>
          <p:cNvSpPr txBox="1"/>
          <p:nvPr/>
        </p:nvSpPr>
        <p:spPr>
          <a:xfrm>
            <a:off x="2597657" y="4001770"/>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40.0%</a:t>
            </a:r>
            <a:endParaRPr sz="1000">
              <a:latin typeface="微软雅黑"/>
              <a:cs typeface="微软雅黑"/>
            </a:endParaRPr>
          </a:p>
        </p:txBody>
      </p:sp>
      <p:sp>
        <p:nvSpPr>
          <p:cNvPr id="40" name="object 40"/>
          <p:cNvSpPr txBox="1"/>
          <p:nvPr/>
        </p:nvSpPr>
        <p:spPr>
          <a:xfrm>
            <a:off x="3560826" y="3969511"/>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43.0%</a:t>
            </a:r>
            <a:endParaRPr sz="1000">
              <a:latin typeface="微软雅黑"/>
              <a:cs typeface="微软雅黑"/>
            </a:endParaRPr>
          </a:p>
        </p:txBody>
      </p:sp>
      <p:sp>
        <p:nvSpPr>
          <p:cNvPr id="41" name="object 41"/>
          <p:cNvSpPr txBox="1"/>
          <p:nvPr/>
        </p:nvSpPr>
        <p:spPr>
          <a:xfrm>
            <a:off x="4523994" y="3947922"/>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45.0%</a:t>
            </a:r>
            <a:endParaRPr sz="1000">
              <a:latin typeface="微软雅黑"/>
              <a:cs typeface="微软雅黑"/>
            </a:endParaRPr>
          </a:p>
        </p:txBody>
      </p:sp>
      <p:sp>
        <p:nvSpPr>
          <p:cNvPr id="42" name="object 42"/>
          <p:cNvSpPr txBox="1"/>
          <p:nvPr/>
        </p:nvSpPr>
        <p:spPr>
          <a:xfrm>
            <a:off x="5487161" y="388327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51.0%</a:t>
            </a:r>
            <a:endParaRPr sz="1000">
              <a:latin typeface="微软雅黑"/>
              <a:cs typeface="微软雅黑"/>
            </a:endParaRPr>
          </a:p>
        </p:txBody>
      </p:sp>
      <p:sp>
        <p:nvSpPr>
          <p:cNvPr id="43" name="object 43"/>
          <p:cNvSpPr txBox="1"/>
          <p:nvPr/>
        </p:nvSpPr>
        <p:spPr>
          <a:xfrm>
            <a:off x="6450329" y="389394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50.0%</a:t>
            </a:r>
            <a:endParaRPr sz="1000">
              <a:latin typeface="微软雅黑"/>
              <a:cs typeface="微软雅黑"/>
            </a:endParaRPr>
          </a:p>
        </p:txBody>
      </p:sp>
      <p:sp>
        <p:nvSpPr>
          <p:cNvPr id="44" name="object 44"/>
          <p:cNvSpPr txBox="1"/>
          <p:nvPr/>
        </p:nvSpPr>
        <p:spPr>
          <a:xfrm>
            <a:off x="7413497" y="379145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59.5%</a:t>
            </a:r>
            <a:endParaRPr sz="1000">
              <a:latin typeface="微软雅黑"/>
              <a:cs typeface="微软雅黑"/>
            </a:endParaRPr>
          </a:p>
        </p:txBody>
      </p:sp>
      <p:sp>
        <p:nvSpPr>
          <p:cNvPr id="45" name="object 45"/>
          <p:cNvSpPr txBox="1"/>
          <p:nvPr/>
        </p:nvSpPr>
        <p:spPr>
          <a:xfrm>
            <a:off x="8376666" y="381736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57.1%</a:t>
            </a:r>
            <a:endParaRPr sz="1000">
              <a:latin typeface="微软雅黑"/>
              <a:cs typeface="微软雅黑"/>
            </a:endParaRPr>
          </a:p>
        </p:txBody>
      </p:sp>
      <p:sp>
        <p:nvSpPr>
          <p:cNvPr id="46" name="object 46"/>
          <p:cNvSpPr txBox="1"/>
          <p:nvPr/>
        </p:nvSpPr>
        <p:spPr>
          <a:xfrm>
            <a:off x="9339833" y="3969511"/>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43.0%</a:t>
            </a:r>
            <a:endParaRPr sz="1000">
              <a:latin typeface="微软雅黑"/>
              <a:cs typeface="微软雅黑"/>
            </a:endParaRPr>
          </a:p>
        </p:txBody>
      </p:sp>
      <p:sp>
        <p:nvSpPr>
          <p:cNvPr id="47" name="object 47"/>
          <p:cNvSpPr txBox="1"/>
          <p:nvPr/>
        </p:nvSpPr>
        <p:spPr>
          <a:xfrm>
            <a:off x="1669795" y="5888837"/>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2013</a:t>
            </a:r>
            <a:endParaRPr sz="1000">
              <a:latin typeface="微软雅黑"/>
              <a:cs typeface="微软雅黑"/>
            </a:endParaRPr>
          </a:p>
        </p:txBody>
      </p:sp>
      <p:sp>
        <p:nvSpPr>
          <p:cNvPr id="48" name="object 48"/>
          <p:cNvSpPr txBox="1"/>
          <p:nvPr/>
        </p:nvSpPr>
        <p:spPr>
          <a:xfrm>
            <a:off x="2632964" y="5888837"/>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2014</a:t>
            </a:r>
            <a:endParaRPr sz="1000">
              <a:latin typeface="微软雅黑"/>
              <a:cs typeface="微软雅黑"/>
            </a:endParaRPr>
          </a:p>
        </p:txBody>
      </p:sp>
      <p:sp>
        <p:nvSpPr>
          <p:cNvPr id="49" name="object 49"/>
          <p:cNvSpPr txBox="1"/>
          <p:nvPr/>
        </p:nvSpPr>
        <p:spPr>
          <a:xfrm>
            <a:off x="3596132" y="5888837"/>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2015</a:t>
            </a:r>
            <a:endParaRPr sz="1000">
              <a:latin typeface="微软雅黑"/>
              <a:cs typeface="微软雅黑"/>
            </a:endParaRPr>
          </a:p>
        </p:txBody>
      </p:sp>
      <p:sp>
        <p:nvSpPr>
          <p:cNvPr id="50" name="object 50"/>
          <p:cNvSpPr txBox="1"/>
          <p:nvPr/>
        </p:nvSpPr>
        <p:spPr>
          <a:xfrm>
            <a:off x="8411971" y="5888837"/>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2020</a:t>
            </a:r>
            <a:endParaRPr sz="1000">
              <a:latin typeface="微软雅黑"/>
              <a:cs typeface="微软雅黑"/>
            </a:endParaRPr>
          </a:p>
        </p:txBody>
      </p:sp>
      <p:sp>
        <p:nvSpPr>
          <p:cNvPr id="51" name="object 51"/>
          <p:cNvSpPr txBox="1"/>
          <p:nvPr/>
        </p:nvSpPr>
        <p:spPr>
          <a:xfrm>
            <a:off x="9375140" y="5888837"/>
            <a:ext cx="3244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2021</a:t>
            </a:r>
            <a:endParaRPr sz="1000">
              <a:latin typeface="微软雅黑"/>
              <a:cs typeface="微软雅黑"/>
            </a:endParaRPr>
          </a:p>
        </p:txBody>
      </p:sp>
      <p:sp>
        <p:nvSpPr>
          <p:cNvPr id="52" name="object 52"/>
          <p:cNvSpPr txBox="1"/>
          <p:nvPr/>
        </p:nvSpPr>
        <p:spPr>
          <a:xfrm>
            <a:off x="10302367" y="5888837"/>
            <a:ext cx="39687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2022e</a:t>
            </a:r>
            <a:endParaRPr sz="1000">
              <a:latin typeface="微软雅黑"/>
              <a:cs typeface="微软雅黑"/>
            </a:endParaRPr>
          </a:p>
        </p:txBody>
      </p:sp>
      <p:sp>
        <p:nvSpPr>
          <p:cNvPr id="53" name="object 53"/>
          <p:cNvSpPr/>
          <p:nvPr/>
        </p:nvSpPr>
        <p:spPr>
          <a:xfrm>
            <a:off x="4332732" y="6201917"/>
            <a:ext cx="243840" cy="0"/>
          </a:xfrm>
          <a:custGeom>
            <a:rect l="l" t="t" r="r" b="b"/>
            <a:pathLst>
              <a:path w="243839">
                <a:moveTo>
                  <a:pt x="0" y="0"/>
                </a:moveTo>
                <a:lnTo>
                  <a:pt x="243839" y="0"/>
                </a:lnTo>
              </a:path>
            </a:pathLst>
          </a:custGeom>
          <a:ln w="74676">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txBox="1"/>
          <p:nvPr/>
        </p:nvSpPr>
        <p:spPr>
          <a:xfrm>
            <a:off x="4559300" y="5823915"/>
            <a:ext cx="1322070" cy="459105"/>
          </a:xfrm>
          <a:prstGeom prst="rect">
            <a:avLst/>
          </a:prstGeom>
        </p:spPr>
        <p:txBody>
          <a:bodyPr vert="horz" wrap="square" lIns="0" tIns="768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605"/>
              </a:spcBef>
              <a:tabLst>
                <a:tab pos="975360"/>
              </a:tabLst>
            </a:pPr>
            <a:r>
              <a:rPr sz="1000" spc="-5">
                <a:solidFill>
                  <a:srgbClr val="585858"/>
                </a:solidFill>
                <a:latin typeface="微软雅黑"/>
                <a:cs typeface="微软雅黑"/>
              </a:rPr>
              <a:t>2016	2017</a:t>
            </a:r>
            <a:endParaRPr sz="1000">
              <a:latin typeface="微软雅黑"/>
              <a:cs typeface="微软雅黑"/>
            </a:endParaRPr>
          </a:p>
          <a:p>
            <a:pPr marL="43815">
              <a:lnSpc>
                <a:spcPct val="100000"/>
              </a:lnSpc>
              <a:spcBef>
                <a:spcPts val="505"/>
              </a:spcBef>
            </a:pPr>
            <a:r>
              <a:rPr sz="1000" spc="-5">
                <a:solidFill>
                  <a:srgbClr val="585858"/>
                </a:solidFill>
                <a:latin typeface="微软雅黑"/>
                <a:cs typeface="微软雅黑"/>
              </a:rPr>
              <a:t>新生人口数量（万人）</a:t>
            </a:r>
            <a:endParaRPr sz="1000">
              <a:latin typeface="微软雅黑"/>
              <a:cs typeface="微软雅黑"/>
            </a:endParaRPr>
          </a:p>
        </p:txBody>
      </p:sp>
      <p:sp>
        <p:nvSpPr>
          <p:cNvPr id="55" name="object 55"/>
          <p:cNvSpPr/>
          <p:nvPr/>
        </p:nvSpPr>
        <p:spPr>
          <a:xfrm>
            <a:off x="6133338" y="6201917"/>
            <a:ext cx="243840" cy="0"/>
          </a:xfrm>
          <a:custGeom>
            <a:rect l="l" t="t" r="r" b="b"/>
            <a:pathLst>
              <a:path w="243839">
                <a:moveTo>
                  <a:pt x="0" y="0"/>
                </a:moveTo>
                <a:lnTo>
                  <a:pt x="243839" y="0"/>
                </a:lnTo>
              </a:path>
            </a:pathLst>
          </a:custGeom>
          <a:ln w="25908">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6216396" y="6163055"/>
            <a:ext cx="76200" cy="76200"/>
          </a:xfrm>
          <a:custGeom>
            <a:rect l="l" t="t" r="r" b="b"/>
            <a:pathLst>
              <a:path w="76200" h="76200">
                <a:moveTo>
                  <a:pt x="38100" y="0"/>
                </a:moveTo>
                <a:lnTo>
                  <a:pt x="23252" y="2993"/>
                </a:lnTo>
                <a:lnTo>
                  <a:pt x="11144" y="11158"/>
                </a:lnTo>
                <a:lnTo>
                  <a:pt x="2988" y="23268"/>
                </a:lnTo>
                <a:lnTo>
                  <a:pt x="0" y="38100"/>
                </a:lnTo>
                <a:lnTo>
                  <a:pt x="2988" y="52931"/>
                </a:lnTo>
                <a:lnTo>
                  <a:pt x="11144" y="65041"/>
                </a:lnTo>
                <a:lnTo>
                  <a:pt x="23252" y="73206"/>
                </a:lnTo>
                <a:lnTo>
                  <a:pt x="38100" y="76200"/>
                </a:lnTo>
                <a:lnTo>
                  <a:pt x="52947" y="73206"/>
                </a:lnTo>
                <a:lnTo>
                  <a:pt x="65055" y="65041"/>
                </a:lnTo>
                <a:lnTo>
                  <a:pt x="73211" y="52931"/>
                </a:lnTo>
                <a:lnTo>
                  <a:pt x="76200" y="38100"/>
                </a:lnTo>
                <a:lnTo>
                  <a:pt x="73211" y="23268"/>
                </a:lnTo>
                <a:lnTo>
                  <a:pt x="65055" y="11158"/>
                </a:lnTo>
                <a:lnTo>
                  <a:pt x="52947" y="2993"/>
                </a:lnTo>
                <a:lnTo>
                  <a:pt x="3810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txBox="1"/>
          <p:nvPr/>
        </p:nvSpPr>
        <p:spPr>
          <a:xfrm>
            <a:off x="6391783" y="5823915"/>
            <a:ext cx="1529715" cy="459105"/>
          </a:xfrm>
          <a:prstGeom prst="rect">
            <a:avLst/>
          </a:prstGeom>
        </p:spPr>
        <p:txBody>
          <a:bodyPr vert="horz" wrap="square" lIns="0" tIns="768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46990" algn="ctr">
              <a:lnSpc>
                <a:spcPct val="100000"/>
              </a:lnSpc>
              <a:spcBef>
                <a:spcPts val="605"/>
              </a:spcBef>
              <a:tabLst>
                <a:tab pos="962660"/>
              </a:tabLst>
            </a:pPr>
            <a:r>
              <a:rPr sz="1000" spc="-5">
                <a:solidFill>
                  <a:srgbClr val="585858"/>
                </a:solidFill>
                <a:latin typeface="微软雅黑"/>
                <a:cs typeface="微软雅黑"/>
              </a:rPr>
              <a:t>2018	2019</a:t>
            </a:r>
            <a:endParaRPr sz="1000">
              <a:latin typeface="微软雅黑"/>
              <a:cs typeface="微软雅黑"/>
            </a:endParaRPr>
          </a:p>
          <a:p>
            <a:pPr algn="ctr">
              <a:lnSpc>
                <a:spcPct val="100000"/>
              </a:lnSpc>
              <a:spcBef>
                <a:spcPts val="505"/>
              </a:spcBef>
            </a:pPr>
            <a:r>
              <a:rPr sz="1000" spc="-5">
                <a:solidFill>
                  <a:srgbClr val="585858"/>
                </a:solidFill>
                <a:latin typeface="微软雅黑"/>
                <a:cs typeface="微软雅黑"/>
              </a:rPr>
              <a:t>二孩及以上出生占比（%）</a:t>
            </a:r>
            <a:endParaRPr sz="1000">
              <a:latin typeface="微软雅黑"/>
              <a:cs typeface="微软雅黑"/>
            </a:endParaRPr>
          </a:p>
        </p:txBody>
      </p:sp>
      <p:sp>
        <p:nvSpPr>
          <p:cNvPr id="58" name="object 58"/>
          <p:cNvSpPr/>
          <p:nvPr/>
        </p:nvSpPr>
        <p:spPr>
          <a:xfrm>
            <a:off x="4248911" y="3046476"/>
            <a:ext cx="1851660" cy="659130"/>
          </a:xfrm>
          <a:custGeom>
            <a:rect l="l" t="t" r="r" b="b"/>
            <a:pathLst>
              <a:path w="1851660" h="659129">
                <a:moveTo>
                  <a:pt x="0" y="0"/>
                </a:moveTo>
                <a:lnTo>
                  <a:pt x="308610" y="0"/>
                </a:lnTo>
                <a:lnTo>
                  <a:pt x="771525" y="0"/>
                </a:lnTo>
                <a:lnTo>
                  <a:pt x="1851660" y="0"/>
                </a:lnTo>
                <a:lnTo>
                  <a:pt x="1851660" y="304038"/>
                </a:lnTo>
                <a:lnTo>
                  <a:pt x="1851660" y="434339"/>
                </a:lnTo>
                <a:lnTo>
                  <a:pt x="1851660" y="521208"/>
                </a:lnTo>
                <a:lnTo>
                  <a:pt x="771525" y="521208"/>
                </a:lnTo>
                <a:lnTo>
                  <a:pt x="548893" y="659003"/>
                </a:lnTo>
                <a:lnTo>
                  <a:pt x="308610" y="521208"/>
                </a:lnTo>
                <a:lnTo>
                  <a:pt x="0" y="521208"/>
                </a:lnTo>
                <a:lnTo>
                  <a:pt x="0" y="434339"/>
                </a:lnTo>
                <a:lnTo>
                  <a:pt x="0" y="304038"/>
                </a:lnTo>
                <a:lnTo>
                  <a:pt x="0" y="0"/>
                </a:lnTo>
                <a:close/>
              </a:path>
            </a:pathLst>
          </a:custGeom>
          <a:ln w="12192">
            <a:solidFill>
              <a:srgbClr val="F9CDC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txBox="1"/>
          <p:nvPr/>
        </p:nvSpPr>
        <p:spPr>
          <a:xfrm>
            <a:off x="4656582" y="3140201"/>
            <a:ext cx="1037590" cy="3302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28575">
              <a:lnSpc>
                <a:spcPct val="100000"/>
              </a:lnSpc>
              <a:spcBef>
                <a:spcPts val="95"/>
              </a:spcBef>
            </a:pPr>
            <a:r>
              <a:rPr sz="1000" spc="-5">
                <a:solidFill>
                  <a:srgbClr val="F38285"/>
                </a:solidFill>
                <a:latin typeface="Verdana"/>
                <a:cs typeface="Verdana"/>
              </a:rPr>
              <a:t>2016</a:t>
            </a:r>
            <a:r>
              <a:rPr sz="1000" spc="-5">
                <a:solidFill>
                  <a:srgbClr val="F38285"/>
                </a:solidFill>
                <a:latin typeface="微软雅黑"/>
                <a:cs typeface="微软雅黑"/>
              </a:rPr>
              <a:t>年中国实施 全面“二孩”政策</a:t>
            </a:r>
            <a:endParaRPr sz="1000">
              <a:latin typeface="微软雅黑"/>
              <a:cs typeface="微软雅黑"/>
            </a:endParaRPr>
          </a:p>
        </p:txBody>
      </p:sp>
      <p:sp>
        <p:nvSpPr>
          <p:cNvPr id="60" name="object 60"/>
          <p:cNvSpPr/>
          <p:nvPr/>
        </p:nvSpPr>
        <p:spPr>
          <a:xfrm>
            <a:off x="2186939" y="3046476"/>
            <a:ext cx="1850389" cy="657860"/>
          </a:xfrm>
          <a:custGeom>
            <a:rect l="l" t="t" r="r" b="b"/>
            <a:pathLst>
              <a:path w="1850389" h="657860">
                <a:moveTo>
                  <a:pt x="0" y="0"/>
                </a:moveTo>
                <a:lnTo>
                  <a:pt x="308356" y="0"/>
                </a:lnTo>
                <a:lnTo>
                  <a:pt x="770890" y="0"/>
                </a:lnTo>
                <a:lnTo>
                  <a:pt x="1850136" y="0"/>
                </a:lnTo>
                <a:lnTo>
                  <a:pt x="1850136" y="304038"/>
                </a:lnTo>
                <a:lnTo>
                  <a:pt x="1850136" y="434339"/>
                </a:lnTo>
                <a:lnTo>
                  <a:pt x="1850136" y="521208"/>
                </a:lnTo>
                <a:lnTo>
                  <a:pt x="770890" y="521208"/>
                </a:lnTo>
                <a:lnTo>
                  <a:pt x="516636" y="657351"/>
                </a:lnTo>
                <a:lnTo>
                  <a:pt x="308356" y="521208"/>
                </a:lnTo>
                <a:lnTo>
                  <a:pt x="0" y="521208"/>
                </a:lnTo>
                <a:lnTo>
                  <a:pt x="0" y="434339"/>
                </a:lnTo>
                <a:lnTo>
                  <a:pt x="0" y="304038"/>
                </a:lnTo>
                <a:lnTo>
                  <a:pt x="0" y="0"/>
                </a:lnTo>
                <a:close/>
              </a:path>
            </a:pathLst>
          </a:custGeom>
          <a:ln w="12191">
            <a:solidFill>
              <a:srgbClr val="F9CDC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txBox="1"/>
          <p:nvPr/>
        </p:nvSpPr>
        <p:spPr>
          <a:xfrm>
            <a:off x="2495550" y="3140201"/>
            <a:ext cx="1234440" cy="3302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855" marR="5080" indent="-97790">
              <a:lnSpc>
                <a:spcPct val="100000"/>
              </a:lnSpc>
              <a:spcBef>
                <a:spcPts val="95"/>
              </a:spcBef>
            </a:pPr>
            <a:r>
              <a:rPr sz="1000" spc="-5">
                <a:solidFill>
                  <a:srgbClr val="F38285"/>
                </a:solidFill>
                <a:latin typeface="Verdana"/>
                <a:cs typeface="Verdana"/>
              </a:rPr>
              <a:t>2014</a:t>
            </a:r>
            <a:r>
              <a:rPr sz="1000" spc="-5">
                <a:solidFill>
                  <a:srgbClr val="F38285"/>
                </a:solidFill>
                <a:latin typeface="微软雅黑"/>
                <a:cs typeface="微软雅黑"/>
              </a:rPr>
              <a:t>年中国开始实施  “单独二孩”政策</a:t>
            </a:r>
            <a:endParaRPr sz="1000">
              <a:latin typeface="微软雅黑"/>
              <a:cs typeface="微软雅黑"/>
            </a:endParaRPr>
          </a:p>
        </p:txBody>
      </p:sp>
      <p:sp>
        <p:nvSpPr>
          <p:cNvPr id="62" name="object 62"/>
          <p:cNvSpPr/>
          <p:nvPr/>
        </p:nvSpPr>
        <p:spPr>
          <a:xfrm>
            <a:off x="9051035" y="3046476"/>
            <a:ext cx="1850389" cy="648970"/>
          </a:xfrm>
          <a:custGeom>
            <a:rect l="l" t="t" r="r" b="b"/>
            <a:pathLst>
              <a:path w="1850389" h="648970">
                <a:moveTo>
                  <a:pt x="0" y="0"/>
                </a:moveTo>
                <a:lnTo>
                  <a:pt x="1079246" y="0"/>
                </a:lnTo>
                <a:lnTo>
                  <a:pt x="1541780" y="0"/>
                </a:lnTo>
                <a:lnTo>
                  <a:pt x="1850136" y="0"/>
                </a:lnTo>
                <a:lnTo>
                  <a:pt x="1850136" y="304038"/>
                </a:lnTo>
                <a:lnTo>
                  <a:pt x="1850136" y="434339"/>
                </a:lnTo>
                <a:lnTo>
                  <a:pt x="1850136" y="521208"/>
                </a:lnTo>
                <a:lnTo>
                  <a:pt x="1541780" y="521208"/>
                </a:lnTo>
                <a:lnTo>
                  <a:pt x="1398143" y="648716"/>
                </a:lnTo>
                <a:lnTo>
                  <a:pt x="1079246" y="521208"/>
                </a:lnTo>
                <a:lnTo>
                  <a:pt x="0" y="521208"/>
                </a:lnTo>
                <a:lnTo>
                  <a:pt x="0" y="434339"/>
                </a:lnTo>
                <a:lnTo>
                  <a:pt x="0" y="304038"/>
                </a:lnTo>
                <a:lnTo>
                  <a:pt x="0" y="0"/>
                </a:lnTo>
                <a:close/>
              </a:path>
            </a:pathLst>
          </a:custGeom>
          <a:ln w="12192">
            <a:solidFill>
              <a:srgbClr val="F9CDC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txBox="1"/>
          <p:nvPr/>
        </p:nvSpPr>
        <p:spPr>
          <a:xfrm>
            <a:off x="9458070" y="3140201"/>
            <a:ext cx="1037590" cy="3302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28575">
              <a:lnSpc>
                <a:spcPct val="100000"/>
              </a:lnSpc>
              <a:spcBef>
                <a:spcPts val="95"/>
              </a:spcBef>
            </a:pPr>
            <a:r>
              <a:rPr sz="1000" spc="-5">
                <a:solidFill>
                  <a:srgbClr val="F38285"/>
                </a:solidFill>
                <a:latin typeface="Verdana"/>
                <a:cs typeface="Verdana"/>
              </a:rPr>
              <a:t>2021</a:t>
            </a:r>
            <a:r>
              <a:rPr sz="1000" spc="-5">
                <a:solidFill>
                  <a:srgbClr val="F38285"/>
                </a:solidFill>
                <a:latin typeface="微软雅黑"/>
                <a:cs typeface="微软雅黑"/>
              </a:rPr>
              <a:t>年中国实施 全面“三孩”政策</a:t>
            </a:r>
            <a:endParaRPr sz="1000">
              <a:latin typeface="微软雅黑"/>
              <a:cs typeface="微软雅黑"/>
            </a:endParaRPr>
          </a:p>
        </p:txBody>
      </p:sp>
      <p:sp>
        <p:nvSpPr>
          <p:cNvPr id="64" name="object 64"/>
          <p:cNvSpPr txBox="1"/>
          <p:nvPr/>
        </p:nvSpPr>
        <p:spPr>
          <a:xfrm>
            <a:off x="11820397" y="6543357"/>
            <a:ext cx="155575" cy="203200"/>
          </a:xfrm>
          <a:prstGeom prst="rect">
            <a:avLst/>
          </a:prstGeom>
        </p:spPr>
        <p:txBody>
          <a:bodyPr vert="horz" wrap="square" lIns="0" tIns="215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ct val="100000"/>
              </a:lnSpc>
              <a:spcBef>
                <a:spcPts val="170"/>
              </a:spcBef>
            </a:pPr>
            <a:r>
              <a:rPr sz="1050">
                <a:solidFill>
                  <a:srgbClr val="A6A6A6"/>
                </a:solidFill>
                <a:latin typeface="微软雅黑"/>
                <a:cs typeface="微软雅黑"/>
              </a:rPr>
              <a:t>8</a:t>
            </a:r>
            <a:endParaRPr sz="1050">
              <a:latin typeface="微软雅黑"/>
              <a:cs typeface="微软雅黑"/>
            </a:endParaRPr>
          </a:p>
        </p:txBody>
      </p:sp>
      <p:sp>
        <p:nvSpPr>
          <p:cNvPr id="66" name="object 66"/>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5105400" y="2026920"/>
            <a:ext cx="2865120" cy="4282440"/>
          </a:xfrm>
          <a:custGeom>
            <a:rect l="l" t="t" r="r" b="b"/>
            <a:pathLst>
              <a:path w="2865120" h="4282440">
                <a:moveTo>
                  <a:pt x="0" y="4282440"/>
                </a:moveTo>
                <a:lnTo>
                  <a:pt x="2865120" y="4282440"/>
                </a:lnTo>
                <a:lnTo>
                  <a:pt x="2865120" y="0"/>
                </a:lnTo>
                <a:lnTo>
                  <a:pt x="0" y="0"/>
                </a:lnTo>
                <a:lnTo>
                  <a:pt x="0" y="428244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8410956" y="2026920"/>
            <a:ext cx="2865120" cy="4282440"/>
          </a:xfrm>
          <a:custGeom>
            <a:rect l="l" t="t" r="r" b="b"/>
            <a:pathLst>
              <a:path w="2865120" h="4282440">
                <a:moveTo>
                  <a:pt x="0" y="4282440"/>
                </a:moveTo>
                <a:lnTo>
                  <a:pt x="2865120" y="4282440"/>
                </a:lnTo>
                <a:lnTo>
                  <a:pt x="2865120" y="0"/>
                </a:lnTo>
                <a:lnTo>
                  <a:pt x="0" y="0"/>
                </a:lnTo>
                <a:lnTo>
                  <a:pt x="0" y="428244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1799844" y="2026920"/>
            <a:ext cx="2867025" cy="4282440"/>
          </a:xfrm>
          <a:custGeom>
            <a:rect l="l" t="t" r="r" b="b"/>
            <a:pathLst>
              <a:path w="2867025" h="4282440">
                <a:moveTo>
                  <a:pt x="0" y="4282440"/>
                </a:moveTo>
                <a:lnTo>
                  <a:pt x="2866644" y="4282440"/>
                </a:lnTo>
                <a:lnTo>
                  <a:pt x="2866644" y="0"/>
                </a:lnTo>
                <a:lnTo>
                  <a:pt x="0" y="0"/>
                </a:lnTo>
                <a:lnTo>
                  <a:pt x="0" y="428244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a:spLocks noGrp="1"/>
          </p:cNvSpPr>
          <p:nvPr>
            <p:ph type="title"/>
          </p:nvPr>
        </p:nvSpPr>
        <p:spPr>
          <a:xfrm>
            <a:off x="526795" y="482041"/>
            <a:ext cx="6600825" cy="514350"/>
          </a:xfrm>
          <a:prstGeom prst="rect">
            <a:avLst/>
          </a:prstGeom>
        </p:spPr>
        <p:txBody>
          <a:bodyPr vert="horz" wrap="square" lIns="0" tIns="13335" rIns="0" bIns="0" rtlCol="0">
            <a:spAutoFit/>
          </a:bodyPr>
          <a:lstStyle/>
          <a:p>
            <a:pPr marL="12700">
              <a:lnSpc>
                <a:spcPct val="100000"/>
              </a:lnSpc>
              <a:spcBef>
                <a:spcPts val="105"/>
              </a:spcBef>
            </a:pPr>
            <a:r>
              <a:rPr/>
              <a:t>中国儿童家庭画</a:t>
            </a:r>
            <a:r>
              <a:rPr spc="5"/>
              <a:t>像</a:t>
            </a:r>
            <a:r>
              <a:rPr spc="-5"/>
              <a:t>——</a:t>
            </a:r>
            <a:r>
              <a:rPr/>
              <a:t>家长基本信息</a:t>
            </a:r>
          </a:p>
        </p:txBody>
      </p:sp>
      <p:sp>
        <p:nvSpPr>
          <p:cNvPr id="7" name="object 7"/>
          <p:cNvSpPr/>
          <p:nvPr/>
        </p:nvSpPr>
        <p:spPr>
          <a:xfrm>
            <a:off x="512063" y="4962144"/>
            <a:ext cx="11177905" cy="76200"/>
          </a:xfrm>
          <a:custGeom>
            <a:rect l="l" t="t" r="r" b="b"/>
            <a:pathLst>
              <a:path w="11177905" h="76200">
                <a:moveTo>
                  <a:pt x="38100" y="0"/>
                </a:moveTo>
                <a:lnTo>
                  <a:pt x="23268" y="2988"/>
                </a:lnTo>
                <a:lnTo>
                  <a:pt x="11158" y="11144"/>
                </a:lnTo>
                <a:lnTo>
                  <a:pt x="2993" y="23252"/>
                </a:lnTo>
                <a:lnTo>
                  <a:pt x="0" y="38099"/>
                </a:lnTo>
                <a:lnTo>
                  <a:pt x="2993" y="52947"/>
                </a:lnTo>
                <a:lnTo>
                  <a:pt x="11158" y="65055"/>
                </a:lnTo>
                <a:lnTo>
                  <a:pt x="23268" y="73211"/>
                </a:lnTo>
                <a:lnTo>
                  <a:pt x="38100" y="76199"/>
                </a:lnTo>
                <a:lnTo>
                  <a:pt x="52931" y="73211"/>
                </a:lnTo>
                <a:lnTo>
                  <a:pt x="65041" y="65055"/>
                </a:lnTo>
                <a:lnTo>
                  <a:pt x="73206" y="52947"/>
                </a:lnTo>
                <a:lnTo>
                  <a:pt x="74919" y="44449"/>
                </a:lnTo>
                <a:lnTo>
                  <a:pt x="38100" y="44449"/>
                </a:lnTo>
                <a:lnTo>
                  <a:pt x="38100" y="31749"/>
                </a:lnTo>
                <a:lnTo>
                  <a:pt x="74919" y="31749"/>
                </a:lnTo>
                <a:lnTo>
                  <a:pt x="73206" y="23252"/>
                </a:lnTo>
                <a:lnTo>
                  <a:pt x="65041" y="11144"/>
                </a:lnTo>
                <a:lnTo>
                  <a:pt x="52931" y="2988"/>
                </a:lnTo>
                <a:lnTo>
                  <a:pt x="38100" y="0"/>
                </a:lnTo>
                <a:close/>
              </a:path>
              <a:path w="11177905" h="76200">
                <a:moveTo>
                  <a:pt x="74919" y="31749"/>
                </a:moveTo>
                <a:lnTo>
                  <a:pt x="38100" y="31749"/>
                </a:lnTo>
                <a:lnTo>
                  <a:pt x="38100" y="44449"/>
                </a:lnTo>
                <a:lnTo>
                  <a:pt x="74919" y="44449"/>
                </a:lnTo>
                <a:lnTo>
                  <a:pt x="76200" y="38099"/>
                </a:lnTo>
                <a:lnTo>
                  <a:pt x="74919" y="31749"/>
                </a:lnTo>
                <a:close/>
              </a:path>
              <a:path w="11177905" h="76200">
                <a:moveTo>
                  <a:pt x="139700" y="31749"/>
                </a:moveTo>
                <a:lnTo>
                  <a:pt x="74919" y="31749"/>
                </a:lnTo>
                <a:lnTo>
                  <a:pt x="76200" y="38099"/>
                </a:lnTo>
                <a:lnTo>
                  <a:pt x="74919" y="44449"/>
                </a:lnTo>
                <a:lnTo>
                  <a:pt x="139700" y="44449"/>
                </a:lnTo>
                <a:lnTo>
                  <a:pt x="139700" y="31749"/>
                </a:lnTo>
                <a:close/>
              </a:path>
              <a:path w="11177905" h="76200">
                <a:moveTo>
                  <a:pt x="279400" y="31749"/>
                </a:moveTo>
                <a:lnTo>
                  <a:pt x="177800" y="31749"/>
                </a:lnTo>
                <a:lnTo>
                  <a:pt x="177800" y="44449"/>
                </a:lnTo>
                <a:lnTo>
                  <a:pt x="279400" y="44449"/>
                </a:lnTo>
                <a:lnTo>
                  <a:pt x="279400" y="31749"/>
                </a:lnTo>
                <a:close/>
              </a:path>
              <a:path w="11177905" h="76200">
                <a:moveTo>
                  <a:pt x="419099" y="31749"/>
                </a:moveTo>
                <a:lnTo>
                  <a:pt x="317499" y="31749"/>
                </a:lnTo>
                <a:lnTo>
                  <a:pt x="317499" y="44449"/>
                </a:lnTo>
                <a:lnTo>
                  <a:pt x="419099" y="44449"/>
                </a:lnTo>
                <a:lnTo>
                  <a:pt x="419099" y="31749"/>
                </a:lnTo>
                <a:close/>
              </a:path>
              <a:path w="11177905" h="76200">
                <a:moveTo>
                  <a:pt x="558799" y="31749"/>
                </a:moveTo>
                <a:lnTo>
                  <a:pt x="457199" y="31749"/>
                </a:lnTo>
                <a:lnTo>
                  <a:pt x="457199" y="44449"/>
                </a:lnTo>
                <a:lnTo>
                  <a:pt x="558799" y="44449"/>
                </a:lnTo>
                <a:lnTo>
                  <a:pt x="558799" y="31749"/>
                </a:lnTo>
                <a:close/>
              </a:path>
              <a:path w="11177905" h="76200">
                <a:moveTo>
                  <a:pt x="698499" y="31749"/>
                </a:moveTo>
                <a:lnTo>
                  <a:pt x="596899" y="31749"/>
                </a:lnTo>
                <a:lnTo>
                  <a:pt x="596899" y="44449"/>
                </a:lnTo>
                <a:lnTo>
                  <a:pt x="698499" y="44449"/>
                </a:lnTo>
                <a:lnTo>
                  <a:pt x="698499" y="31749"/>
                </a:lnTo>
                <a:close/>
              </a:path>
              <a:path w="11177905" h="76200">
                <a:moveTo>
                  <a:pt x="838200" y="31749"/>
                </a:moveTo>
                <a:lnTo>
                  <a:pt x="736599" y="31749"/>
                </a:lnTo>
                <a:lnTo>
                  <a:pt x="736599" y="44449"/>
                </a:lnTo>
                <a:lnTo>
                  <a:pt x="838200" y="44449"/>
                </a:lnTo>
                <a:lnTo>
                  <a:pt x="838200" y="31749"/>
                </a:lnTo>
                <a:close/>
              </a:path>
              <a:path w="11177905" h="76200">
                <a:moveTo>
                  <a:pt x="977900" y="31749"/>
                </a:moveTo>
                <a:lnTo>
                  <a:pt x="876300" y="31749"/>
                </a:lnTo>
                <a:lnTo>
                  <a:pt x="876300" y="44449"/>
                </a:lnTo>
                <a:lnTo>
                  <a:pt x="977900" y="44449"/>
                </a:lnTo>
                <a:lnTo>
                  <a:pt x="977900" y="31749"/>
                </a:lnTo>
                <a:close/>
              </a:path>
              <a:path w="11177905" h="76200">
                <a:moveTo>
                  <a:pt x="1117600" y="31749"/>
                </a:moveTo>
                <a:lnTo>
                  <a:pt x="1016000" y="31749"/>
                </a:lnTo>
                <a:lnTo>
                  <a:pt x="1016000" y="44449"/>
                </a:lnTo>
                <a:lnTo>
                  <a:pt x="1117600" y="44449"/>
                </a:lnTo>
                <a:lnTo>
                  <a:pt x="1117600" y="31749"/>
                </a:lnTo>
                <a:close/>
              </a:path>
              <a:path w="11177905" h="76200">
                <a:moveTo>
                  <a:pt x="1257300" y="31749"/>
                </a:moveTo>
                <a:lnTo>
                  <a:pt x="1155700" y="31749"/>
                </a:lnTo>
                <a:lnTo>
                  <a:pt x="1155700" y="44449"/>
                </a:lnTo>
                <a:lnTo>
                  <a:pt x="1257300" y="44449"/>
                </a:lnTo>
                <a:lnTo>
                  <a:pt x="1257300" y="31749"/>
                </a:lnTo>
                <a:close/>
              </a:path>
              <a:path w="11177905" h="76200">
                <a:moveTo>
                  <a:pt x="1397000" y="31749"/>
                </a:moveTo>
                <a:lnTo>
                  <a:pt x="1295400" y="31749"/>
                </a:lnTo>
                <a:lnTo>
                  <a:pt x="1295400" y="44449"/>
                </a:lnTo>
                <a:lnTo>
                  <a:pt x="1397000" y="44449"/>
                </a:lnTo>
                <a:lnTo>
                  <a:pt x="1397000" y="31749"/>
                </a:lnTo>
                <a:close/>
              </a:path>
              <a:path w="11177905" h="76200">
                <a:moveTo>
                  <a:pt x="1536700" y="31749"/>
                </a:moveTo>
                <a:lnTo>
                  <a:pt x="1435100" y="31749"/>
                </a:lnTo>
                <a:lnTo>
                  <a:pt x="1435100" y="44449"/>
                </a:lnTo>
                <a:lnTo>
                  <a:pt x="1536700" y="44449"/>
                </a:lnTo>
                <a:lnTo>
                  <a:pt x="1536700" y="31749"/>
                </a:lnTo>
                <a:close/>
              </a:path>
              <a:path w="11177905" h="76200">
                <a:moveTo>
                  <a:pt x="1676400" y="31749"/>
                </a:moveTo>
                <a:lnTo>
                  <a:pt x="1574800" y="31749"/>
                </a:lnTo>
                <a:lnTo>
                  <a:pt x="1574800" y="44449"/>
                </a:lnTo>
                <a:lnTo>
                  <a:pt x="1676400" y="44449"/>
                </a:lnTo>
                <a:lnTo>
                  <a:pt x="1676400" y="31749"/>
                </a:lnTo>
                <a:close/>
              </a:path>
              <a:path w="11177905" h="76200">
                <a:moveTo>
                  <a:pt x="1816100" y="31749"/>
                </a:moveTo>
                <a:lnTo>
                  <a:pt x="1714500" y="31749"/>
                </a:lnTo>
                <a:lnTo>
                  <a:pt x="1714500" y="44449"/>
                </a:lnTo>
                <a:lnTo>
                  <a:pt x="1816100" y="44449"/>
                </a:lnTo>
                <a:lnTo>
                  <a:pt x="1816100" y="31749"/>
                </a:lnTo>
                <a:close/>
              </a:path>
              <a:path w="11177905" h="76200">
                <a:moveTo>
                  <a:pt x="1955800" y="31749"/>
                </a:moveTo>
                <a:lnTo>
                  <a:pt x="1854200" y="31749"/>
                </a:lnTo>
                <a:lnTo>
                  <a:pt x="1854200" y="44449"/>
                </a:lnTo>
                <a:lnTo>
                  <a:pt x="1955800" y="44449"/>
                </a:lnTo>
                <a:lnTo>
                  <a:pt x="1955800" y="31749"/>
                </a:lnTo>
                <a:close/>
              </a:path>
              <a:path w="11177905" h="76200">
                <a:moveTo>
                  <a:pt x="2095500" y="31749"/>
                </a:moveTo>
                <a:lnTo>
                  <a:pt x="1993900" y="31749"/>
                </a:lnTo>
                <a:lnTo>
                  <a:pt x="1993900" y="44449"/>
                </a:lnTo>
                <a:lnTo>
                  <a:pt x="2095500" y="44449"/>
                </a:lnTo>
                <a:lnTo>
                  <a:pt x="2095500" y="31749"/>
                </a:lnTo>
                <a:close/>
              </a:path>
              <a:path w="11177905" h="76200">
                <a:moveTo>
                  <a:pt x="2235200" y="31749"/>
                </a:moveTo>
                <a:lnTo>
                  <a:pt x="2133600" y="31749"/>
                </a:lnTo>
                <a:lnTo>
                  <a:pt x="2133600" y="44449"/>
                </a:lnTo>
                <a:lnTo>
                  <a:pt x="2235200" y="44449"/>
                </a:lnTo>
                <a:lnTo>
                  <a:pt x="2235200" y="31749"/>
                </a:lnTo>
                <a:close/>
              </a:path>
              <a:path w="11177905" h="76200">
                <a:moveTo>
                  <a:pt x="2374900" y="31749"/>
                </a:moveTo>
                <a:lnTo>
                  <a:pt x="2273300" y="31749"/>
                </a:lnTo>
                <a:lnTo>
                  <a:pt x="2273300" y="44449"/>
                </a:lnTo>
                <a:lnTo>
                  <a:pt x="2374900" y="44449"/>
                </a:lnTo>
                <a:lnTo>
                  <a:pt x="2374900" y="31749"/>
                </a:lnTo>
                <a:close/>
              </a:path>
              <a:path w="11177905" h="76200">
                <a:moveTo>
                  <a:pt x="2514600" y="31749"/>
                </a:moveTo>
                <a:lnTo>
                  <a:pt x="2413000" y="31749"/>
                </a:lnTo>
                <a:lnTo>
                  <a:pt x="2413000" y="44449"/>
                </a:lnTo>
                <a:lnTo>
                  <a:pt x="2514600" y="44449"/>
                </a:lnTo>
                <a:lnTo>
                  <a:pt x="2514600" y="31749"/>
                </a:lnTo>
                <a:close/>
              </a:path>
              <a:path w="11177905" h="76200">
                <a:moveTo>
                  <a:pt x="2654300" y="31749"/>
                </a:moveTo>
                <a:lnTo>
                  <a:pt x="2552700" y="31749"/>
                </a:lnTo>
                <a:lnTo>
                  <a:pt x="2552700" y="44449"/>
                </a:lnTo>
                <a:lnTo>
                  <a:pt x="2654300" y="44449"/>
                </a:lnTo>
                <a:lnTo>
                  <a:pt x="2654300" y="31749"/>
                </a:lnTo>
                <a:close/>
              </a:path>
              <a:path w="11177905" h="76200">
                <a:moveTo>
                  <a:pt x="2794000" y="31749"/>
                </a:moveTo>
                <a:lnTo>
                  <a:pt x="2692400" y="31749"/>
                </a:lnTo>
                <a:lnTo>
                  <a:pt x="2692400" y="44449"/>
                </a:lnTo>
                <a:lnTo>
                  <a:pt x="2794000" y="44449"/>
                </a:lnTo>
                <a:lnTo>
                  <a:pt x="2794000" y="31749"/>
                </a:lnTo>
                <a:close/>
              </a:path>
              <a:path w="11177905" h="76200">
                <a:moveTo>
                  <a:pt x="2933700" y="31749"/>
                </a:moveTo>
                <a:lnTo>
                  <a:pt x="2832100" y="31749"/>
                </a:lnTo>
                <a:lnTo>
                  <a:pt x="2832100" y="44449"/>
                </a:lnTo>
                <a:lnTo>
                  <a:pt x="2933700" y="44449"/>
                </a:lnTo>
                <a:lnTo>
                  <a:pt x="2933700" y="31749"/>
                </a:lnTo>
                <a:close/>
              </a:path>
              <a:path w="11177905" h="76200">
                <a:moveTo>
                  <a:pt x="3073400" y="31749"/>
                </a:moveTo>
                <a:lnTo>
                  <a:pt x="2971800" y="31749"/>
                </a:lnTo>
                <a:lnTo>
                  <a:pt x="2971800" y="44449"/>
                </a:lnTo>
                <a:lnTo>
                  <a:pt x="3073400" y="44449"/>
                </a:lnTo>
                <a:lnTo>
                  <a:pt x="3073400" y="31749"/>
                </a:lnTo>
                <a:close/>
              </a:path>
              <a:path w="11177905" h="76200">
                <a:moveTo>
                  <a:pt x="3213100" y="31749"/>
                </a:moveTo>
                <a:lnTo>
                  <a:pt x="3111500" y="31749"/>
                </a:lnTo>
                <a:lnTo>
                  <a:pt x="3111500" y="44449"/>
                </a:lnTo>
                <a:lnTo>
                  <a:pt x="3213100" y="44449"/>
                </a:lnTo>
                <a:lnTo>
                  <a:pt x="3213100" y="31749"/>
                </a:lnTo>
                <a:close/>
              </a:path>
              <a:path w="11177905" h="76200">
                <a:moveTo>
                  <a:pt x="3352800" y="31749"/>
                </a:moveTo>
                <a:lnTo>
                  <a:pt x="3251200" y="31749"/>
                </a:lnTo>
                <a:lnTo>
                  <a:pt x="3251200" y="44449"/>
                </a:lnTo>
                <a:lnTo>
                  <a:pt x="3352800" y="44449"/>
                </a:lnTo>
                <a:lnTo>
                  <a:pt x="3352800" y="31749"/>
                </a:lnTo>
                <a:close/>
              </a:path>
              <a:path w="11177905" h="76200">
                <a:moveTo>
                  <a:pt x="3492500" y="31749"/>
                </a:moveTo>
                <a:lnTo>
                  <a:pt x="3390900" y="31749"/>
                </a:lnTo>
                <a:lnTo>
                  <a:pt x="3390900" y="44449"/>
                </a:lnTo>
                <a:lnTo>
                  <a:pt x="3492500" y="44449"/>
                </a:lnTo>
                <a:lnTo>
                  <a:pt x="3492500" y="31749"/>
                </a:lnTo>
                <a:close/>
              </a:path>
              <a:path w="11177905" h="76200">
                <a:moveTo>
                  <a:pt x="3632200" y="31749"/>
                </a:moveTo>
                <a:lnTo>
                  <a:pt x="3530600" y="31749"/>
                </a:lnTo>
                <a:lnTo>
                  <a:pt x="3530600" y="44449"/>
                </a:lnTo>
                <a:lnTo>
                  <a:pt x="3632200" y="44449"/>
                </a:lnTo>
                <a:lnTo>
                  <a:pt x="3632200" y="31749"/>
                </a:lnTo>
                <a:close/>
              </a:path>
              <a:path w="11177905" h="76200">
                <a:moveTo>
                  <a:pt x="3771900" y="31749"/>
                </a:moveTo>
                <a:lnTo>
                  <a:pt x="3670300" y="31749"/>
                </a:lnTo>
                <a:lnTo>
                  <a:pt x="3670300" y="44449"/>
                </a:lnTo>
                <a:lnTo>
                  <a:pt x="3771900" y="44449"/>
                </a:lnTo>
                <a:lnTo>
                  <a:pt x="3771900" y="31749"/>
                </a:lnTo>
                <a:close/>
              </a:path>
              <a:path w="11177905" h="76200">
                <a:moveTo>
                  <a:pt x="3911600" y="31749"/>
                </a:moveTo>
                <a:lnTo>
                  <a:pt x="3810000" y="31749"/>
                </a:lnTo>
                <a:lnTo>
                  <a:pt x="3810000" y="44449"/>
                </a:lnTo>
                <a:lnTo>
                  <a:pt x="3911600" y="44449"/>
                </a:lnTo>
                <a:lnTo>
                  <a:pt x="3911600" y="31749"/>
                </a:lnTo>
                <a:close/>
              </a:path>
              <a:path w="11177905" h="76200">
                <a:moveTo>
                  <a:pt x="4051300" y="31749"/>
                </a:moveTo>
                <a:lnTo>
                  <a:pt x="3949700" y="31749"/>
                </a:lnTo>
                <a:lnTo>
                  <a:pt x="3949700" y="44449"/>
                </a:lnTo>
                <a:lnTo>
                  <a:pt x="4051300" y="44449"/>
                </a:lnTo>
                <a:lnTo>
                  <a:pt x="4051300" y="31749"/>
                </a:lnTo>
                <a:close/>
              </a:path>
              <a:path w="11177905" h="76200">
                <a:moveTo>
                  <a:pt x="4191000" y="31749"/>
                </a:moveTo>
                <a:lnTo>
                  <a:pt x="4089400" y="31749"/>
                </a:lnTo>
                <a:lnTo>
                  <a:pt x="4089400" y="44449"/>
                </a:lnTo>
                <a:lnTo>
                  <a:pt x="4191000" y="44449"/>
                </a:lnTo>
                <a:lnTo>
                  <a:pt x="4191000" y="31749"/>
                </a:lnTo>
                <a:close/>
              </a:path>
              <a:path w="11177905" h="76200">
                <a:moveTo>
                  <a:pt x="4330700" y="31749"/>
                </a:moveTo>
                <a:lnTo>
                  <a:pt x="4229100" y="31749"/>
                </a:lnTo>
                <a:lnTo>
                  <a:pt x="4229100" y="44449"/>
                </a:lnTo>
                <a:lnTo>
                  <a:pt x="4330700" y="44449"/>
                </a:lnTo>
                <a:lnTo>
                  <a:pt x="4330700" y="31749"/>
                </a:lnTo>
                <a:close/>
              </a:path>
              <a:path w="11177905" h="76200">
                <a:moveTo>
                  <a:pt x="4470400" y="31749"/>
                </a:moveTo>
                <a:lnTo>
                  <a:pt x="4368800" y="31749"/>
                </a:lnTo>
                <a:lnTo>
                  <a:pt x="4368800" y="44449"/>
                </a:lnTo>
                <a:lnTo>
                  <a:pt x="4470400" y="44449"/>
                </a:lnTo>
                <a:lnTo>
                  <a:pt x="4470400" y="31749"/>
                </a:lnTo>
                <a:close/>
              </a:path>
              <a:path w="11177905" h="76200">
                <a:moveTo>
                  <a:pt x="4610100" y="31749"/>
                </a:moveTo>
                <a:lnTo>
                  <a:pt x="4508500" y="31749"/>
                </a:lnTo>
                <a:lnTo>
                  <a:pt x="4508500" y="44449"/>
                </a:lnTo>
                <a:lnTo>
                  <a:pt x="4610100" y="44449"/>
                </a:lnTo>
                <a:lnTo>
                  <a:pt x="4610100" y="31749"/>
                </a:lnTo>
                <a:close/>
              </a:path>
              <a:path w="11177905" h="76200">
                <a:moveTo>
                  <a:pt x="4749800" y="31749"/>
                </a:moveTo>
                <a:lnTo>
                  <a:pt x="4648200" y="31749"/>
                </a:lnTo>
                <a:lnTo>
                  <a:pt x="4648200" y="44449"/>
                </a:lnTo>
                <a:lnTo>
                  <a:pt x="4749800" y="44449"/>
                </a:lnTo>
                <a:lnTo>
                  <a:pt x="4749800" y="31749"/>
                </a:lnTo>
                <a:close/>
              </a:path>
              <a:path w="11177905" h="76200">
                <a:moveTo>
                  <a:pt x="4889500" y="31749"/>
                </a:moveTo>
                <a:lnTo>
                  <a:pt x="4787900" y="31749"/>
                </a:lnTo>
                <a:lnTo>
                  <a:pt x="4787900" y="44449"/>
                </a:lnTo>
                <a:lnTo>
                  <a:pt x="4889500" y="44449"/>
                </a:lnTo>
                <a:lnTo>
                  <a:pt x="4889500" y="31749"/>
                </a:lnTo>
                <a:close/>
              </a:path>
              <a:path w="11177905" h="76200">
                <a:moveTo>
                  <a:pt x="5029200" y="31749"/>
                </a:moveTo>
                <a:lnTo>
                  <a:pt x="4927600" y="31749"/>
                </a:lnTo>
                <a:lnTo>
                  <a:pt x="4927600" y="44449"/>
                </a:lnTo>
                <a:lnTo>
                  <a:pt x="5029200" y="44449"/>
                </a:lnTo>
                <a:lnTo>
                  <a:pt x="5029200" y="31749"/>
                </a:lnTo>
                <a:close/>
              </a:path>
              <a:path w="11177905" h="76200">
                <a:moveTo>
                  <a:pt x="5168900" y="31749"/>
                </a:moveTo>
                <a:lnTo>
                  <a:pt x="5067300" y="31749"/>
                </a:lnTo>
                <a:lnTo>
                  <a:pt x="5067300" y="44449"/>
                </a:lnTo>
                <a:lnTo>
                  <a:pt x="5168900" y="44449"/>
                </a:lnTo>
                <a:lnTo>
                  <a:pt x="5168900" y="31749"/>
                </a:lnTo>
                <a:close/>
              </a:path>
              <a:path w="11177905" h="76200">
                <a:moveTo>
                  <a:pt x="5308600" y="31749"/>
                </a:moveTo>
                <a:lnTo>
                  <a:pt x="5207000" y="31749"/>
                </a:lnTo>
                <a:lnTo>
                  <a:pt x="5207000" y="44449"/>
                </a:lnTo>
                <a:lnTo>
                  <a:pt x="5308600" y="44449"/>
                </a:lnTo>
                <a:lnTo>
                  <a:pt x="5308600" y="31749"/>
                </a:lnTo>
                <a:close/>
              </a:path>
              <a:path w="11177905" h="76200">
                <a:moveTo>
                  <a:pt x="5448300" y="31749"/>
                </a:moveTo>
                <a:lnTo>
                  <a:pt x="5346700" y="31749"/>
                </a:lnTo>
                <a:lnTo>
                  <a:pt x="5346700" y="44449"/>
                </a:lnTo>
                <a:lnTo>
                  <a:pt x="5448300" y="44449"/>
                </a:lnTo>
                <a:lnTo>
                  <a:pt x="5448300" y="31749"/>
                </a:lnTo>
                <a:close/>
              </a:path>
              <a:path w="11177905" h="76200">
                <a:moveTo>
                  <a:pt x="5588000" y="31749"/>
                </a:moveTo>
                <a:lnTo>
                  <a:pt x="5486400" y="31749"/>
                </a:lnTo>
                <a:lnTo>
                  <a:pt x="5486400" y="44449"/>
                </a:lnTo>
                <a:lnTo>
                  <a:pt x="5588000" y="44449"/>
                </a:lnTo>
                <a:lnTo>
                  <a:pt x="5588000" y="31749"/>
                </a:lnTo>
                <a:close/>
              </a:path>
              <a:path w="11177905" h="76200">
                <a:moveTo>
                  <a:pt x="5727700" y="31749"/>
                </a:moveTo>
                <a:lnTo>
                  <a:pt x="5626100" y="31749"/>
                </a:lnTo>
                <a:lnTo>
                  <a:pt x="5626100" y="44449"/>
                </a:lnTo>
                <a:lnTo>
                  <a:pt x="5727700" y="44449"/>
                </a:lnTo>
                <a:lnTo>
                  <a:pt x="5727700" y="31749"/>
                </a:lnTo>
                <a:close/>
              </a:path>
              <a:path w="11177905" h="76200">
                <a:moveTo>
                  <a:pt x="5867400" y="31749"/>
                </a:moveTo>
                <a:lnTo>
                  <a:pt x="5765800" y="31749"/>
                </a:lnTo>
                <a:lnTo>
                  <a:pt x="5765800" y="44449"/>
                </a:lnTo>
                <a:lnTo>
                  <a:pt x="5867400" y="44449"/>
                </a:lnTo>
                <a:lnTo>
                  <a:pt x="5867400" y="31749"/>
                </a:lnTo>
                <a:close/>
              </a:path>
              <a:path w="11177905" h="76200">
                <a:moveTo>
                  <a:pt x="6007100" y="31749"/>
                </a:moveTo>
                <a:lnTo>
                  <a:pt x="5905500" y="31749"/>
                </a:lnTo>
                <a:lnTo>
                  <a:pt x="5905500" y="44449"/>
                </a:lnTo>
                <a:lnTo>
                  <a:pt x="6007100" y="44449"/>
                </a:lnTo>
                <a:lnTo>
                  <a:pt x="6007100" y="31749"/>
                </a:lnTo>
                <a:close/>
              </a:path>
              <a:path w="11177905" h="76200">
                <a:moveTo>
                  <a:pt x="6146800" y="31749"/>
                </a:moveTo>
                <a:lnTo>
                  <a:pt x="6045200" y="31749"/>
                </a:lnTo>
                <a:lnTo>
                  <a:pt x="6045200" y="44449"/>
                </a:lnTo>
                <a:lnTo>
                  <a:pt x="6146800" y="44449"/>
                </a:lnTo>
                <a:lnTo>
                  <a:pt x="6146800" y="31749"/>
                </a:lnTo>
                <a:close/>
              </a:path>
              <a:path w="11177905" h="76200">
                <a:moveTo>
                  <a:pt x="6286500" y="31749"/>
                </a:moveTo>
                <a:lnTo>
                  <a:pt x="6184900" y="31749"/>
                </a:lnTo>
                <a:lnTo>
                  <a:pt x="6184900" y="44449"/>
                </a:lnTo>
                <a:lnTo>
                  <a:pt x="6286500" y="44449"/>
                </a:lnTo>
                <a:lnTo>
                  <a:pt x="6286500" y="31749"/>
                </a:lnTo>
                <a:close/>
              </a:path>
              <a:path w="11177905" h="76200">
                <a:moveTo>
                  <a:pt x="6426200" y="31749"/>
                </a:moveTo>
                <a:lnTo>
                  <a:pt x="6324600" y="31749"/>
                </a:lnTo>
                <a:lnTo>
                  <a:pt x="6324600" y="44449"/>
                </a:lnTo>
                <a:lnTo>
                  <a:pt x="6426200" y="44449"/>
                </a:lnTo>
                <a:lnTo>
                  <a:pt x="6426200" y="31749"/>
                </a:lnTo>
                <a:close/>
              </a:path>
              <a:path w="11177905" h="76200">
                <a:moveTo>
                  <a:pt x="6565900" y="31749"/>
                </a:moveTo>
                <a:lnTo>
                  <a:pt x="6464300" y="31749"/>
                </a:lnTo>
                <a:lnTo>
                  <a:pt x="6464300" y="44449"/>
                </a:lnTo>
                <a:lnTo>
                  <a:pt x="6565900" y="44449"/>
                </a:lnTo>
                <a:lnTo>
                  <a:pt x="6565900" y="31749"/>
                </a:lnTo>
                <a:close/>
              </a:path>
              <a:path w="11177905" h="76200">
                <a:moveTo>
                  <a:pt x="6705600" y="31749"/>
                </a:moveTo>
                <a:lnTo>
                  <a:pt x="6604000" y="31749"/>
                </a:lnTo>
                <a:lnTo>
                  <a:pt x="6604000" y="44449"/>
                </a:lnTo>
                <a:lnTo>
                  <a:pt x="6705600" y="44449"/>
                </a:lnTo>
                <a:lnTo>
                  <a:pt x="6705600" y="31749"/>
                </a:lnTo>
                <a:close/>
              </a:path>
              <a:path w="11177905" h="76200">
                <a:moveTo>
                  <a:pt x="6845300" y="31749"/>
                </a:moveTo>
                <a:lnTo>
                  <a:pt x="6743700" y="31749"/>
                </a:lnTo>
                <a:lnTo>
                  <a:pt x="6743700" y="44449"/>
                </a:lnTo>
                <a:lnTo>
                  <a:pt x="6845300" y="44449"/>
                </a:lnTo>
                <a:lnTo>
                  <a:pt x="6845300" y="31749"/>
                </a:lnTo>
                <a:close/>
              </a:path>
              <a:path w="11177905" h="76200">
                <a:moveTo>
                  <a:pt x="6985000" y="31749"/>
                </a:moveTo>
                <a:lnTo>
                  <a:pt x="6883400" y="31749"/>
                </a:lnTo>
                <a:lnTo>
                  <a:pt x="6883400" y="44449"/>
                </a:lnTo>
                <a:lnTo>
                  <a:pt x="6985000" y="44449"/>
                </a:lnTo>
                <a:lnTo>
                  <a:pt x="6985000" y="31749"/>
                </a:lnTo>
                <a:close/>
              </a:path>
              <a:path w="11177905" h="76200">
                <a:moveTo>
                  <a:pt x="7124700" y="31749"/>
                </a:moveTo>
                <a:lnTo>
                  <a:pt x="7023100" y="31749"/>
                </a:lnTo>
                <a:lnTo>
                  <a:pt x="7023100" y="44449"/>
                </a:lnTo>
                <a:lnTo>
                  <a:pt x="7124700" y="44449"/>
                </a:lnTo>
                <a:lnTo>
                  <a:pt x="7124700" y="31749"/>
                </a:lnTo>
                <a:close/>
              </a:path>
              <a:path w="11177905" h="76200">
                <a:moveTo>
                  <a:pt x="7264400" y="31749"/>
                </a:moveTo>
                <a:lnTo>
                  <a:pt x="7162800" y="31749"/>
                </a:lnTo>
                <a:lnTo>
                  <a:pt x="7162800" y="44449"/>
                </a:lnTo>
                <a:lnTo>
                  <a:pt x="7264400" y="44449"/>
                </a:lnTo>
                <a:lnTo>
                  <a:pt x="7264400" y="31749"/>
                </a:lnTo>
                <a:close/>
              </a:path>
              <a:path w="11177905" h="76200">
                <a:moveTo>
                  <a:pt x="7404100" y="31749"/>
                </a:moveTo>
                <a:lnTo>
                  <a:pt x="7302500" y="31749"/>
                </a:lnTo>
                <a:lnTo>
                  <a:pt x="7302500" y="44449"/>
                </a:lnTo>
                <a:lnTo>
                  <a:pt x="7404100" y="44449"/>
                </a:lnTo>
                <a:lnTo>
                  <a:pt x="7404100" y="31749"/>
                </a:lnTo>
                <a:close/>
              </a:path>
              <a:path w="11177905" h="76200">
                <a:moveTo>
                  <a:pt x="7543800" y="31749"/>
                </a:moveTo>
                <a:lnTo>
                  <a:pt x="7442200" y="31749"/>
                </a:lnTo>
                <a:lnTo>
                  <a:pt x="7442200" y="44449"/>
                </a:lnTo>
                <a:lnTo>
                  <a:pt x="7543800" y="44449"/>
                </a:lnTo>
                <a:lnTo>
                  <a:pt x="7543800" y="31749"/>
                </a:lnTo>
                <a:close/>
              </a:path>
              <a:path w="11177905" h="76200">
                <a:moveTo>
                  <a:pt x="7683500" y="31749"/>
                </a:moveTo>
                <a:lnTo>
                  <a:pt x="7581900" y="31749"/>
                </a:lnTo>
                <a:lnTo>
                  <a:pt x="7581900" y="44449"/>
                </a:lnTo>
                <a:lnTo>
                  <a:pt x="7683500" y="44449"/>
                </a:lnTo>
                <a:lnTo>
                  <a:pt x="7683500" y="31749"/>
                </a:lnTo>
                <a:close/>
              </a:path>
              <a:path w="11177905" h="76200">
                <a:moveTo>
                  <a:pt x="7823200" y="31749"/>
                </a:moveTo>
                <a:lnTo>
                  <a:pt x="7721600" y="31749"/>
                </a:lnTo>
                <a:lnTo>
                  <a:pt x="7721600" y="44449"/>
                </a:lnTo>
                <a:lnTo>
                  <a:pt x="7823200" y="44449"/>
                </a:lnTo>
                <a:lnTo>
                  <a:pt x="7823200" y="31749"/>
                </a:lnTo>
                <a:close/>
              </a:path>
              <a:path w="11177905" h="76200">
                <a:moveTo>
                  <a:pt x="7962900" y="31749"/>
                </a:moveTo>
                <a:lnTo>
                  <a:pt x="7861300" y="31749"/>
                </a:lnTo>
                <a:lnTo>
                  <a:pt x="7861300" y="44449"/>
                </a:lnTo>
                <a:lnTo>
                  <a:pt x="7962900" y="44449"/>
                </a:lnTo>
                <a:lnTo>
                  <a:pt x="7962900" y="31749"/>
                </a:lnTo>
                <a:close/>
              </a:path>
              <a:path w="11177905" h="76200">
                <a:moveTo>
                  <a:pt x="8102600" y="31749"/>
                </a:moveTo>
                <a:lnTo>
                  <a:pt x="8001000" y="31749"/>
                </a:lnTo>
                <a:lnTo>
                  <a:pt x="8001000" y="44449"/>
                </a:lnTo>
                <a:lnTo>
                  <a:pt x="8102600" y="44449"/>
                </a:lnTo>
                <a:lnTo>
                  <a:pt x="8102600" y="31749"/>
                </a:lnTo>
                <a:close/>
              </a:path>
              <a:path w="11177905" h="76200">
                <a:moveTo>
                  <a:pt x="8242300" y="31749"/>
                </a:moveTo>
                <a:lnTo>
                  <a:pt x="8140700" y="31749"/>
                </a:lnTo>
                <a:lnTo>
                  <a:pt x="8140700" y="44449"/>
                </a:lnTo>
                <a:lnTo>
                  <a:pt x="8242300" y="44449"/>
                </a:lnTo>
                <a:lnTo>
                  <a:pt x="8242300" y="31749"/>
                </a:lnTo>
                <a:close/>
              </a:path>
              <a:path w="11177905" h="76200">
                <a:moveTo>
                  <a:pt x="8382000" y="31749"/>
                </a:moveTo>
                <a:lnTo>
                  <a:pt x="8280400" y="31749"/>
                </a:lnTo>
                <a:lnTo>
                  <a:pt x="8280400" y="44449"/>
                </a:lnTo>
                <a:lnTo>
                  <a:pt x="8382000" y="44449"/>
                </a:lnTo>
                <a:lnTo>
                  <a:pt x="8382000" y="31749"/>
                </a:lnTo>
                <a:close/>
              </a:path>
              <a:path w="11177905" h="76200">
                <a:moveTo>
                  <a:pt x="8521700" y="31749"/>
                </a:moveTo>
                <a:lnTo>
                  <a:pt x="8420100" y="31749"/>
                </a:lnTo>
                <a:lnTo>
                  <a:pt x="8420100" y="44449"/>
                </a:lnTo>
                <a:lnTo>
                  <a:pt x="8521700" y="44449"/>
                </a:lnTo>
                <a:lnTo>
                  <a:pt x="8521700" y="31749"/>
                </a:lnTo>
                <a:close/>
              </a:path>
              <a:path w="11177905" h="76200">
                <a:moveTo>
                  <a:pt x="8661400" y="31749"/>
                </a:moveTo>
                <a:lnTo>
                  <a:pt x="8559800" y="31749"/>
                </a:lnTo>
                <a:lnTo>
                  <a:pt x="8559800" y="44449"/>
                </a:lnTo>
                <a:lnTo>
                  <a:pt x="8661400" y="44449"/>
                </a:lnTo>
                <a:lnTo>
                  <a:pt x="8661400" y="31749"/>
                </a:lnTo>
                <a:close/>
              </a:path>
              <a:path w="11177905" h="76200">
                <a:moveTo>
                  <a:pt x="8801100" y="31749"/>
                </a:moveTo>
                <a:lnTo>
                  <a:pt x="8699500" y="31749"/>
                </a:lnTo>
                <a:lnTo>
                  <a:pt x="8699500" y="44449"/>
                </a:lnTo>
                <a:lnTo>
                  <a:pt x="8801100" y="44449"/>
                </a:lnTo>
                <a:lnTo>
                  <a:pt x="8801100" y="31749"/>
                </a:lnTo>
                <a:close/>
              </a:path>
              <a:path w="11177905" h="76200">
                <a:moveTo>
                  <a:pt x="8940800" y="31749"/>
                </a:moveTo>
                <a:lnTo>
                  <a:pt x="8839200" y="31749"/>
                </a:lnTo>
                <a:lnTo>
                  <a:pt x="8839200" y="44449"/>
                </a:lnTo>
                <a:lnTo>
                  <a:pt x="8940800" y="44449"/>
                </a:lnTo>
                <a:lnTo>
                  <a:pt x="8940800" y="31749"/>
                </a:lnTo>
                <a:close/>
              </a:path>
              <a:path w="11177905" h="76200">
                <a:moveTo>
                  <a:pt x="9080500" y="31749"/>
                </a:moveTo>
                <a:lnTo>
                  <a:pt x="8978900" y="31749"/>
                </a:lnTo>
                <a:lnTo>
                  <a:pt x="8978900" y="44449"/>
                </a:lnTo>
                <a:lnTo>
                  <a:pt x="9080500" y="44449"/>
                </a:lnTo>
                <a:lnTo>
                  <a:pt x="9080500" y="31749"/>
                </a:lnTo>
                <a:close/>
              </a:path>
              <a:path w="11177905" h="76200">
                <a:moveTo>
                  <a:pt x="9220200" y="31749"/>
                </a:moveTo>
                <a:lnTo>
                  <a:pt x="9118600" y="31749"/>
                </a:lnTo>
                <a:lnTo>
                  <a:pt x="9118600" y="44449"/>
                </a:lnTo>
                <a:lnTo>
                  <a:pt x="9220200" y="44449"/>
                </a:lnTo>
                <a:lnTo>
                  <a:pt x="9220200" y="31749"/>
                </a:lnTo>
                <a:close/>
              </a:path>
              <a:path w="11177905" h="76200">
                <a:moveTo>
                  <a:pt x="9359900" y="31749"/>
                </a:moveTo>
                <a:lnTo>
                  <a:pt x="9258300" y="31749"/>
                </a:lnTo>
                <a:lnTo>
                  <a:pt x="9258300" y="44449"/>
                </a:lnTo>
                <a:lnTo>
                  <a:pt x="9359900" y="44449"/>
                </a:lnTo>
                <a:lnTo>
                  <a:pt x="9359900" y="31749"/>
                </a:lnTo>
                <a:close/>
              </a:path>
              <a:path w="11177905" h="76200">
                <a:moveTo>
                  <a:pt x="9499600" y="31749"/>
                </a:moveTo>
                <a:lnTo>
                  <a:pt x="9398000" y="31749"/>
                </a:lnTo>
                <a:lnTo>
                  <a:pt x="9398000" y="44449"/>
                </a:lnTo>
                <a:lnTo>
                  <a:pt x="9499600" y="44449"/>
                </a:lnTo>
                <a:lnTo>
                  <a:pt x="9499600" y="31749"/>
                </a:lnTo>
                <a:close/>
              </a:path>
              <a:path w="11177905" h="76200">
                <a:moveTo>
                  <a:pt x="9639300" y="31749"/>
                </a:moveTo>
                <a:lnTo>
                  <a:pt x="9537700" y="31749"/>
                </a:lnTo>
                <a:lnTo>
                  <a:pt x="9537700" y="44449"/>
                </a:lnTo>
                <a:lnTo>
                  <a:pt x="9639300" y="44449"/>
                </a:lnTo>
                <a:lnTo>
                  <a:pt x="9639300" y="31749"/>
                </a:lnTo>
                <a:close/>
              </a:path>
              <a:path w="11177905" h="76200">
                <a:moveTo>
                  <a:pt x="9779000" y="31749"/>
                </a:moveTo>
                <a:lnTo>
                  <a:pt x="9677400" y="31749"/>
                </a:lnTo>
                <a:lnTo>
                  <a:pt x="9677400" y="44449"/>
                </a:lnTo>
                <a:lnTo>
                  <a:pt x="9779000" y="44449"/>
                </a:lnTo>
                <a:lnTo>
                  <a:pt x="9779000" y="31749"/>
                </a:lnTo>
                <a:close/>
              </a:path>
              <a:path w="11177905" h="76200">
                <a:moveTo>
                  <a:pt x="9918700" y="31749"/>
                </a:moveTo>
                <a:lnTo>
                  <a:pt x="9817100" y="31749"/>
                </a:lnTo>
                <a:lnTo>
                  <a:pt x="9817100" y="44449"/>
                </a:lnTo>
                <a:lnTo>
                  <a:pt x="9918700" y="44449"/>
                </a:lnTo>
                <a:lnTo>
                  <a:pt x="9918700" y="31749"/>
                </a:lnTo>
                <a:close/>
              </a:path>
              <a:path w="11177905" h="76200">
                <a:moveTo>
                  <a:pt x="10058400" y="31749"/>
                </a:moveTo>
                <a:lnTo>
                  <a:pt x="9956800" y="31749"/>
                </a:lnTo>
                <a:lnTo>
                  <a:pt x="9956800" y="44449"/>
                </a:lnTo>
                <a:lnTo>
                  <a:pt x="10058400" y="44449"/>
                </a:lnTo>
                <a:lnTo>
                  <a:pt x="10058400" y="31749"/>
                </a:lnTo>
                <a:close/>
              </a:path>
              <a:path w="11177905" h="76200">
                <a:moveTo>
                  <a:pt x="10198100" y="31749"/>
                </a:moveTo>
                <a:lnTo>
                  <a:pt x="10096500" y="31749"/>
                </a:lnTo>
                <a:lnTo>
                  <a:pt x="10096500" y="44449"/>
                </a:lnTo>
                <a:lnTo>
                  <a:pt x="10198100" y="44449"/>
                </a:lnTo>
                <a:lnTo>
                  <a:pt x="10198100" y="31749"/>
                </a:lnTo>
                <a:close/>
              </a:path>
              <a:path w="11177905" h="76200">
                <a:moveTo>
                  <a:pt x="10337800" y="31749"/>
                </a:moveTo>
                <a:lnTo>
                  <a:pt x="10236200" y="31749"/>
                </a:lnTo>
                <a:lnTo>
                  <a:pt x="10236200" y="44449"/>
                </a:lnTo>
                <a:lnTo>
                  <a:pt x="10337800" y="44449"/>
                </a:lnTo>
                <a:lnTo>
                  <a:pt x="10337800" y="31749"/>
                </a:lnTo>
                <a:close/>
              </a:path>
              <a:path w="11177905" h="76200">
                <a:moveTo>
                  <a:pt x="10477500" y="31749"/>
                </a:moveTo>
                <a:lnTo>
                  <a:pt x="10375900" y="31749"/>
                </a:lnTo>
                <a:lnTo>
                  <a:pt x="10375900" y="44449"/>
                </a:lnTo>
                <a:lnTo>
                  <a:pt x="10477500" y="44449"/>
                </a:lnTo>
                <a:lnTo>
                  <a:pt x="10477500" y="31749"/>
                </a:lnTo>
                <a:close/>
              </a:path>
              <a:path w="11177905" h="76200">
                <a:moveTo>
                  <a:pt x="10617200" y="31749"/>
                </a:moveTo>
                <a:lnTo>
                  <a:pt x="10515600" y="31749"/>
                </a:lnTo>
                <a:lnTo>
                  <a:pt x="10515600" y="44449"/>
                </a:lnTo>
                <a:lnTo>
                  <a:pt x="10617200" y="44449"/>
                </a:lnTo>
                <a:lnTo>
                  <a:pt x="10617200" y="31749"/>
                </a:lnTo>
                <a:close/>
              </a:path>
              <a:path w="11177905" h="76200">
                <a:moveTo>
                  <a:pt x="10756900" y="31749"/>
                </a:moveTo>
                <a:lnTo>
                  <a:pt x="10655300" y="31749"/>
                </a:lnTo>
                <a:lnTo>
                  <a:pt x="10655300" y="44449"/>
                </a:lnTo>
                <a:lnTo>
                  <a:pt x="10756900" y="44449"/>
                </a:lnTo>
                <a:lnTo>
                  <a:pt x="10756900" y="31749"/>
                </a:lnTo>
                <a:close/>
              </a:path>
              <a:path w="11177905" h="76200">
                <a:moveTo>
                  <a:pt x="10896600" y="31749"/>
                </a:moveTo>
                <a:lnTo>
                  <a:pt x="10795000" y="31749"/>
                </a:lnTo>
                <a:lnTo>
                  <a:pt x="10795000" y="44449"/>
                </a:lnTo>
                <a:lnTo>
                  <a:pt x="10896600" y="44449"/>
                </a:lnTo>
                <a:lnTo>
                  <a:pt x="10896600" y="31749"/>
                </a:lnTo>
                <a:close/>
              </a:path>
              <a:path w="11177905" h="76200">
                <a:moveTo>
                  <a:pt x="11036300" y="31749"/>
                </a:moveTo>
                <a:lnTo>
                  <a:pt x="10934700" y="31749"/>
                </a:lnTo>
                <a:lnTo>
                  <a:pt x="10934700" y="44449"/>
                </a:lnTo>
                <a:lnTo>
                  <a:pt x="11036300" y="44449"/>
                </a:lnTo>
                <a:lnTo>
                  <a:pt x="11036300" y="31749"/>
                </a:lnTo>
                <a:close/>
              </a:path>
              <a:path w="11177905" h="76200">
                <a:moveTo>
                  <a:pt x="11139805" y="0"/>
                </a:moveTo>
                <a:lnTo>
                  <a:pt x="11124957" y="2988"/>
                </a:lnTo>
                <a:lnTo>
                  <a:pt x="11112849" y="11144"/>
                </a:lnTo>
                <a:lnTo>
                  <a:pt x="11104693" y="23252"/>
                </a:lnTo>
                <a:lnTo>
                  <a:pt x="11101705" y="38099"/>
                </a:lnTo>
                <a:lnTo>
                  <a:pt x="11104693" y="52947"/>
                </a:lnTo>
                <a:lnTo>
                  <a:pt x="11112849" y="65055"/>
                </a:lnTo>
                <a:lnTo>
                  <a:pt x="11124957" y="73211"/>
                </a:lnTo>
                <a:lnTo>
                  <a:pt x="11139805" y="76199"/>
                </a:lnTo>
                <a:lnTo>
                  <a:pt x="11154652" y="73211"/>
                </a:lnTo>
                <a:lnTo>
                  <a:pt x="11166760" y="65055"/>
                </a:lnTo>
                <a:lnTo>
                  <a:pt x="11174916" y="52947"/>
                </a:lnTo>
                <a:lnTo>
                  <a:pt x="11176626" y="44449"/>
                </a:lnTo>
                <a:lnTo>
                  <a:pt x="11139805" y="44449"/>
                </a:lnTo>
                <a:lnTo>
                  <a:pt x="11139805" y="31749"/>
                </a:lnTo>
                <a:lnTo>
                  <a:pt x="11176626" y="31749"/>
                </a:lnTo>
                <a:lnTo>
                  <a:pt x="11174916" y="23252"/>
                </a:lnTo>
                <a:lnTo>
                  <a:pt x="11166760" y="11144"/>
                </a:lnTo>
                <a:lnTo>
                  <a:pt x="11154652" y="2988"/>
                </a:lnTo>
                <a:lnTo>
                  <a:pt x="11139805" y="0"/>
                </a:lnTo>
                <a:close/>
              </a:path>
              <a:path w="11177905" h="76200">
                <a:moveTo>
                  <a:pt x="11102983" y="31749"/>
                </a:moveTo>
                <a:lnTo>
                  <a:pt x="11074400" y="31749"/>
                </a:lnTo>
                <a:lnTo>
                  <a:pt x="11074400" y="44449"/>
                </a:lnTo>
                <a:lnTo>
                  <a:pt x="11102983" y="44449"/>
                </a:lnTo>
                <a:lnTo>
                  <a:pt x="11101705" y="38099"/>
                </a:lnTo>
                <a:lnTo>
                  <a:pt x="11102983" y="31749"/>
                </a:lnTo>
                <a:close/>
              </a:path>
              <a:path w="11177905" h="76200">
                <a:moveTo>
                  <a:pt x="11176626" y="31749"/>
                </a:moveTo>
                <a:lnTo>
                  <a:pt x="11139805" y="31749"/>
                </a:lnTo>
                <a:lnTo>
                  <a:pt x="11139805" y="44449"/>
                </a:lnTo>
                <a:lnTo>
                  <a:pt x="11176626" y="44449"/>
                </a:lnTo>
                <a:lnTo>
                  <a:pt x="11177905" y="38099"/>
                </a:lnTo>
                <a:lnTo>
                  <a:pt x="11176626" y="31749"/>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512063" y="6271259"/>
            <a:ext cx="11177905" cy="76200"/>
          </a:xfrm>
          <a:custGeom>
            <a:rect l="l" t="t" r="r" b="b"/>
            <a:pathLst>
              <a:path w="11177905" h="76200">
                <a:moveTo>
                  <a:pt x="38100" y="0"/>
                </a:moveTo>
                <a:lnTo>
                  <a:pt x="23268" y="2993"/>
                </a:lnTo>
                <a:lnTo>
                  <a:pt x="11158" y="11158"/>
                </a:lnTo>
                <a:lnTo>
                  <a:pt x="2993" y="23268"/>
                </a:lnTo>
                <a:lnTo>
                  <a:pt x="0" y="38099"/>
                </a:lnTo>
                <a:lnTo>
                  <a:pt x="2993" y="52931"/>
                </a:lnTo>
                <a:lnTo>
                  <a:pt x="11158" y="65041"/>
                </a:lnTo>
                <a:lnTo>
                  <a:pt x="23268" y="73206"/>
                </a:lnTo>
                <a:lnTo>
                  <a:pt x="38100" y="76199"/>
                </a:lnTo>
                <a:lnTo>
                  <a:pt x="52931" y="73206"/>
                </a:lnTo>
                <a:lnTo>
                  <a:pt x="65041" y="65041"/>
                </a:lnTo>
                <a:lnTo>
                  <a:pt x="73206" y="52931"/>
                </a:lnTo>
                <a:lnTo>
                  <a:pt x="74918" y="44449"/>
                </a:lnTo>
                <a:lnTo>
                  <a:pt x="38100" y="44449"/>
                </a:lnTo>
                <a:lnTo>
                  <a:pt x="38100" y="31749"/>
                </a:lnTo>
                <a:lnTo>
                  <a:pt x="74918" y="31749"/>
                </a:lnTo>
                <a:lnTo>
                  <a:pt x="73206" y="23268"/>
                </a:lnTo>
                <a:lnTo>
                  <a:pt x="65041" y="11158"/>
                </a:lnTo>
                <a:lnTo>
                  <a:pt x="52931" y="2993"/>
                </a:lnTo>
                <a:lnTo>
                  <a:pt x="38100" y="0"/>
                </a:lnTo>
                <a:close/>
              </a:path>
              <a:path w="11177905" h="76200">
                <a:moveTo>
                  <a:pt x="74918" y="31749"/>
                </a:moveTo>
                <a:lnTo>
                  <a:pt x="38100" y="31749"/>
                </a:lnTo>
                <a:lnTo>
                  <a:pt x="38100" y="44449"/>
                </a:lnTo>
                <a:lnTo>
                  <a:pt x="74918" y="44449"/>
                </a:lnTo>
                <a:lnTo>
                  <a:pt x="76200" y="38099"/>
                </a:lnTo>
                <a:lnTo>
                  <a:pt x="74918" y="31749"/>
                </a:lnTo>
                <a:close/>
              </a:path>
              <a:path w="11177905" h="76200">
                <a:moveTo>
                  <a:pt x="139700" y="31749"/>
                </a:moveTo>
                <a:lnTo>
                  <a:pt x="74918" y="31749"/>
                </a:lnTo>
                <a:lnTo>
                  <a:pt x="76200" y="38099"/>
                </a:lnTo>
                <a:lnTo>
                  <a:pt x="74918" y="44449"/>
                </a:lnTo>
                <a:lnTo>
                  <a:pt x="139700" y="44449"/>
                </a:lnTo>
                <a:lnTo>
                  <a:pt x="139700" y="31749"/>
                </a:lnTo>
                <a:close/>
              </a:path>
              <a:path w="11177905" h="76200">
                <a:moveTo>
                  <a:pt x="279400" y="31749"/>
                </a:moveTo>
                <a:lnTo>
                  <a:pt x="177800" y="31749"/>
                </a:lnTo>
                <a:lnTo>
                  <a:pt x="177800" y="44449"/>
                </a:lnTo>
                <a:lnTo>
                  <a:pt x="279400" y="44449"/>
                </a:lnTo>
                <a:lnTo>
                  <a:pt x="279400" y="31749"/>
                </a:lnTo>
                <a:close/>
              </a:path>
              <a:path w="11177905" h="76200">
                <a:moveTo>
                  <a:pt x="419099" y="31749"/>
                </a:moveTo>
                <a:lnTo>
                  <a:pt x="317499" y="31749"/>
                </a:lnTo>
                <a:lnTo>
                  <a:pt x="317499" y="44449"/>
                </a:lnTo>
                <a:lnTo>
                  <a:pt x="419099" y="44449"/>
                </a:lnTo>
                <a:lnTo>
                  <a:pt x="419099" y="31749"/>
                </a:lnTo>
                <a:close/>
              </a:path>
              <a:path w="11177905" h="76200">
                <a:moveTo>
                  <a:pt x="558799" y="31749"/>
                </a:moveTo>
                <a:lnTo>
                  <a:pt x="457199" y="31749"/>
                </a:lnTo>
                <a:lnTo>
                  <a:pt x="457199" y="44449"/>
                </a:lnTo>
                <a:lnTo>
                  <a:pt x="558799" y="44449"/>
                </a:lnTo>
                <a:lnTo>
                  <a:pt x="558799" y="31749"/>
                </a:lnTo>
                <a:close/>
              </a:path>
              <a:path w="11177905" h="76200">
                <a:moveTo>
                  <a:pt x="698499" y="31749"/>
                </a:moveTo>
                <a:lnTo>
                  <a:pt x="596899" y="31749"/>
                </a:lnTo>
                <a:lnTo>
                  <a:pt x="596899" y="44449"/>
                </a:lnTo>
                <a:lnTo>
                  <a:pt x="698499" y="44449"/>
                </a:lnTo>
                <a:lnTo>
                  <a:pt x="698499" y="31749"/>
                </a:lnTo>
                <a:close/>
              </a:path>
              <a:path w="11177905" h="76200">
                <a:moveTo>
                  <a:pt x="838200" y="31749"/>
                </a:moveTo>
                <a:lnTo>
                  <a:pt x="736599" y="31749"/>
                </a:lnTo>
                <a:lnTo>
                  <a:pt x="736599" y="44449"/>
                </a:lnTo>
                <a:lnTo>
                  <a:pt x="838200" y="44449"/>
                </a:lnTo>
                <a:lnTo>
                  <a:pt x="838200" y="31749"/>
                </a:lnTo>
                <a:close/>
              </a:path>
              <a:path w="11177905" h="76200">
                <a:moveTo>
                  <a:pt x="977900" y="31749"/>
                </a:moveTo>
                <a:lnTo>
                  <a:pt x="876300" y="31749"/>
                </a:lnTo>
                <a:lnTo>
                  <a:pt x="876300" y="44449"/>
                </a:lnTo>
                <a:lnTo>
                  <a:pt x="977900" y="44449"/>
                </a:lnTo>
                <a:lnTo>
                  <a:pt x="977900" y="31749"/>
                </a:lnTo>
                <a:close/>
              </a:path>
              <a:path w="11177905" h="76200">
                <a:moveTo>
                  <a:pt x="1117600" y="31749"/>
                </a:moveTo>
                <a:lnTo>
                  <a:pt x="1016000" y="31749"/>
                </a:lnTo>
                <a:lnTo>
                  <a:pt x="1016000" y="44449"/>
                </a:lnTo>
                <a:lnTo>
                  <a:pt x="1117600" y="44449"/>
                </a:lnTo>
                <a:lnTo>
                  <a:pt x="1117600" y="31749"/>
                </a:lnTo>
                <a:close/>
              </a:path>
              <a:path w="11177905" h="76200">
                <a:moveTo>
                  <a:pt x="1257300" y="31749"/>
                </a:moveTo>
                <a:lnTo>
                  <a:pt x="1155700" y="31749"/>
                </a:lnTo>
                <a:lnTo>
                  <a:pt x="1155700" y="44449"/>
                </a:lnTo>
                <a:lnTo>
                  <a:pt x="1257300" y="44449"/>
                </a:lnTo>
                <a:lnTo>
                  <a:pt x="1257300" y="31749"/>
                </a:lnTo>
                <a:close/>
              </a:path>
              <a:path w="11177905" h="76200">
                <a:moveTo>
                  <a:pt x="1397000" y="31749"/>
                </a:moveTo>
                <a:lnTo>
                  <a:pt x="1295400" y="31749"/>
                </a:lnTo>
                <a:lnTo>
                  <a:pt x="1295400" y="44449"/>
                </a:lnTo>
                <a:lnTo>
                  <a:pt x="1397000" y="44449"/>
                </a:lnTo>
                <a:lnTo>
                  <a:pt x="1397000" y="31749"/>
                </a:lnTo>
                <a:close/>
              </a:path>
              <a:path w="11177905" h="76200">
                <a:moveTo>
                  <a:pt x="1536700" y="31749"/>
                </a:moveTo>
                <a:lnTo>
                  <a:pt x="1435100" y="31749"/>
                </a:lnTo>
                <a:lnTo>
                  <a:pt x="1435100" y="44449"/>
                </a:lnTo>
                <a:lnTo>
                  <a:pt x="1536700" y="44449"/>
                </a:lnTo>
                <a:lnTo>
                  <a:pt x="1536700" y="31749"/>
                </a:lnTo>
                <a:close/>
              </a:path>
              <a:path w="11177905" h="76200">
                <a:moveTo>
                  <a:pt x="1676400" y="31749"/>
                </a:moveTo>
                <a:lnTo>
                  <a:pt x="1574800" y="31749"/>
                </a:lnTo>
                <a:lnTo>
                  <a:pt x="1574800" y="44449"/>
                </a:lnTo>
                <a:lnTo>
                  <a:pt x="1676400" y="44449"/>
                </a:lnTo>
                <a:lnTo>
                  <a:pt x="1676400" y="31749"/>
                </a:lnTo>
                <a:close/>
              </a:path>
              <a:path w="11177905" h="76200">
                <a:moveTo>
                  <a:pt x="1816100" y="31749"/>
                </a:moveTo>
                <a:lnTo>
                  <a:pt x="1714500" y="31749"/>
                </a:lnTo>
                <a:lnTo>
                  <a:pt x="1714500" y="44449"/>
                </a:lnTo>
                <a:lnTo>
                  <a:pt x="1816100" y="44449"/>
                </a:lnTo>
                <a:lnTo>
                  <a:pt x="1816100" y="31749"/>
                </a:lnTo>
                <a:close/>
              </a:path>
              <a:path w="11177905" h="76200">
                <a:moveTo>
                  <a:pt x="1955800" y="31749"/>
                </a:moveTo>
                <a:lnTo>
                  <a:pt x="1854200" y="31749"/>
                </a:lnTo>
                <a:lnTo>
                  <a:pt x="1854200" y="44449"/>
                </a:lnTo>
                <a:lnTo>
                  <a:pt x="1955800" y="44449"/>
                </a:lnTo>
                <a:lnTo>
                  <a:pt x="1955800" y="31749"/>
                </a:lnTo>
                <a:close/>
              </a:path>
              <a:path w="11177905" h="76200">
                <a:moveTo>
                  <a:pt x="2095500" y="31749"/>
                </a:moveTo>
                <a:lnTo>
                  <a:pt x="1993900" y="31749"/>
                </a:lnTo>
                <a:lnTo>
                  <a:pt x="1993900" y="44449"/>
                </a:lnTo>
                <a:lnTo>
                  <a:pt x="2095500" y="44449"/>
                </a:lnTo>
                <a:lnTo>
                  <a:pt x="2095500" y="31749"/>
                </a:lnTo>
                <a:close/>
              </a:path>
              <a:path w="11177905" h="76200">
                <a:moveTo>
                  <a:pt x="2235200" y="31749"/>
                </a:moveTo>
                <a:lnTo>
                  <a:pt x="2133600" y="31749"/>
                </a:lnTo>
                <a:lnTo>
                  <a:pt x="2133600" y="44449"/>
                </a:lnTo>
                <a:lnTo>
                  <a:pt x="2235200" y="44449"/>
                </a:lnTo>
                <a:lnTo>
                  <a:pt x="2235200" y="31749"/>
                </a:lnTo>
                <a:close/>
              </a:path>
              <a:path w="11177905" h="76200">
                <a:moveTo>
                  <a:pt x="2374900" y="31749"/>
                </a:moveTo>
                <a:lnTo>
                  <a:pt x="2273300" y="31749"/>
                </a:lnTo>
                <a:lnTo>
                  <a:pt x="2273300" y="44449"/>
                </a:lnTo>
                <a:lnTo>
                  <a:pt x="2374900" y="44449"/>
                </a:lnTo>
                <a:lnTo>
                  <a:pt x="2374900" y="31749"/>
                </a:lnTo>
                <a:close/>
              </a:path>
              <a:path w="11177905" h="76200">
                <a:moveTo>
                  <a:pt x="2514600" y="31749"/>
                </a:moveTo>
                <a:lnTo>
                  <a:pt x="2413000" y="31749"/>
                </a:lnTo>
                <a:lnTo>
                  <a:pt x="2413000" y="44449"/>
                </a:lnTo>
                <a:lnTo>
                  <a:pt x="2514600" y="44449"/>
                </a:lnTo>
                <a:lnTo>
                  <a:pt x="2514600" y="31749"/>
                </a:lnTo>
                <a:close/>
              </a:path>
              <a:path w="11177905" h="76200">
                <a:moveTo>
                  <a:pt x="2654300" y="31749"/>
                </a:moveTo>
                <a:lnTo>
                  <a:pt x="2552700" y="31749"/>
                </a:lnTo>
                <a:lnTo>
                  <a:pt x="2552700" y="44449"/>
                </a:lnTo>
                <a:lnTo>
                  <a:pt x="2654300" y="44449"/>
                </a:lnTo>
                <a:lnTo>
                  <a:pt x="2654300" y="31749"/>
                </a:lnTo>
                <a:close/>
              </a:path>
              <a:path w="11177905" h="76200">
                <a:moveTo>
                  <a:pt x="2794000" y="31749"/>
                </a:moveTo>
                <a:lnTo>
                  <a:pt x="2692400" y="31749"/>
                </a:lnTo>
                <a:lnTo>
                  <a:pt x="2692400" y="44449"/>
                </a:lnTo>
                <a:lnTo>
                  <a:pt x="2794000" y="44449"/>
                </a:lnTo>
                <a:lnTo>
                  <a:pt x="2794000" y="31749"/>
                </a:lnTo>
                <a:close/>
              </a:path>
              <a:path w="11177905" h="76200">
                <a:moveTo>
                  <a:pt x="2933700" y="31749"/>
                </a:moveTo>
                <a:lnTo>
                  <a:pt x="2832100" y="31749"/>
                </a:lnTo>
                <a:lnTo>
                  <a:pt x="2832100" y="44449"/>
                </a:lnTo>
                <a:lnTo>
                  <a:pt x="2933700" y="44449"/>
                </a:lnTo>
                <a:lnTo>
                  <a:pt x="2933700" y="31749"/>
                </a:lnTo>
                <a:close/>
              </a:path>
              <a:path w="11177905" h="76200">
                <a:moveTo>
                  <a:pt x="3073400" y="31749"/>
                </a:moveTo>
                <a:lnTo>
                  <a:pt x="2971800" y="31749"/>
                </a:lnTo>
                <a:lnTo>
                  <a:pt x="2971800" y="44449"/>
                </a:lnTo>
                <a:lnTo>
                  <a:pt x="3073400" y="44449"/>
                </a:lnTo>
                <a:lnTo>
                  <a:pt x="3073400" y="31749"/>
                </a:lnTo>
                <a:close/>
              </a:path>
              <a:path w="11177905" h="76200">
                <a:moveTo>
                  <a:pt x="3213100" y="31749"/>
                </a:moveTo>
                <a:lnTo>
                  <a:pt x="3111500" y="31749"/>
                </a:lnTo>
                <a:lnTo>
                  <a:pt x="3111500" y="44449"/>
                </a:lnTo>
                <a:lnTo>
                  <a:pt x="3213100" y="44449"/>
                </a:lnTo>
                <a:lnTo>
                  <a:pt x="3213100" y="31749"/>
                </a:lnTo>
                <a:close/>
              </a:path>
              <a:path w="11177905" h="76200">
                <a:moveTo>
                  <a:pt x="3352800" y="31749"/>
                </a:moveTo>
                <a:lnTo>
                  <a:pt x="3251200" y="31749"/>
                </a:lnTo>
                <a:lnTo>
                  <a:pt x="3251200" y="44449"/>
                </a:lnTo>
                <a:lnTo>
                  <a:pt x="3352800" y="44449"/>
                </a:lnTo>
                <a:lnTo>
                  <a:pt x="3352800" y="31749"/>
                </a:lnTo>
                <a:close/>
              </a:path>
              <a:path w="11177905" h="76200">
                <a:moveTo>
                  <a:pt x="3492500" y="31749"/>
                </a:moveTo>
                <a:lnTo>
                  <a:pt x="3390900" y="31749"/>
                </a:lnTo>
                <a:lnTo>
                  <a:pt x="3390900" y="44449"/>
                </a:lnTo>
                <a:lnTo>
                  <a:pt x="3492500" y="44449"/>
                </a:lnTo>
                <a:lnTo>
                  <a:pt x="3492500" y="31749"/>
                </a:lnTo>
                <a:close/>
              </a:path>
              <a:path w="11177905" h="76200">
                <a:moveTo>
                  <a:pt x="3632200" y="31749"/>
                </a:moveTo>
                <a:lnTo>
                  <a:pt x="3530600" y="31749"/>
                </a:lnTo>
                <a:lnTo>
                  <a:pt x="3530600" y="44449"/>
                </a:lnTo>
                <a:lnTo>
                  <a:pt x="3632200" y="44449"/>
                </a:lnTo>
                <a:lnTo>
                  <a:pt x="3632200" y="31749"/>
                </a:lnTo>
                <a:close/>
              </a:path>
              <a:path w="11177905" h="76200">
                <a:moveTo>
                  <a:pt x="3771900" y="31749"/>
                </a:moveTo>
                <a:lnTo>
                  <a:pt x="3670300" y="31749"/>
                </a:lnTo>
                <a:lnTo>
                  <a:pt x="3670300" y="44449"/>
                </a:lnTo>
                <a:lnTo>
                  <a:pt x="3771900" y="44449"/>
                </a:lnTo>
                <a:lnTo>
                  <a:pt x="3771900" y="31749"/>
                </a:lnTo>
                <a:close/>
              </a:path>
              <a:path w="11177905" h="76200">
                <a:moveTo>
                  <a:pt x="3911600" y="31749"/>
                </a:moveTo>
                <a:lnTo>
                  <a:pt x="3810000" y="31749"/>
                </a:lnTo>
                <a:lnTo>
                  <a:pt x="3810000" y="44449"/>
                </a:lnTo>
                <a:lnTo>
                  <a:pt x="3911600" y="44449"/>
                </a:lnTo>
                <a:lnTo>
                  <a:pt x="3911600" y="31749"/>
                </a:lnTo>
                <a:close/>
              </a:path>
              <a:path w="11177905" h="76200">
                <a:moveTo>
                  <a:pt x="4051300" y="31749"/>
                </a:moveTo>
                <a:lnTo>
                  <a:pt x="3949700" y="31749"/>
                </a:lnTo>
                <a:lnTo>
                  <a:pt x="3949700" y="44449"/>
                </a:lnTo>
                <a:lnTo>
                  <a:pt x="4051300" y="44449"/>
                </a:lnTo>
                <a:lnTo>
                  <a:pt x="4051300" y="31749"/>
                </a:lnTo>
                <a:close/>
              </a:path>
              <a:path w="11177905" h="76200">
                <a:moveTo>
                  <a:pt x="4191000" y="31749"/>
                </a:moveTo>
                <a:lnTo>
                  <a:pt x="4089400" y="31749"/>
                </a:lnTo>
                <a:lnTo>
                  <a:pt x="4089400" y="44449"/>
                </a:lnTo>
                <a:lnTo>
                  <a:pt x="4191000" y="44449"/>
                </a:lnTo>
                <a:lnTo>
                  <a:pt x="4191000" y="31749"/>
                </a:lnTo>
                <a:close/>
              </a:path>
              <a:path w="11177905" h="76200">
                <a:moveTo>
                  <a:pt x="4330700" y="31749"/>
                </a:moveTo>
                <a:lnTo>
                  <a:pt x="4229100" y="31749"/>
                </a:lnTo>
                <a:lnTo>
                  <a:pt x="4229100" y="44449"/>
                </a:lnTo>
                <a:lnTo>
                  <a:pt x="4330700" y="44449"/>
                </a:lnTo>
                <a:lnTo>
                  <a:pt x="4330700" y="31749"/>
                </a:lnTo>
                <a:close/>
              </a:path>
              <a:path w="11177905" h="76200">
                <a:moveTo>
                  <a:pt x="4470400" y="31749"/>
                </a:moveTo>
                <a:lnTo>
                  <a:pt x="4368800" y="31749"/>
                </a:lnTo>
                <a:lnTo>
                  <a:pt x="4368800" y="44449"/>
                </a:lnTo>
                <a:lnTo>
                  <a:pt x="4470400" y="44449"/>
                </a:lnTo>
                <a:lnTo>
                  <a:pt x="4470400" y="31749"/>
                </a:lnTo>
                <a:close/>
              </a:path>
              <a:path w="11177905" h="76200">
                <a:moveTo>
                  <a:pt x="4610100" y="31749"/>
                </a:moveTo>
                <a:lnTo>
                  <a:pt x="4508500" y="31749"/>
                </a:lnTo>
                <a:lnTo>
                  <a:pt x="4508500" y="44449"/>
                </a:lnTo>
                <a:lnTo>
                  <a:pt x="4610100" y="44449"/>
                </a:lnTo>
                <a:lnTo>
                  <a:pt x="4610100" y="31749"/>
                </a:lnTo>
                <a:close/>
              </a:path>
              <a:path w="11177905" h="76200">
                <a:moveTo>
                  <a:pt x="4749800" y="31749"/>
                </a:moveTo>
                <a:lnTo>
                  <a:pt x="4648200" y="31749"/>
                </a:lnTo>
                <a:lnTo>
                  <a:pt x="4648200" y="44449"/>
                </a:lnTo>
                <a:lnTo>
                  <a:pt x="4749800" y="44449"/>
                </a:lnTo>
                <a:lnTo>
                  <a:pt x="4749800" y="31749"/>
                </a:lnTo>
                <a:close/>
              </a:path>
              <a:path w="11177905" h="76200">
                <a:moveTo>
                  <a:pt x="4889500" y="31749"/>
                </a:moveTo>
                <a:lnTo>
                  <a:pt x="4787900" y="31749"/>
                </a:lnTo>
                <a:lnTo>
                  <a:pt x="4787900" y="44449"/>
                </a:lnTo>
                <a:lnTo>
                  <a:pt x="4889500" y="44449"/>
                </a:lnTo>
                <a:lnTo>
                  <a:pt x="4889500" y="31749"/>
                </a:lnTo>
                <a:close/>
              </a:path>
              <a:path w="11177905" h="76200">
                <a:moveTo>
                  <a:pt x="5029200" y="31749"/>
                </a:moveTo>
                <a:lnTo>
                  <a:pt x="4927600" y="31749"/>
                </a:lnTo>
                <a:lnTo>
                  <a:pt x="4927600" y="44449"/>
                </a:lnTo>
                <a:lnTo>
                  <a:pt x="5029200" y="44449"/>
                </a:lnTo>
                <a:lnTo>
                  <a:pt x="5029200" y="31749"/>
                </a:lnTo>
                <a:close/>
              </a:path>
              <a:path w="11177905" h="76200">
                <a:moveTo>
                  <a:pt x="5168900" y="31749"/>
                </a:moveTo>
                <a:lnTo>
                  <a:pt x="5067300" y="31749"/>
                </a:lnTo>
                <a:lnTo>
                  <a:pt x="5067300" y="44449"/>
                </a:lnTo>
                <a:lnTo>
                  <a:pt x="5168900" y="44449"/>
                </a:lnTo>
                <a:lnTo>
                  <a:pt x="5168900" y="31749"/>
                </a:lnTo>
                <a:close/>
              </a:path>
              <a:path w="11177905" h="76200">
                <a:moveTo>
                  <a:pt x="5308600" y="31749"/>
                </a:moveTo>
                <a:lnTo>
                  <a:pt x="5207000" y="31749"/>
                </a:lnTo>
                <a:lnTo>
                  <a:pt x="5207000" y="44449"/>
                </a:lnTo>
                <a:lnTo>
                  <a:pt x="5308600" y="44449"/>
                </a:lnTo>
                <a:lnTo>
                  <a:pt x="5308600" y="31749"/>
                </a:lnTo>
                <a:close/>
              </a:path>
              <a:path w="11177905" h="76200">
                <a:moveTo>
                  <a:pt x="5448300" y="31749"/>
                </a:moveTo>
                <a:lnTo>
                  <a:pt x="5346700" y="31749"/>
                </a:lnTo>
                <a:lnTo>
                  <a:pt x="5346700" y="44449"/>
                </a:lnTo>
                <a:lnTo>
                  <a:pt x="5448300" y="44449"/>
                </a:lnTo>
                <a:lnTo>
                  <a:pt x="5448300" y="31749"/>
                </a:lnTo>
                <a:close/>
              </a:path>
              <a:path w="11177905" h="76200">
                <a:moveTo>
                  <a:pt x="5588000" y="31749"/>
                </a:moveTo>
                <a:lnTo>
                  <a:pt x="5486400" y="31749"/>
                </a:lnTo>
                <a:lnTo>
                  <a:pt x="5486400" y="44449"/>
                </a:lnTo>
                <a:lnTo>
                  <a:pt x="5588000" y="44449"/>
                </a:lnTo>
                <a:lnTo>
                  <a:pt x="5588000" y="31749"/>
                </a:lnTo>
                <a:close/>
              </a:path>
              <a:path w="11177905" h="76200">
                <a:moveTo>
                  <a:pt x="5727700" y="31749"/>
                </a:moveTo>
                <a:lnTo>
                  <a:pt x="5626100" y="31749"/>
                </a:lnTo>
                <a:lnTo>
                  <a:pt x="5626100" y="44449"/>
                </a:lnTo>
                <a:lnTo>
                  <a:pt x="5727700" y="44449"/>
                </a:lnTo>
                <a:lnTo>
                  <a:pt x="5727700" y="31749"/>
                </a:lnTo>
                <a:close/>
              </a:path>
              <a:path w="11177905" h="76200">
                <a:moveTo>
                  <a:pt x="5867400" y="31749"/>
                </a:moveTo>
                <a:lnTo>
                  <a:pt x="5765800" y="31749"/>
                </a:lnTo>
                <a:lnTo>
                  <a:pt x="5765800" y="44449"/>
                </a:lnTo>
                <a:lnTo>
                  <a:pt x="5867400" y="44449"/>
                </a:lnTo>
                <a:lnTo>
                  <a:pt x="5867400" y="31749"/>
                </a:lnTo>
                <a:close/>
              </a:path>
              <a:path w="11177905" h="76200">
                <a:moveTo>
                  <a:pt x="6007100" y="31749"/>
                </a:moveTo>
                <a:lnTo>
                  <a:pt x="5905500" y="31749"/>
                </a:lnTo>
                <a:lnTo>
                  <a:pt x="5905500" y="44449"/>
                </a:lnTo>
                <a:lnTo>
                  <a:pt x="6007100" y="44449"/>
                </a:lnTo>
                <a:lnTo>
                  <a:pt x="6007100" y="31749"/>
                </a:lnTo>
                <a:close/>
              </a:path>
              <a:path w="11177905" h="76200">
                <a:moveTo>
                  <a:pt x="6146800" y="31749"/>
                </a:moveTo>
                <a:lnTo>
                  <a:pt x="6045200" y="31749"/>
                </a:lnTo>
                <a:lnTo>
                  <a:pt x="6045200" y="44449"/>
                </a:lnTo>
                <a:lnTo>
                  <a:pt x="6146800" y="44449"/>
                </a:lnTo>
                <a:lnTo>
                  <a:pt x="6146800" y="31749"/>
                </a:lnTo>
                <a:close/>
              </a:path>
              <a:path w="11177905" h="76200">
                <a:moveTo>
                  <a:pt x="6286500" y="31749"/>
                </a:moveTo>
                <a:lnTo>
                  <a:pt x="6184900" y="31749"/>
                </a:lnTo>
                <a:lnTo>
                  <a:pt x="6184900" y="44449"/>
                </a:lnTo>
                <a:lnTo>
                  <a:pt x="6286500" y="44449"/>
                </a:lnTo>
                <a:lnTo>
                  <a:pt x="6286500" y="31749"/>
                </a:lnTo>
                <a:close/>
              </a:path>
              <a:path w="11177905" h="76200">
                <a:moveTo>
                  <a:pt x="6426200" y="31749"/>
                </a:moveTo>
                <a:lnTo>
                  <a:pt x="6324600" y="31749"/>
                </a:lnTo>
                <a:lnTo>
                  <a:pt x="6324600" y="44449"/>
                </a:lnTo>
                <a:lnTo>
                  <a:pt x="6426200" y="44449"/>
                </a:lnTo>
                <a:lnTo>
                  <a:pt x="6426200" y="31749"/>
                </a:lnTo>
                <a:close/>
              </a:path>
              <a:path w="11177905" h="76200">
                <a:moveTo>
                  <a:pt x="6565900" y="31749"/>
                </a:moveTo>
                <a:lnTo>
                  <a:pt x="6464300" y="31749"/>
                </a:lnTo>
                <a:lnTo>
                  <a:pt x="6464300" y="44449"/>
                </a:lnTo>
                <a:lnTo>
                  <a:pt x="6565900" y="44449"/>
                </a:lnTo>
                <a:lnTo>
                  <a:pt x="6565900" y="31749"/>
                </a:lnTo>
                <a:close/>
              </a:path>
              <a:path w="11177905" h="76200">
                <a:moveTo>
                  <a:pt x="6705600" y="31749"/>
                </a:moveTo>
                <a:lnTo>
                  <a:pt x="6604000" y="31749"/>
                </a:lnTo>
                <a:lnTo>
                  <a:pt x="6604000" y="44449"/>
                </a:lnTo>
                <a:lnTo>
                  <a:pt x="6705600" y="44449"/>
                </a:lnTo>
                <a:lnTo>
                  <a:pt x="6705600" y="31749"/>
                </a:lnTo>
                <a:close/>
              </a:path>
              <a:path w="11177905" h="76200">
                <a:moveTo>
                  <a:pt x="6845300" y="31749"/>
                </a:moveTo>
                <a:lnTo>
                  <a:pt x="6743700" y="31749"/>
                </a:lnTo>
                <a:lnTo>
                  <a:pt x="6743700" y="44449"/>
                </a:lnTo>
                <a:lnTo>
                  <a:pt x="6845300" y="44449"/>
                </a:lnTo>
                <a:lnTo>
                  <a:pt x="6845300" y="31749"/>
                </a:lnTo>
                <a:close/>
              </a:path>
              <a:path w="11177905" h="76200">
                <a:moveTo>
                  <a:pt x="6985000" y="31749"/>
                </a:moveTo>
                <a:lnTo>
                  <a:pt x="6883400" y="31749"/>
                </a:lnTo>
                <a:lnTo>
                  <a:pt x="6883400" y="44449"/>
                </a:lnTo>
                <a:lnTo>
                  <a:pt x="6985000" y="44449"/>
                </a:lnTo>
                <a:lnTo>
                  <a:pt x="6985000" y="31749"/>
                </a:lnTo>
                <a:close/>
              </a:path>
              <a:path w="11177905" h="76200">
                <a:moveTo>
                  <a:pt x="7124700" y="31749"/>
                </a:moveTo>
                <a:lnTo>
                  <a:pt x="7023100" y="31749"/>
                </a:lnTo>
                <a:lnTo>
                  <a:pt x="7023100" y="44449"/>
                </a:lnTo>
                <a:lnTo>
                  <a:pt x="7124700" y="44449"/>
                </a:lnTo>
                <a:lnTo>
                  <a:pt x="7124700" y="31749"/>
                </a:lnTo>
                <a:close/>
              </a:path>
              <a:path w="11177905" h="76200">
                <a:moveTo>
                  <a:pt x="7264400" y="31749"/>
                </a:moveTo>
                <a:lnTo>
                  <a:pt x="7162800" y="31749"/>
                </a:lnTo>
                <a:lnTo>
                  <a:pt x="7162800" y="44449"/>
                </a:lnTo>
                <a:lnTo>
                  <a:pt x="7264400" y="44449"/>
                </a:lnTo>
                <a:lnTo>
                  <a:pt x="7264400" y="31749"/>
                </a:lnTo>
                <a:close/>
              </a:path>
              <a:path w="11177905" h="76200">
                <a:moveTo>
                  <a:pt x="7404100" y="31749"/>
                </a:moveTo>
                <a:lnTo>
                  <a:pt x="7302500" y="31749"/>
                </a:lnTo>
                <a:lnTo>
                  <a:pt x="7302500" y="44449"/>
                </a:lnTo>
                <a:lnTo>
                  <a:pt x="7404100" y="44449"/>
                </a:lnTo>
                <a:lnTo>
                  <a:pt x="7404100" y="31749"/>
                </a:lnTo>
                <a:close/>
              </a:path>
              <a:path w="11177905" h="76200">
                <a:moveTo>
                  <a:pt x="7543800" y="31749"/>
                </a:moveTo>
                <a:lnTo>
                  <a:pt x="7442200" y="31749"/>
                </a:lnTo>
                <a:lnTo>
                  <a:pt x="7442200" y="44449"/>
                </a:lnTo>
                <a:lnTo>
                  <a:pt x="7543800" y="44449"/>
                </a:lnTo>
                <a:lnTo>
                  <a:pt x="7543800" y="31749"/>
                </a:lnTo>
                <a:close/>
              </a:path>
              <a:path w="11177905" h="76200">
                <a:moveTo>
                  <a:pt x="7683500" y="31749"/>
                </a:moveTo>
                <a:lnTo>
                  <a:pt x="7581900" y="31749"/>
                </a:lnTo>
                <a:lnTo>
                  <a:pt x="7581900" y="44449"/>
                </a:lnTo>
                <a:lnTo>
                  <a:pt x="7683500" y="44449"/>
                </a:lnTo>
                <a:lnTo>
                  <a:pt x="7683500" y="31749"/>
                </a:lnTo>
                <a:close/>
              </a:path>
              <a:path w="11177905" h="76200">
                <a:moveTo>
                  <a:pt x="7823200" y="31749"/>
                </a:moveTo>
                <a:lnTo>
                  <a:pt x="7721600" y="31749"/>
                </a:lnTo>
                <a:lnTo>
                  <a:pt x="7721600" y="44449"/>
                </a:lnTo>
                <a:lnTo>
                  <a:pt x="7823200" y="44449"/>
                </a:lnTo>
                <a:lnTo>
                  <a:pt x="7823200" y="31749"/>
                </a:lnTo>
                <a:close/>
              </a:path>
              <a:path w="11177905" h="76200">
                <a:moveTo>
                  <a:pt x="7962900" y="31749"/>
                </a:moveTo>
                <a:lnTo>
                  <a:pt x="7861300" y="31749"/>
                </a:lnTo>
                <a:lnTo>
                  <a:pt x="7861300" y="44449"/>
                </a:lnTo>
                <a:lnTo>
                  <a:pt x="7962900" y="44449"/>
                </a:lnTo>
                <a:lnTo>
                  <a:pt x="7962900" y="31749"/>
                </a:lnTo>
                <a:close/>
              </a:path>
              <a:path w="11177905" h="76200">
                <a:moveTo>
                  <a:pt x="8102600" y="31749"/>
                </a:moveTo>
                <a:lnTo>
                  <a:pt x="8001000" y="31749"/>
                </a:lnTo>
                <a:lnTo>
                  <a:pt x="8001000" y="44449"/>
                </a:lnTo>
                <a:lnTo>
                  <a:pt x="8102600" y="44449"/>
                </a:lnTo>
                <a:lnTo>
                  <a:pt x="8102600" y="31749"/>
                </a:lnTo>
                <a:close/>
              </a:path>
              <a:path w="11177905" h="76200">
                <a:moveTo>
                  <a:pt x="8242300" y="31749"/>
                </a:moveTo>
                <a:lnTo>
                  <a:pt x="8140700" y="31749"/>
                </a:lnTo>
                <a:lnTo>
                  <a:pt x="8140700" y="44449"/>
                </a:lnTo>
                <a:lnTo>
                  <a:pt x="8242300" y="44449"/>
                </a:lnTo>
                <a:lnTo>
                  <a:pt x="8242300" y="31749"/>
                </a:lnTo>
                <a:close/>
              </a:path>
              <a:path w="11177905" h="76200">
                <a:moveTo>
                  <a:pt x="8382000" y="31749"/>
                </a:moveTo>
                <a:lnTo>
                  <a:pt x="8280400" y="31749"/>
                </a:lnTo>
                <a:lnTo>
                  <a:pt x="8280400" y="44449"/>
                </a:lnTo>
                <a:lnTo>
                  <a:pt x="8382000" y="44449"/>
                </a:lnTo>
                <a:lnTo>
                  <a:pt x="8382000" y="31749"/>
                </a:lnTo>
                <a:close/>
              </a:path>
              <a:path w="11177905" h="76200">
                <a:moveTo>
                  <a:pt x="8521700" y="31749"/>
                </a:moveTo>
                <a:lnTo>
                  <a:pt x="8420100" y="31749"/>
                </a:lnTo>
                <a:lnTo>
                  <a:pt x="8420100" y="44449"/>
                </a:lnTo>
                <a:lnTo>
                  <a:pt x="8521700" y="44449"/>
                </a:lnTo>
                <a:lnTo>
                  <a:pt x="8521700" y="31749"/>
                </a:lnTo>
                <a:close/>
              </a:path>
              <a:path w="11177905" h="76200">
                <a:moveTo>
                  <a:pt x="8661400" y="31749"/>
                </a:moveTo>
                <a:lnTo>
                  <a:pt x="8559800" y="31749"/>
                </a:lnTo>
                <a:lnTo>
                  <a:pt x="8559800" y="44449"/>
                </a:lnTo>
                <a:lnTo>
                  <a:pt x="8661400" y="44449"/>
                </a:lnTo>
                <a:lnTo>
                  <a:pt x="8661400" y="31749"/>
                </a:lnTo>
                <a:close/>
              </a:path>
              <a:path w="11177905" h="76200">
                <a:moveTo>
                  <a:pt x="8801100" y="31749"/>
                </a:moveTo>
                <a:lnTo>
                  <a:pt x="8699500" y="31749"/>
                </a:lnTo>
                <a:lnTo>
                  <a:pt x="8699500" y="44449"/>
                </a:lnTo>
                <a:lnTo>
                  <a:pt x="8801100" y="44449"/>
                </a:lnTo>
                <a:lnTo>
                  <a:pt x="8801100" y="31749"/>
                </a:lnTo>
                <a:close/>
              </a:path>
              <a:path w="11177905" h="76200">
                <a:moveTo>
                  <a:pt x="8940800" y="31749"/>
                </a:moveTo>
                <a:lnTo>
                  <a:pt x="8839200" y="31749"/>
                </a:lnTo>
                <a:lnTo>
                  <a:pt x="8839200" y="44449"/>
                </a:lnTo>
                <a:lnTo>
                  <a:pt x="8940800" y="44449"/>
                </a:lnTo>
                <a:lnTo>
                  <a:pt x="8940800" y="31749"/>
                </a:lnTo>
                <a:close/>
              </a:path>
              <a:path w="11177905" h="76200">
                <a:moveTo>
                  <a:pt x="9080500" y="31749"/>
                </a:moveTo>
                <a:lnTo>
                  <a:pt x="8978900" y="31749"/>
                </a:lnTo>
                <a:lnTo>
                  <a:pt x="8978900" y="44449"/>
                </a:lnTo>
                <a:lnTo>
                  <a:pt x="9080500" y="44449"/>
                </a:lnTo>
                <a:lnTo>
                  <a:pt x="9080500" y="31749"/>
                </a:lnTo>
                <a:close/>
              </a:path>
              <a:path w="11177905" h="76200">
                <a:moveTo>
                  <a:pt x="9220200" y="31749"/>
                </a:moveTo>
                <a:lnTo>
                  <a:pt x="9118600" y="31749"/>
                </a:lnTo>
                <a:lnTo>
                  <a:pt x="9118600" y="44449"/>
                </a:lnTo>
                <a:lnTo>
                  <a:pt x="9220200" y="44449"/>
                </a:lnTo>
                <a:lnTo>
                  <a:pt x="9220200" y="31749"/>
                </a:lnTo>
                <a:close/>
              </a:path>
              <a:path w="11177905" h="76200">
                <a:moveTo>
                  <a:pt x="9359900" y="31749"/>
                </a:moveTo>
                <a:lnTo>
                  <a:pt x="9258300" y="31749"/>
                </a:lnTo>
                <a:lnTo>
                  <a:pt x="9258300" y="44449"/>
                </a:lnTo>
                <a:lnTo>
                  <a:pt x="9359900" y="44449"/>
                </a:lnTo>
                <a:lnTo>
                  <a:pt x="9359900" y="31749"/>
                </a:lnTo>
                <a:close/>
              </a:path>
              <a:path w="11177905" h="76200">
                <a:moveTo>
                  <a:pt x="9499600" y="31749"/>
                </a:moveTo>
                <a:lnTo>
                  <a:pt x="9398000" y="31749"/>
                </a:lnTo>
                <a:lnTo>
                  <a:pt x="9398000" y="44449"/>
                </a:lnTo>
                <a:lnTo>
                  <a:pt x="9499600" y="44449"/>
                </a:lnTo>
                <a:lnTo>
                  <a:pt x="9499600" y="31749"/>
                </a:lnTo>
                <a:close/>
              </a:path>
              <a:path w="11177905" h="76200">
                <a:moveTo>
                  <a:pt x="9639300" y="31749"/>
                </a:moveTo>
                <a:lnTo>
                  <a:pt x="9537700" y="31749"/>
                </a:lnTo>
                <a:lnTo>
                  <a:pt x="9537700" y="44449"/>
                </a:lnTo>
                <a:lnTo>
                  <a:pt x="9639300" y="44449"/>
                </a:lnTo>
                <a:lnTo>
                  <a:pt x="9639300" y="31749"/>
                </a:lnTo>
                <a:close/>
              </a:path>
              <a:path w="11177905" h="76200">
                <a:moveTo>
                  <a:pt x="9779000" y="31749"/>
                </a:moveTo>
                <a:lnTo>
                  <a:pt x="9677400" y="31749"/>
                </a:lnTo>
                <a:lnTo>
                  <a:pt x="9677400" y="44449"/>
                </a:lnTo>
                <a:lnTo>
                  <a:pt x="9779000" y="44449"/>
                </a:lnTo>
                <a:lnTo>
                  <a:pt x="9779000" y="31749"/>
                </a:lnTo>
                <a:close/>
              </a:path>
              <a:path w="11177905" h="76200">
                <a:moveTo>
                  <a:pt x="9918700" y="31749"/>
                </a:moveTo>
                <a:lnTo>
                  <a:pt x="9817100" y="31749"/>
                </a:lnTo>
                <a:lnTo>
                  <a:pt x="9817100" y="44449"/>
                </a:lnTo>
                <a:lnTo>
                  <a:pt x="9918700" y="44449"/>
                </a:lnTo>
                <a:lnTo>
                  <a:pt x="9918700" y="31749"/>
                </a:lnTo>
                <a:close/>
              </a:path>
              <a:path w="11177905" h="76200">
                <a:moveTo>
                  <a:pt x="10058400" y="31749"/>
                </a:moveTo>
                <a:lnTo>
                  <a:pt x="9956800" y="31749"/>
                </a:lnTo>
                <a:lnTo>
                  <a:pt x="9956800" y="44449"/>
                </a:lnTo>
                <a:lnTo>
                  <a:pt x="10058400" y="44449"/>
                </a:lnTo>
                <a:lnTo>
                  <a:pt x="10058400" y="31749"/>
                </a:lnTo>
                <a:close/>
              </a:path>
              <a:path w="11177905" h="76200">
                <a:moveTo>
                  <a:pt x="10198100" y="31749"/>
                </a:moveTo>
                <a:lnTo>
                  <a:pt x="10096500" y="31749"/>
                </a:lnTo>
                <a:lnTo>
                  <a:pt x="10096500" y="44449"/>
                </a:lnTo>
                <a:lnTo>
                  <a:pt x="10198100" y="44449"/>
                </a:lnTo>
                <a:lnTo>
                  <a:pt x="10198100" y="31749"/>
                </a:lnTo>
                <a:close/>
              </a:path>
              <a:path w="11177905" h="76200">
                <a:moveTo>
                  <a:pt x="10337800" y="31749"/>
                </a:moveTo>
                <a:lnTo>
                  <a:pt x="10236200" y="31749"/>
                </a:lnTo>
                <a:lnTo>
                  <a:pt x="10236200" y="44449"/>
                </a:lnTo>
                <a:lnTo>
                  <a:pt x="10337800" y="44449"/>
                </a:lnTo>
                <a:lnTo>
                  <a:pt x="10337800" y="31749"/>
                </a:lnTo>
                <a:close/>
              </a:path>
              <a:path w="11177905" h="76200">
                <a:moveTo>
                  <a:pt x="10477500" y="31749"/>
                </a:moveTo>
                <a:lnTo>
                  <a:pt x="10375900" y="31749"/>
                </a:lnTo>
                <a:lnTo>
                  <a:pt x="10375900" y="44449"/>
                </a:lnTo>
                <a:lnTo>
                  <a:pt x="10477500" y="44449"/>
                </a:lnTo>
                <a:lnTo>
                  <a:pt x="10477500" y="31749"/>
                </a:lnTo>
                <a:close/>
              </a:path>
              <a:path w="11177905" h="76200">
                <a:moveTo>
                  <a:pt x="10617200" y="31749"/>
                </a:moveTo>
                <a:lnTo>
                  <a:pt x="10515600" y="31749"/>
                </a:lnTo>
                <a:lnTo>
                  <a:pt x="10515600" y="44449"/>
                </a:lnTo>
                <a:lnTo>
                  <a:pt x="10617200" y="44449"/>
                </a:lnTo>
                <a:lnTo>
                  <a:pt x="10617200" y="31749"/>
                </a:lnTo>
                <a:close/>
              </a:path>
              <a:path w="11177905" h="76200">
                <a:moveTo>
                  <a:pt x="10756900" y="31749"/>
                </a:moveTo>
                <a:lnTo>
                  <a:pt x="10655300" y="31749"/>
                </a:lnTo>
                <a:lnTo>
                  <a:pt x="10655300" y="44449"/>
                </a:lnTo>
                <a:lnTo>
                  <a:pt x="10756900" y="44449"/>
                </a:lnTo>
                <a:lnTo>
                  <a:pt x="10756900" y="31749"/>
                </a:lnTo>
                <a:close/>
              </a:path>
              <a:path w="11177905" h="76200">
                <a:moveTo>
                  <a:pt x="10896600" y="31749"/>
                </a:moveTo>
                <a:lnTo>
                  <a:pt x="10795000" y="31749"/>
                </a:lnTo>
                <a:lnTo>
                  <a:pt x="10795000" y="44449"/>
                </a:lnTo>
                <a:lnTo>
                  <a:pt x="10896600" y="44449"/>
                </a:lnTo>
                <a:lnTo>
                  <a:pt x="10896600" y="31749"/>
                </a:lnTo>
                <a:close/>
              </a:path>
              <a:path w="11177905" h="76200">
                <a:moveTo>
                  <a:pt x="11036300" y="31749"/>
                </a:moveTo>
                <a:lnTo>
                  <a:pt x="10934700" y="31749"/>
                </a:lnTo>
                <a:lnTo>
                  <a:pt x="10934700" y="44449"/>
                </a:lnTo>
                <a:lnTo>
                  <a:pt x="11036300" y="44449"/>
                </a:lnTo>
                <a:lnTo>
                  <a:pt x="11036300" y="31749"/>
                </a:lnTo>
                <a:close/>
              </a:path>
              <a:path w="11177905" h="76200">
                <a:moveTo>
                  <a:pt x="11139805" y="0"/>
                </a:moveTo>
                <a:lnTo>
                  <a:pt x="11124957" y="2993"/>
                </a:lnTo>
                <a:lnTo>
                  <a:pt x="11112849" y="11158"/>
                </a:lnTo>
                <a:lnTo>
                  <a:pt x="11104693" y="23268"/>
                </a:lnTo>
                <a:lnTo>
                  <a:pt x="11101705" y="38099"/>
                </a:lnTo>
                <a:lnTo>
                  <a:pt x="11104693" y="52931"/>
                </a:lnTo>
                <a:lnTo>
                  <a:pt x="11112849" y="65041"/>
                </a:lnTo>
                <a:lnTo>
                  <a:pt x="11124957" y="73206"/>
                </a:lnTo>
                <a:lnTo>
                  <a:pt x="11139805" y="76199"/>
                </a:lnTo>
                <a:lnTo>
                  <a:pt x="11154652" y="73206"/>
                </a:lnTo>
                <a:lnTo>
                  <a:pt x="11166760" y="65041"/>
                </a:lnTo>
                <a:lnTo>
                  <a:pt x="11174916" y="52931"/>
                </a:lnTo>
                <a:lnTo>
                  <a:pt x="11176625" y="44449"/>
                </a:lnTo>
                <a:lnTo>
                  <a:pt x="11139805" y="44449"/>
                </a:lnTo>
                <a:lnTo>
                  <a:pt x="11139805" y="31749"/>
                </a:lnTo>
                <a:lnTo>
                  <a:pt x="11176625" y="31749"/>
                </a:lnTo>
                <a:lnTo>
                  <a:pt x="11174916" y="23268"/>
                </a:lnTo>
                <a:lnTo>
                  <a:pt x="11166760" y="11158"/>
                </a:lnTo>
                <a:lnTo>
                  <a:pt x="11154652" y="2993"/>
                </a:lnTo>
                <a:lnTo>
                  <a:pt x="11139805" y="0"/>
                </a:lnTo>
                <a:close/>
              </a:path>
              <a:path w="11177905" h="76200">
                <a:moveTo>
                  <a:pt x="11102984" y="31749"/>
                </a:moveTo>
                <a:lnTo>
                  <a:pt x="11074400" y="31749"/>
                </a:lnTo>
                <a:lnTo>
                  <a:pt x="11074400" y="44449"/>
                </a:lnTo>
                <a:lnTo>
                  <a:pt x="11102984" y="44449"/>
                </a:lnTo>
                <a:lnTo>
                  <a:pt x="11101705" y="38099"/>
                </a:lnTo>
                <a:lnTo>
                  <a:pt x="11102984" y="31749"/>
                </a:lnTo>
                <a:close/>
              </a:path>
              <a:path w="11177905" h="76200">
                <a:moveTo>
                  <a:pt x="11176625" y="31749"/>
                </a:moveTo>
                <a:lnTo>
                  <a:pt x="11139805" y="31749"/>
                </a:lnTo>
                <a:lnTo>
                  <a:pt x="11139805" y="44449"/>
                </a:lnTo>
                <a:lnTo>
                  <a:pt x="11176625" y="44449"/>
                </a:lnTo>
                <a:lnTo>
                  <a:pt x="11177905" y="38099"/>
                </a:lnTo>
                <a:lnTo>
                  <a:pt x="11176625" y="31749"/>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512063" y="2343911"/>
            <a:ext cx="11177905" cy="76200"/>
          </a:xfrm>
          <a:custGeom>
            <a:rect l="l" t="t" r="r" b="b"/>
            <a:pathLst>
              <a:path w="11177905" h="76200">
                <a:moveTo>
                  <a:pt x="38100" y="0"/>
                </a:moveTo>
                <a:lnTo>
                  <a:pt x="23268" y="2988"/>
                </a:lnTo>
                <a:lnTo>
                  <a:pt x="11158" y="11144"/>
                </a:lnTo>
                <a:lnTo>
                  <a:pt x="2993" y="23252"/>
                </a:lnTo>
                <a:lnTo>
                  <a:pt x="0" y="38100"/>
                </a:lnTo>
                <a:lnTo>
                  <a:pt x="2993" y="52947"/>
                </a:lnTo>
                <a:lnTo>
                  <a:pt x="11158" y="65055"/>
                </a:lnTo>
                <a:lnTo>
                  <a:pt x="23268" y="73211"/>
                </a:lnTo>
                <a:lnTo>
                  <a:pt x="38100" y="76200"/>
                </a:lnTo>
                <a:lnTo>
                  <a:pt x="52931" y="73211"/>
                </a:lnTo>
                <a:lnTo>
                  <a:pt x="65041" y="65055"/>
                </a:lnTo>
                <a:lnTo>
                  <a:pt x="73206" y="52947"/>
                </a:lnTo>
                <a:lnTo>
                  <a:pt x="74919" y="44450"/>
                </a:lnTo>
                <a:lnTo>
                  <a:pt x="38100" y="44450"/>
                </a:lnTo>
                <a:lnTo>
                  <a:pt x="38100" y="31750"/>
                </a:lnTo>
                <a:lnTo>
                  <a:pt x="74919" y="31750"/>
                </a:lnTo>
                <a:lnTo>
                  <a:pt x="73206" y="23252"/>
                </a:lnTo>
                <a:lnTo>
                  <a:pt x="65041" y="11144"/>
                </a:lnTo>
                <a:lnTo>
                  <a:pt x="52931" y="2988"/>
                </a:lnTo>
                <a:lnTo>
                  <a:pt x="38100" y="0"/>
                </a:lnTo>
                <a:close/>
              </a:path>
              <a:path w="11177905" h="76200">
                <a:moveTo>
                  <a:pt x="74919" y="31750"/>
                </a:moveTo>
                <a:lnTo>
                  <a:pt x="38100" y="31750"/>
                </a:lnTo>
                <a:lnTo>
                  <a:pt x="38100" y="44450"/>
                </a:lnTo>
                <a:lnTo>
                  <a:pt x="74919" y="44450"/>
                </a:lnTo>
                <a:lnTo>
                  <a:pt x="76200" y="38100"/>
                </a:lnTo>
                <a:lnTo>
                  <a:pt x="74919" y="31750"/>
                </a:lnTo>
                <a:close/>
              </a:path>
              <a:path w="11177905" h="76200">
                <a:moveTo>
                  <a:pt x="139700" y="31750"/>
                </a:moveTo>
                <a:lnTo>
                  <a:pt x="74919" y="31750"/>
                </a:lnTo>
                <a:lnTo>
                  <a:pt x="76200" y="38100"/>
                </a:lnTo>
                <a:lnTo>
                  <a:pt x="74919" y="44450"/>
                </a:lnTo>
                <a:lnTo>
                  <a:pt x="139700" y="44450"/>
                </a:lnTo>
                <a:lnTo>
                  <a:pt x="139700" y="31750"/>
                </a:lnTo>
                <a:close/>
              </a:path>
              <a:path w="11177905" h="76200">
                <a:moveTo>
                  <a:pt x="279400" y="31750"/>
                </a:moveTo>
                <a:lnTo>
                  <a:pt x="177800" y="31750"/>
                </a:lnTo>
                <a:lnTo>
                  <a:pt x="177800" y="44450"/>
                </a:lnTo>
                <a:lnTo>
                  <a:pt x="279400" y="44450"/>
                </a:lnTo>
                <a:lnTo>
                  <a:pt x="279400" y="31750"/>
                </a:lnTo>
                <a:close/>
              </a:path>
              <a:path w="11177905" h="76200">
                <a:moveTo>
                  <a:pt x="419099" y="31750"/>
                </a:moveTo>
                <a:lnTo>
                  <a:pt x="317499" y="31750"/>
                </a:lnTo>
                <a:lnTo>
                  <a:pt x="317499" y="44450"/>
                </a:lnTo>
                <a:lnTo>
                  <a:pt x="419099" y="44450"/>
                </a:lnTo>
                <a:lnTo>
                  <a:pt x="419099" y="31750"/>
                </a:lnTo>
                <a:close/>
              </a:path>
              <a:path w="11177905" h="76200">
                <a:moveTo>
                  <a:pt x="558799" y="31750"/>
                </a:moveTo>
                <a:lnTo>
                  <a:pt x="457199" y="31750"/>
                </a:lnTo>
                <a:lnTo>
                  <a:pt x="457199" y="44450"/>
                </a:lnTo>
                <a:lnTo>
                  <a:pt x="558799" y="44450"/>
                </a:lnTo>
                <a:lnTo>
                  <a:pt x="558799" y="31750"/>
                </a:lnTo>
                <a:close/>
              </a:path>
              <a:path w="11177905" h="76200">
                <a:moveTo>
                  <a:pt x="698499" y="31750"/>
                </a:moveTo>
                <a:lnTo>
                  <a:pt x="596899" y="31750"/>
                </a:lnTo>
                <a:lnTo>
                  <a:pt x="596899" y="44450"/>
                </a:lnTo>
                <a:lnTo>
                  <a:pt x="698499" y="44450"/>
                </a:lnTo>
                <a:lnTo>
                  <a:pt x="698499" y="31750"/>
                </a:lnTo>
                <a:close/>
              </a:path>
              <a:path w="11177905" h="76200">
                <a:moveTo>
                  <a:pt x="838200" y="31750"/>
                </a:moveTo>
                <a:lnTo>
                  <a:pt x="736599" y="31750"/>
                </a:lnTo>
                <a:lnTo>
                  <a:pt x="736599" y="44450"/>
                </a:lnTo>
                <a:lnTo>
                  <a:pt x="838200" y="44450"/>
                </a:lnTo>
                <a:lnTo>
                  <a:pt x="838200" y="31750"/>
                </a:lnTo>
                <a:close/>
              </a:path>
              <a:path w="11177905" h="76200">
                <a:moveTo>
                  <a:pt x="977900" y="31750"/>
                </a:moveTo>
                <a:lnTo>
                  <a:pt x="876300" y="31750"/>
                </a:lnTo>
                <a:lnTo>
                  <a:pt x="876300" y="44450"/>
                </a:lnTo>
                <a:lnTo>
                  <a:pt x="977900" y="44450"/>
                </a:lnTo>
                <a:lnTo>
                  <a:pt x="977900" y="31750"/>
                </a:lnTo>
                <a:close/>
              </a:path>
              <a:path w="11177905" h="76200">
                <a:moveTo>
                  <a:pt x="1117600" y="31750"/>
                </a:moveTo>
                <a:lnTo>
                  <a:pt x="1016000" y="31750"/>
                </a:lnTo>
                <a:lnTo>
                  <a:pt x="1016000" y="44450"/>
                </a:lnTo>
                <a:lnTo>
                  <a:pt x="1117600" y="44450"/>
                </a:lnTo>
                <a:lnTo>
                  <a:pt x="1117600" y="31750"/>
                </a:lnTo>
                <a:close/>
              </a:path>
              <a:path w="11177905" h="76200">
                <a:moveTo>
                  <a:pt x="1257300" y="31750"/>
                </a:moveTo>
                <a:lnTo>
                  <a:pt x="1155700" y="31750"/>
                </a:lnTo>
                <a:lnTo>
                  <a:pt x="1155700" y="44450"/>
                </a:lnTo>
                <a:lnTo>
                  <a:pt x="1257300" y="44450"/>
                </a:lnTo>
                <a:lnTo>
                  <a:pt x="1257300" y="31750"/>
                </a:lnTo>
                <a:close/>
              </a:path>
              <a:path w="11177905" h="76200">
                <a:moveTo>
                  <a:pt x="1397000" y="31750"/>
                </a:moveTo>
                <a:lnTo>
                  <a:pt x="1295400" y="31750"/>
                </a:lnTo>
                <a:lnTo>
                  <a:pt x="1295400" y="44450"/>
                </a:lnTo>
                <a:lnTo>
                  <a:pt x="1397000" y="44450"/>
                </a:lnTo>
                <a:lnTo>
                  <a:pt x="1397000" y="31750"/>
                </a:lnTo>
                <a:close/>
              </a:path>
              <a:path w="11177905" h="76200">
                <a:moveTo>
                  <a:pt x="1536700" y="31750"/>
                </a:moveTo>
                <a:lnTo>
                  <a:pt x="1435100" y="31750"/>
                </a:lnTo>
                <a:lnTo>
                  <a:pt x="1435100" y="44450"/>
                </a:lnTo>
                <a:lnTo>
                  <a:pt x="1536700" y="44450"/>
                </a:lnTo>
                <a:lnTo>
                  <a:pt x="1536700" y="31750"/>
                </a:lnTo>
                <a:close/>
              </a:path>
              <a:path w="11177905" h="76200">
                <a:moveTo>
                  <a:pt x="1676400" y="31750"/>
                </a:moveTo>
                <a:lnTo>
                  <a:pt x="1574800" y="31750"/>
                </a:lnTo>
                <a:lnTo>
                  <a:pt x="1574800" y="44450"/>
                </a:lnTo>
                <a:lnTo>
                  <a:pt x="1676400" y="44450"/>
                </a:lnTo>
                <a:lnTo>
                  <a:pt x="1676400" y="31750"/>
                </a:lnTo>
                <a:close/>
              </a:path>
              <a:path w="11177905" h="76200">
                <a:moveTo>
                  <a:pt x="1816100" y="31750"/>
                </a:moveTo>
                <a:lnTo>
                  <a:pt x="1714500" y="31750"/>
                </a:lnTo>
                <a:lnTo>
                  <a:pt x="1714500" y="44450"/>
                </a:lnTo>
                <a:lnTo>
                  <a:pt x="1816100" y="44450"/>
                </a:lnTo>
                <a:lnTo>
                  <a:pt x="1816100" y="31750"/>
                </a:lnTo>
                <a:close/>
              </a:path>
              <a:path w="11177905" h="76200">
                <a:moveTo>
                  <a:pt x="1955800" y="31750"/>
                </a:moveTo>
                <a:lnTo>
                  <a:pt x="1854200" y="31750"/>
                </a:lnTo>
                <a:lnTo>
                  <a:pt x="1854200" y="44450"/>
                </a:lnTo>
                <a:lnTo>
                  <a:pt x="1955800" y="44450"/>
                </a:lnTo>
                <a:lnTo>
                  <a:pt x="1955800" y="31750"/>
                </a:lnTo>
                <a:close/>
              </a:path>
              <a:path w="11177905" h="76200">
                <a:moveTo>
                  <a:pt x="2095500" y="31750"/>
                </a:moveTo>
                <a:lnTo>
                  <a:pt x="1993900" y="31750"/>
                </a:lnTo>
                <a:lnTo>
                  <a:pt x="1993900" y="44450"/>
                </a:lnTo>
                <a:lnTo>
                  <a:pt x="2095500" y="44450"/>
                </a:lnTo>
                <a:lnTo>
                  <a:pt x="2095500" y="31750"/>
                </a:lnTo>
                <a:close/>
              </a:path>
              <a:path w="11177905" h="76200">
                <a:moveTo>
                  <a:pt x="2235200" y="31750"/>
                </a:moveTo>
                <a:lnTo>
                  <a:pt x="2133600" y="31750"/>
                </a:lnTo>
                <a:lnTo>
                  <a:pt x="2133600" y="44450"/>
                </a:lnTo>
                <a:lnTo>
                  <a:pt x="2235200" y="44450"/>
                </a:lnTo>
                <a:lnTo>
                  <a:pt x="2235200" y="31750"/>
                </a:lnTo>
                <a:close/>
              </a:path>
              <a:path w="11177905" h="76200">
                <a:moveTo>
                  <a:pt x="2374900" y="31750"/>
                </a:moveTo>
                <a:lnTo>
                  <a:pt x="2273300" y="31750"/>
                </a:lnTo>
                <a:lnTo>
                  <a:pt x="2273300" y="44450"/>
                </a:lnTo>
                <a:lnTo>
                  <a:pt x="2374900" y="44450"/>
                </a:lnTo>
                <a:lnTo>
                  <a:pt x="2374900" y="31750"/>
                </a:lnTo>
                <a:close/>
              </a:path>
              <a:path w="11177905" h="76200">
                <a:moveTo>
                  <a:pt x="2514600" y="31750"/>
                </a:moveTo>
                <a:lnTo>
                  <a:pt x="2413000" y="31750"/>
                </a:lnTo>
                <a:lnTo>
                  <a:pt x="2413000" y="44450"/>
                </a:lnTo>
                <a:lnTo>
                  <a:pt x="2514600" y="44450"/>
                </a:lnTo>
                <a:lnTo>
                  <a:pt x="2514600" y="31750"/>
                </a:lnTo>
                <a:close/>
              </a:path>
              <a:path w="11177905" h="76200">
                <a:moveTo>
                  <a:pt x="2654300" y="31750"/>
                </a:moveTo>
                <a:lnTo>
                  <a:pt x="2552700" y="31750"/>
                </a:lnTo>
                <a:lnTo>
                  <a:pt x="2552700" y="44450"/>
                </a:lnTo>
                <a:lnTo>
                  <a:pt x="2654300" y="44450"/>
                </a:lnTo>
                <a:lnTo>
                  <a:pt x="2654300" y="31750"/>
                </a:lnTo>
                <a:close/>
              </a:path>
              <a:path w="11177905" h="76200">
                <a:moveTo>
                  <a:pt x="2794000" y="31750"/>
                </a:moveTo>
                <a:lnTo>
                  <a:pt x="2692400" y="31750"/>
                </a:lnTo>
                <a:lnTo>
                  <a:pt x="2692400" y="44450"/>
                </a:lnTo>
                <a:lnTo>
                  <a:pt x="2794000" y="44450"/>
                </a:lnTo>
                <a:lnTo>
                  <a:pt x="2794000" y="31750"/>
                </a:lnTo>
                <a:close/>
              </a:path>
              <a:path w="11177905" h="76200">
                <a:moveTo>
                  <a:pt x="2933700" y="31750"/>
                </a:moveTo>
                <a:lnTo>
                  <a:pt x="2832100" y="31750"/>
                </a:lnTo>
                <a:lnTo>
                  <a:pt x="2832100" y="44450"/>
                </a:lnTo>
                <a:lnTo>
                  <a:pt x="2933700" y="44450"/>
                </a:lnTo>
                <a:lnTo>
                  <a:pt x="2933700" y="31750"/>
                </a:lnTo>
                <a:close/>
              </a:path>
              <a:path w="11177905" h="76200">
                <a:moveTo>
                  <a:pt x="3073400" y="31750"/>
                </a:moveTo>
                <a:lnTo>
                  <a:pt x="2971800" y="31750"/>
                </a:lnTo>
                <a:lnTo>
                  <a:pt x="2971800" y="44450"/>
                </a:lnTo>
                <a:lnTo>
                  <a:pt x="3073400" y="44450"/>
                </a:lnTo>
                <a:lnTo>
                  <a:pt x="3073400" y="31750"/>
                </a:lnTo>
                <a:close/>
              </a:path>
              <a:path w="11177905" h="76200">
                <a:moveTo>
                  <a:pt x="3213100" y="31750"/>
                </a:moveTo>
                <a:lnTo>
                  <a:pt x="3111500" y="31750"/>
                </a:lnTo>
                <a:lnTo>
                  <a:pt x="3111500" y="44450"/>
                </a:lnTo>
                <a:lnTo>
                  <a:pt x="3213100" y="44450"/>
                </a:lnTo>
                <a:lnTo>
                  <a:pt x="3213100" y="31750"/>
                </a:lnTo>
                <a:close/>
              </a:path>
              <a:path w="11177905" h="76200">
                <a:moveTo>
                  <a:pt x="3352800" y="31750"/>
                </a:moveTo>
                <a:lnTo>
                  <a:pt x="3251200" y="31750"/>
                </a:lnTo>
                <a:lnTo>
                  <a:pt x="3251200" y="44450"/>
                </a:lnTo>
                <a:lnTo>
                  <a:pt x="3352800" y="44450"/>
                </a:lnTo>
                <a:lnTo>
                  <a:pt x="3352800" y="31750"/>
                </a:lnTo>
                <a:close/>
              </a:path>
              <a:path w="11177905" h="76200">
                <a:moveTo>
                  <a:pt x="3492500" y="31750"/>
                </a:moveTo>
                <a:lnTo>
                  <a:pt x="3390900" y="31750"/>
                </a:lnTo>
                <a:lnTo>
                  <a:pt x="3390900" y="44450"/>
                </a:lnTo>
                <a:lnTo>
                  <a:pt x="3492500" y="44450"/>
                </a:lnTo>
                <a:lnTo>
                  <a:pt x="3492500" y="31750"/>
                </a:lnTo>
                <a:close/>
              </a:path>
              <a:path w="11177905" h="76200">
                <a:moveTo>
                  <a:pt x="3632200" y="31750"/>
                </a:moveTo>
                <a:lnTo>
                  <a:pt x="3530600" y="31750"/>
                </a:lnTo>
                <a:lnTo>
                  <a:pt x="3530600" y="44450"/>
                </a:lnTo>
                <a:lnTo>
                  <a:pt x="3632200" y="44450"/>
                </a:lnTo>
                <a:lnTo>
                  <a:pt x="3632200" y="31750"/>
                </a:lnTo>
                <a:close/>
              </a:path>
              <a:path w="11177905" h="76200">
                <a:moveTo>
                  <a:pt x="3771900" y="31750"/>
                </a:moveTo>
                <a:lnTo>
                  <a:pt x="3670300" y="31750"/>
                </a:lnTo>
                <a:lnTo>
                  <a:pt x="3670300" y="44450"/>
                </a:lnTo>
                <a:lnTo>
                  <a:pt x="3771900" y="44450"/>
                </a:lnTo>
                <a:lnTo>
                  <a:pt x="3771900" y="31750"/>
                </a:lnTo>
                <a:close/>
              </a:path>
              <a:path w="11177905" h="76200">
                <a:moveTo>
                  <a:pt x="3911600" y="31750"/>
                </a:moveTo>
                <a:lnTo>
                  <a:pt x="3810000" y="31750"/>
                </a:lnTo>
                <a:lnTo>
                  <a:pt x="3810000" y="44450"/>
                </a:lnTo>
                <a:lnTo>
                  <a:pt x="3911600" y="44450"/>
                </a:lnTo>
                <a:lnTo>
                  <a:pt x="3911600" y="31750"/>
                </a:lnTo>
                <a:close/>
              </a:path>
              <a:path w="11177905" h="76200">
                <a:moveTo>
                  <a:pt x="4051300" y="31750"/>
                </a:moveTo>
                <a:lnTo>
                  <a:pt x="3949700" y="31750"/>
                </a:lnTo>
                <a:lnTo>
                  <a:pt x="3949700" y="44450"/>
                </a:lnTo>
                <a:lnTo>
                  <a:pt x="4051300" y="44450"/>
                </a:lnTo>
                <a:lnTo>
                  <a:pt x="4051300" y="31750"/>
                </a:lnTo>
                <a:close/>
              </a:path>
              <a:path w="11177905" h="76200">
                <a:moveTo>
                  <a:pt x="4191000" y="31750"/>
                </a:moveTo>
                <a:lnTo>
                  <a:pt x="4089400" y="31750"/>
                </a:lnTo>
                <a:lnTo>
                  <a:pt x="4089400" y="44450"/>
                </a:lnTo>
                <a:lnTo>
                  <a:pt x="4191000" y="44450"/>
                </a:lnTo>
                <a:lnTo>
                  <a:pt x="4191000" y="31750"/>
                </a:lnTo>
                <a:close/>
              </a:path>
              <a:path w="11177905" h="76200">
                <a:moveTo>
                  <a:pt x="4330700" y="31750"/>
                </a:moveTo>
                <a:lnTo>
                  <a:pt x="4229100" y="31750"/>
                </a:lnTo>
                <a:lnTo>
                  <a:pt x="4229100" y="44450"/>
                </a:lnTo>
                <a:lnTo>
                  <a:pt x="4330700" y="44450"/>
                </a:lnTo>
                <a:lnTo>
                  <a:pt x="4330700" y="31750"/>
                </a:lnTo>
                <a:close/>
              </a:path>
              <a:path w="11177905" h="76200">
                <a:moveTo>
                  <a:pt x="4470400" y="31750"/>
                </a:moveTo>
                <a:lnTo>
                  <a:pt x="4368800" y="31750"/>
                </a:lnTo>
                <a:lnTo>
                  <a:pt x="4368800" y="44450"/>
                </a:lnTo>
                <a:lnTo>
                  <a:pt x="4470400" y="44450"/>
                </a:lnTo>
                <a:lnTo>
                  <a:pt x="4470400" y="31750"/>
                </a:lnTo>
                <a:close/>
              </a:path>
              <a:path w="11177905" h="76200">
                <a:moveTo>
                  <a:pt x="4610100" y="31750"/>
                </a:moveTo>
                <a:lnTo>
                  <a:pt x="4508500" y="31750"/>
                </a:lnTo>
                <a:lnTo>
                  <a:pt x="4508500" y="44450"/>
                </a:lnTo>
                <a:lnTo>
                  <a:pt x="4610100" y="44450"/>
                </a:lnTo>
                <a:lnTo>
                  <a:pt x="4610100" y="31750"/>
                </a:lnTo>
                <a:close/>
              </a:path>
              <a:path w="11177905" h="76200">
                <a:moveTo>
                  <a:pt x="4749800" y="31750"/>
                </a:moveTo>
                <a:lnTo>
                  <a:pt x="4648200" y="31750"/>
                </a:lnTo>
                <a:lnTo>
                  <a:pt x="4648200" y="44450"/>
                </a:lnTo>
                <a:lnTo>
                  <a:pt x="4749800" y="44450"/>
                </a:lnTo>
                <a:lnTo>
                  <a:pt x="4749800" y="31750"/>
                </a:lnTo>
                <a:close/>
              </a:path>
              <a:path w="11177905" h="76200">
                <a:moveTo>
                  <a:pt x="4889500" y="31750"/>
                </a:moveTo>
                <a:lnTo>
                  <a:pt x="4787900" y="31750"/>
                </a:lnTo>
                <a:lnTo>
                  <a:pt x="4787900" y="44450"/>
                </a:lnTo>
                <a:lnTo>
                  <a:pt x="4889500" y="44450"/>
                </a:lnTo>
                <a:lnTo>
                  <a:pt x="4889500" y="31750"/>
                </a:lnTo>
                <a:close/>
              </a:path>
              <a:path w="11177905" h="76200">
                <a:moveTo>
                  <a:pt x="5029200" y="31750"/>
                </a:moveTo>
                <a:lnTo>
                  <a:pt x="4927600" y="31750"/>
                </a:lnTo>
                <a:lnTo>
                  <a:pt x="4927600" y="44450"/>
                </a:lnTo>
                <a:lnTo>
                  <a:pt x="5029200" y="44450"/>
                </a:lnTo>
                <a:lnTo>
                  <a:pt x="5029200" y="31750"/>
                </a:lnTo>
                <a:close/>
              </a:path>
              <a:path w="11177905" h="76200">
                <a:moveTo>
                  <a:pt x="5168900" y="31750"/>
                </a:moveTo>
                <a:lnTo>
                  <a:pt x="5067300" y="31750"/>
                </a:lnTo>
                <a:lnTo>
                  <a:pt x="5067300" y="44450"/>
                </a:lnTo>
                <a:lnTo>
                  <a:pt x="5168900" y="44450"/>
                </a:lnTo>
                <a:lnTo>
                  <a:pt x="5168900" y="31750"/>
                </a:lnTo>
                <a:close/>
              </a:path>
              <a:path w="11177905" h="76200">
                <a:moveTo>
                  <a:pt x="5308600" y="31750"/>
                </a:moveTo>
                <a:lnTo>
                  <a:pt x="5207000" y="31750"/>
                </a:lnTo>
                <a:lnTo>
                  <a:pt x="5207000" y="44450"/>
                </a:lnTo>
                <a:lnTo>
                  <a:pt x="5308600" y="44450"/>
                </a:lnTo>
                <a:lnTo>
                  <a:pt x="5308600" y="31750"/>
                </a:lnTo>
                <a:close/>
              </a:path>
              <a:path w="11177905" h="76200">
                <a:moveTo>
                  <a:pt x="5448300" y="31750"/>
                </a:moveTo>
                <a:lnTo>
                  <a:pt x="5346700" y="31750"/>
                </a:lnTo>
                <a:lnTo>
                  <a:pt x="5346700" y="44450"/>
                </a:lnTo>
                <a:lnTo>
                  <a:pt x="5448300" y="44450"/>
                </a:lnTo>
                <a:lnTo>
                  <a:pt x="5448300" y="31750"/>
                </a:lnTo>
                <a:close/>
              </a:path>
              <a:path w="11177905" h="76200">
                <a:moveTo>
                  <a:pt x="5588000" y="31750"/>
                </a:moveTo>
                <a:lnTo>
                  <a:pt x="5486400" y="31750"/>
                </a:lnTo>
                <a:lnTo>
                  <a:pt x="5486400" y="44450"/>
                </a:lnTo>
                <a:lnTo>
                  <a:pt x="5588000" y="44450"/>
                </a:lnTo>
                <a:lnTo>
                  <a:pt x="5588000" y="31750"/>
                </a:lnTo>
                <a:close/>
              </a:path>
              <a:path w="11177905" h="76200">
                <a:moveTo>
                  <a:pt x="5727700" y="31750"/>
                </a:moveTo>
                <a:lnTo>
                  <a:pt x="5626100" y="31750"/>
                </a:lnTo>
                <a:lnTo>
                  <a:pt x="5626100" y="44450"/>
                </a:lnTo>
                <a:lnTo>
                  <a:pt x="5727700" y="44450"/>
                </a:lnTo>
                <a:lnTo>
                  <a:pt x="5727700" y="31750"/>
                </a:lnTo>
                <a:close/>
              </a:path>
              <a:path w="11177905" h="76200">
                <a:moveTo>
                  <a:pt x="5867400" y="31750"/>
                </a:moveTo>
                <a:lnTo>
                  <a:pt x="5765800" y="31750"/>
                </a:lnTo>
                <a:lnTo>
                  <a:pt x="5765800" y="44450"/>
                </a:lnTo>
                <a:lnTo>
                  <a:pt x="5867400" y="44450"/>
                </a:lnTo>
                <a:lnTo>
                  <a:pt x="5867400" y="31750"/>
                </a:lnTo>
                <a:close/>
              </a:path>
              <a:path w="11177905" h="76200">
                <a:moveTo>
                  <a:pt x="6007100" y="31750"/>
                </a:moveTo>
                <a:lnTo>
                  <a:pt x="5905500" y="31750"/>
                </a:lnTo>
                <a:lnTo>
                  <a:pt x="5905500" y="44450"/>
                </a:lnTo>
                <a:lnTo>
                  <a:pt x="6007100" y="44450"/>
                </a:lnTo>
                <a:lnTo>
                  <a:pt x="6007100" y="31750"/>
                </a:lnTo>
                <a:close/>
              </a:path>
              <a:path w="11177905" h="76200">
                <a:moveTo>
                  <a:pt x="6146800" y="31750"/>
                </a:moveTo>
                <a:lnTo>
                  <a:pt x="6045200" y="31750"/>
                </a:lnTo>
                <a:lnTo>
                  <a:pt x="6045200" y="44450"/>
                </a:lnTo>
                <a:lnTo>
                  <a:pt x="6146800" y="44450"/>
                </a:lnTo>
                <a:lnTo>
                  <a:pt x="6146800" y="31750"/>
                </a:lnTo>
                <a:close/>
              </a:path>
              <a:path w="11177905" h="76200">
                <a:moveTo>
                  <a:pt x="6286500" y="31750"/>
                </a:moveTo>
                <a:lnTo>
                  <a:pt x="6184900" y="31750"/>
                </a:lnTo>
                <a:lnTo>
                  <a:pt x="6184900" y="44450"/>
                </a:lnTo>
                <a:lnTo>
                  <a:pt x="6286500" y="44450"/>
                </a:lnTo>
                <a:lnTo>
                  <a:pt x="6286500" y="31750"/>
                </a:lnTo>
                <a:close/>
              </a:path>
              <a:path w="11177905" h="76200">
                <a:moveTo>
                  <a:pt x="6426200" y="31750"/>
                </a:moveTo>
                <a:lnTo>
                  <a:pt x="6324600" y="31750"/>
                </a:lnTo>
                <a:lnTo>
                  <a:pt x="6324600" y="44450"/>
                </a:lnTo>
                <a:lnTo>
                  <a:pt x="6426200" y="44450"/>
                </a:lnTo>
                <a:lnTo>
                  <a:pt x="6426200" y="31750"/>
                </a:lnTo>
                <a:close/>
              </a:path>
              <a:path w="11177905" h="76200">
                <a:moveTo>
                  <a:pt x="6565900" y="31750"/>
                </a:moveTo>
                <a:lnTo>
                  <a:pt x="6464300" y="31750"/>
                </a:lnTo>
                <a:lnTo>
                  <a:pt x="6464300" y="44450"/>
                </a:lnTo>
                <a:lnTo>
                  <a:pt x="6565900" y="44450"/>
                </a:lnTo>
                <a:lnTo>
                  <a:pt x="6565900" y="31750"/>
                </a:lnTo>
                <a:close/>
              </a:path>
              <a:path w="11177905" h="76200">
                <a:moveTo>
                  <a:pt x="6705600" y="31750"/>
                </a:moveTo>
                <a:lnTo>
                  <a:pt x="6604000" y="31750"/>
                </a:lnTo>
                <a:lnTo>
                  <a:pt x="6604000" y="44450"/>
                </a:lnTo>
                <a:lnTo>
                  <a:pt x="6705600" y="44450"/>
                </a:lnTo>
                <a:lnTo>
                  <a:pt x="6705600" y="31750"/>
                </a:lnTo>
                <a:close/>
              </a:path>
              <a:path w="11177905" h="76200">
                <a:moveTo>
                  <a:pt x="6845300" y="31750"/>
                </a:moveTo>
                <a:lnTo>
                  <a:pt x="6743700" y="31750"/>
                </a:lnTo>
                <a:lnTo>
                  <a:pt x="6743700" y="44450"/>
                </a:lnTo>
                <a:lnTo>
                  <a:pt x="6845300" y="44450"/>
                </a:lnTo>
                <a:lnTo>
                  <a:pt x="6845300" y="31750"/>
                </a:lnTo>
                <a:close/>
              </a:path>
              <a:path w="11177905" h="76200">
                <a:moveTo>
                  <a:pt x="6985000" y="31750"/>
                </a:moveTo>
                <a:lnTo>
                  <a:pt x="6883400" y="31750"/>
                </a:lnTo>
                <a:lnTo>
                  <a:pt x="6883400" y="44450"/>
                </a:lnTo>
                <a:lnTo>
                  <a:pt x="6985000" y="44450"/>
                </a:lnTo>
                <a:lnTo>
                  <a:pt x="6985000" y="31750"/>
                </a:lnTo>
                <a:close/>
              </a:path>
              <a:path w="11177905" h="76200">
                <a:moveTo>
                  <a:pt x="7124700" y="31750"/>
                </a:moveTo>
                <a:lnTo>
                  <a:pt x="7023100" y="31750"/>
                </a:lnTo>
                <a:lnTo>
                  <a:pt x="7023100" y="44450"/>
                </a:lnTo>
                <a:lnTo>
                  <a:pt x="7124700" y="44450"/>
                </a:lnTo>
                <a:lnTo>
                  <a:pt x="7124700" y="31750"/>
                </a:lnTo>
                <a:close/>
              </a:path>
              <a:path w="11177905" h="76200">
                <a:moveTo>
                  <a:pt x="7264400" y="31750"/>
                </a:moveTo>
                <a:lnTo>
                  <a:pt x="7162800" y="31750"/>
                </a:lnTo>
                <a:lnTo>
                  <a:pt x="7162800" y="44450"/>
                </a:lnTo>
                <a:lnTo>
                  <a:pt x="7264400" y="44450"/>
                </a:lnTo>
                <a:lnTo>
                  <a:pt x="7264400" y="31750"/>
                </a:lnTo>
                <a:close/>
              </a:path>
              <a:path w="11177905" h="76200">
                <a:moveTo>
                  <a:pt x="7404100" y="31750"/>
                </a:moveTo>
                <a:lnTo>
                  <a:pt x="7302500" y="31750"/>
                </a:lnTo>
                <a:lnTo>
                  <a:pt x="7302500" y="44450"/>
                </a:lnTo>
                <a:lnTo>
                  <a:pt x="7404100" y="44450"/>
                </a:lnTo>
                <a:lnTo>
                  <a:pt x="7404100" y="31750"/>
                </a:lnTo>
                <a:close/>
              </a:path>
              <a:path w="11177905" h="76200">
                <a:moveTo>
                  <a:pt x="7543800" y="31750"/>
                </a:moveTo>
                <a:lnTo>
                  <a:pt x="7442200" y="31750"/>
                </a:lnTo>
                <a:lnTo>
                  <a:pt x="7442200" y="44450"/>
                </a:lnTo>
                <a:lnTo>
                  <a:pt x="7543800" y="44450"/>
                </a:lnTo>
                <a:lnTo>
                  <a:pt x="7543800" y="31750"/>
                </a:lnTo>
                <a:close/>
              </a:path>
              <a:path w="11177905" h="76200">
                <a:moveTo>
                  <a:pt x="7683500" y="31750"/>
                </a:moveTo>
                <a:lnTo>
                  <a:pt x="7581900" y="31750"/>
                </a:lnTo>
                <a:lnTo>
                  <a:pt x="7581900" y="44450"/>
                </a:lnTo>
                <a:lnTo>
                  <a:pt x="7683500" y="44450"/>
                </a:lnTo>
                <a:lnTo>
                  <a:pt x="7683500" y="31750"/>
                </a:lnTo>
                <a:close/>
              </a:path>
              <a:path w="11177905" h="76200">
                <a:moveTo>
                  <a:pt x="7823200" y="31750"/>
                </a:moveTo>
                <a:lnTo>
                  <a:pt x="7721600" y="31750"/>
                </a:lnTo>
                <a:lnTo>
                  <a:pt x="7721600" y="44450"/>
                </a:lnTo>
                <a:lnTo>
                  <a:pt x="7823200" y="44450"/>
                </a:lnTo>
                <a:lnTo>
                  <a:pt x="7823200" y="31750"/>
                </a:lnTo>
                <a:close/>
              </a:path>
              <a:path w="11177905" h="76200">
                <a:moveTo>
                  <a:pt x="7962900" y="31750"/>
                </a:moveTo>
                <a:lnTo>
                  <a:pt x="7861300" y="31750"/>
                </a:lnTo>
                <a:lnTo>
                  <a:pt x="7861300" y="44450"/>
                </a:lnTo>
                <a:lnTo>
                  <a:pt x="7962900" y="44450"/>
                </a:lnTo>
                <a:lnTo>
                  <a:pt x="7962900" y="31750"/>
                </a:lnTo>
                <a:close/>
              </a:path>
              <a:path w="11177905" h="76200">
                <a:moveTo>
                  <a:pt x="8102600" y="31750"/>
                </a:moveTo>
                <a:lnTo>
                  <a:pt x="8001000" y="31750"/>
                </a:lnTo>
                <a:lnTo>
                  <a:pt x="8001000" y="44450"/>
                </a:lnTo>
                <a:lnTo>
                  <a:pt x="8102600" y="44450"/>
                </a:lnTo>
                <a:lnTo>
                  <a:pt x="8102600" y="31750"/>
                </a:lnTo>
                <a:close/>
              </a:path>
              <a:path w="11177905" h="76200">
                <a:moveTo>
                  <a:pt x="8242300" y="31750"/>
                </a:moveTo>
                <a:lnTo>
                  <a:pt x="8140700" y="31750"/>
                </a:lnTo>
                <a:lnTo>
                  <a:pt x="8140700" y="44450"/>
                </a:lnTo>
                <a:lnTo>
                  <a:pt x="8242300" y="44450"/>
                </a:lnTo>
                <a:lnTo>
                  <a:pt x="8242300" y="31750"/>
                </a:lnTo>
                <a:close/>
              </a:path>
              <a:path w="11177905" h="76200">
                <a:moveTo>
                  <a:pt x="8382000" y="31750"/>
                </a:moveTo>
                <a:lnTo>
                  <a:pt x="8280400" y="31750"/>
                </a:lnTo>
                <a:lnTo>
                  <a:pt x="8280400" y="44450"/>
                </a:lnTo>
                <a:lnTo>
                  <a:pt x="8382000" y="44450"/>
                </a:lnTo>
                <a:lnTo>
                  <a:pt x="8382000" y="31750"/>
                </a:lnTo>
                <a:close/>
              </a:path>
              <a:path w="11177905" h="76200">
                <a:moveTo>
                  <a:pt x="8521700" y="31750"/>
                </a:moveTo>
                <a:lnTo>
                  <a:pt x="8420100" y="31750"/>
                </a:lnTo>
                <a:lnTo>
                  <a:pt x="8420100" y="44450"/>
                </a:lnTo>
                <a:lnTo>
                  <a:pt x="8521700" y="44450"/>
                </a:lnTo>
                <a:lnTo>
                  <a:pt x="8521700" y="31750"/>
                </a:lnTo>
                <a:close/>
              </a:path>
              <a:path w="11177905" h="76200">
                <a:moveTo>
                  <a:pt x="8661400" y="31750"/>
                </a:moveTo>
                <a:lnTo>
                  <a:pt x="8559800" y="31750"/>
                </a:lnTo>
                <a:lnTo>
                  <a:pt x="8559800" y="44450"/>
                </a:lnTo>
                <a:lnTo>
                  <a:pt x="8661400" y="44450"/>
                </a:lnTo>
                <a:lnTo>
                  <a:pt x="8661400" y="31750"/>
                </a:lnTo>
                <a:close/>
              </a:path>
              <a:path w="11177905" h="76200">
                <a:moveTo>
                  <a:pt x="8801100" y="31750"/>
                </a:moveTo>
                <a:lnTo>
                  <a:pt x="8699500" y="31750"/>
                </a:lnTo>
                <a:lnTo>
                  <a:pt x="8699500" y="44450"/>
                </a:lnTo>
                <a:lnTo>
                  <a:pt x="8801100" y="44450"/>
                </a:lnTo>
                <a:lnTo>
                  <a:pt x="8801100" y="31750"/>
                </a:lnTo>
                <a:close/>
              </a:path>
              <a:path w="11177905" h="76200">
                <a:moveTo>
                  <a:pt x="8940800" y="31750"/>
                </a:moveTo>
                <a:lnTo>
                  <a:pt x="8839200" y="31750"/>
                </a:lnTo>
                <a:lnTo>
                  <a:pt x="8839200" y="44450"/>
                </a:lnTo>
                <a:lnTo>
                  <a:pt x="8940800" y="44450"/>
                </a:lnTo>
                <a:lnTo>
                  <a:pt x="8940800" y="31750"/>
                </a:lnTo>
                <a:close/>
              </a:path>
              <a:path w="11177905" h="76200">
                <a:moveTo>
                  <a:pt x="9080500" y="31750"/>
                </a:moveTo>
                <a:lnTo>
                  <a:pt x="8978900" y="31750"/>
                </a:lnTo>
                <a:lnTo>
                  <a:pt x="8978900" y="44450"/>
                </a:lnTo>
                <a:lnTo>
                  <a:pt x="9080500" y="44450"/>
                </a:lnTo>
                <a:lnTo>
                  <a:pt x="9080500" y="31750"/>
                </a:lnTo>
                <a:close/>
              </a:path>
              <a:path w="11177905" h="76200">
                <a:moveTo>
                  <a:pt x="9220200" y="31750"/>
                </a:moveTo>
                <a:lnTo>
                  <a:pt x="9118600" y="31750"/>
                </a:lnTo>
                <a:lnTo>
                  <a:pt x="9118600" y="44450"/>
                </a:lnTo>
                <a:lnTo>
                  <a:pt x="9220200" y="44450"/>
                </a:lnTo>
                <a:lnTo>
                  <a:pt x="9220200" y="31750"/>
                </a:lnTo>
                <a:close/>
              </a:path>
              <a:path w="11177905" h="76200">
                <a:moveTo>
                  <a:pt x="9359900" y="31750"/>
                </a:moveTo>
                <a:lnTo>
                  <a:pt x="9258300" y="31750"/>
                </a:lnTo>
                <a:lnTo>
                  <a:pt x="9258300" y="44450"/>
                </a:lnTo>
                <a:lnTo>
                  <a:pt x="9359900" y="44450"/>
                </a:lnTo>
                <a:lnTo>
                  <a:pt x="9359900" y="31750"/>
                </a:lnTo>
                <a:close/>
              </a:path>
              <a:path w="11177905" h="76200">
                <a:moveTo>
                  <a:pt x="9499600" y="31750"/>
                </a:moveTo>
                <a:lnTo>
                  <a:pt x="9398000" y="31750"/>
                </a:lnTo>
                <a:lnTo>
                  <a:pt x="9398000" y="44450"/>
                </a:lnTo>
                <a:lnTo>
                  <a:pt x="9499600" y="44450"/>
                </a:lnTo>
                <a:lnTo>
                  <a:pt x="9499600" y="31750"/>
                </a:lnTo>
                <a:close/>
              </a:path>
              <a:path w="11177905" h="76200">
                <a:moveTo>
                  <a:pt x="9639300" y="31750"/>
                </a:moveTo>
                <a:lnTo>
                  <a:pt x="9537700" y="31750"/>
                </a:lnTo>
                <a:lnTo>
                  <a:pt x="9537700" y="44450"/>
                </a:lnTo>
                <a:lnTo>
                  <a:pt x="9639300" y="44450"/>
                </a:lnTo>
                <a:lnTo>
                  <a:pt x="9639300" y="31750"/>
                </a:lnTo>
                <a:close/>
              </a:path>
              <a:path w="11177905" h="76200">
                <a:moveTo>
                  <a:pt x="9779000" y="31750"/>
                </a:moveTo>
                <a:lnTo>
                  <a:pt x="9677400" y="31750"/>
                </a:lnTo>
                <a:lnTo>
                  <a:pt x="9677400" y="44450"/>
                </a:lnTo>
                <a:lnTo>
                  <a:pt x="9779000" y="44450"/>
                </a:lnTo>
                <a:lnTo>
                  <a:pt x="9779000" y="31750"/>
                </a:lnTo>
                <a:close/>
              </a:path>
              <a:path w="11177905" h="76200">
                <a:moveTo>
                  <a:pt x="9918700" y="31750"/>
                </a:moveTo>
                <a:lnTo>
                  <a:pt x="9817100" y="31750"/>
                </a:lnTo>
                <a:lnTo>
                  <a:pt x="9817100" y="44450"/>
                </a:lnTo>
                <a:lnTo>
                  <a:pt x="9918700" y="44450"/>
                </a:lnTo>
                <a:lnTo>
                  <a:pt x="9918700" y="31750"/>
                </a:lnTo>
                <a:close/>
              </a:path>
              <a:path w="11177905" h="76200">
                <a:moveTo>
                  <a:pt x="10058400" y="31750"/>
                </a:moveTo>
                <a:lnTo>
                  <a:pt x="9956800" y="31750"/>
                </a:lnTo>
                <a:lnTo>
                  <a:pt x="9956800" y="44450"/>
                </a:lnTo>
                <a:lnTo>
                  <a:pt x="10058400" y="44450"/>
                </a:lnTo>
                <a:lnTo>
                  <a:pt x="10058400" y="31750"/>
                </a:lnTo>
                <a:close/>
              </a:path>
              <a:path w="11177905" h="76200">
                <a:moveTo>
                  <a:pt x="10198100" y="31750"/>
                </a:moveTo>
                <a:lnTo>
                  <a:pt x="10096500" y="31750"/>
                </a:lnTo>
                <a:lnTo>
                  <a:pt x="10096500" y="44450"/>
                </a:lnTo>
                <a:lnTo>
                  <a:pt x="10198100" y="44450"/>
                </a:lnTo>
                <a:lnTo>
                  <a:pt x="10198100" y="31750"/>
                </a:lnTo>
                <a:close/>
              </a:path>
              <a:path w="11177905" h="76200">
                <a:moveTo>
                  <a:pt x="10337800" y="31750"/>
                </a:moveTo>
                <a:lnTo>
                  <a:pt x="10236200" y="31750"/>
                </a:lnTo>
                <a:lnTo>
                  <a:pt x="10236200" y="44450"/>
                </a:lnTo>
                <a:lnTo>
                  <a:pt x="10337800" y="44450"/>
                </a:lnTo>
                <a:lnTo>
                  <a:pt x="10337800" y="31750"/>
                </a:lnTo>
                <a:close/>
              </a:path>
              <a:path w="11177905" h="76200">
                <a:moveTo>
                  <a:pt x="10477500" y="31750"/>
                </a:moveTo>
                <a:lnTo>
                  <a:pt x="10375900" y="31750"/>
                </a:lnTo>
                <a:lnTo>
                  <a:pt x="10375900" y="44450"/>
                </a:lnTo>
                <a:lnTo>
                  <a:pt x="10477500" y="44450"/>
                </a:lnTo>
                <a:lnTo>
                  <a:pt x="10477500" y="31750"/>
                </a:lnTo>
                <a:close/>
              </a:path>
              <a:path w="11177905" h="76200">
                <a:moveTo>
                  <a:pt x="10617200" y="31750"/>
                </a:moveTo>
                <a:lnTo>
                  <a:pt x="10515600" y="31750"/>
                </a:lnTo>
                <a:lnTo>
                  <a:pt x="10515600" y="44450"/>
                </a:lnTo>
                <a:lnTo>
                  <a:pt x="10617200" y="44450"/>
                </a:lnTo>
                <a:lnTo>
                  <a:pt x="10617200" y="31750"/>
                </a:lnTo>
                <a:close/>
              </a:path>
              <a:path w="11177905" h="76200">
                <a:moveTo>
                  <a:pt x="10756900" y="31750"/>
                </a:moveTo>
                <a:lnTo>
                  <a:pt x="10655300" y="31750"/>
                </a:lnTo>
                <a:lnTo>
                  <a:pt x="10655300" y="44450"/>
                </a:lnTo>
                <a:lnTo>
                  <a:pt x="10756900" y="44450"/>
                </a:lnTo>
                <a:lnTo>
                  <a:pt x="10756900" y="31750"/>
                </a:lnTo>
                <a:close/>
              </a:path>
              <a:path w="11177905" h="76200">
                <a:moveTo>
                  <a:pt x="10896600" y="31750"/>
                </a:moveTo>
                <a:lnTo>
                  <a:pt x="10795000" y="31750"/>
                </a:lnTo>
                <a:lnTo>
                  <a:pt x="10795000" y="44450"/>
                </a:lnTo>
                <a:lnTo>
                  <a:pt x="10896600" y="44450"/>
                </a:lnTo>
                <a:lnTo>
                  <a:pt x="10896600" y="31750"/>
                </a:lnTo>
                <a:close/>
              </a:path>
              <a:path w="11177905" h="76200">
                <a:moveTo>
                  <a:pt x="11036300" y="31750"/>
                </a:moveTo>
                <a:lnTo>
                  <a:pt x="10934700" y="31750"/>
                </a:lnTo>
                <a:lnTo>
                  <a:pt x="10934700" y="44450"/>
                </a:lnTo>
                <a:lnTo>
                  <a:pt x="11036300" y="44450"/>
                </a:lnTo>
                <a:lnTo>
                  <a:pt x="11036300" y="31750"/>
                </a:lnTo>
                <a:close/>
              </a:path>
              <a:path w="11177905" h="76200">
                <a:moveTo>
                  <a:pt x="11139805" y="0"/>
                </a:moveTo>
                <a:lnTo>
                  <a:pt x="11124957" y="2988"/>
                </a:lnTo>
                <a:lnTo>
                  <a:pt x="11112849" y="11144"/>
                </a:lnTo>
                <a:lnTo>
                  <a:pt x="11104693" y="23252"/>
                </a:lnTo>
                <a:lnTo>
                  <a:pt x="11101705" y="38100"/>
                </a:lnTo>
                <a:lnTo>
                  <a:pt x="11104693" y="52947"/>
                </a:lnTo>
                <a:lnTo>
                  <a:pt x="11112849" y="65055"/>
                </a:lnTo>
                <a:lnTo>
                  <a:pt x="11124957" y="73211"/>
                </a:lnTo>
                <a:lnTo>
                  <a:pt x="11139805" y="76200"/>
                </a:lnTo>
                <a:lnTo>
                  <a:pt x="11154652" y="73211"/>
                </a:lnTo>
                <a:lnTo>
                  <a:pt x="11166760" y="65055"/>
                </a:lnTo>
                <a:lnTo>
                  <a:pt x="11174916" y="52947"/>
                </a:lnTo>
                <a:lnTo>
                  <a:pt x="11176626" y="44450"/>
                </a:lnTo>
                <a:lnTo>
                  <a:pt x="11139805" y="44450"/>
                </a:lnTo>
                <a:lnTo>
                  <a:pt x="11139805" y="31750"/>
                </a:lnTo>
                <a:lnTo>
                  <a:pt x="11176626" y="31750"/>
                </a:lnTo>
                <a:lnTo>
                  <a:pt x="11174916" y="23252"/>
                </a:lnTo>
                <a:lnTo>
                  <a:pt x="11166760" y="11144"/>
                </a:lnTo>
                <a:lnTo>
                  <a:pt x="11154652" y="2988"/>
                </a:lnTo>
                <a:lnTo>
                  <a:pt x="11139805" y="0"/>
                </a:lnTo>
                <a:close/>
              </a:path>
              <a:path w="11177905" h="76200">
                <a:moveTo>
                  <a:pt x="11102983" y="31750"/>
                </a:moveTo>
                <a:lnTo>
                  <a:pt x="11074400" y="31750"/>
                </a:lnTo>
                <a:lnTo>
                  <a:pt x="11074400" y="44450"/>
                </a:lnTo>
                <a:lnTo>
                  <a:pt x="11102983" y="44450"/>
                </a:lnTo>
                <a:lnTo>
                  <a:pt x="11101705" y="38100"/>
                </a:lnTo>
                <a:lnTo>
                  <a:pt x="11102983" y="31750"/>
                </a:lnTo>
                <a:close/>
              </a:path>
              <a:path w="11177905" h="76200">
                <a:moveTo>
                  <a:pt x="11176626" y="31750"/>
                </a:moveTo>
                <a:lnTo>
                  <a:pt x="11139805" y="31750"/>
                </a:lnTo>
                <a:lnTo>
                  <a:pt x="11139805" y="44450"/>
                </a:lnTo>
                <a:lnTo>
                  <a:pt x="11176626" y="44450"/>
                </a:lnTo>
                <a:lnTo>
                  <a:pt x="11177905" y="38100"/>
                </a:lnTo>
                <a:lnTo>
                  <a:pt x="11176626" y="3175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512063" y="3653028"/>
            <a:ext cx="11177905" cy="76200"/>
          </a:xfrm>
          <a:custGeom>
            <a:rect l="l" t="t" r="r" b="b"/>
            <a:pathLst>
              <a:path w="11177905" h="76200">
                <a:moveTo>
                  <a:pt x="38100" y="0"/>
                </a:moveTo>
                <a:lnTo>
                  <a:pt x="23268" y="2988"/>
                </a:lnTo>
                <a:lnTo>
                  <a:pt x="11158" y="11144"/>
                </a:lnTo>
                <a:lnTo>
                  <a:pt x="2993" y="23252"/>
                </a:lnTo>
                <a:lnTo>
                  <a:pt x="0" y="38100"/>
                </a:lnTo>
                <a:lnTo>
                  <a:pt x="2993" y="52947"/>
                </a:lnTo>
                <a:lnTo>
                  <a:pt x="11158" y="65055"/>
                </a:lnTo>
                <a:lnTo>
                  <a:pt x="23268" y="73211"/>
                </a:lnTo>
                <a:lnTo>
                  <a:pt x="38100" y="76200"/>
                </a:lnTo>
                <a:lnTo>
                  <a:pt x="52931" y="73211"/>
                </a:lnTo>
                <a:lnTo>
                  <a:pt x="65041" y="65055"/>
                </a:lnTo>
                <a:lnTo>
                  <a:pt x="73206" y="52947"/>
                </a:lnTo>
                <a:lnTo>
                  <a:pt x="74919" y="44450"/>
                </a:lnTo>
                <a:lnTo>
                  <a:pt x="38100" y="44450"/>
                </a:lnTo>
                <a:lnTo>
                  <a:pt x="38100" y="31750"/>
                </a:lnTo>
                <a:lnTo>
                  <a:pt x="74919" y="31750"/>
                </a:lnTo>
                <a:lnTo>
                  <a:pt x="73206" y="23252"/>
                </a:lnTo>
                <a:lnTo>
                  <a:pt x="65041" y="11144"/>
                </a:lnTo>
                <a:lnTo>
                  <a:pt x="52931" y="2988"/>
                </a:lnTo>
                <a:lnTo>
                  <a:pt x="38100" y="0"/>
                </a:lnTo>
                <a:close/>
              </a:path>
              <a:path w="11177905" h="76200">
                <a:moveTo>
                  <a:pt x="74919" y="31750"/>
                </a:moveTo>
                <a:lnTo>
                  <a:pt x="38100" y="31750"/>
                </a:lnTo>
                <a:lnTo>
                  <a:pt x="38100" y="44450"/>
                </a:lnTo>
                <a:lnTo>
                  <a:pt x="74919" y="44450"/>
                </a:lnTo>
                <a:lnTo>
                  <a:pt x="76200" y="38100"/>
                </a:lnTo>
                <a:lnTo>
                  <a:pt x="74919" y="31750"/>
                </a:lnTo>
                <a:close/>
              </a:path>
              <a:path w="11177905" h="76200">
                <a:moveTo>
                  <a:pt x="139700" y="31750"/>
                </a:moveTo>
                <a:lnTo>
                  <a:pt x="74919" y="31750"/>
                </a:lnTo>
                <a:lnTo>
                  <a:pt x="76200" y="38100"/>
                </a:lnTo>
                <a:lnTo>
                  <a:pt x="74919" y="44450"/>
                </a:lnTo>
                <a:lnTo>
                  <a:pt x="139700" y="44450"/>
                </a:lnTo>
                <a:lnTo>
                  <a:pt x="139700" y="31750"/>
                </a:lnTo>
                <a:close/>
              </a:path>
              <a:path w="11177905" h="76200">
                <a:moveTo>
                  <a:pt x="279400" y="31750"/>
                </a:moveTo>
                <a:lnTo>
                  <a:pt x="177800" y="31750"/>
                </a:lnTo>
                <a:lnTo>
                  <a:pt x="177800" y="44450"/>
                </a:lnTo>
                <a:lnTo>
                  <a:pt x="279400" y="44450"/>
                </a:lnTo>
                <a:lnTo>
                  <a:pt x="279400" y="31750"/>
                </a:lnTo>
                <a:close/>
              </a:path>
              <a:path w="11177905" h="76200">
                <a:moveTo>
                  <a:pt x="419099" y="31750"/>
                </a:moveTo>
                <a:lnTo>
                  <a:pt x="317499" y="31750"/>
                </a:lnTo>
                <a:lnTo>
                  <a:pt x="317499" y="44450"/>
                </a:lnTo>
                <a:lnTo>
                  <a:pt x="419099" y="44450"/>
                </a:lnTo>
                <a:lnTo>
                  <a:pt x="419099" y="31750"/>
                </a:lnTo>
                <a:close/>
              </a:path>
              <a:path w="11177905" h="76200">
                <a:moveTo>
                  <a:pt x="558799" y="31750"/>
                </a:moveTo>
                <a:lnTo>
                  <a:pt x="457199" y="31750"/>
                </a:lnTo>
                <a:lnTo>
                  <a:pt x="457199" y="44450"/>
                </a:lnTo>
                <a:lnTo>
                  <a:pt x="558799" y="44450"/>
                </a:lnTo>
                <a:lnTo>
                  <a:pt x="558799" y="31750"/>
                </a:lnTo>
                <a:close/>
              </a:path>
              <a:path w="11177905" h="76200">
                <a:moveTo>
                  <a:pt x="698499" y="31750"/>
                </a:moveTo>
                <a:lnTo>
                  <a:pt x="596899" y="31750"/>
                </a:lnTo>
                <a:lnTo>
                  <a:pt x="596899" y="44450"/>
                </a:lnTo>
                <a:lnTo>
                  <a:pt x="698499" y="44450"/>
                </a:lnTo>
                <a:lnTo>
                  <a:pt x="698499" y="31750"/>
                </a:lnTo>
                <a:close/>
              </a:path>
              <a:path w="11177905" h="76200">
                <a:moveTo>
                  <a:pt x="838200" y="31750"/>
                </a:moveTo>
                <a:lnTo>
                  <a:pt x="736599" y="31750"/>
                </a:lnTo>
                <a:lnTo>
                  <a:pt x="736599" y="44450"/>
                </a:lnTo>
                <a:lnTo>
                  <a:pt x="838200" y="44450"/>
                </a:lnTo>
                <a:lnTo>
                  <a:pt x="838200" y="31750"/>
                </a:lnTo>
                <a:close/>
              </a:path>
              <a:path w="11177905" h="76200">
                <a:moveTo>
                  <a:pt x="977900" y="31750"/>
                </a:moveTo>
                <a:lnTo>
                  <a:pt x="876300" y="31750"/>
                </a:lnTo>
                <a:lnTo>
                  <a:pt x="876300" y="44450"/>
                </a:lnTo>
                <a:lnTo>
                  <a:pt x="977900" y="44450"/>
                </a:lnTo>
                <a:lnTo>
                  <a:pt x="977900" y="31750"/>
                </a:lnTo>
                <a:close/>
              </a:path>
              <a:path w="11177905" h="76200">
                <a:moveTo>
                  <a:pt x="1117600" y="31750"/>
                </a:moveTo>
                <a:lnTo>
                  <a:pt x="1016000" y="31750"/>
                </a:lnTo>
                <a:lnTo>
                  <a:pt x="1016000" y="44450"/>
                </a:lnTo>
                <a:lnTo>
                  <a:pt x="1117600" y="44450"/>
                </a:lnTo>
                <a:lnTo>
                  <a:pt x="1117600" y="31750"/>
                </a:lnTo>
                <a:close/>
              </a:path>
              <a:path w="11177905" h="76200">
                <a:moveTo>
                  <a:pt x="1257300" y="31750"/>
                </a:moveTo>
                <a:lnTo>
                  <a:pt x="1155700" y="31750"/>
                </a:lnTo>
                <a:lnTo>
                  <a:pt x="1155700" y="44450"/>
                </a:lnTo>
                <a:lnTo>
                  <a:pt x="1257300" y="44450"/>
                </a:lnTo>
                <a:lnTo>
                  <a:pt x="1257300" y="31750"/>
                </a:lnTo>
                <a:close/>
              </a:path>
              <a:path w="11177905" h="76200">
                <a:moveTo>
                  <a:pt x="1397000" y="31750"/>
                </a:moveTo>
                <a:lnTo>
                  <a:pt x="1295400" y="31750"/>
                </a:lnTo>
                <a:lnTo>
                  <a:pt x="1295400" y="44450"/>
                </a:lnTo>
                <a:lnTo>
                  <a:pt x="1397000" y="44450"/>
                </a:lnTo>
                <a:lnTo>
                  <a:pt x="1397000" y="31750"/>
                </a:lnTo>
                <a:close/>
              </a:path>
              <a:path w="11177905" h="76200">
                <a:moveTo>
                  <a:pt x="1536700" y="31750"/>
                </a:moveTo>
                <a:lnTo>
                  <a:pt x="1435100" y="31750"/>
                </a:lnTo>
                <a:lnTo>
                  <a:pt x="1435100" y="44450"/>
                </a:lnTo>
                <a:lnTo>
                  <a:pt x="1536700" y="44450"/>
                </a:lnTo>
                <a:lnTo>
                  <a:pt x="1536700" y="31750"/>
                </a:lnTo>
                <a:close/>
              </a:path>
              <a:path w="11177905" h="76200">
                <a:moveTo>
                  <a:pt x="1676400" y="31750"/>
                </a:moveTo>
                <a:lnTo>
                  <a:pt x="1574800" y="31750"/>
                </a:lnTo>
                <a:lnTo>
                  <a:pt x="1574800" y="44450"/>
                </a:lnTo>
                <a:lnTo>
                  <a:pt x="1676400" y="44450"/>
                </a:lnTo>
                <a:lnTo>
                  <a:pt x="1676400" y="31750"/>
                </a:lnTo>
                <a:close/>
              </a:path>
              <a:path w="11177905" h="76200">
                <a:moveTo>
                  <a:pt x="1816100" y="31750"/>
                </a:moveTo>
                <a:lnTo>
                  <a:pt x="1714500" y="31750"/>
                </a:lnTo>
                <a:lnTo>
                  <a:pt x="1714500" y="44450"/>
                </a:lnTo>
                <a:lnTo>
                  <a:pt x="1816100" y="44450"/>
                </a:lnTo>
                <a:lnTo>
                  <a:pt x="1816100" y="31750"/>
                </a:lnTo>
                <a:close/>
              </a:path>
              <a:path w="11177905" h="76200">
                <a:moveTo>
                  <a:pt x="1955800" y="31750"/>
                </a:moveTo>
                <a:lnTo>
                  <a:pt x="1854200" y="31750"/>
                </a:lnTo>
                <a:lnTo>
                  <a:pt x="1854200" y="44450"/>
                </a:lnTo>
                <a:lnTo>
                  <a:pt x="1955800" y="44450"/>
                </a:lnTo>
                <a:lnTo>
                  <a:pt x="1955800" y="31750"/>
                </a:lnTo>
                <a:close/>
              </a:path>
              <a:path w="11177905" h="76200">
                <a:moveTo>
                  <a:pt x="2095500" y="31750"/>
                </a:moveTo>
                <a:lnTo>
                  <a:pt x="1993900" y="31750"/>
                </a:lnTo>
                <a:lnTo>
                  <a:pt x="1993900" y="44450"/>
                </a:lnTo>
                <a:lnTo>
                  <a:pt x="2095500" y="44450"/>
                </a:lnTo>
                <a:lnTo>
                  <a:pt x="2095500" y="31750"/>
                </a:lnTo>
                <a:close/>
              </a:path>
              <a:path w="11177905" h="76200">
                <a:moveTo>
                  <a:pt x="2235200" y="31750"/>
                </a:moveTo>
                <a:lnTo>
                  <a:pt x="2133600" y="31750"/>
                </a:lnTo>
                <a:lnTo>
                  <a:pt x="2133600" y="44450"/>
                </a:lnTo>
                <a:lnTo>
                  <a:pt x="2235200" y="44450"/>
                </a:lnTo>
                <a:lnTo>
                  <a:pt x="2235200" y="31750"/>
                </a:lnTo>
                <a:close/>
              </a:path>
              <a:path w="11177905" h="76200">
                <a:moveTo>
                  <a:pt x="2374900" y="31750"/>
                </a:moveTo>
                <a:lnTo>
                  <a:pt x="2273300" y="31750"/>
                </a:lnTo>
                <a:lnTo>
                  <a:pt x="2273300" y="44450"/>
                </a:lnTo>
                <a:lnTo>
                  <a:pt x="2374900" y="44450"/>
                </a:lnTo>
                <a:lnTo>
                  <a:pt x="2374900" y="31750"/>
                </a:lnTo>
                <a:close/>
              </a:path>
              <a:path w="11177905" h="76200">
                <a:moveTo>
                  <a:pt x="2514600" y="31750"/>
                </a:moveTo>
                <a:lnTo>
                  <a:pt x="2413000" y="31750"/>
                </a:lnTo>
                <a:lnTo>
                  <a:pt x="2413000" y="44450"/>
                </a:lnTo>
                <a:lnTo>
                  <a:pt x="2514600" y="44450"/>
                </a:lnTo>
                <a:lnTo>
                  <a:pt x="2514600" y="31750"/>
                </a:lnTo>
                <a:close/>
              </a:path>
              <a:path w="11177905" h="76200">
                <a:moveTo>
                  <a:pt x="2654300" y="31750"/>
                </a:moveTo>
                <a:lnTo>
                  <a:pt x="2552700" y="31750"/>
                </a:lnTo>
                <a:lnTo>
                  <a:pt x="2552700" y="44450"/>
                </a:lnTo>
                <a:lnTo>
                  <a:pt x="2654300" y="44450"/>
                </a:lnTo>
                <a:lnTo>
                  <a:pt x="2654300" y="31750"/>
                </a:lnTo>
                <a:close/>
              </a:path>
              <a:path w="11177905" h="76200">
                <a:moveTo>
                  <a:pt x="2794000" y="31750"/>
                </a:moveTo>
                <a:lnTo>
                  <a:pt x="2692400" y="31750"/>
                </a:lnTo>
                <a:lnTo>
                  <a:pt x="2692400" y="44450"/>
                </a:lnTo>
                <a:lnTo>
                  <a:pt x="2794000" y="44450"/>
                </a:lnTo>
                <a:lnTo>
                  <a:pt x="2794000" y="31750"/>
                </a:lnTo>
                <a:close/>
              </a:path>
              <a:path w="11177905" h="76200">
                <a:moveTo>
                  <a:pt x="2933700" y="31750"/>
                </a:moveTo>
                <a:lnTo>
                  <a:pt x="2832100" y="31750"/>
                </a:lnTo>
                <a:lnTo>
                  <a:pt x="2832100" y="44450"/>
                </a:lnTo>
                <a:lnTo>
                  <a:pt x="2933700" y="44450"/>
                </a:lnTo>
                <a:lnTo>
                  <a:pt x="2933700" y="31750"/>
                </a:lnTo>
                <a:close/>
              </a:path>
              <a:path w="11177905" h="76200">
                <a:moveTo>
                  <a:pt x="3073400" y="31750"/>
                </a:moveTo>
                <a:lnTo>
                  <a:pt x="2971800" y="31750"/>
                </a:lnTo>
                <a:lnTo>
                  <a:pt x="2971800" y="44450"/>
                </a:lnTo>
                <a:lnTo>
                  <a:pt x="3073400" y="44450"/>
                </a:lnTo>
                <a:lnTo>
                  <a:pt x="3073400" y="31750"/>
                </a:lnTo>
                <a:close/>
              </a:path>
              <a:path w="11177905" h="76200">
                <a:moveTo>
                  <a:pt x="3213100" y="31750"/>
                </a:moveTo>
                <a:lnTo>
                  <a:pt x="3111500" y="31750"/>
                </a:lnTo>
                <a:lnTo>
                  <a:pt x="3111500" y="44450"/>
                </a:lnTo>
                <a:lnTo>
                  <a:pt x="3213100" y="44450"/>
                </a:lnTo>
                <a:lnTo>
                  <a:pt x="3213100" y="31750"/>
                </a:lnTo>
                <a:close/>
              </a:path>
              <a:path w="11177905" h="76200">
                <a:moveTo>
                  <a:pt x="3352800" y="31750"/>
                </a:moveTo>
                <a:lnTo>
                  <a:pt x="3251200" y="31750"/>
                </a:lnTo>
                <a:lnTo>
                  <a:pt x="3251200" y="44450"/>
                </a:lnTo>
                <a:lnTo>
                  <a:pt x="3352800" y="44450"/>
                </a:lnTo>
                <a:lnTo>
                  <a:pt x="3352800" y="31750"/>
                </a:lnTo>
                <a:close/>
              </a:path>
              <a:path w="11177905" h="76200">
                <a:moveTo>
                  <a:pt x="3492500" y="31750"/>
                </a:moveTo>
                <a:lnTo>
                  <a:pt x="3390900" y="31750"/>
                </a:lnTo>
                <a:lnTo>
                  <a:pt x="3390900" y="44450"/>
                </a:lnTo>
                <a:lnTo>
                  <a:pt x="3492500" y="44450"/>
                </a:lnTo>
                <a:lnTo>
                  <a:pt x="3492500" y="31750"/>
                </a:lnTo>
                <a:close/>
              </a:path>
              <a:path w="11177905" h="76200">
                <a:moveTo>
                  <a:pt x="3632200" y="31750"/>
                </a:moveTo>
                <a:lnTo>
                  <a:pt x="3530600" y="31750"/>
                </a:lnTo>
                <a:lnTo>
                  <a:pt x="3530600" y="44450"/>
                </a:lnTo>
                <a:lnTo>
                  <a:pt x="3632200" y="44450"/>
                </a:lnTo>
                <a:lnTo>
                  <a:pt x="3632200" y="31750"/>
                </a:lnTo>
                <a:close/>
              </a:path>
              <a:path w="11177905" h="76200">
                <a:moveTo>
                  <a:pt x="3771900" y="31750"/>
                </a:moveTo>
                <a:lnTo>
                  <a:pt x="3670300" y="31750"/>
                </a:lnTo>
                <a:lnTo>
                  <a:pt x="3670300" y="44450"/>
                </a:lnTo>
                <a:lnTo>
                  <a:pt x="3771900" y="44450"/>
                </a:lnTo>
                <a:lnTo>
                  <a:pt x="3771900" y="31750"/>
                </a:lnTo>
                <a:close/>
              </a:path>
              <a:path w="11177905" h="76200">
                <a:moveTo>
                  <a:pt x="3911600" y="31750"/>
                </a:moveTo>
                <a:lnTo>
                  <a:pt x="3810000" y="31750"/>
                </a:lnTo>
                <a:lnTo>
                  <a:pt x="3810000" y="44450"/>
                </a:lnTo>
                <a:lnTo>
                  <a:pt x="3911600" y="44450"/>
                </a:lnTo>
                <a:lnTo>
                  <a:pt x="3911600" y="31750"/>
                </a:lnTo>
                <a:close/>
              </a:path>
              <a:path w="11177905" h="76200">
                <a:moveTo>
                  <a:pt x="4051300" y="31750"/>
                </a:moveTo>
                <a:lnTo>
                  <a:pt x="3949700" y="31750"/>
                </a:lnTo>
                <a:lnTo>
                  <a:pt x="3949700" y="44450"/>
                </a:lnTo>
                <a:lnTo>
                  <a:pt x="4051300" y="44450"/>
                </a:lnTo>
                <a:lnTo>
                  <a:pt x="4051300" y="31750"/>
                </a:lnTo>
                <a:close/>
              </a:path>
              <a:path w="11177905" h="76200">
                <a:moveTo>
                  <a:pt x="4191000" y="31750"/>
                </a:moveTo>
                <a:lnTo>
                  <a:pt x="4089400" y="31750"/>
                </a:lnTo>
                <a:lnTo>
                  <a:pt x="4089400" y="44450"/>
                </a:lnTo>
                <a:lnTo>
                  <a:pt x="4191000" y="44450"/>
                </a:lnTo>
                <a:lnTo>
                  <a:pt x="4191000" y="31750"/>
                </a:lnTo>
                <a:close/>
              </a:path>
              <a:path w="11177905" h="76200">
                <a:moveTo>
                  <a:pt x="4330700" y="31750"/>
                </a:moveTo>
                <a:lnTo>
                  <a:pt x="4229100" y="31750"/>
                </a:lnTo>
                <a:lnTo>
                  <a:pt x="4229100" y="44450"/>
                </a:lnTo>
                <a:lnTo>
                  <a:pt x="4330700" y="44450"/>
                </a:lnTo>
                <a:lnTo>
                  <a:pt x="4330700" y="31750"/>
                </a:lnTo>
                <a:close/>
              </a:path>
              <a:path w="11177905" h="76200">
                <a:moveTo>
                  <a:pt x="4470400" y="31750"/>
                </a:moveTo>
                <a:lnTo>
                  <a:pt x="4368800" y="31750"/>
                </a:lnTo>
                <a:lnTo>
                  <a:pt x="4368800" y="44450"/>
                </a:lnTo>
                <a:lnTo>
                  <a:pt x="4470400" y="44450"/>
                </a:lnTo>
                <a:lnTo>
                  <a:pt x="4470400" y="31750"/>
                </a:lnTo>
                <a:close/>
              </a:path>
              <a:path w="11177905" h="76200">
                <a:moveTo>
                  <a:pt x="4610100" y="31750"/>
                </a:moveTo>
                <a:lnTo>
                  <a:pt x="4508500" y="31750"/>
                </a:lnTo>
                <a:lnTo>
                  <a:pt x="4508500" y="44450"/>
                </a:lnTo>
                <a:lnTo>
                  <a:pt x="4610100" y="44450"/>
                </a:lnTo>
                <a:lnTo>
                  <a:pt x="4610100" y="31750"/>
                </a:lnTo>
                <a:close/>
              </a:path>
              <a:path w="11177905" h="76200">
                <a:moveTo>
                  <a:pt x="4749800" y="31750"/>
                </a:moveTo>
                <a:lnTo>
                  <a:pt x="4648200" y="31750"/>
                </a:lnTo>
                <a:lnTo>
                  <a:pt x="4648200" y="44450"/>
                </a:lnTo>
                <a:lnTo>
                  <a:pt x="4749800" y="44450"/>
                </a:lnTo>
                <a:lnTo>
                  <a:pt x="4749800" y="31750"/>
                </a:lnTo>
                <a:close/>
              </a:path>
              <a:path w="11177905" h="76200">
                <a:moveTo>
                  <a:pt x="4889500" y="31750"/>
                </a:moveTo>
                <a:lnTo>
                  <a:pt x="4787900" y="31750"/>
                </a:lnTo>
                <a:lnTo>
                  <a:pt x="4787900" y="44450"/>
                </a:lnTo>
                <a:lnTo>
                  <a:pt x="4889500" y="44450"/>
                </a:lnTo>
                <a:lnTo>
                  <a:pt x="4889500" y="31750"/>
                </a:lnTo>
                <a:close/>
              </a:path>
              <a:path w="11177905" h="76200">
                <a:moveTo>
                  <a:pt x="5029200" y="31750"/>
                </a:moveTo>
                <a:lnTo>
                  <a:pt x="4927600" y="31750"/>
                </a:lnTo>
                <a:lnTo>
                  <a:pt x="4927600" y="44450"/>
                </a:lnTo>
                <a:lnTo>
                  <a:pt x="5029200" y="44450"/>
                </a:lnTo>
                <a:lnTo>
                  <a:pt x="5029200" y="31750"/>
                </a:lnTo>
                <a:close/>
              </a:path>
              <a:path w="11177905" h="76200">
                <a:moveTo>
                  <a:pt x="5168900" y="31750"/>
                </a:moveTo>
                <a:lnTo>
                  <a:pt x="5067300" y="31750"/>
                </a:lnTo>
                <a:lnTo>
                  <a:pt x="5067300" y="44450"/>
                </a:lnTo>
                <a:lnTo>
                  <a:pt x="5168900" y="44450"/>
                </a:lnTo>
                <a:lnTo>
                  <a:pt x="5168900" y="31750"/>
                </a:lnTo>
                <a:close/>
              </a:path>
              <a:path w="11177905" h="76200">
                <a:moveTo>
                  <a:pt x="5308600" y="31750"/>
                </a:moveTo>
                <a:lnTo>
                  <a:pt x="5207000" y="31750"/>
                </a:lnTo>
                <a:lnTo>
                  <a:pt x="5207000" y="44450"/>
                </a:lnTo>
                <a:lnTo>
                  <a:pt x="5308600" y="44450"/>
                </a:lnTo>
                <a:lnTo>
                  <a:pt x="5308600" y="31750"/>
                </a:lnTo>
                <a:close/>
              </a:path>
              <a:path w="11177905" h="76200">
                <a:moveTo>
                  <a:pt x="5448300" y="31750"/>
                </a:moveTo>
                <a:lnTo>
                  <a:pt x="5346700" y="31750"/>
                </a:lnTo>
                <a:lnTo>
                  <a:pt x="5346700" y="44450"/>
                </a:lnTo>
                <a:lnTo>
                  <a:pt x="5448300" y="44450"/>
                </a:lnTo>
                <a:lnTo>
                  <a:pt x="5448300" y="31750"/>
                </a:lnTo>
                <a:close/>
              </a:path>
              <a:path w="11177905" h="76200">
                <a:moveTo>
                  <a:pt x="5588000" y="31750"/>
                </a:moveTo>
                <a:lnTo>
                  <a:pt x="5486400" y="31750"/>
                </a:lnTo>
                <a:lnTo>
                  <a:pt x="5486400" y="44450"/>
                </a:lnTo>
                <a:lnTo>
                  <a:pt x="5588000" y="44450"/>
                </a:lnTo>
                <a:lnTo>
                  <a:pt x="5588000" y="31750"/>
                </a:lnTo>
                <a:close/>
              </a:path>
              <a:path w="11177905" h="76200">
                <a:moveTo>
                  <a:pt x="5727700" y="31750"/>
                </a:moveTo>
                <a:lnTo>
                  <a:pt x="5626100" y="31750"/>
                </a:lnTo>
                <a:lnTo>
                  <a:pt x="5626100" y="44450"/>
                </a:lnTo>
                <a:lnTo>
                  <a:pt x="5727700" y="44450"/>
                </a:lnTo>
                <a:lnTo>
                  <a:pt x="5727700" y="31750"/>
                </a:lnTo>
                <a:close/>
              </a:path>
              <a:path w="11177905" h="76200">
                <a:moveTo>
                  <a:pt x="5867400" y="31750"/>
                </a:moveTo>
                <a:lnTo>
                  <a:pt x="5765800" y="31750"/>
                </a:lnTo>
                <a:lnTo>
                  <a:pt x="5765800" y="44450"/>
                </a:lnTo>
                <a:lnTo>
                  <a:pt x="5867400" y="44450"/>
                </a:lnTo>
                <a:lnTo>
                  <a:pt x="5867400" y="31750"/>
                </a:lnTo>
                <a:close/>
              </a:path>
              <a:path w="11177905" h="76200">
                <a:moveTo>
                  <a:pt x="6007100" y="31750"/>
                </a:moveTo>
                <a:lnTo>
                  <a:pt x="5905500" y="31750"/>
                </a:lnTo>
                <a:lnTo>
                  <a:pt x="5905500" y="44450"/>
                </a:lnTo>
                <a:lnTo>
                  <a:pt x="6007100" y="44450"/>
                </a:lnTo>
                <a:lnTo>
                  <a:pt x="6007100" y="31750"/>
                </a:lnTo>
                <a:close/>
              </a:path>
              <a:path w="11177905" h="76200">
                <a:moveTo>
                  <a:pt x="6146800" y="31750"/>
                </a:moveTo>
                <a:lnTo>
                  <a:pt x="6045200" y="31750"/>
                </a:lnTo>
                <a:lnTo>
                  <a:pt x="6045200" y="44450"/>
                </a:lnTo>
                <a:lnTo>
                  <a:pt x="6146800" y="44450"/>
                </a:lnTo>
                <a:lnTo>
                  <a:pt x="6146800" y="31750"/>
                </a:lnTo>
                <a:close/>
              </a:path>
              <a:path w="11177905" h="76200">
                <a:moveTo>
                  <a:pt x="6286500" y="31750"/>
                </a:moveTo>
                <a:lnTo>
                  <a:pt x="6184900" y="31750"/>
                </a:lnTo>
                <a:lnTo>
                  <a:pt x="6184900" y="44450"/>
                </a:lnTo>
                <a:lnTo>
                  <a:pt x="6286500" y="44450"/>
                </a:lnTo>
                <a:lnTo>
                  <a:pt x="6286500" y="31750"/>
                </a:lnTo>
                <a:close/>
              </a:path>
              <a:path w="11177905" h="76200">
                <a:moveTo>
                  <a:pt x="6426200" y="31750"/>
                </a:moveTo>
                <a:lnTo>
                  <a:pt x="6324600" y="31750"/>
                </a:lnTo>
                <a:lnTo>
                  <a:pt x="6324600" y="44450"/>
                </a:lnTo>
                <a:lnTo>
                  <a:pt x="6426200" y="44450"/>
                </a:lnTo>
                <a:lnTo>
                  <a:pt x="6426200" y="31750"/>
                </a:lnTo>
                <a:close/>
              </a:path>
              <a:path w="11177905" h="76200">
                <a:moveTo>
                  <a:pt x="6565900" y="31750"/>
                </a:moveTo>
                <a:lnTo>
                  <a:pt x="6464300" y="31750"/>
                </a:lnTo>
                <a:lnTo>
                  <a:pt x="6464300" y="44450"/>
                </a:lnTo>
                <a:lnTo>
                  <a:pt x="6565900" y="44450"/>
                </a:lnTo>
                <a:lnTo>
                  <a:pt x="6565900" y="31750"/>
                </a:lnTo>
                <a:close/>
              </a:path>
              <a:path w="11177905" h="76200">
                <a:moveTo>
                  <a:pt x="6705600" y="31750"/>
                </a:moveTo>
                <a:lnTo>
                  <a:pt x="6604000" y="31750"/>
                </a:lnTo>
                <a:lnTo>
                  <a:pt x="6604000" y="44450"/>
                </a:lnTo>
                <a:lnTo>
                  <a:pt x="6705600" y="44450"/>
                </a:lnTo>
                <a:lnTo>
                  <a:pt x="6705600" y="31750"/>
                </a:lnTo>
                <a:close/>
              </a:path>
              <a:path w="11177905" h="76200">
                <a:moveTo>
                  <a:pt x="6845300" y="31750"/>
                </a:moveTo>
                <a:lnTo>
                  <a:pt x="6743700" y="31750"/>
                </a:lnTo>
                <a:lnTo>
                  <a:pt x="6743700" y="44450"/>
                </a:lnTo>
                <a:lnTo>
                  <a:pt x="6845300" y="44450"/>
                </a:lnTo>
                <a:lnTo>
                  <a:pt x="6845300" y="31750"/>
                </a:lnTo>
                <a:close/>
              </a:path>
              <a:path w="11177905" h="76200">
                <a:moveTo>
                  <a:pt x="6985000" y="31750"/>
                </a:moveTo>
                <a:lnTo>
                  <a:pt x="6883400" y="31750"/>
                </a:lnTo>
                <a:lnTo>
                  <a:pt x="6883400" y="44450"/>
                </a:lnTo>
                <a:lnTo>
                  <a:pt x="6985000" y="44450"/>
                </a:lnTo>
                <a:lnTo>
                  <a:pt x="6985000" y="31750"/>
                </a:lnTo>
                <a:close/>
              </a:path>
              <a:path w="11177905" h="76200">
                <a:moveTo>
                  <a:pt x="7124700" y="31750"/>
                </a:moveTo>
                <a:lnTo>
                  <a:pt x="7023100" y="31750"/>
                </a:lnTo>
                <a:lnTo>
                  <a:pt x="7023100" y="44450"/>
                </a:lnTo>
                <a:lnTo>
                  <a:pt x="7124700" y="44450"/>
                </a:lnTo>
                <a:lnTo>
                  <a:pt x="7124700" y="31750"/>
                </a:lnTo>
                <a:close/>
              </a:path>
              <a:path w="11177905" h="76200">
                <a:moveTo>
                  <a:pt x="7264400" y="31750"/>
                </a:moveTo>
                <a:lnTo>
                  <a:pt x="7162800" y="31750"/>
                </a:lnTo>
                <a:lnTo>
                  <a:pt x="7162800" y="44450"/>
                </a:lnTo>
                <a:lnTo>
                  <a:pt x="7264400" y="44450"/>
                </a:lnTo>
                <a:lnTo>
                  <a:pt x="7264400" y="31750"/>
                </a:lnTo>
                <a:close/>
              </a:path>
              <a:path w="11177905" h="76200">
                <a:moveTo>
                  <a:pt x="7404100" y="31750"/>
                </a:moveTo>
                <a:lnTo>
                  <a:pt x="7302500" y="31750"/>
                </a:lnTo>
                <a:lnTo>
                  <a:pt x="7302500" y="44450"/>
                </a:lnTo>
                <a:lnTo>
                  <a:pt x="7404100" y="44450"/>
                </a:lnTo>
                <a:lnTo>
                  <a:pt x="7404100" y="31750"/>
                </a:lnTo>
                <a:close/>
              </a:path>
              <a:path w="11177905" h="76200">
                <a:moveTo>
                  <a:pt x="7543800" y="31750"/>
                </a:moveTo>
                <a:lnTo>
                  <a:pt x="7442200" y="31750"/>
                </a:lnTo>
                <a:lnTo>
                  <a:pt x="7442200" y="44450"/>
                </a:lnTo>
                <a:lnTo>
                  <a:pt x="7543800" y="44450"/>
                </a:lnTo>
                <a:lnTo>
                  <a:pt x="7543800" y="31750"/>
                </a:lnTo>
                <a:close/>
              </a:path>
              <a:path w="11177905" h="76200">
                <a:moveTo>
                  <a:pt x="7683500" y="31750"/>
                </a:moveTo>
                <a:lnTo>
                  <a:pt x="7581900" y="31750"/>
                </a:lnTo>
                <a:lnTo>
                  <a:pt x="7581900" y="44450"/>
                </a:lnTo>
                <a:lnTo>
                  <a:pt x="7683500" y="44450"/>
                </a:lnTo>
                <a:lnTo>
                  <a:pt x="7683500" y="31750"/>
                </a:lnTo>
                <a:close/>
              </a:path>
              <a:path w="11177905" h="76200">
                <a:moveTo>
                  <a:pt x="7823200" y="31750"/>
                </a:moveTo>
                <a:lnTo>
                  <a:pt x="7721600" y="31750"/>
                </a:lnTo>
                <a:lnTo>
                  <a:pt x="7721600" y="44450"/>
                </a:lnTo>
                <a:lnTo>
                  <a:pt x="7823200" y="44450"/>
                </a:lnTo>
                <a:lnTo>
                  <a:pt x="7823200" y="31750"/>
                </a:lnTo>
                <a:close/>
              </a:path>
              <a:path w="11177905" h="76200">
                <a:moveTo>
                  <a:pt x="7962900" y="31750"/>
                </a:moveTo>
                <a:lnTo>
                  <a:pt x="7861300" y="31750"/>
                </a:lnTo>
                <a:lnTo>
                  <a:pt x="7861300" y="44450"/>
                </a:lnTo>
                <a:lnTo>
                  <a:pt x="7962900" y="44450"/>
                </a:lnTo>
                <a:lnTo>
                  <a:pt x="7962900" y="31750"/>
                </a:lnTo>
                <a:close/>
              </a:path>
              <a:path w="11177905" h="76200">
                <a:moveTo>
                  <a:pt x="8102600" y="31750"/>
                </a:moveTo>
                <a:lnTo>
                  <a:pt x="8001000" y="31750"/>
                </a:lnTo>
                <a:lnTo>
                  <a:pt x="8001000" y="44450"/>
                </a:lnTo>
                <a:lnTo>
                  <a:pt x="8102600" y="44450"/>
                </a:lnTo>
                <a:lnTo>
                  <a:pt x="8102600" y="31750"/>
                </a:lnTo>
                <a:close/>
              </a:path>
              <a:path w="11177905" h="76200">
                <a:moveTo>
                  <a:pt x="8242300" y="31750"/>
                </a:moveTo>
                <a:lnTo>
                  <a:pt x="8140700" y="31750"/>
                </a:lnTo>
                <a:lnTo>
                  <a:pt x="8140700" y="44450"/>
                </a:lnTo>
                <a:lnTo>
                  <a:pt x="8242300" y="44450"/>
                </a:lnTo>
                <a:lnTo>
                  <a:pt x="8242300" y="31750"/>
                </a:lnTo>
                <a:close/>
              </a:path>
              <a:path w="11177905" h="76200">
                <a:moveTo>
                  <a:pt x="8382000" y="31750"/>
                </a:moveTo>
                <a:lnTo>
                  <a:pt x="8280400" y="31750"/>
                </a:lnTo>
                <a:lnTo>
                  <a:pt x="8280400" y="44450"/>
                </a:lnTo>
                <a:lnTo>
                  <a:pt x="8382000" y="44450"/>
                </a:lnTo>
                <a:lnTo>
                  <a:pt x="8382000" y="31750"/>
                </a:lnTo>
                <a:close/>
              </a:path>
              <a:path w="11177905" h="76200">
                <a:moveTo>
                  <a:pt x="8521700" y="31750"/>
                </a:moveTo>
                <a:lnTo>
                  <a:pt x="8420100" y="31750"/>
                </a:lnTo>
                <a:lnTo>
                  <a:pt x="8420100" y="44450"/>
                </a:lnTo>
                <a:lnTo>
                  <a:pt x="8521700" y="44450"/>
                </a:lnTo>
                <a:lnTo>
                  <a:pt x="8521700" y="31750"/>
                </a:lnTo>
                <a:close/>
              </a:path>
              <a:path w="11177905" h="76200">
                <a:moveTo>
                  <a:pt x="8661400" y="31750"/>
                </a:moveTo>
                <a:lnTo>
                  <a:pt x="8559800" y="31750"/>
                </a:lnTo>
                <a:lnTo>
                  <a:pt x="8559800" y="44450"/>
                </a:lnTo>
                <a:lnTo>
                  <a:pt x="8661400" y="44450"/>
                </a:lnTo>
                <a:lnTo>
                  <a:pt x="8661400" y="31750"/>
                </a:lnTo>
                <a:close/>
              </a:path>
              <a:path w="11177905" h="76200">
                <a:moveTo>
                  <a:pt x="8801100" y="31750"/>
                </a:moveTo>
                <a:lnTo>
                  <a:pt x="8699500" y="31750"/>
                </a:lnTo>
                <a:lnTo>
                  <a:pt x="8699500" y="44450"/>
                </a:lnTo>
                <a:lnTo>
                  <a:pt x="8801100" y="44450"/>
                </a:lnTo>
                <a:lnTo>
                  <a:pt x="8801100" y="31750"/>
                </a:lnTo>
                <a:close/>
              </a:path>
              <a:path w="11177905" h="76200">
                <a:moveTo>
                  <a:pt x="8940800" y="31750"/>
                </a:moveTo>
                <a:lnTo>
                  <a:pt x="8839200" y="31750"/>
                </a:lnTo>
                <a:lnTo>
                  <a:pt x="8839200" y="44450"/>
                </a:lnTo>
                <a:lnTo>
                  <a:pt x="8940800" y="44450"/>
                </a:lnTo>
                <a:lnTo>
                  <a:pt x="8940800" y="31750"/>
                </a:lnTo>
                <a:close/>
              </a:path>
              <a:path w="11177905" h="76200">
                <a:moveTo>
                  <a:pt x="9080500" y="31750"/>
                </a:moveTo>
                <a:lnTo>
                  <a:pt x="8978900" y="31750"/>
                </a:lnTo>
                <a:lnTo>
                  <a:pt x="8978900" y="44450"/>
                </a:lnTo>
                <a:lnTo>
                  <a:pt x="9080500" y="44450"/>
                </a:lnTo>
                <a:lnTo>
                  <a:pt x="9080500" y="31750"/>
                </a:lnTo>
                <a:close/>
              </a:path>
              <a:path w="11177905" h="76200">
                <a:moveTo>
                  <a:pt x="9220200" y="31750"/>
                </a:moveTo>
                <a:lnTo>
                  <a:pt x="9118600" y="31750"/>
                </a:lnTo>
                <a:lnTo>
                  <a:pt x="9118600" y="44450"/>
                </a:lnTo>
                <a:lnTo>
                  <a:pt x="9220200" y="44450"/>
                </a:lnTo>
                <a:lnTo>
                  <a:pt x="9220200" y="31750"/>
                </a:lnTo>
                <a:close/>
              </a:path>
              <a:path w="11177905" h="76200">
                <a:moveTo>
                  <a:pt x="9359900" y="31750"/>
                </a:moveTo>
                <a:lnTo>
                  <a:pt x="9258300" y="31750"/>
                </a:lnTo>
                <a:lnTo>
                  <a:pt x="9258300" y="44450"/>
                </a:lnTo>
                <a:lnTo>
                  <a:pt x="9359900" y="44450"/>
                </a:lnTo>
                <a:lnTo>
                  <a:pt x="9359900" y="31750"/>
                </a:lnTo>
                <a:close/>
              </a:path>
              <a:path w="11177905" h="76200">
                <a:moveTo>
                  <a:pt x="9499600" y="31750"/>
                </a:moveTo>
                <a:lnTo>
                  <a:pt x="9398000" y="31750"/>
                </a:lnTo>
                <a:lnTo>
                  <a:pt x="9398000" y="44450"/>
                </a:lnTo>
                <a:lnTo>
                  <a:pt x="9499600" y="44450"/>
                </a:lnTo>
                <a:lnTo>
                  <a:pt x="9499600" y="31750"/>
                </a:lnTo>
                <a:close/>
              </a:path>
              <a:path w="11177905" h="76200">
                <a:moveTo>
                  <a:pt x="9639300" y="31750"/>
                </a:moveTo>
                <a:lnTo>
                  <a:pt x="9537700" y="31750"/>
                </a:lnTo>
                <a:lnTo>
                  <a:pt x="9537700" y="44450"/>
                </a:lnTo>
                <a:lnTo>
                  <a:pt x="9639300" y="44450"/>
                </a:lnTo>
                <a:lnTo>
                  <a:pt x="9639300" y="31750"/>
                </a:lnTo>
                <a:close/>
              </a:path>
              <a:path w="11177905" h="76200">
                <a:moveTo>
                  <a:pt x="9779000" y="31750"/>
                </a:moveTo>
                <a:lnTo>
                  <a:pt x="9677400" y="31750"/>
                </a:lnTo>
                <a:lnTo>
                  <a:pt x="9677400" y="44450"/>
                </a:lnTo>
                <a:lnTo>
                  <a:pt x="9779000" y="44450"/>
                </a:lnTo>
                <a:lnTo>
                  <a:pt x="9779000" y="31750"/>
                </a:lnTo>
                <a:close/>
              </a:path>
              <a:path w="11177905" h="76200">
                <a:moveTo>
                  <a:pt x="9918700" y="31750"/>
                </a:moveTo>
                <a:lnTo>
                  <a:pt x="9817100" y="31750"/>
                </a:lnTo>
                <a:lnTo>
                  <a:pt x="9817100" y="44450"/>
                </a:lnTo>
                <a:lnTo>
                  <a:pt x="9918700" y="44450"/>
                </a:lnTo>
                <a:lnTo>
                  <a:pt x="9918700" y="31750"/>
                </a:lnTo>
                <a:close/>
              </a:path>
              <a:path w="11177905" h="76200">
                <a:moveTo>
                  <a:pt x="10058400" y="31750"/>
                </a:moveTo>
                <a:lnTo>
                  <a:pt x="9956800" y="31750"/>
                </a:lnTo>
                <a:lnTo>
                  <a:pt x="9956800" y="44450"/>
                </a:lnTo>
                <a:lnTo>
                  <a:pt x="10058400" y="44450"/>
                </a:lnTo>
                <a:lnTo>
                  <a:pt x="10058400" y="31750"/>
                </a:lnTo>
                <a:close/>
              </a:path>
              <a:path w="11177905" h="76200">
                <a:moveTo>
                  <a:pt x="10198100" y="31750"/>
                </a:moveTo>
                <a:lnTo>
                  <a:pt x="10096500" y="31750"/>
                </a:lnTo>
                <a:lnTo>
                  <a:pt x="10096500" y="44450"/>
                </a:lnTo>
                <a:lnTo>
                  <a:pt x="10198100" y="44450"/>
                </a:lnTo>
                <a:lnTo>
                  <a:pt x="10198100" y="31750"/>
                </a:lnTo>
                <a:close/>
              </a:path>
              <a:path w="11177905" h="76200">
                <a:moveTo>
                  <a:pt x="10337800" y="31750"/>
                </a:moveTo>
                <a:lnTo>
                  <a:pt x="10236200" y="31750"/>
                </a:lnTo>
                <a:lnTo>
                  <a:pt x="10236200" y="44450"/>
                </a:lnTo>
                <a:lnTo>
                  <a:pt x="10337800" y="44450"/>
                </a:lnTo>
                <a:lnTo>
                  <a:pt x="10337800" y="31750"/>
                </a:lnTo>
                <a:close/>
              </a:path>
              <a:path w="11177905" h="76200">
                <a:moveTo>
                  <a:pt x="10477500" y="31750"/>
                </a:moveTo>
                <a:lnTo>
                  <a:pt x="10375900" y="31750"/>
                </a:lnTo>
                <a:lnTo>
                  <a:pt x="10375900" y="44450"/>
                </a:lnTo>
                <a:lnTo>
                  <a:pt x="10477500" y="44450"/>
                </a:lnTo>
                <a:lnTo>
                  <a:pt x="10477500" y="31750"/>
                </a:lnTo>
                <a:close/>
              </a:path>
              <a:path w="11177905" h="76200">
                <a:moveTo>
                  <a:pt x="10617200" y="31750"/>
                </a:moveTo>
                <a:lnTo>
                  <a:pt x="10515600" y="31750"/>
                </a:lnTo>
                <a:lnTo>
                  <a:pt x="10515600" y="44450"/>
                </a:lnTo>
                <a:lnTo>
                  <a:pt x="10617200" y="44450"/>
                </a:lnTo>
                <a:lnTo>
                  <a:pt x="10617200" y="31750"/>
                </a:lnTo>
                <a:close/>
              </a:path>
              <a:path w="11177905" h="76200">
                <a:moveTo>
                  <a:pt x="10756900" y="31750"/>
                </a:moveTo>
                <a:lnTo>
                  <a:pt x="10655300" y="31750"/>
                </a:lnTo>
                <a:lnTo>
                  <a:pt x="10655300" y="44450"/>
                </a:lnTo>
                <a:lnTo>
                  <a:pt x="10756900" y="44450"/>
                </a:lnTo>
                <a:lnTo>
                  <a:pt x="10756900" y="31750"/>
                </a:lnTo>
                <a:close/>
              </a:path>
              <a:path w="11177905" h="76200">
                <a:moveTo>
                  <a:pt x="10896600" y="31750"/>
                </a:moveTo>
                <a:lnTo>
                  <a:pt x="10795000" y="31750"/>
                </a:lnTo>
                <a:lnTo>
                  <a:pt x="10795000" y="44450"/>
                </a:lnTo>
                <a:lnTo>
                  <a:pt x="10896600" y="44450"/>
                </a:lnTo>
                <a:lnTo>
                  <a:pt x="10896600" y="31750"/>
                </a:lnTo>
                <a:close/>
              </a:path>
              <a:path w="11177905" h="76200">
                <a:moveTo>
                  <a:pt x="11036300" y="31750"/>
                </a:moveTo>
                <a:lnTo>
                  <a:pt x="10934700" y="31750"/>
                </a:lnTo>
                <a:lnTo>
                  <a:pt x="10934700" y="44450"/>
                </a:lnTo>
                <a:lnTo>
                  <a:pt x="11036300" y="44450"/>
                </a:lnTo>
                <a:lnTo>
                  <a:pt x="11036300" y="31750"/>
                </a:lnTo>
                <a:close/>
              </a:path>
              <a:path w="11177905" h="76200">
                <a:moveTo>
                  <a:pt x="11139805" y="0"/>
                </a:moveTo>
                <a:lnTo>
                  <a:pt x="11124957" y="2988"/>
                </a:lnTo>
                <a:lnTo>
                  <a:pt x="11112849" y="11144"/>
                </a:lnTo>
                <a:lnTo>
                  <a:pt x="11104693" y="23252"/>
                </a:lnTo>
                <a:lnTo>
                  <a:pt x="11101705" y="38100"/>
                </a:lnTo>
                <a:lnTo>
                  <a:pt x="11104693" y="52947"/>
                </a:lnTo>
                <a:lnTo>
                  <a:pt x="11112849" y="65055"/>
                </a:lnTo>
                <a:lnTo>
                  <a:pt x="11124957" y="73211"/>
                </a:lnTo>
                <a:lnTo>
                  <a:pt x="11139805" y="76200"/>
                </a:lnTo>
                <a:lnTo>
                  <a:pt x="11154652" y="73211"/>
                </a:lnTo>
                <a:lnTo>
                  <a:pt x="11166760" y="65055"/>
                </a:lnTo>
                <a:lnTo>
                  <a:pt x="11174916" y="52947"/>
                </a:lnTo>
                <a:lnTo>
                  <a:pt x="11176626" y="44450"/>
                </a:lnTo>
                <a:lnTo>
                  <a:pt x="11139805" y="44450"/>
                </a:lnTo>
                <a:lnTo>
                  <a:pt x="11139805" y="31750"/>
                </a:lnTo>
                <a:lnTo>
                  <a:pt x="11176626" y="31750"/>
                </a:lnTo>
                <a:lnTo>
                  <a:pt x="11174916" y="23252"/>
                </a:lnTo>
                <a:lnTo>
                  <a:pt x="11166760" y="11144"/>
                </a:lnTo>
                <a:lnTo>
                  <a:pt x="11154652" y="2988"/>
                </a:lnTo>
                <a:lnTo>
                  <a:pt x="11139805" y="0"/>
                </a:lnTo>
                <a:close/>
              </a:path>
              <a:path w="11177905" h="76200">
                <a:moveTo>
                  <a:pt x="11102983" y="31750"/>
                </a:moveTo>
                <a:lnTo>
                  <a:pt x="11074400" y="31750"/>
                </a:lnTo>
                <a:lnTo>
                  <a:pt x="11074400" y="44450"/>
                </a:lnTo>
                <a:lnTo>
                  <a:pt x="11102983" y="44450"/>
                </a:lnTo>
                <a:lnTo>
                  <a:pt x="11101705" y="38100"/>
                </a:lnTo>
                <a:lnTo>
                  <a:pt x="11102983" y="31750"/>
                </a:lnTo>
                <a:close/>
              </a:path>
              <a:path w="11177905" h="76200">
                <a:moveTo>
                  <a:pt x="11176626" y="31750"/>
                </a:moveTo>
                <a:lnTo>
                  <a:pt x="11139805" y="31750"/>
                </a:lnTo>
                <a:lnTo>
                  <a:pt x="11139805" y="44450"/>
                </a:lnTo>
                <a:lnTo>
                  <a:pt x="11176626" y="44450"/>
                </a:lnTo>
                <a:lnTo>
                  <a:pt x="11177905" y="38100"/>
                </a:lnTo>
                <a:lnTo>
                  <a:pt x="11176626" y="3175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txBox="1"/>
          <p:nvPr/>
        </p:nvSpPr>
        <p:spPr>
          <a:xfrm>
            <a:off x="935227" y="3349878"/>
            <a:ext cx="3302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性别</a:t>
            </a:r>
            <a:endParaRPr sz="1200">
              <a:latin typeface="微软雅黑"/>
              <a:cs typeface="微软雅黑"/>
            </a:endParaRPr>
          </a:p>
        </p:txBody>
      </p:sp>
      <p:sp>
        <p:nvSpPr>
          <p:cNvPr id="12" name="object 12"/>
          <p:cNvSpPr txBox="1"/>
          <p:nvPr/>
        </p:nvSpPr>
        <p:spPr>
          <a:xfrm>
            <a:off x="935227" y="4658614"/>
            <a:ext cx="3302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年龄</a:t>
            </a:r>
            <a:endParaRPr sz="1200">
              <a:latin typeface="微软雅黑"/>
              <a:cs typeface="微软雅黑"/>
            </a:endParaRPr>
          </a:p>
        </p:txBody>
      </p:sp>
      <p:sp>
        <p:nvSpPr>
          <p:cNvPr id="13" name="object 13"/>
          <p:cNvSpPr txBox="1"/>
          <p:nvPr/>
        </p:nvSpPr>
        <p:spPr>
          <a:xfrm>
            <a:off x="935227" y="5967476"/>
            <a:ext cx="3302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学历</a:t>
            </a:r>
            <a:endParaRPr sz="1200">
              <a:latin typeface="微软雅黑"/>
              <a:cs typeface="微软雅黑"/>
            </a:endParaRPr>
          </a:p>
        </p:txBody>
      </p:sp>
      <p:sp>
        <p:nvSpPr>
          <p:cNvPr id="14" name="object 14"/>
          <p:cNvSpPr/>
          <p:nvPr/>
        </p:nvSpPr>
        <p:spPr>
          <a:xfrm>
            <a:off x="815530" y="2625851"/>
            <a:ext cx="571500" cy="609600"/>
          </a:xfrm>
          <a:custGeom>
            <a:rect l="l" t="t" r="r" b="b"/>
            <a:pathLst>
              <a:path w="571500" h="609600">
                <a:moveTo>
                  <a:pt x="133832" y="468884"/>
                </a:moveTo>
                <a:lnTo>
                  <a:pt x="66522" y="468884"/>
                </a:lnTo>
                <a:lnTo>
                  <a:pt x="66522" y="578358"/>
                </a:lnTo>
                <a:lnTo>
                  <a:pt x="68978" y="590526"/>
                </a:lnTo>
                <a:lnTo>
                  <a:pt x="75683" y="600456"/>
                </a:lnTo>
                <a:lnTo>
                  <a:pt x="85644" y="607147"/>
                </a:lnTo>
                <a:lnTo>
                  <a:pt x="97866" y="609600"/>
                </a:lnTo>
                <a:lnTo>
                  <a:pt x="102488" y="609600"/>
                </a:lnTo>
                <a:lnTo>
                  <a:pt x="114710" y="607147"/>
                </a:lnTo>
                <a:lnTo>
                  <a:pt x="124670" y="600456"/>
                </a:lnTo>
                <a:lnTo>
                  <a:pt x="131376" y="590526"/>
                </a:lnTo>
                <a:lnTo>
                  <a:pt x="133832" y="578358"/>
                </a:lnTo>
                <a:lnTo>
                  <a:pt x="133832" y="468884"/>
                </a:lnTo>
                <a:close/>
              </a:path>
              <a:path w="571500" h="609600">
                <a:moveTo>
                  <a:pt x="227964" y="468884"/>
                </a:moveTo>
                <a:lnTo>
                  <a:pt x="160553" y="468884"/>
                </a:lnTo>
                <a:lnTo>
                  <a:pt x="160553" y="578358"/>
                </a:lnTo>
                <a:lnTo>
                  <a:pt x="163023" y="590526"/>
                </a:lnTo>
                <a:lnTo>
                  <a:pt x="169752" y="600456"/>
                </a:lnTo>
                <a:lnTo>
                  <a:pt x="179718" y="607147"/>
                </a:lnTo>
                <a:lnTo>
                  <a:pt x="191896" y="609600"/>
                </a:lnTo>
                <a:lnTo>
                  <a:pt x="196621" y="609600"/>
                </a:lnTo>
                <a:lnTo>
                  <a:pt x="208805" y="607147"/>
                </a:lnTo>
                <a:lnTo>
                  <a:pt x="218770" y="600456"/>
                </a:lnTo>
                <a:lnTo>
                  <a:pt x="225496" y="590526"/>
                </a:lnTo>
                <a:lnTo>
                  <a:pt x="227964" y="578358"/>
                </a:lnTo>
                <a:lnTo>
                  <a:pt x="227964" y="468884"/>
                </a:lnTo>
                <a:close/>
              </a:path>
              <a:path w="571500" h="609600">
                <a:moveTo>
                  <a:pt x="76936" y="161417"/>
                </a:moveTo>
                <a:lnTo>
                  <a:pt x="46274" y="221172"/>
                </a:lnTo>
                <a:lnTo>
                  <a:pt x="27233" y="293354"/>
                </a:lnTo>
                <a:lnTo>
                  <a:pt x="749" y="393319"/>
                </a:lnTo>
                <a:lnTo>
                  <a:pt x="0" y="395255"/>
                </a:lnTo>
                <a:lnTo>
                  <a:pt x="471" y="399954"/>
                </a:lnTo>
                <a:lnTo>
                  <a:pt x="6240" y="405749"/>
                </a:lnTo>
                <a:lnTo>
                  <a:pt x="21386" y="410972"/>
                </a:lnTo>
                <a:lnTo>
                  <a:pt x="15404" y="437642"/>
                </a:lnTo>
                <a:lnTo>
                  <a:pt x="17875" y="449863"/>
                </a:lnTo>
                <a:lnTo>
                  <a:pt x="24604" y="459787"/>
                </a:lnTo>
                <a:lnTo>
                  <a:pt x="34569" y="466449"/>
                </a:lnTo>
                <a:lnTo>
                  <a:pt x="46748" y="468884"/>
                </a:lnTo>
                <a:lnTo>
                  <a:pt x="241858" y="468884"/>
                </a:lnTo>
                <a:lnTo>
                  <a:pt x="254096" y="466449"/>
                </a:lnTo>
                <a:lnTo>
                  <a:pt x="264091" y="459787"/>
                </a:lnTo>
                <a:lnTo>
                  <a:pt x="270831" y="449863"/>
                </a:lnTo>
                <a:lnTo>
                  <a:pt x="273303" y="437642"/>
                </a:lnTo>
                <a:lnTo>
                  <a:pt x="267220" y="410718"/>
                </a:lnTo>
                <a:lnTo>
                  <a:pt x="278313" y="405919"/>
                </a:lnTo>
                <a:lnTo>
                  <a:pt x="282409" y="400812"/>
                </a:lnTo>
                <a:lnTo>
                  <a:pt x="282600" y="396751"/>
                </a:lnTo>
                <a:lnTo>
                  <a:pt x="281977" y="395097"/>
                </a:lnTo>
                <a:lnTo>
                  <a:pt x="258011" y="294481"/>
                </a:lnTo>
                <a:lnTo>
                  <a:pt x="240803" y="221825"/>
                </a:lnTo>
                <a:lnTo>
                  <a:pt x="232858" y="187578"/>
                </a:lnTo>
                <a:lnTo>
                  <a:pt x="144348" y="187578"/>
                </a:lnTo>
                <a:lnTo>
                  <a:pt x="125342" y="185757"/>
                </a:lnTo>
                <a:lnTo>
                  <a:pt x="107583" y="180530"/>
                </a:lnTo>
                <a:lnTo>
                  <a:pt x="91378" y="172255"/>
                </a:lnTo>
                <a:lnTo>
                  <a:pt x="79031" y="162813"/>
                </a:lnTo>
                <a:lnTo>
                  <a:pt x="76644" y="162813"/>
                </a:lnTo>
                <a:lnTo>
                  <a:pt x="76936" y="161417"/>
                </a:lnTo>
                <a:close/>
              </a:path>
              <a:path w="571500" h="609600">
                <a:moveTo>
                  <a:pt x="211670" y="161289"/>
                </a:moveTo>
                <a:lnTo>
                  <a:pt x="197315" y="172255"/>
                </a:lnTo>
                <a:lnTo>
                  <a:pt x="181085" y="180530"/>
                </a:lnTo>
                <a:lnTo>
                  <a:pt x="163318" y="185757"/>
                </a:lnTo>
                <a:lnTo>
                  <a:pt x="144348" y="187578"/>
                </a:lnTo>
                <a:lnTo>
                  <a:pt x="232858" y="187578"/>
                </a:lnTo>
                <a:lnTo>
                  <a:pt x="231444" y="181483"/>
                </a:lnTo>
                <a:lnTo>
                  <a:pt x="226886" y="171362"/>
                </a:lnTo>
                <a:lnTo>
                  <a:pt x="220252" y="165195"/>
                </a:lnTo>
                <a:lnTo>
                  <a:pt x="214271" y="162123"/>
                </a:lnTo>
                <a:lnTo>
                  <a:pt x="211670" y="161289"/>
                </a:lnTo>
                <a:close/>
              </a:path>
              <a:path w="571500" h="609600">
                <a:moveTo>
                  <a:pt x="144322" y="0"/>
                </a:moveTo>
                <a:lnTo>
                  <a:pt x="109771" y="6973"/>
                </a:lnTo>
                <a:lnTo>
                  <a:pt x="81530" y="25971"/>
                </a:lnTo>
                <a:lnTo>
                  <a:pt x="62476" y="54113"/>
                </a:lnTo>
                <a:lnTo>
                  <a:pt x="55486" y="88519"/>
                </a:lnTo>
                <a:lnTo>
                  <a:pt x="57116" y="105477"/>
                </a:lnTo>
                <a:lnTo>
                  <a:pt x="79120" y="148589"/>
                </a:lnTo>
                <a:lnTo>
                  <a:pt x="125560" y="175057"/>
                </a:lnTo>
                <a:lnTo>
                  <a:pt x="144322" y="177037"/>
                </a:lnTo>
                <a:lnTo>
                  <a:pt x="163083" y="175057"/>
                </a:lnTo>
                <a:lnTo>
                  <a:pt x="209435" y="148589"/>
                </a:lnTo>
                <a:lnTo>
                  <a:pt x="231525" y="105477"/>
                </a:lnTo>
                <a:lnTo>
                  <a:pt x="233171" y="88519"/>
                </a:lnTo>
                <a:lnTo>
                  <a:pt x="226181" y="54113"/>
                </a:lnTo>
                <a:lnTo>
                  <a:pt x="207125" y="25971"/>
                </a:lnTo>
                <a:lnTo>
                  <a:pt x="178881" y="6973"/>
                </a:lnTo>
                <a:lnTo>
                  <a:pt x="144322" y="0"/>
                </a:lnTo>
                <a:close/>
              </a:path>
              <a:path w="571500" h="609600">
                <a:moveTo>
                  <a:pt x="77038" y="161289"/>
                </a:moveTo>
                <a:lnTo>
                  <a:pt x="76644" y="162813"/>
                </a:lnTo>
                <a:lnTo>
                  <a:pt x="79031" y="162813"/>
                </a:lnTo>
                <a:lnTo>
                  <a:pt x="77038" y="161289"/>
                </a:lnTo>
                <a:close/>
              </a:path>
              <a:path w="571500" h="609600">
                <a:moveTo>
                  <a:pt x="534352" y="464947"/>
                </a:moveTo>
                <a:lnTo>
                  <a:pt x="457644" y="464947"/>
                </a:lnTo>
                <a:lnTo>
                  <a:pt x="457644" y="573151"/>
                </a:lnTo>
                <a:lnTo>
                  <a:pt x="460452" y="585319"/>
                </a:lnTo>
                <a:lnTo>
                  <a:pt x="468105" y="595249"/>
                </a:lnTo>
                <a:lnTo>
                  <a:pt x="479450" y="601940"/>
                </a:lnTo>
                <a:lnTo>
                  <a:pt x="493331" y="604393"/>
                </a:lnTo>
                <a:lnTo>
                  <a:pt x="498665" y="604393"/>
                </a:lnTo>
                <a:lnTo>
                  <a:pt x="512546" y="601940"/>
                </a:lnTo>
                <a:lnTo>
                  <a:pt x="523890" y="595249"/>
                </a:lnTo>
                <a:lnTo>
                  <a:pt x="531544" y="585319"/>
                </a:lnTo>
                <a:lnTo>
                  <a:pt x="534352" y="573151"/>
                </a:lnTo>
                <a:lnTo>
                  <a:pt x="534352" y="464947"/>
                </a:lnTo>
                <a:close/>
              </a:path>
              <a:path w="571500" h="609600">
                <a:moveTo>
                  <a:pt x="536769" y="434213"/>
                </a:moveTo>
                <a:lnTo>
                  <a:pt x="359511" y="434213"/>
                </a:lnTo>
                <a:lnTo>
                  <a:pt x="359511" y="435990"/>
                </a:lnTo>
                <a:lnTo>
                  <a:pt x="359701" y="437642"/>
                </a:lnTo>
                <a:lnTo>
                  <a:pt x="360095" y="439420"/>
                </a:lnTo>
                <a:lnTo>
                  <a:pt x="359701" y="440944"/>
                </a:lnTo>
                <a:lnTo>
                  <a:pt x="359511" y="442595"/>
                </a:lnTo>
                <a:lnTo>
                  <a:pt x="359511" y="570611"/>
                </a:lnTo>
                <a:lnTo>
                  <a:pt x="362355" y="582725"/>
                </a:lnTo>
                <a:lnTo>
                  <a:pt x="370109" y="592661"/>
                </a:lnTo>
                <a:lnTo>
                  <a:pt x="381607" y="599382"/>
                </a:lnTo>
                <a:lnTo>
                  <a:pt x="395681" y="601852"/>
                </a:lnTo>
                <a:lnTo>
                  <a:pt x="401078" y="601852"/>
                </a:lnTo>
                <a:lnTo>
                  <a:pt x="415211" y="599382"/>
                </a:lnTo>
                <a:lnTo>
                  <a:pt x="426738" y="592661"/>
                </a:lnTo>
                <a:lnTo>
                  <a:pt x="434504" y="582725"/>
                </a:lnTo>
                <a:lnTo>
                  <a:pt x="437349" y="570611"/>
                </a:lnTo>
                <a:lnTo>
                  <a:pt x="437349" y="464947"/>
                </a:lnTo>
                <a:lnTo>
                  <a:pt x="534352" y="464947"/>
                </a:lnTo>
                <a:lnTo>
                  <a:pt x="534352" y="445515"/>
                </a:lnTo>
                <a:lnTo>
                  <a:pt x="534225" y="444119"/>
                </a:lnTo>
                <a:lnTo>
                  <a:pt x="533971" y="442722"/>
                </a:lnTo>
                <a:lnTo>
                  <a:pt x="534733" y="440055"/>
                </a:lnTo>
                <a:lnTo>
                  <a:pt x="535281" y="437642"/>
                </a:lnTo>
                <a:lnTo>
                  <a:pt x="535368" y="434467"/>
                </a:lnTo>
                <a:lnTo>
                  <a:pt x="536769" y="434213"/>
                </a:lnTo>
                <a:close/>
              </a:path>
              <a:path w="571500" h="609600">
                <a:moveTo>
                  <a:pt x="377837" y="159512"/>
                </a:moveTo>
                <a:lnTo>
                  <a:pt x="377456" y="159512"/>
                </a:lnTo>
                <a:lnTo>
                  <a:pt x="359913" y="164792"/>
                </a:lnTo>
                <a:lnTo>
                  <a:pt x="341069" y="178704"/>
                </a:lnTo>
                <a:lnTo>
                  <a:pt x="326023" y="198356"/>
                </a:lnTo>
                <a:lnTo>
                  <a:pt x="319874" y="220852"/>
                </a:lnTo>
                <a:lnTo>
                  <a:pt x="319874" y="404368"/>
                </a:lnTo>
                <a:lnTo>
                  <a:pt x="322753" y="416089"/>
                </a:lnTo>
                <a:lnTo>
                  <a:pt x="330604" y="425656"/>
                </a:lnTo>
                <a:lnTo>
                  <a:pt x="342254" y="432103"/>
                </a:lnTo>
                <a:lnTo>
                  <a:pt x="356526" y="434467"/>
                </a:lnTo>
                <a:lnTo>
                  <a:pt x="357581" y="434467"/>
                </a:lnTo>
                <a:lnTo>
                  <a:pt x="359511" y="434213"/>
                </a:lnTo>
                <a:lnTo>
                  <a:pt x="536769" y="434213"/>
                </a:lnTo>
                <a:lnTo>
                  <a:pt x="549395" y="431925"/>
                </a:lnTo>
                <a:lnTo>
                  <a:pt x="560815" y="425465"/>
                </a:lnTo>
                <a:lnTo>
                  <a:pt x="568497" y="415982"/>
                </a:lnTo>
                <a:lnTo>
                  <a:pt x="571309" y="404368"/>
                </a:lnTo>
                <a:lnTo>
                  <a:pt x="571309" y="220852"/>
                </a:lnTo>
                <a:lnTo>
                  <a:pt x="565628" y="199217"/>
                </a:lnTo>
                <a:lnTo>
                  <a:pt x="557044" y="187578"/>
                </a:lnTo>
                <a:lnTo>
                  <a:pt x="447471" y="187578"/>
                </a:lnTo>
                <a:lnTo>
                  <a:pt x="432383" y="186441"/>
                </a:lnTo>
                <a:lnTo>
                  <a:pt x="392112" y="170814"/>
                </a:lnTo>
                <a:lnTo>
                  <a:pt x="378612" y="159765"/>
                </a:lnTo>
                <a:lnTo>
                  <a:pt x="378028" y="159765"/>
                </a:lnTo>
                <a:lnTo>
                  <a:pt x="377837" y="159512"/>
                </a:lnTo>
                <a:close/>
              </a:path>
              <a:path w="571500" h="609600">
                <a:moveTo>
                  <a:pt x="516318" y="159765"/>
                </a:moveTo>
                <a:lnTo>
                  <a:pt x="474200" y="183880"/>
                </a:lnTo>
                <a:lnTo>
                  <a:pt x="447471" y="187578"/>
                </a:lnTo>
                <a:lnTo>
                  <a:pt x="557044" y="187578"/>
                </a:lnTo>
                <a:lnTo>
                  <a:pt x="551576" y="180165"/>
                </a:lnTo>
                <a:lnTo>
                  <a:pt x="533643" y="166185"/>
                </a:lnTo>
                <a:lnTo>
                  <a:pt x="516318" y="159765"/>
                </a:lnTo>
                <a:close/>
              </a:path>
              <a:path w="571500" h="609600">
                <a:moveTo>
                  <a:pt x="447446" y="0"/>
                </a:moveTo>
                <a:lnTo>
                  <a:pt x="412887" y="6973"/>
                </a:lnTo>
                <a:lnTo>
                  <a:pt x="384643" y="25971"/>
                </a:lnTo>
                <a:lnTo>
                  <a:pt x="365587" y="54113"/>
                </a:lnTo>
                <a:lnTo>
                  <a:pt x="358597" y="88519"/>
                </a:lnTo>
                <a:lnTo>
                  <a:pt x="360949" y="108815"/>
                </a:lnTo>
                <a:lnTo>
                  <a:pt x="378136" y="143883"/>
                </a:lnTo>
                <a:lnTo>
                  <a:pt x="417493" y="171894"/>
                </a:lnTo>
                <a:lnTo>
                  <a:pt x="447446" y="177037"/>
                </a:lnTo>
                <a:lnTo>
                  <a:pt x="462837" y="175716"/>
                </a:lnTo>
                <a:lnTo>
                  <a:pt x="502983" y="157607"/>
                </a:lnTo>
                <a:lnTo>
                  <a:pt x="527240" y="127444"/>
                </a:lnTo>
                <a:lnTo>
                  <a:pt x="536257" y="88519"/>
                </a:lnTo>
                <a:lnTo>
                  <a:pt x="529279" y="54113"/>
                </a:lnTo>
                <a:lnTo>
                  <a:pt x="510249" y="25971"/>
                </a:lnTo>
                <a:lnTo>
                  <a:pt x="482020" y="6973"/>
                </a:lnTo>
                <a:lnTo>
                  <a:pt x="447446" y="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807740" y="3936491"/>
            <a:ext cx="609600" cy="565785"/>
          </a:xfrm>
          <a:custGeom>
            <a:rect l="l" t="t" r="r" b="b"/>
            <a:pathLst>
              <a:path w="609600" h="565785">
                <a:moveTo>
                  <a:pt x="283037" y="0"/>
                </a:moveTo>
                <a:lnTo>
                  <a:pt x="237140" y="3704"/>
                </a:lnTo>
                <a:lnTo>
                  <a:pt x="193594" y="14430"/>
                </a:lnTo>
                <a:lnTo>
                  <a:pt x="152985" y="31591"/>
                </a:lnTo>
                <a:lnTo>
                  <a:pt x="115896" y="54603"/>
                </a:lnTo>
                <a:lnTo>
                  <a:pt x="82910" y="82883"/>
                </a:lnTo>
                <a:lnTo>
                  <a:pt x="54612" y="115845"/>
                </a:lnTo>
                <a:lnTo>
                  <a:pt x="31586" y="152905"/>
                </a:lnTo>
                <a:lnTo>
                  <a:pt x="14416" y="193478"/>
                </a:lnTo>
                <a:lnTo>
                  <a:pt x="3686" y="236981"/>
                </a:lnTo>
                <a:lnTo>
                  <a:pt x="0" y="282574"/>
                </a:lnTo>
                <a:lnTo>
                  <a:pt x="72" y="283971"/>
                </a:lnTo>
                <a:lnTo>
                  <a:pt x="3686" y="328607"/>
                </a:lnTo>
                <a:lnTo>
                  <a:pt x="14416" y="372055"/>
                </a:lnTo>
                <a:lnTo>
                  <a:pt x="31586" y="412585"/>
                </a:lnTo>
                <a:lnTo>
                  <a:pt x="54612" y="449613"/>
                </a:lnTo>
                <a:lnTo>
                  <a:pt x="82910" y="482552"/>
                </a:lnTo>
                <a:lnTo>
                  <a:pt x="115896" y="510816"/>
                </a:lnTo>
                <a:lnTo>
                  <a:pt x="152985" y="533819"/>
                </a:lnTo>
                <a:lnTo>
                  <a:pt x="193594" y="550975"/>
                </a:lnTo>
                <a:lnTo>
                  <a:pt x="237140" y="561699"/>
                </a:lnTo>
                <a:lnTo>
                  <a:pt x="283037" y="565403"/>
                </a:lnTo>
                <a:lnTo>
                  <a:pt x="330886" y="561348"/>
                </a:lnTo>
                <a:lnTo>
                  <a:pt x="376148" y="549630"/>
                </a:lnTo>
                <a:lnTo>
                  <a:pt x="418155" y="530919"/>
                </a:lnTo>
                <a:lnTo>
                  <a:pt x="429260" y="523620"/>
                </a:lnTo>
                <a:lnTo>
                  <a:pt x="283037" y="523620"/>
                </a:lnTo>
                <a:lnTo>
                  <a:pt x="234493" y="518712"/>
                </a:lnTo>
                <a:lnTo>
                  <a:pt x="189243" y="504642"/>
                </a:lnTo>
                <a:lnTo>
                  <a:pt x="148266" y="482392"/>
                </a:lnTo>
                <a:lnTo>
                  <a:pt x="112542" y="452945"/>
                </a:lnTo>
                <a:lnTo>
                  <a:pt x="83051" y="417283"/>
                </a:lnTo>
                <a:lnTo>
                  <a:pt x="60773" y="376388"/>
                </a:lnTo>
                <a:lnTo>
                  <a:pt x="46688" y="331242"/>
                </a:lnTo>
                <a:lnTo>
                  <a:pt x="41891" y="283971"/>
                </a:lnTo>
                <a:lnTo>
                  <a:pt x="41800" y="282574"/>
                </a:lnTo>
                <a:lnTo>
                  <a:pt x="46688" y="234331"/>
                </a:lnTo>
                <a:lnTo>
                  <a:pt x="60773" y="189122"/>
                </a:lnTo>
                <a:lnTo>
                  <a:pt x="83051" y="148182"/>
                </a:lnTo>
                <a:lnTo>
                  <a:pt x="112542" y="112490"/>
                </a:lnTo>
                <a:lnTo>
                  <a:pt x="148266" y="83024"/>
                </a:lnTo>
                <a:lnTo>
                  <a:pt x="189243" y="60765"/>
                </a:lnTo>
                <a:lnTo>
                  <a:pt x="234493" y="46691"/>
                </a:lnTo>
                <a:lnTo>
                  <a:pt x="283037" y="41782"/>
                </a:lnTo>
                <a:lnTo>
                  <a:pt x="430632" y="41782"/>
                </a:lnTo>
                <a:lnTo>
                  <a:pt x="429598" y="41020"/>
                </a:lnTo>
                <a:lnTo>
                  <a:pt x="384495" y="18814"/>
                </a:lnTo>
                <a:lnTo>
                  <a:pt x="335342" y="4849"/>
                </a:lnTo>
                <a:lnTo>
                  <a:pt x="283037" y="0"/>
                </a:lnTo>
                <a:close/>
              </a:path>
              <a:path w="609600" h="565785">
                <a:moveTo>
                  <a:pt x="555985" y="355980"/>
                </a:moveTo>
                <a:lnTo>
                  <a:pt x="512297" y="355980"/>
                </a:lnTo>
                <a:lnTo>
                  <a:pt x="491909" y="402089"/>
                </a:lnTo>
                <a:lnTo>
                  <a:pt x="462788" y="442566"/>
                </a:lnTo>
                <a:lnTo>
                  <a:pt x="426137" y="476186"/>
                </a:lnTo>
                <a:lnTo>
                  <a:pt x="383160" y="501720"/>
                </a:lnTo>
                <a:lnTo>
                  <a:pt x="335058" y="517941"/>
                </a:lnTo>
                <a:lnTo>
                  <a:pt x="283037" y="523620"/>
                </a:lnTo>
                <a:lnTo>
                  <a:pt x="429260" y="523620"/>
                </a:lnTo>
                <a:lnTo>
                  <a:pt x="456239" y="505888"/>
                </a:lnTo>
                <a:lnTo>
                  <a:pt x="489732" y="475207"/>
                </a:lnTo>
                <a:lnTo>
                  <a:pt x="517966" y="439548"/>
                </a:lnTo>
                <a:lnTo>
                  <a:pt x="540273" y="399582"/>
                </a:lnTo>
                <a:lnTo>
                  <a:pt x="555985" y="355980"/>
                </a:lnTo>
                <a:close/>
              </a:path>
              <a:path w="609600" h="565785">
                <a:moveTo>
                  <a:pt x="536300" y="209422"/>
                </a:moveTo>
                <a:lnTo>
                  <a:pt x="462894" y="355980"/>
                </a:lnTo>
                <a:lnTo>
                  <a:pt x="609579" y="355980"/>
                </a:lnTo>
                <a:lnTo>
                  <a:pt x="536300" y="209422"/>
                </a:lnTo>
                <a:close/>
              </a:path>
              <a:path w="609600" h="565785">
                <a:moveTo>
                  <a:pt x="306024" y="225043"/>
                </a:moveTo>
                <a:lnTo>
                  <a:pt x="280374" y="228965"/>
                </a:lnTo>
                <a:lnTo>
                  <a:pt x="260005" y="240410"/>
                </a:lnTo>
                <a:lnTo>
                  <a:pt x="246523" y="258905"/>
                </a:lnTo>
                <a:lnTo>
                  <a:pt x="241533" y="283971"/>
                </a:lnTo>
                <a:lnTo>
                  <a:pt x="242452" y="295991"/>
                </a:lnTo>
                <a:lnTo>
                  <a:pt x="266152" y="331680"/>
                </a:lnTo>
                <a:lnTo>
                  <a:pt x="303217" y="340359"/>
                </a:lnTo>
                <a:lnTo>
                  <a:pt x="314420" y="339740"/>
                </a:lnTo>
                <a:lnTo>
                  <a:pt x="324885" y="338169"/>
                </a:lnTo>
                <a:lnTo>
                  <a:pt x="333980" y="336073"/>
                </a:lnTo>
                <a:lnTo>
                  <a:pt x="341076" y="333882"/>
                </a:lnTo>
                <a:lnTo>
                  <a:pt x="341076" y="319531"/>
                </a:lnTo>
                <a:lnTo>
                  <a:pt x="303776" y="319531"/>
                </a:lnTo>
                <a:lnTo>
                  <a:pt x="289506" y="317025"/>
                </a:lnTo>
                <a:lnTo>
                  <a:pt x="278333" y="309768"/>
                </a:lnTo>
                <a:lnTo>
                  <a:pt x="271048" y="298154"/>
                </a:lnTo>
                <a:lnTo>
                  <a:pt x="268444" y="282574"/>
                </a:lnTo>
                <a:lnTo>
                  <a:pt x="271276" y="266592"/>
                </a:lnTo>
                <a:lnTo>
                  <a:pt x="279103" y="255206"/>
                </a:lnTo>
                <a:lnTo>
                  <a:pt x="290926" y="248392"/>
                </a:lnTo>
                <a:lnTo>
                  <a:pt x="305744" y="246125"/>
                </a:lnTo>
                <a:lnTo>
                  <a:pt x="333422" y="246125"/>
                </a:lnTo>
                <a:lnTo>
                  <a:pt x="337431" y="230758"/>
                </a:lnTo>
                <a:lnTo>
                  <a:pt x="332205" y="228633"/>
                </a:lnTo>
                <a:lnTo>
                  <a:pt x="325089" y="226806"/>
                </a:lnTo>
                <a:lnTo>
                  <a:pt x="316292" y="225526"/>
                </a:lnTo>
                <a:lnTo>
                  <a:pt x="306024" y="225043"/>
                </a:lnTo>
                <a:close/>
              </a:path>
              <a:path w="609600" h="565785">
                <a:moveTo>
                  <a:pt x="200829" y="226186"/>
                </a:moveTo>
                <a:lnTo>
                  <a:pt x="167174" y="226186"/>
                </a:lnTo>
                <a:lnTo>
                  <a:pt x="132681" y="339216"/>
                </a:lnTo>
                <a:lnTo>
                  <a:pt x="159326" y="339216"/>
                </a:lnTo>
                <a:lnTo>
                  <a:pt x="167174" y="310006"/>
                </a:lnTo>
                <a:lnTo>
                  <a:pt x="226833" y="310006"/>
                </a:lnTo>
                <a:lnTo>
                  <a:pt x="220923" y="290956"/>
                </a:lnTo>
                <a:lnTo>
                  <a:pt x="170819" y="290956"/>
                </a:lnTo>
                <a:lnTo>
                  <a:pt x="177550" y="267207"/>
                </a:lnTo>
                <a:lnTo>
                  <a:pt x="179519" y="260730"/>
                </a:lnTo>
                <a:lnTo>
                  <a:pt x="181195" y="251967"/>
                </a:lnTo>
                <a:lnTo>
                  <a:pt x="182884" y="245236"/>
                </a:lnTo>
                <a:lnTo>
                  <a:pt x="206739" y="245236"/>
                </a:lnTo>
                <a:lnTo>
                  <a:pt x="200829" y="226186"/>
                </a:lnTo>
                <a:close/>
              </a:path>
              <a:path w="609600" h="565785">
                <a:moveTo>
                  <a:pt x="226833" y="310006"/>
                </a:moveTo>
                <a:lnTo>
                  <a:pt x="199712" y="310006"/>
                </a:lnTo>
                <a:lnTo>
                  <a:pt x="208399" y="339216"/>
                </a:lnTo>
                <a:lnTo>
                  <a:pt x="235894" y="339216"/>
                </a:lnTo>
                <a:lnTo>
                  <a:pt x="226833" y="310006"/>
                </a:lnTo>
                <a:close/>
              </a:path>
              <a:path w="609600" h="565785">
                <a:moveTo>
                  <a:pt x="430890" y="226186"/>
                </a:moveTo>
                <a:lnTo>
                  <a:pt x="361040" y="226186"/>
                </a:lnTo>
                <a:lnTo>
                  <a:pt x="361040" y="339216"/>
                </a:lnTo>
                <a:lnTo>
                  <a:pt x="433138" y="339216"/>
                </a:lnTo>
                <a:lnTo>
                  <a:pt x="433138" y="318134"/>
                </a:lnTo>
                <a:lnTo>
                  <a:pt x="386846" y="318134"/>
                </a:lnTo>
                <a:lnTo>
                  <a:pt x="386846" y="291591"/>
                </a:lnTo>
                <a:lnTo>
                  <a:pt x="428375" y="291591"/>
                </a:lnTo>
                <a:lnTo>
                  <a:pt x="428375" y="270509"/>
                </a:lnTo>
                <a:lnTo>
                  <a:pt x="386846" y="270509"/>
                </a:lnTo>
                <a:lnTo>
                  <a:pt x="386846" y="247268"/>
                </a:lnTo>
                <a:lnTo>
                  <a:pt x="430890" y="247268"/>
                </a:lnTo>
                <a:lnTo>
                  <a:pt x="430890" y="226186"/>
                </a:lnTo>
                <a:close/>
              </a:path>
              <a:path w="609600" h="565785">
                <a:moveTo>
                  <a:pt x="341076" y="274446"/>
                </a:moveTo>
                <a:lnTo>
                  <a:pt x="299013" y="274446"/>
                </a:lnTo>
                <a:lnTo>
                  <a:pt x="299013" y="294385"/>
                </a:lnTo>
                <a:lnTo>
                  <a:pt x="316399" y="294385"/>
                </a:lnTo>
                <a:lnTo>
                  <a:pt x="316399" y="317880"/>
                </a:lnTo>
                <a:lnTo>
                  <a:pt x="314444" y="319023"/>
                </a:lnTo>
                <a:lnTo>
                  <a:pt x="309668" y="319531"/>
                </a:lnTo>
                <a:lnTo>
                  <a:pt x="341076" y="319531"/>
                </a:lnTo>
                <a:lnTo>
                  <a:pt x="341076" y="274446"/>
                </a:lnTo>
                <a:close/>
              </a:path>
              <a:path w="609600" h="565785">
                <a:moveTo>
                  <a:pt x="206739" y="245236"/>
                </a:moveTo>
                <a:lnTo>
                  <a:pt x="183164" y="245236"/>
                </a:lnTo>
                <a:lnTo>
                  <a:pt x="184840" y="251967"/>
                </a:lnTo>
                <a:lnTo>
                  <a:pt x="186809" y="260476"/>
                </a:lnTo>
                <a:lnTo>
                  <a:pt x="195788" y="290956"/>
                </a:lnTo>
                <a:lnTo>
                  <a:pt x="220923" y="290956"/>
                </a:lnTo>
                <a:lnTo>
                  <a:pt x="206739" y="245236"/>
                </a:lnTo>
                <a:close/>
              </a:path>
              <a:path w="609600" h="565785">
                <a:moveTo>
                  <a:pt x="333422" y="246125"/>
                </a:moveTo>
                <a:lnTo>
                  <a:pt x="305744" y="246125"/>
                </a:lnTo>
                <a:lnTo>
                  <a:pt x="314164" y="246526"/>
                </a:lnTo>
                <a:lnTo>
                  <a:pt x="321135" y="247618"/>
                </a:lnTo>
                <a:lnTo>
                  <a:pt x="326999" y="249233"/>
                </a:lnTo>
                <a:lnTo>
                  <a:pt x="332097" y="251205"/>
                </a:lnTo>
                <a:lnTo>
                  <a:pt x="333422" y="246125"/>
                </a:lnTo>
                <a:close/>
              </a:path>
              <a:path w="609600" h="565785">
                <a:moveTo>
                  <a:pt x="430632" y="41782"/>
                </a:moveTo>
                <a:lnTo>
                  <a:pt x="283037" y="41782"/>
                </a:lnTo>
                <a:lnTo>
                  <a:pt x="332802" y="46978"/>
                </a:lnTo>
                <a:lnTo>
                  <a:pt x="379011" y="61839"/>
                </a:lnTo>
                <a:lnTo>
                  <a:pt x="420636" y="85280"/>
                </a:lnTo>
                <a:lnTo>
                  <a:pt x="456649" y="116214"/>
                </a:lnTo>
                <a:lnTo>
                  <a:pt x="486022" y="153554"/>
                </a:lnTo>
                <a:lnTo>
                  <a:pt x="507725" y="196214"/>
                </a:lnTo>
                <a:lnTo>
                  <a:pt x="531601" y="148335"/>
                </a:lnTo>
                <a:lnTo>
                  <a:pt x="504050" y="106656"/>
                </a:lnTo>
                <a:lnTo>
                  <a:pt x="469749" y="70593"/>
                </a:lnTo>
                <a:lnTo>
                  <a:pt x="430632" y="41782"/>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801623" y="5216652"/>
            <a:ext cx="678180" cy="512445"/>
          </a:xfrm>
          <a:custGeom>
            <a:rect l="l" t="t" r="r" b="b"/>
            <a:pathLst>
              <a:path w="678180" h="512445">
                <a:moveTo>
                  <a:pt x="325056" y="96393"/>
                </a:moveTo>
                <a:lnTo>
                  <a:pt x="32016" y="96393"/>
                </a:lnTo>
                <a:lnTo>
                  <a:pt x="19577" y="98913"/>
                </a:lnTo>
                <a:lnTo>
                  <a:pt x="9398" y="105791"/>
                </a:lnTo>
                <a:lnTo>
                  <a:pt x="2523" y="116002"/>
                </a:lnTo>
                <a:lnTo>
                  <a:pt x="0" y="128524"/>
                </a:lnTo>
                <a:lnTo>
                  <a:pt x="0" y="480021"/>
                </a:lnTo>
                <a:lnTo>
                  <a:pt x="2523" y="492470"/>
                </a:lnTo>
                <a:lnTo>
                  <a:pt x="9398" y="502658"/>
                </a:lnTo>
                <a:lnTo>
                  <a:pt x="19577" y="509538"/>
                </a:lnTo>
                <a:lnTo>
                  <a:pt x="32016" y="512064"/>
                </a:lnTo>
                <a:lnTo>
                  <a:pt x="522605" y="512064"/>
                </a:lnTo>
                <a:lnTo>
                  <a:pt x="535052" y="509538"/>
                </a:lnTo>
                <a:lnTo>
                  <a:pt x="545226" y="502658"/>
                </a:lnTo>
                <a:lnTo>
                  <a:pt x="552090" y="492470"/>
                </a:lnTo>
                <a:lnTo>
                  <a:pt x="554609" y="480021"/>
                </a:lnTo>
                <a:lnTo>
                  <a:pt x="554609" y="458660"/>
                </a:lnTo>
                <a:lnTo>
                  <a:pt x="48196" y="458660"/>
                </a:lnTo>
                <a:lnTo>
                  <a:pt x="48196" y="149860"/>
                </a:lnTo>
                <a:lnTo>
                  <a:pt x="302514" y="149860"/>
                </a:lnTo>
                <a:lnTo>
                  <a:pt x="302983" y="147320"/>
                </a:lnTo>
                <a:lnTo>
                  <a:pt x="303834" y="144780"/>
                </a:lnTo>
                <a:lnTo>
                  <a:pt x="304914" y="142494"/>
                </a:lnTo>
                <a:lnTo>
                  <a:pt x="325056" y="96393"/>
                </a:lnTo>
                <a:close/>
              </a:path>
              <a:path w="678180" h="512445">
                <a:moveTo>
                  <a:pt x="506476" y="289433"/>
                </a:moveTo>
                <a:lnTo>
                  <a:pt x="506476" y="458660"/>
                </a:lnTo>
                <a:lnTo>
                  <a:pt x="554609" y="458660"/>
                </a:lnTo>
                <a:lnTo>
                  <a:pt x="554609" y="294259"/>
                </a:lnTo>
                <a:lnTo>
                  <a:pt x="542337" y="293594"/>
                </a:lnTo>
                <a:lnTo>
                  <a:pt x="530288" y="292560"/>
                </a:lnTo>
                <a:lnTo>
                  <a:pt x="518334" y="291169"/>
                </a:lnTo>
                <a:lnTo>
                  <a:pt x="506476" y="289433"/>
                </a:lnTo>
                <a:close/>
              </a:path>
              <a:path w="678180" h="512445">
                <a:moveTo>
                  <a:pt x="140452" y="406946"/>
                </a:moveTo>
                <a:lnTo>
                  <a:pt x="108140" y="406946"/>
                </a:lnTo>
                <a:lnTo>
                  <a:pt x="110782" y="433222"/>
                </a:lnTo>
                <a:lnTo>
                  <a:pt x="116903" y="439826"/>
                </a:lnTo>
                <a:lnTo>
                  <a:pt x="120142" y="440550"/>
                </a:lnTo>
                <a:lnTo>
                  <a:pt x="123380" y="438988"/>
                </a:lnTo>
                <a:lnTo>
                  <a:pt x="124929" y="435991"/>
                </a:lnTo>
                <a:lnTo>
                  <a:pt x="140452" y="406946"/>
                </a:lnTo>
                <a:close/>
              </a:path>
              <a:path w="678180" h="512445">
                <a:moveTo>
                  <a:pt x="217195" y="384378"/>
                </a:moveTo>
                <a:lnTo>
                  <a:pt x="152514" y="384378"/>
                </a:lnTo>
                <a:lnTo>
                  <a:pt x="180098" y="435991"/>
                </a:lnTo>
                <a:lnTo>
                  <a:pt x="181648" y="438988"/>
                </a:lnTo>
                <a:lnTo>
                  <a:pt x="184886" y="440550"/>
                </a:lnTo>
                <a:lnTo>
                  <a:pt x="188125" y="439826"/>
                </a:lnTo>
                <a:lnTo>
                  <a:pt x="188963" y="439699"/>
                </a:lnTo>
                <a:lnTo>
                  <a:pt x="189687" y="439470"/>
                </a:lnTo>
                <a:lnTo>
                  <a:pt x="190284" y="439102"/>
                </a:lnTo>
                <a:lnTo>
                  <a:pt x="192443" y="437908"/>
                </a:lnTo>
                <a:lnTo>
                  <a:pt x="194005" y="435749"/>
                </a:lnTo>
                <a:lnTo>
                  <a:pt x="196875" y="406946"/>
                </a:lnTo>
                <a:lnTo>
                  <a:pt x="229296" y="406946"/>
                </a:lnTo>
                <a:lnTo>
                  <a:pt x="217195" y="384378"/>
                </a:lnTo>
                <a:close/>
              </a:path>
              <a:path w="678180" h="512445">
                <a:moveTo>
                  <a:pt x="152514" y="251587"/>
                </a:moveTo>
                <a:lnTo>
                  <a:pt x="129249" y="256289"/>
                </a:lnTo>
                <a:lnTo>
                  <a:pt x="110224" y="269113"/>
                </a:lnTo>
                <a:lnTo>
                  <a:pt x="97384" y="288127"/>
                </a:lnTo>
                <a:lnTo>
                  <a:pt x="92671" y="311404"/>
                </a:lnTo>
                <a:lnTo>
                  <a:pt x="93612" y="322002"/>
                </a:lnTo>
                <a:lnTo>
                  <a:pt x="96329" y="331993"/>
                </a:lnTo>
                <a:lnTo>
                  <a:pt x="100665" y="341247"/>
                </a:lnTo>
                <a:lnTo>
                  <a:pt x="106464" y="349631"/>
                </a:lnTo>
                <a:lnTo>
                  <a:pt x="74574" y="409105"/>
                </a:lnTo>
                <a:lnTo>
                  <a:pt x="73012" y="411988"/>
                </a:lnTo>
                <a:lnTo>
                  <a:pt x="73609" y="415582"/>
                </a:lnTo>
                <a:lnTo>
                  <a:pt x="75895" y="417982"/>
                </a:lnTo>
                <a:lnTo>
                  <a:pt x="78282" y="420268"/>
                </a:lnTo>
                <a:lnTo>
                  <a:pt x="81889" y="420865"/>
                </a:lnTo>
                <a:lnTo>
                  <a:pt x="84759" y="419303"/>
                </a:lnTo>
                <a:lnTo>
                  <a:pt x="108140" y="406946"/>
                </a:lnTo>
                <a:lnTo>
                  <a:pt x="140452" y="406946"/>
                </a:lnTo>
                <a:lnTo>
                  <a:pt x="152514" y="384378"/>
                </a:lnTo>
                <a:lnTo>
                  <a:pt x="217195" y="384378"/>
                </a:lnTo>
                <a:lnTo>
                  <a:pt x="198564" y="349631"/>
                </a:lnTo>
                <a:lnTo>
                  <a:pt x="204090" y="341630"/>
                </a:lnTo>
                <a:lnTo>
                  <a:pt x="152514" y="341630"/>
                </a:lnTo>
                <a:lnTo>
                  <a:pt x="140758" y="339246"/>
                </a:lnTo>
                <a:lnTo>
                  <a:pt x="131154" y="332755"/>
                </a:lnTo>
                <a:lnTo>
                  <a:pt x="124676" y="323145"/>
                </a:lnTo>
                <a:lnTo>
                  <a:pt x="122301" y="311404"/>
                </a:lnTo>
                <a:lnTo>
                  <a:pt x="124676" y="299642"/>
                </a:lnTo>
                <a:lnTo>
                  <a:pt x="131154" y="289988"/>
                </a:lnTo>
                <a:lnTo>
                  <a:pt x="140758" y="283454"/>
                </a:lnTo>
                <a:lnTo>
                  <a:pt x="152514" y="281051"/>
                </a:lnTo>
                <a:lnTo>
                  <a:pt x="202853" y="281051"/>
                </a:lnTo>
                <a:lnTo>
                  <a:pt x="194792" y="269113"/>
                </a:lnTo>
                <a:lnTo>
                  <a:pt x="175771" y="256289"/>
                </a:lnTo>
                <a:lnTo>
                  <a:pt x="152514" y="251587"/>
                </a:lnTo>
                <a:close/>
              </a:path>
              <a:path w="678180" h="512445">
                <a:moveTo>
                  <a:pt x="229296" y="406946"/>
                </a:moveTo>
                <a:lnTo>
                  <a:pt x="196875" y="406946"/>
                </a:lnTo>
                <a:lnTo>
                  <a:pt x="223266" y="420865"/>
                </a:lnTo>
                <a:lnTo>
                  <a:pt x="226733" y="420268"/>
                </a:lnTo>
                <a:lnTo>
                  <a:pt x="229133" y="417982"/>
                </a:lnTo>
                <a:lnTo>
                  <a:pt x="231419" y="415582"/>
                </a:lnTo>
                <a:lnTo>
                  <a:pt x="232016" y="411988"/>
                </a:lnTo>
                <a:lnTo>
                  <a:pt x="229296" y="406946"/>
                </a:lnTo>
                <a:close/>
              </a:path>
              <a:path w="678180" h="512445">
                <a:moveTo>
                  <a:pt x="202853" y="281051"/>
                </a:moveTo>
                <a:lnTo>
                  <a:pt x="152514" y="281051"/>
                </a:lnTo>
                <a:lnTo>
                  <a:pt x="164284" y="283454"/>
                </a:lnTo>
                <a:lnTo>
                  <a:pt x="173932" y="289988"/>
                </a:lnTo>
                <a:lnTo>
                  <a:pt x="180457" y="299642"/>
                </a:lnTo>
                <a:lnTo>
                  <a:pt x="182854" y="311404"/>
                </a:lnTo>
                <a:lnTo>
                  <a:pt x="180457" y="323145"/>
                </a:lnTo>
                <a:lnTo>
                  <a:pt x="173932" y="332755"/>
                </a:lnTo>
                <a:lnTo>
                  <a:pt x="164284" y="339246"/>
                </a:lnTo>
                <a:lnTo>
                  <a:pt x="152514" y="341630"/>
                </a:lnTo>
                <a:lnTo>
                  <a:pt x="204090" y="341630"/>
                </a:lnTo>
                <a:lnTo>
                  <a:pt x="204355" y="341247"/>
                </a:lnTo>
                <a:lnTo>
                  <a:pt x="208687" y="331993"/>
                </a:lnTo>
                <a:lnTo>
                  <a:pt x="211403" y="322002"/>
                </a:lnTo>
                <a:lnTo>
                  <a:pt x="212344" y="311404"/>
                </a:lnTo>
                <a:lnTo>
                  <a:pt x="207631" y="288127"/>
                </a:lnTo>
                <a:lnTo>
                  <a:pt x="202853" y="281051"/>
                </a:lnTo>
                <a:close/>
              </a:path>
              <a:path w="678180" h="512445">
                <a:moveTo>
                  <a:pt x="359498" y="0"/>
                </a:moveTo>
                <a:lnTo>
                  <a:pt x="352310" y="0"/>
                </a:lnTo>
                <a:lnTo>
                  <a:pt x="344639" y="5461"/>
                </a:lnTo>
                <a:lnTo>
                  <a:pt x="341515" y="12827"/>
                </a:lnTo>
                <a:lnTo>
                  <a:pt x="338277" y="20066"/>
                </a:lnTo>
                <a:lnTo>
                  <a:pt x="339356" y="28575"/>
                </a:lnTo>
                <a:lnTo>
                  <a:pt x="344271" y="34798"/>
                </a:lnTo>
                <a:lnTo>
                  <a:pt x="368376" y="65024"/>
                </a:lnTo>
                <a:lnTo>
                  <a:pt x="330606" y="151130"/>
                </a:lnTo>
                <a:lnTo>
                  <a:pt x="327367" y="158623"/>
                </a:lnTo>
                <a:lnTo>
                  <a:pt x="328930" y="167386"/>
                </a:lnTo>
                <a:lnTo>
                  <a:pt x="334797" y="173228"/>
                </a:lnTo>
                <a:lnTo>
                  <a:pt x="358506" y="195175"/>
                </a:lnTo>
                <a:lnTo>
                  <a:pt x="383708" y="214503"/>
                </a:lnTo>
                <a:lnTo>
                  <a:pt x="410324" y="231163"/>
                </a:lnTo>
                <a:lnTo>
                  <a:pt x="438277" y="245110"/>
                </a:lnTo>
                <a:lnTo>
                  <a:pt x="467572" y="256329"/>
                </a:lnTo>
                <a:lnTo>
                  <a:pt x="497870" y="264668"/>
                </a:lnTo>
                <a:lnTo>
                  <a:pt x="529165" y="270148"/>
                </a:lnTo>
                <a:lnTo>
                  <a:pt x="561340" y="272796"/>
                </a:lnTo>
                <a:lnTo>
                  <a:pt x="569595" y="272923"/>
                </a:lnTo>
                <a:lnTo>
                  <a:pt x="577088" y="268351"/>
                </a:lnTo>
                <a:lnTo>
                  <a:pt x="580517" y="260731"/>
                </a:lnTo>
                <a:lnTo>
                  <a:pt x="618109" y="174752"/>
                </a:lnTo>
                <a:lnTo>
                  <a:pt x="637540" y="173228"/>
                </a:lnTo>
                <a:lnTo>
                  <a:pt x="651510" y="173228"/>
                </a:lnTo>
                <a:lnTo>
                  <a:pt x="651510" y="172085"/>
                </a:lnTo>
                <a:lnTo>
                  <a:pt x="661416" y="170942"/>
                </a:lnTo>
                <a:lnTo>
                  <a:pt x="667512" y="169926"/>
                </a:lnTo>
                <a:lnTo>
                  <a:pt x="672211" y="164846"/>
                </a:lnTo>
                <a:lnTo>
                  <a:pt x="674751" y="159131"/>
                </a:lnTo>
                <a:lnTo>
                  <a:pt x="677926" y="151765"/>
                </a:lnTo>
                <a:lnTo>
                  <a:pt x="677291" y="142621"/>
                </a:lnTo>
                <a:lnTo>
                  <a:pt x="671957" y="137160"/>
                </a:lnTo>
                <a:lnTo>
                  <a:pt x="549656" y="16764"/>
                </a:lnTo>
                <a:lnTo>
                  <a:pt x="545338" y="11303"/>
                </a:lnTo>
                <a:lnTo>
                  <a:pt x="539517" y="8762"/>
                </a:lnTo>
                <a:lnTo>
                  <a:pt x="531495" y="8762"/>
                </a:lnTo>
                <a:lnTo>
                  <a:pt x="359498" y="0"/>
                </a:lnTo>
                <a:close/>
              </a:path>
              <a:path w="678180" h="512445">
                <a:moveTo>
                  <a:pt x="633095" y="224536"/>
                </a:moveTo>
                <a:lnTo>
                  <a:pt x="631444" y="225806"/>
                </a:lnTo>
                <a:lnTo>
                  <a:pt x="631190" y="227584"/>
                </a:lnTo>
                <a:lnTo>
                  <a:pt x="627761" y="257683"/>
                </a:lnTo>
                <a:lnTo>
                  <a:pt x="627761" y="258445"/>
                </a:lnTo>
                <a:lnTo>
                  <a:pt x="627888" y="259461"/>
                </a:lnTo>
                <a:lnTo>
                  <a:pt x="628523" y="260096"/>
                </a:lnTo>
                <a:lnTo>
                  <a:pt x="629031" y="260858"/>
                </a:lnTo>
                <a:lnTo>
                  <a:pt x="629920" y="261366"/>
                </a:lnTo>
                <a:lnTo>
                  <a:pt x="658241" y="261366"/>
                </a:lnTo>
                <a:lnTo>
                  <a:pt x="659130" y="261239"/>
                </a:lnTo>
                <a:lnTo>
                  <a:pt x="660019" y="260858"/>
                </a:lnTo>
                <a:lnTo>
                  <a:pt x="660527" y="260096"/>
                </a:lnTo>
                <a:lnTo>
                  <a:pt x="661162" y="259461"/>
                </a:lnTo>
                <a:lnTo>
                  <a:pt x="661416" y="258445"/>
                </a:lnTo>
                <a:lnTo>
                  <a:pt x="660527" y="251587"/>
                </a:lnTo>
                <a:lnTo>
                  <a:pt x="660019" y="245745"/>
                </a:lnTo>
                <a:lnTo>
                  <a:pt x="659257" y="239903"/>
                </a:lnTo>
                <a:lnTo>
                  <a:pt x="657860" y="227584"/>
                </a:lnTo>
                <a:lnTo>
                  <a:pt x="657606" y="225806"/>
                </a:lnTo>
                <a:lnTo>
                  <a:pt x="656151" y="224663"/>
                </a:lnTo>
                <a:lnTo>
                  <a:pt x="634873" y="224663"/>
                </a:lnTo>
                <a:lnTo>
                  <a:pt x="633095" y="224536"/>
                </a:lnTo>
                <a:close/>
              </a:path>
              <a:path w="678180" h="512445">
                <a:moveTo>
                  <a:pt x="651510" y="173228"/>
                </a:moveTo>
                <a:lnTo>
                  <a:pt x="637540" y="173228"/>
                </a:lnTo>
                <a:lnTo>
                  <a:pt x="637540" y="224663"/>
                </a:lnTo>
                <a:lnTo>
                  <a:pt x="651510" y="224663"/>
                </a:lnTo>
                <a:lnTo>
                  <a:pt x="651510" y="173228"/>
                </a:lnTo>
                <a:close/>
              </a:path>
              <a:path w="678180" h="512445">
                <a:moveTo>
                  <a:pt x="655828" y="224409"/>
                </a:moveTo>
                <a:lnTo>
                  <a:pt x="654050" y="224663"/>
                </a:lnTo>
                <a:lnTo>
                  <a:pt x="656151" y="224663"/>
                </a:lnTo>
                <a:lnTo>
                  <a:pt x="655828" y="224409"/>
                </a:lnTo>
                <a:close/>
              </a:path>
              <a:path w="678180" h="512445">
                <a:moveTo>
                  <a:pt x="538353" y="8255"/>
                </a:moveTo>
                <a:lnTo>
                  <a:pt x="531495" y="8762"/>
                </a:lnTo>
                <a:lnTo>
                  <a:pt x="539517" y="8762"/>
                </a:lnTo>
                <a:lnTo>
                  <a:pt x="538353" y="8255"/>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2215895" y="4236720"/>
            <a:ext cx="774700" cy="437515"/>
          </a:xfrm>
          <a:custGeom>
            <a:rect l="l" t="t" r="r" b="b"/>
            <a:pathLst>
              <a:path w="774700" h="437514">
                <a:moveTo>
                  <a:pt x="774192" y="0"/>
                </a:moveTo>
                <a:lnTo>
                  <a:pt x="0" y="0"/>
                </a:lnTo>
                <a:lnTo>
                  <a:pt x="0" y="437387"/>
                </a:lnTo>
                <a:lnTo>
                  <a:pt x="774192" y="437387"/>
                </a:lnTo>
                <a:lnTo>
                  <a:pt x="77419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3454908" y="4149852"/>
            <a:ext cx="774700" cy="524510"/>
          </a:xfrm>
          <a:custGeom>
            <a:rect l="l" t="t" r="r" b="b"/>
            <a:pathLst>
              <a:path w="774700" h="524510">
                <a:moveTo>
                  <a:pt x="774191" y="0"/>
                </a:moveTo>
                <a:lnTo>
                  <a:pt x="0" y="0"/>
                </a:lnTo>
                <a:lnTo>
                  <a:pt x="0" y="524256"/>
                </a:lnTo>
                <a:lnTo>
                  <a:pt x="774191" y="524256"/>
                </a:lnTo>
                <a:lnTo>
                  <a:pt x="77419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1982723" y="4674108"/>
            <a:ext cx="2478405" cy="0"/>
          </a:xfrm>
          <a:custGeom>
            <a:rect l="l" t="t" r="r" b="b"/>
            <a:pathLst>
              <a:path w="2478404">
                <a:moveTo>
                  <a:pt x="0" y="0"/>
                </a:moveTo>
                <a:lnTo>
                  <a:pt x="2478024"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txBox="1"/>
          <p:nvPr/>
        </p:nvSpPr>
        <p:spPr>
          <a:xfrm>
            <a:off x="2406142" y="3982669"/>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4</a:t>
            </a:r>
            <a:r>
              <a:rPr sz="1000" spc="-5">
                <a:solidFill>
                  <a:srgbClr val="585858"/>
                </a:solidFill>
                <a:latin typeface="微软雅黑"/>
                <a:cs typeface="微软雅黑"/>
              </a:rPr>
              <a:t>5.5%</a:t>
            </a:r>
            <a:endParaRPr sz="1000">
              <a:latin typeface="微软雅黑"/>
              <a:cs typeface="微软雅黑"/>
            </a:endParaRPr>
          </a:p>
        </p:txBody>
      </p:sp>
      <p:sp>
        <p:nvSpPr>
          <p:cNvPr id="21" name="object 21"/>
          <p:cNvSpPr txBox="1"/>
          <p:nvPr/>
        </p:nvSpPr>
        <p:spPr>
          <a:xfrm>
            <a:off x="3645153" y="3896359"/>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54.5%</a:t>
            </a:r>
            <a:endParaRPr sz="1000">
              <a:latin typeface="微软雅黑"/>
              <a:cs typeface="微软雅黑"/>
            </a:endParaRPr>
          </a:p>
        </p:txBody>
      </p:sp>
      <p:sp>
        <p:nvSpPr>
          <p:cNvPr id="22" name="object 22"/>
          <p:cNvSpPr txBox="1"/>
          <p:nvPr/>
        </p:nvSpPr>
        <p:spPr>
          <a:xfrm>
            <a:off x="2326004" y="4785486"/>
            <a:ext cx="5543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80及以前</a:t>
            </a:r>
            <a:endParaRPr sz="1000">
              <a:latin typeface="微软雅黑"/>
              <a:cs typeface="微软雅黑"/>
            </a:endParaRPr>
          </a:p>
        </p:txBody>
      </p:sp>
      <p:sp>
        <p:nvSpPr>
          <p:cNvPr id="23" name="object 23"/>
          <p:cNvSpPr txBox="1"/>
          <p:nvPr/>
        </p:nvSpPr>
        <p:spPr>
          <a:xfrm>
            <a:off x="3691890" y="4785486"/>
            <a:ext cx="30162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90后</a:t>
            </a:r>
            <a:endParaRPr sz="1000">
              <a:latin typeface="微软雅黑"/>
              <a:cs typeface="微软雅黑"/>
            </a:endParaRPr>
          </a:p>
        </p:txBody>
      </p:sp>
      <p:sp>
        <p:nvSpPr>
          <p:cNvPr id="24" name="object 24"/>
          <p:cNvSpPr/>
          <p:nvPr/>
        </p:nvSpPr>
        <p:spPr>
          <a:xfrm>
            <a:off x="5519928" y="3924300"/>
            <a:ext cx="774700" cy="749935"/>
          </a:xfrm>
          <a:custGeom>
            <a:rect l="l" t="t" r="r" b="b"/>
            <a:pathLst>
              <a:path w="774700" h="749935">
                <a:moveTo>
                  <a:pt x="774192" y="0"/>
                </a:moveTo>
                <a:lnTo>
                  <a:pt x="0" y="0"/>
                </a:lnTo>
                <a:lnTo>
                  <a:pt x="0" y="749807"/>
                </a:lnTo>
                <a:lnTo>
                  <a:pt x="774192" y="749807"/>
                </a:lnTo>
                <a:lnTo>
                  <a:pt x="77419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6758940" y="4462271"/>
            <a:ext cx="774700" cy="212090"/>
          </a:xfrm>
          <a:custGeom>
            <a:rect l="l" t="t" r="r" b="b"/>
            <a:pathLst>
              <a:path w="774700" h="212089">
                <a:moveTo>
                  <a:pt x="774191" y="0"/>
                </a:moveTo>
                <a:lnTo>
                  <a:pt x="0" y="0"/>
                </a:lnTo>
                <a:lnTo>
                  <a:pt x="0" y="211835"/>
                </a:lnTo>
                <a:lnTo>
                  <a:pt x="774191" y="211835"/>
                </a:lnTo>
                <a:lnTo>
                  <a:pt x="77419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5286755" y="4674108"/>
            <a:ext cx="2478405" cy="0"/>
          </a:xfrm>
          <a:custGeom>
            <a:rect l="l" t="t" r="r" b="b"/>
            <a:pathLst>
              <a:path w="2478404">
                <a:moveTo>
                  <a:pt x="0" y="0"/>
                </a:moveTo>
                <a:lnTo>
                  <a:pt x="2478024"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txBox="1"/>
          <p:nvPr/>
        </p:nvSpPr>
        <p:spPr>
          <a:xfrm>
            <a:off x="6949820" y="420903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22.0%</a:t>
            </a:r>
            <a:endParaRPr sz="1000">
              <a:latin typeface="微软雅黑"/>
              <a:cs typeface="微软雅黑"/>
            </a:endParaRPr>
          </a:p>
        </p:txBody>
      </p:sp>
      <p:sp>
        <p:nvSpPr>
          <p:cNvPr id="28" name="object 28"/>
          <p:cNvSpPr txBox="1"/>
          <p:nvPr/>
        </p:nvSpPr>
        <p:spPr>
          <a:xfrm>
            <a:off x="5630671" y="4785486"/>
            <a:ext cx="5543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80及以前</a:t>
            </a:r>
            <a:endParaRPr sz="1000">
              <a:latin typeface="微软雅黑"/>
              <a:cs typeface="微软雅黑"/>
            </a:endParaRPr>
          </a:p>
        </p:txBody>
      </p:sp>
      <p:sp>
        <p:nvSpPr>
          <p:cNvPr id="29" name="object 29"/>
          <p:cNvSpPr txBox="1"/>
          <p:nvPr/>
        </p:nvSpPr>
        <p:spPr>
          <a:xfrm>
            <a:off x="6996176" y="4785486"/>
            <a:ext cx="30162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90后</a:t>
            </a:r>
            <a:endParaRPr sz="1000">
              <a:latin typeface="微软雅黑"/>
              <a:cs typeface="微软雅黑"/>
            </a:endParaRPr>
          </a:p>
        </p:txBody>
      </p:sp>
      <p:sp>
        <p:nvSpPr>
          <p:cNvPr id="30" name="object 30"/>
          <p:cNvSpPr/>
          <p:nvPr/>
        </p:nvSpPr>
        <p:spPr>
          <a:xfrm>
            <a:off x="8823959" y="4320540"/>
            <a:ext cx="774700" cy="353695"/>
          </a:xfrm>
          <a:custGeom>
            <a:rect l="l" t="t" r="r" b="b"/>
            <a:pathLst>
              <a:path w="774700" h="353695">
                <a:moveTo>
                  <a:pt x="774192" y="0"/>
                </a:moveTo>
                <a:lnTo>
                  <a:pt x="0" y="0"/>
                </a:lnTo>
                <a:lnTo>
                  <a:pt x="0" y="353568"/>
                </a:lnTo>
                <a:lnTo>
                  <a:pt x="774192" y="353568"/>
                </a:lnTo>
                <a:lnTo>
                  <a:pt x="77419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10062971" y="4066032"/>
            <a:ext cx="774700" cy="608330"/>
          </a:xfrm>
          <a:custGeom>
            <a:rect l="l" t="t" r="r" b="b"/>
            <a:pathLst>
              <a:path w="774700" h="608329">
                <a:moveTo>
                  <a:pt x="774192" y="0"/>
                </a:moveTo>
                <a:lnTo>
                  <a:pt x="0" y="0"/>
                </a:lnTo>
                <a:lnTo>
                  <a:pt x="0" y="608076"/>
                </a:lnTo>
                <a:lnTo>
                  <a:pt x="774192" y="608076"/>
                </a:lnTo>
                <a:lnTo>
                  <a:pt x="77419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8590788" y="4674108"/>
            <a:ext cx="2478405" cy="0"/>
          </a:xfrm>
          <a:custGeom>
            <a:rect l="l" t="t" r="r" b="b"/>
            <a:pathLst>
              <a:path w="2478404">
                <a:moveTo>
                  <a:pt x="0" y="0"/>
                </a:moveTo>
                <a:lnTo>
                  <a:pt x="2478023"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txBox="1"/>
          <p:nvPr/>
        </p:nvSpPr>
        <p:spPr>
          <a:xfrm>
            <a:off x="9014841" y="406679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36.8%</a:t>
            </a:r>
            <a:endParaRPr sz="1000">
              <a:latin typeface="微软雅黑"/>
              <a:cs typeface="微软雅黑"/>
            </a:endParaRPr>
          </a:p>
        </p:txBody>
      </p:sp>
      <p:sp>
        <p:nvSpPr>
          <p:cNvPr id="34" name="object 34"/>
          <p:cNvSpPr txBox="1"/>
          <p:nvPr/>
        </p:nvSpPr>
        <p:spPr>
          <a:xfrm>
            <a:off x="10254233" y="381279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63.2%</a:t>
            </a:r>
            <a:endParaRPr sz="1000">
              <a:latin typeface="微软雅黑"/>
              <a:cs typeface="微软雅黑"/>
            </a:endParaRPr>
          </a:p>
        </p:txBody>
      </p:sp>
      <p:sp>
        <p:nvSpPr>
          <p:cNvPr id="35" name="object 35"/>
          <p:cNvSpPr txBox="1"/>
          <p:nvPr/>
        </p:nvSpPr>
        <p:spPr>
          <a:xfrm>
            <a:off x="9061450" y="4785486"/>
            <a:ext cx="30162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70后</a:t>
            </a:r>
            <a:endParaRPr sz="1000">
              <a:latin typeface="微软雅黑"/>
              <a:cs typeface="微软雅黑"/>
            </a:endParaRPr>
          </a:p>
        </p:txBody>
      </p:sp>
      <p:sp>
        <p:nvSpPr>
          <p:cNvPr id="36" name="object 36"/>
          <p:cNvSpPr txBox="1"/>
          <p:nvPr/>
        </p:nvSpPr>
        <p:spPr>
          <a:xfrm>
            <a:off x="10173969" y="4785486"/>
            <a:ext cx="55499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8</a:t>
            </a:r>
            <a:r>
              <a:rPr sz="1000" spc="-5">
                <a:solidFill>
                  <a:srgbClr val="585858"/>
                </a:solidFill>
                <a:latin typeface="微软雅黑"/>
                <a:cs typeface="微软雅黑"/>
              </a:rPr>
              <a:t>0及以后</a:t>
            </a:r>
            <a:endParaRPr sz="1000">
              <a:latin typeface="微软雅黑"/>
              <a:cs typeface="微软雅黑"/>
            </a:endParaRPr>
          </a:p>
        </p:txBody>
      </p:sp>
      <p:sp>
        <p:nvSpPr>
          <p:cNvPr id="37" name="object 37"/>
          <p:cNvSpPr/>
          <p:nvPr/>
        </p:nvSpPr>
        <p:spPr>
          <a:xfrm>
            <a:off x="3454908" y="3253740"/>
            <a:ext cx="774700" cy="120650"/>
          </a:xfrm>
          <a:custGeom>
            <a:rect l="l" t="t" r="r" b="b"/>
            <a:pathLst>
              <a:path w="774700" h="120650">
                <a:moveTo>
                  <a:pt x="774191" y="0"/>
                </a:moveTo>
                <a:lnTo>
                  <a:pt x="0" y="0"/>
                </a:lnTo>
                <a:lnTo>
                  <a:pt x="0" y="120396"/>
                </a:lnTo>
                <a:lnTo>
                  <a:pt x="774191" y="120396"/>
                </a:lnTo>
                <a:lnTo>
                  <a:pt x="77419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2215895" y="2677667"/>
            <a:ext cx="774700" cy="696595"/>
          </a:xfrm>
          <a:custGeom>
            <a:rect l="l" t="t" r="r" b="b"/>
            <a:pathLst>
              <a:path w="774700" h="696595">
                <a:moveTo>
                  <a:pt x="774192" y="0"/>
                </a:moveTo>
                <a:lnTo>
                  <a:pt x="0" y="0"/>
                </a:lnTo>
                <a:lnTo>
                  <a:pt x="0" y="696468"/>
                </a:lnTo>
                <a:lnTo>
                  <a:pt x="774192" y="696468"/>
                </a:lnTo>
                <a:lnTo>
                  <a:pt x="77419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1982723" y="3374135"/>
            <a:ext cx="2478405" cy="0"/>
          </a:xfrm>
          <a:custGeom>
            <a:rect l="l" t="t" r="r" b="b"/>
            <a:pathLst>
              <a:path w="2478404">
                <a:moveTo>
                  <a:pt x="2478024" y="0"/>
                </a:moveTo>
                <a:lnTo>
                  <a:pt x="0"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txBox="1"/>
          <p:nvPr/>
        </p:nvSpPr>
        <p:spPr>
          <a:xfrm>
            <a:off x="3645153" y="2999993"/>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14.8%</a:t>
            </a:r>
            <a:endParaRPr sz="1000">
              <a:latin typeface="微软雅黑"/>
              <a:cs typeface="微软雅黑"/>
            </a:endParaRPr>
          </a:p>
        </p:txBody>
      </p:sp>
      <p:sp>
        <p:nvSpPr>
          <p:cNvPr id="41" name="object 41"/>
          <p:cNvSpPr txBox="1"/>
          <p:nvPr/>
        </p:nvSpPr>
        <p:spPr>
          <a:xfrm>
            <a:off x="2406142" y="2088007"/>
            <a:ext cx="1577340" cy="521334"/>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8900">
              <a:lnSpc>
                <a:spcPct val="100000"/>
              </a:lnSpc>
              <a:spcBef>
                <a:spcPts val="100"/>
              </a:spcBef>
            </a:pPr>
            <a:r>
              <a:rPr sz="1200" b="1">
                <a:solidFill>
                  <a:srgbClr val="B1D234"/>
                </a:solidFill>
                <a:latin typeface="微软雅黑"/>
                <a:cs typeface="微软雅黑"/>
              </a:rPr>
              <a:t>3-6岁儿童（幼儿园）</a:t>
            </a:r>
            <a:endParaRPr sz="1200">
              <a:latin typeface="微软雅黑"/>
              <a:cs typeface="微软雅黑"/>
            </a:endParaRPr>
          </a:p>
          <a:p>
            <a:pPr marL="12700">
              <a:lnSpc>
                <a:spcPct val="100000"/>
              </a:lnSpc>
              <a:spcBef>
                <a:spcPts val="1260"/>
              </a:spcBef>
            </a:pPr>
            <a:r>
              <a:rPr sz="1000" spc="-5">
                <a:solidFill>
                  <a:srgbClr val="585858"/>
                </a:solidFill>
                <a:latin typeface="微软雅黑"/>
                <a:cs typeface="微软雅黑"/>
              </a:rPr>
              <a:t>85.3%</a:t>
            </a:r>
            <a:endParaRPr sz="1000">
              <a:latin typeface="微软雅黑"/>
              <a:cs typeface="微软雅黑"/>
            </a:endParaRPr>
          </a:p>
        </p:txBody>
      </p:sp>
      <p:sp>
        <p:nvSpPr>
          <p:cNvPr id="42" name="object 42"/>
          <p:cNvSpPr txBox="1"/>
          <p:nvPr/>
        </p:nvSpPr>
        <p:spPr>
          <a:xfrm>
            <a:off x="3766565" y="3485515"/>
            <a:ext cx="1524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男</a:t>
            </a:r>
            <a:endParaRPr sz="1000">
              <a:latin typeface="微软雅黑"/>
              <a:cs typeface="微软雅黑"/>
            </a:endParaRPr>
          </a:p>
        </p:txBody>
      </p:sp>
      <p:sp>
        <p:nvSpPr>
          <p:cNvPr id="43" name="object 43"/>
          <p:cNvSpPr txBox="1"/>
          <p:nvPr/>
        </p:nvSpPr>
        <p:spPr>
          <a:xfrm>
            <a:off x="2527173" y="3485515"/>
            <a:ext cx="1524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女</a:t>
            </a:r>
            <a:endParaRPr sz="1000">
              <a:latin typeface="微软雅黑"/>
              <a:cs typeface="微软雅黑"/>
            </a:endParaRPr>
          </a:p>
        </p:txBody>
      </p:sp>
      <p:sp>
        <p:nvSpPr>
          <p:cNvPr id="44" name="object 44"/>
          <p:cNvSpPr/>
          <p:nvPr/>
        </p:nvSpPr>
        <p:spPr>
          <a:xfrm>
            <a:off x="6758940" y="3232404"/>
            <a:ext cx="774700" cy="142240"/>
          </a:xfrm>
          <a:custGeom>
            <a:rect l="l" t="t" r="r" b="b"/>
            <a:pathLst>
              <a:path w="774700" h="142239">
                <a:moveTo>
                  <a:pt x="774191" y="0"/>
                </a:moveTo>
                <a:lnTo>
                  <a:pt x="0" y="0"/>
                </a:lnTo>
                <a:lnTo>
                  <a:pt x="0" y="141732"/>
                </a:lnTo>
                <a:lnTo>
                  <a:pt x="774191" y="141732"/>
                </a:lnTo>
                <a:lnTo>
                  <a:pt x="77419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5519928" y="2697479"/>
            <a:ext cx="774700" cy="676910"/>
          </a:xfrm>
          <a:custGeom>
            <a:rect l="l" t="t" r="r" b="b"/>
            <a:pathLst>
              <a:path w="774700" h="676910">
                <a:moveTo>
                  <a:pt x="774192" y="0"/>
                </a:moveTo>
                <a:lnTo>
                  <a:pt x="0" y="0"/>
                </a:lnTo>
                <a:lnTo>
                  <a:pt x="0" y="676656"/>
                </a:lnTo>
                <a:lnTo>
                  <a:pt x="774192" y="676656"/>
                </a:lnTo>
                <a:lnTo>
                  <a:pt x="77419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5286755" y="3374135"/>
            <a:ext cx="2478405" cy="0"/>
          </a:xfrm>
          <a:custGeom>
            <a:rect l="l" t="t" r="r" b="b"/>
            <a:pathLst>
              <a:path w="2478404">
                <a:moveTo>
                  <a:pt x="2478024" y="0"/>
                </a:moveTo>
                <a:lnTo>
                  <a:pt x="0"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txBox="1"/>
          <p:nvPr/>
        </p:nvSpPr>
        <p:spPr>
          <a:xfrm>
            <a:off x="6949820" y="297954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17.3%</a:t>
            </a:r>
            <a:endParaRPr sz="1000">
              <a:latin typeface="微软雅黑"/>
              <a:cs typeface="微软雅黑"/>
            </a:endParaRPr>
          </a:p>
        </p:txBody>
      </p:sp>
      <p:sp>
        <p:nvSpPr>
          <p:cNvPr id="48" name="object 48"/>
          <p:cNvSpPr txBox="1"/>
          <p:nvPr/>
        </p:nvSpPr>
        <p:spPr>
          <a:xfrm>
            <a:off x="5710554" y="2088007"/>
            <a:ext cx="1552575" cy="53340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0014">
              <a:lnSpc>
                <a:spcPct val="100000"/>
              </a:lnSpc>
              <a:spcBef>
                <a:spcPts val="100"/>
              </a:spcBef>
            </a:pPr>
            <a:r>
              <a:rPr sz="1200" b="1">
                <a:solidFill>
                  <a:srgbClr val="1EC7F3"/>
                </a:solidFill>
                <a:latin typeface="微软雅黑"/>
                <a:cs typeface="微软雅黑"/>
              </a:rPr>
              <a:t>6-12岁儿童（小学）</a:t>
            </a:r>
            <a:endParaRPr sz="1200">
              <a:latin typeface="微软雅黑"/>
              <a:cs typeface="微软雅黑"/>
            </a:endParaRPr>
          </a:p>
          <a:p>
            <a:pPr marL="12700">
              <a:lnSpc>
                <a:spcPct val="100000"/>
              </a:lnSpc>
              <a:spcBef>
                <a:spcPts val="1355"/>
              </a:spcBef>
            </a:pPr>
            <a:r>
              <a:rPr sz="1000" spc="-5">
                <a:solidFill>
                  <a:srgbClr val="585858"/>
                </a:solidFill>
                <a:latin typeface="微软雅黑"/>
                <a:cs typeface="微软雅黑"/>
              </a:rPr>
              <a:t>82.8%</a:t>
            </a:r>
            <a:endParaRPr sz="1000">
              <a:latin typeface="微软雅黑"/>
              <a:cs typeface="微软雅黑"/>
            </a:endParaRPr>
          </a:p>
        </p:txBody>
      </p:sp>
      <p:sp>
        <p:nvSpPr>
          <p:cNvPr id="49" name="object 49"/>
          <p:cNvSpPr txBox="1"/>
          <p:nvPr/>
        </p:nvSpPr>
        <p:spPr>
          <a:xfrm>
            <a:off x="7070852" y="3485515"/>
            <a:ext cx="1524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男</a:t>
            </a:r>
            <a:endParaRPr sz="1000">
              <a:latin typeface="微软雅黑"/>
              <a:cs typeface="微软雅黑"/>
            </a:endParaRPr>
          </a:p>
        </p:txBody>
      </p:sp>
      <p:sp>
        <p:nvSpPr>
          <p:cNvPr id="50" name="object 50"/>
          <p:cNvSpPr txBox="1"/>
          <p:nvPr/>
        </p:nvSpPr>
        <p:spPr>
          <a:xfrm>
            <a:off x="5710554" y="3485515"/>
            <a:ext cx="392430" cy="42418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 algn="ctr">
              <a:lnSpc>
                <a:spcPct val="100000"/>
              </a:lnSpc>
              <a:spcBef>
                <a:spcPts val="95"/>
              </a:spcBef>
            </a:pPr>
            <a:r>
              <a:rPr sz="1000" spc="-5">
                <a:solidFill>
                  <a:srgbClr val="585858"/>
                </a:solidFill>
                <a:latin typeface="微软雅黑"/>
                <a:cs typeface="微软雅黑"/>
              </a:rPr>
              <a:t>女</a:t>
            </a:r>
            <a:endParaRPr sz="1000">
              <a:latin typeface="微软雅黑"/>
              <a:cs typeface="微软雅黑"/>
            </a:endParaRPr>
          </a:p>
          <a:p>
            <a:pPr algn="ctr">
              <a:lnSpc>
                <a:spcPct val="100000"/>
              </a:lnSpc>
              <a:spcBef>
                <a:spcPts val="740"/>
              </a:spcBef>
            </a:pPr>
            <a:r>
              <a:rPr sz="1000" spc="-5">
                <a:solidFill>
                  <a:srgbClr val="585858"/>
                </a:solidFill>
                <a:latin typeface="微软雅黑"/>
                <a:cs typeface="微软雅黑"/>
              </a:rPr>
              <a:t>78.0%</a:t>
            </a:r>
            <a:endParaRPr sz="1000">
              <a:latin typeface="微软雅黑"/>
              <a:cs typeface="微软雅黑"/>
            </a:endParaRPr>
          </a:p>
        </p:txBody>
      </p:sp>
      <p:sp>
        <p:nvSpPr>
          <p:cNvPr id="51" name="object 51"/>
          <p:cNvSpPr/>
          <p:nvPr/>
        </p:nvSpPr>
        <p:spPr>
          <a:xfrm>
            <a:off x="10062971" y="3226307"/>
            <a:ext cx="774700" cy="147955"/>
          </a:xfrm>
          <a:custGeom>
            <a:rect l="l" t="t" r="r" b="b"/>
            <a:pathLst>
              <a:path w="774700" h="147954">
                <a:moveTo>
                  <a:pt x="774192" y="0"/>
                </a:moveTo>
                <a:lnTo>
                  <a:pt x="0" y="0"/>
                </a:lnTo>
                <a:lnTo>
                  <a:pt x="0" y="147827"/>
                </a:lnTo>
                <a:lnTo>
                  <a:pt x="774192" y="147827"/>
                </a:lnTo>
                <a:lnTo>
                  <a:pt x="77419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8823959" y="2703576"/>
            <a:ext cx="774700" cy="670560"/>
          </a:xfrm>
          <a:custGeom>
            <a:rect l="l" t="t" r="r" b="b"/>
            <a:pathLst>
              <a:path w="774700" h="670560">
                <a:moveTo>
                  <a:pt x="774192" y="0"/>
                </a:moveTo>
                <a:lnTo>
                  <a:pt x="0" y="0"/>
                </a:lnTo>
                <a:lnTo>
                  <a:pt x="0" y="670560"/>
                </a:lnTo>
                <a:lnTo>
                  <a:pt x="774192" y="670560"/>
                </a:lnTo>
                <a:lnTo>
                  <a:pt x="77419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8590788" y="3374135"/>
            <a:ext cx="2478405" cy="0"/>
          </a:xfrm>
          <a:custGeom>
            <a:rect l="l" t="t" r="r" b="b"/>
            <a:pathLst>
              <a:path w="2478404">
                <a:moveTo>
                  <a:pt x="2478023" y="0"/>
                </a:moveTo>
                <a:lnTo>
                  <a:pt x="0"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txBox="1"/>
          <p:nvPr/>
        </p:nvSpPr>
        <p:spPr>
          <a:xfrm>
            <a:off x="10254233" y="2973450"/>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18.0%</a:t>
            </a:r>
            <a:endParaRPr sz="1000">
              <a:latin typeface="微软雅黑"/>
              <a:cs typeface="微软雅黑"/>
            </a:endParaRPr>
          </a:p>
        </p:txBody>
      </p:sp>
      <p:sp>
        <p:nvSpPr>
          <p:cNvPr id="55" name="object 55"/>
          <p:cNvSpPr txBox="1"/>
          <p:nvPr/>
        </p:nvSpPr>
        <p:spPr>
          <a:xfrm>
            <a:off x="9014841" y="2088007"/>
            <a:ext cx="1598930" cy="53975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3025">
              <a:lnSpc>
                <a:spcPct val="100000"/>
              </a:lnSpc>
              <a:spcBef>
                <a:spcPts val="100"/>
              </a:spcBef>
            </a:pPr>
            <a:r>
              <a:rPr sz="1200" b="1" spc="5">
                <a:solidFill>
                  <a:srgbClr val="FFCF00"/>
                </a:solidFill>
                <a:latin typeface="微软雅黑"/>
                <a:cs typeface="微软雅黑"/>
              </a:rPr>
              <a:t>1</a:t>
            </a:r>
            <a:r>
              <a:rPr sz="1200" b="1">
                <a:solidFill>
                  <a:srgbClr val="FFCF00"/>
                </a:solidFill>
                <a:latin typeface="微软雅黑"/>
                <a:cs typeface="微软雅黑"/>
              </a:rPr>
              <a:t>2-18岁儿童（中学）</a:t>
            </a:r>
            <a:endParaRPr sz="1200">
              <a:latin typeface="微软雅黑"/>
              <a:cs typeface="微软雅黑"/>
            </a:endParaRPr>
          </a:p>
          <a:p>
            <a:pPr marL="12700">
              <a:lnSpc>
                <a:spcPct val="100000"/>
              </a:lnSpc>
              <a:spcBef>
                <a:spcPts val="1405"/>
              </a:spcBef>
            </a:pPr>
            <a:r>
              <a:rPr sz="1000" spc="-5">
                <a:solidFill>
                  <a:srgbClr val="585858"/>
                </a:solidFill>
                <a:latin typeface="微软雅黑"/>
                <a:cs typeface="微软雅黑"/>
              </a:rPr>
              <a:t>82.0%</a:t>
            </a:r>
            <a:endParaRPr sz="1000">
              <a:latin typeface="微软雅黑"/>
              <a:cs typeface="微软雅黑"/>
            </a:endParaRPr>
          </a:p>
        </p:txBody>
      </p:sp>
      <p:sp>
        <p:nvSpPr>
          <p:cNvPr id="56" name="object 56"/>
          <p:cNvSpPr txBox="1"/>
          <p:nvPr/>
        </p:nvSpPr>
        <p:spPr>
          <a:xfrm>
            <a:off x="10375518" y="3485515"/>
            <a:ext cx="1524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男</a:t>
            </a:r>
            <a:endParaRPr sz="1000">
              <a:latin typeface="微软雅黑"/>
              <a:cs typeface="微软雅黑"/>
            </a:endParaRPr>
          </a:p>
        </p:txBody>
      </p:sp>
      <p:sp>
        <p:nvSpPr>
          <p:cNvPr id="57" name="object 57"/>
          <p:cNvSpPr txBox="1"/>
          <p:nvPr/>
        </p:nvSpPr>
        <p:spPr>
          <a:xfrm>
            <a:off x="9136126" y="3485515"/>
            <a:ext cx="1524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女</a:t>
            </a:r>
            <a:endParaRPr sz="1000">
              <a:latin typeface="微软雅黑"/>
              <a:cs typeface="微软雅黑"/>
            </a:endParaRPr>
          </a:p>
        </p:txBody>
      </p:sp>
      <p:sp>
        <p:nvSpPr>
          <p:cNvPr id="58" name="object 58"/>
          <p:cNvSpPr/>
          <p:nvPr/>
        </p:nvSpPr>
        <p:spPr>
          <a:xfrm>
            <a:off x="2100072" y="5820155"/>
            <a:ext cx="387350" cy="163195"/>
          </a:xfrm>
          <a:custGeom>
            <a:rect l="l" t="t" r="r" b="b"/>
            <a:pathLst>
              <a:path w="387350" h="163195">
                <a:moveTo>
                  <a:pt x="387095" y="0"/>
                </a:moveTo>
                <a:lnTo>
                  <a:pt x="0" y="0"/>
                </a:lnTo>
                <a:lnTo>
                  <a:pt x="0" y="163068"/>
                </a:lnTo>
                <a:lnTo>
                  <a:pt x="387095" y="163068"/>
                </a:lnTo>
                <a:lnTo>
                  <a:pt x="38709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2718816" y="5728715"/>
            <a:ext cx="387350" cy="254635"/>
          </a:xfrm>
          <a:custGeom>
            <a:rect l="l" t="t" r="r" b="b"/>
            <a:pathLst>
              <a:path w="387350" h="254635">
                <a:moveTo>
                  <a:pt x="387095" y="0"/>
                </a:moveTo>
                <a:lnTo>
                  <a:pt x="0" y="0"/>
                </a:lnTo>
                <a:lnTo>
                  <a:pt x="0" y="254508"/>
                </a:lnTo>
                <a:lnTo>
                  <a:pt x="387095" y="254508"/>
                </a:lnTo>
                <a:lnTo>
                  <a:pt x="38709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p:nvPr/>
        </p:nvSpPr>
        <p:spPr>
          <a:xfrm>
            <a:off x="3339084" y="5492496"/>
            <a:ext cx="387350" cy="490855"/>
          </a:xfrm>
          <a:custGeom>
            <a:rect l="l" t="t" r="r" b="b"/>
            <a:pathLst>
              <a:path w="387350" h="490854">
                <a:moveTo>
                  <a:pt x="387095" y="0"/>
                </a:moveTo>
                <a:lnTo>
                  <a:pt x="0" y="0"/>
                </a:lnTo>
                <a:lnTo>
                  <a:pt x="0" y="490727"/>
                </a:lnTo>
                <a:lnTo>
                  <a:pt x="387095" y="490727"/>
                </a:lnTo>
                <a:lnTo>
                  <a:pt x="38709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3957828" y="5956553"/>
            <a:ext cx="387350" cy="0"/>
          </a:xfrm>
          <a:custGeom>
            <a:rect l="l" t="t" r="r" b="b"/>
            <a:pathLst>
              <a:path w="387350">
                <a:moveTo>
                  <a:pt x="0" y="0"/>
                </a:moveTo>
                <a:lnTo>
                  <a:pt x="387096" y="0"/>
                </a:lnTo>
              </a:path>
            </a:pathLst>
          </a:custGeom>
          <a:ln w="53340">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1982723" y="5983223"/>
            <a:ext cx="2478405" cy="0"/>
          </a:xfrm>
          <a:custGeom>
            <a:rect l="l" t="t" r="r" b="b"/>
            <a:pathLst>
              <a:path w="2478404">
                <a:moveTo>
                  <a:pt x="0" y="0"/>
                </a:moveTo>
                <a:lnTo>
                  <a:pt x="2478024"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txBox="1"/>
          <p:nvPr/>
        </p:nvSpPr>
        <p:spPr>
          <a:xfrm>
            <a:off x="2096261" y="556696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17.0%</a:t>
            </a:r>
            <a:endParaRPr sz="1000">
              <a:latin typeface="微软雅黑"/>
              <a:cs typeface="微软雅黑"/>
            </a:endParaRPr>
          </a:p>
        </p:txBody>
      </p:sp>
      <p:sp>
        <p:nvSpPr>
          <p:cNvPr id="64" name="object 64"/>
          <p:cNvSpPr txBox="1"/>
          <p:nvPr/>
        </p:nvSpPr>
        <p:spPr>
          <a:xfrm>
            <a:off x="2715895" y="547552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26.5%</a:t>
            </a:r>
            <a:endParaRPr sz="1000">
              <a:latin typeface="微软雅黑"/>
              <a:cs typeface="微软雅黑"/>
            </a:endParaRPr>
          </a:p>
        </p:txBody>
      </p:sp>
      <p:sp>
        <p:nvSpPr>
          <p:cNvPr id="65" name="object 65"/>
          <p:cNvSpPr txBox="1"/>
          <p:nvPr/>
        </p:nvSpPr>
        <p:spPr>
          <a:xfrm>
            <a:off x="3335528" y="523933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5</a:t>
            </a:r>
            <a:r>
              <a:rPr sz="1000" spc="-5">
                <a:solidFill>
                  <a:srgbClr val="585858"/>
                </a:solidFill>
                <a:latin typeface="微软雅黑"/>
                <a:cs typeface="微软雅黑"/>
              </a:rPr>
              <a:t>1.0%</a:t>
            </a:r>
            <a:endParaRPr sz="1000">
              <a:latin typeface="微软雅黑"/>
              <a:cs typeface="微软雅黑"/>
            </a:endParaRPr>
          </a:p>
        </p:txBody>
      </p:sp>
      <p:sp>
        <p:nvSpPr>
          <p:cNvPr id="66" name="object 66"/>
          <p:cNvSpPr txBox="1"/>
          <p:nvPr/>
        </p:nvSpPr>
        <p:spPr>
          <a:xfrm>
            <a:off x="3993260" y="5677611"/>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5.5%</a:t>
            </a:r>
            <a:endParaRPr sz="1000">
              <a:latin typeface="微软雅黑"/>
              <a:cs typeface="微软雅黑"/>
            </a:endParaRPr>
          </a:p>
        </p:txBody>
      </p:sp>
      <p:sp>
        <p:nvSpPr>
          <p:cNvPr id="67" name="object 67"/>
          <p:cNvSpPr txBox="1"/>
          <p:nvPr/>
        </p:nvSpPr>
        <p:spPr>
          <a:xfrm>
            <a:off x="1995297" y="6081776"/>
            <a:ext cx="1044575"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tabLst>
                <a:tab pos="802640"/>
              </a:tabLst>
            </a:pPr>
            <a:r>
              <a:rPr sz="900">
                <a:solidFill>
                  <a:srgbClr val="585858"/>
                </a:solidFill>
                <a:latin typeface="微软雅黑"/>
                <a:cs typeface="微软雅黑"/>
              </a:rPr>
              <a:t>高中及以下	大专</a:t>
            </a:r>
            <a:endParaRPr sz="900">
              <a:latin typeface="微软雅黑"/>
              <a:cs typeface="微软雅黑"/>
            </a:endParaRPr>
          </a:p>
        </p:txBody>
      </p:sp>
      <p:sp>
        <p:nvSpPr>
          <p:cNvPr id="68" name="object 68"/>
          <p:cNvSpPr txBox="1"/>
          <p:nvPr/>
        </p:nvSpPr>
        <p:spPr>
          <a:xfrm>
            <a:off x="3405378" y="6081776"/>
            <a:ext cx="1047115"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tabLst>
                <a:tab pos="461009"/>
              </a:tabLst>
            </a:pPr>
            <a:r>
              <a:rPr sz="900">
                <a:solidFill>
                  <a:srgbClr val="585858"/>
                </a:solidFill>
                <a:latin typeface="微软雅黑"/>
                <a:cs typeface="微软雅黑"/>
              </a:rPr>
              <a:t>本科	硕士及以上</a:t>
            </a:r>
            <a:endParaRPr sz="900">
              <a:latin typeface="微软雅黑"/>
              <a:cs typeface="微软雅黑"/>
            </a:endParaRPr>
          </a:p>
        </p:txBody>
      </p:sp>
      <p:sp>
        <p:nvSpPr>
          <p:cNvPr id="69" name="object 69"/>
          <p:cNvSpPr/>
          <p:nvPr/>
        </p:nvSpPr>
        <p:spPr>
          <a:xfrm>
            <a:off x="5404103" y="5853684"/>
            <a:ext cx="387350" cy="129539"/>
          </a:xfrm>
          <a:custGeom>
            <a:rect l="l" t="t" r="r" b="b"/>
            <a:pathLst>
              <a:path w="387350" h="129538">
                <a:moveTo>
                  <a:pt x="387096" y="0"/>
                </a:moveTo>
                <a:lnTo>
                  <a:pt x="0" y="0"/>
                </a:lnTo>
                <a:lnTo>
                  <a:pt x="0" y="129539"/>
                </a:lnTo>
                <a:lnTo>
                  <a:pt x="387096" y="129539"/>
                </a:lnTo>
                <a:lnTo>
                  <a:pt x="38709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p:nvPr/>
        </p:nvSpPr>
        <p:spPr>
          <a:xfrm>
            <a:off x="6022847" y="5766815"/>
            <a:ext cx="387350" cy="216535"/>
          </a:xfrm>
          <a:custGeom>
            <a:rect l="l" t="t" r="r" b="b"/>
            <a:pathLst>
              <a:path w="387350" h="216535">
                <a:moveTo>
                  <a:pt x="387096" y="0"/>
                </a:moveTo>
                <a:lnTo>
                  <a:pt x="0" y="0"/>
                </a:lnTo>
                <a:lnTo>
                  <a:pt x="0" y="216408"/>
                </a:lnTo>
                <a:lnTo>
                  <a:pt x="387096" y="216408"/>
                </a:lnTo>
                <a:lnTo>
                  <a:pt x="38709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6643116" y="5413247"/>
            <a:ext cx="387350" cy="570230"/>
          </a:xfrm>
          <a:custGeom>
            <a:rect l="l" t="t" r="r" b="b"/>
            <a:pathLst>
              <a:path w="387350" h="570229">
                <a:moveTo>
                  <a:pt x="387095" y="0"/>
                </a:moveTo>
                <a:lnTo>
                  <a:pt x="0" y="0"/>
                </a:lnTo>
                <a:lnTo>
                  <a:pt x="0" y="569976"/>
                </a:lnTo>
                <a:lnTo>
                  <a:pt x="387095" y="569976"/>
                </a:lnTo>
                <a:lnTo>
                  <a:pt x="387095"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p:nvPr/>
        </p:nvSpPr>
        <p:spPr>
          <a:xfrm>
            <a:off x="7261859" y="5960364"/>
            <a:ext cx="387350" cy="0"/>
          </a:xfrm>
          <a:custGeom>
            <a:rect l="l" t="t" r="r" b="b"/>
            <a:pathLst>
              <a:path w="387350">
                <a:moveTo>
                  <a:pt x="0" y="0"/>
                </a:moveTo>
                <a:lnTo>
                  <a:pt x="387096" y="0"/>
                </a:lnTo>
              </a:path>
            </a:pathLst>
          </a:custGeom>
          <a:ln w="45720">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p:nvPr/>
        </p:nvSpPr>
        <p:spPr>
          <a:xfrm>
            <a:off x="5286755" y="5983223"/>
            <a:ext cx="2478405" cy="0"/>
          </a:xfrm>
          <a:custGeom>
            <a:rect l="l" t="t" r="r" b="b"/>
            <a:pathLst>
              <a:path w="2478404">
                <a:moveTo>
                  <a:pt x="0" y="0"/>
                </a:moveTo>
                <a:lnTo>
                  <a:pt x="2478024"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object 74"/>
          <p:cNvSpPr txBox="1"/>
          <p:nvPr/>
        </p:nvSpPr>
        <p:spPr>
          <a:xfrm>
            <a:off x="5400802" y="5600496"/>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13.5%</a:t>
            </a:r>
            <a:endParaRPr sz="1000">
              <a:latin typeface="微软雅黑"/>
              <a:cs typeface="微软雅黑"/>
            </a:endParaRPr>
          </a:p>
        </p:txBody>
      </p:sp>
      <p:sp>
        <p:nvSpPr>
          <p:cNvPr id="75" name="object 75"/>
          <p:cNvSpPr txBox="1"/>
          <p:nvPr/>
        </p:nvSpPr>
        <p:spPr>
          <a:xfrm>
            <a:off x="6020180" y="5513933"/>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22.5%</a:t>
            </a:r>
            <a:endParaRPr sz="1000">
              <a:latin typeface="微软雅黑"/>
              <a:cs typeface="微软雅黑"/>
            </a:endParaRPr>
          </a:p>
        </p:txBody>
      </p:sp>
      <p:sp>
        <p:nvSpPr>
          <p:cNvPr id="76" name="object 76"/>
          <p:cNvSpPr txBox="1"/>
          <p:nvPr/>
        </p:nvSpPr>
        <p:spPr>
          <a:xfrm>
            <a:off x="6639814" y="515975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59.3%</a:t>
            </a:r>
            <a:endParaRPr sz="1000">
              <a:latin typeface="微软雅黑"/>
              <a:cs typeface="微软雅黑"/>
            </a:endParaRPr>
          </a:p>
        </p:txBody>
      </p:sp>
      <p:sp>
        <p:nvSpPr>
          <p:cNvPr id="77" name="object 77"/>
          <p:cNvSpPr txBox="1"/>
          <p:nvPr/>
        </p:nvSpPr>
        <p:spPr>
          <a:xfrm>
            <a:off x="7297673" y="5684316"/>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4.8%</a:t>
            </a:r>
            <a:endParaRPr sz="1000">
              <a:latin typeface="微软雅黑"/>
              <a:cs typeface="微软雅黑"/>
            </a:endParaRPr>
          </a:p>
        </p:txBody>
      </p:sp>
      <p:sp>
        <p:nvSpPr>
          <p:cNvPr id="78" name="object 78"/>
          <p:cNvSpPr txBox="1"/>
          <p:nvPr/>
        </p:nvSpPr>
        <p:spPr>
          <a:xfrm>
            <a:off x="5299709" y="6081776"/>
            <a:ext cx="1044575"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tabLst>
                <a:tab pos="802640"/>
              </a:tabLst>
            </a:pPr>
            <a:r>
              <a:rPr sz="900">
                <a:solidFill>
                  <a:srgbClr val="585858"/>
                </a:solidFill>
                <a:latin typeface="微软雅黑"/>
                <a:cs typeface="微软雅黑"/>
              </a:rPr>
              <a:t>高中及以下	大专</a:t>
            </a:r>
            <a:endParaRPr sz="900">
              <a:latin typeface="微软雅黑"/>
              <a:cs typeface="微软雅黑"/>
            </a:endParaRPr>
          </a:p>
        </p:txBody>
      </p:sp>
      <p:sp>
        <p:nvSpPr>
          <p:cNvPr id="79" name="object 79"/>
          <p:cNvSpPr txBox="1"/>
          <p:nvPr/>
        </p:nvSpPr>
        <p:spPr>
          <a:xfrm>
            <a:off x="6709664" y="6081776"/>
            <a:ext cx="1045844"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tabLst>
                <a:tab pos="461009"/>
              </a:tabLst>
            </a:pPr>
            <a:r>
              <a:rPr sz="900">
                <a:solidFill>
                  <a:srgbClr val="585858"/>
                </a:solidFill>
                <a:latin typeface="微软雅黑"/>
                <a:cs typeface="微软雅黑"/>
              </a:rPr>
              <a:t>本科	硕士及以上</a:t>
            </a:r>
            <a:endParaRPr sz="900">
              <a:latin typeface="微软雅黑"/>
              <a:cs typeface="微软雅黑"/>
            </a:endParaRPr>
          </a:p>
        </p:txBody>
      </p:sp>
      <p:sp>
        <p:nvSpPr>
          <p:cNvPr id="80" name="object 80"/>
          <p:cNvSpPr/>
          <p:nvPr/>
        </p:nvSpPr>
        <p:spPr>
          <a:xfrm>
            <a:off x="8708135" y="5797296"/>
            <a:ext cx="387350" cy="186055"/>
          </a:xfrm>
          <a:custGeom>
            <a:rect l="l" t="t" r="r" b="b"/>
            <a:pathLst>
              <a:path w="387350" h="186054">
                <a:moveTo>
                  <a:pt x="387096" y="0"/>
                </a:moveTo>
                <a:lnTo>
                  <a:pt x="0" y="0"/>
                </a:lnTo>
                <a:lnTo>
                  <a:pt x="0" y="185927"/>
                </a:lnTo>
                <a:lnTo>
                  <a:pt x="387096" y="185927"/>
                </a:lnTo>
                <a:lnTo>
                  <a:pt x="3870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p:nvPr/>
        </p:nvSpPr>
        <p:spPr>
          <a:xfrm>
            <a:off x="9326880" y="5675376"/>
            <a:ext cx="387350" cy="307975"/>
          </a:xfrm>
          <a:custGeom>
            <a:rect l="l" t="t" r="r" b="b"/>
            <a:pathLst>
              <a:path w="387350" h="307975">
                <a:moveTo>
                  <a:pt x="387096" y="0"/>
                </a:moveTo>
                <a:lnTo>
                  <a:pt x="0" y="0"/>
                </a:lnTo>
                <a:lnTo>
                  <a:pt x="0" y="307848"/>
                </a:lnTo>
                <a:lnTo>
                  <a:pt x="387096" y="307848"/>
                </a:lnTo>
                <a:lnTo>
                  <a:pt x="3870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object 82"/>
          <p:cNvSpPr/>
          <p:nvPr/>
        </p:nvSpPr>
        <p:spPr>
          <a:xfrm>
            <a:off x="9947147" y="5554979"/>
            <a:ext cx="387350" cy="428625"/>
          </a:xfrm>
          <a:custGeom>
            <a:rect l="l" t="t" r="r" b="b"/>
            <a:pathLst>
              <a:path w="387350" h="428625">
                <a:moveTo>
                  <a:pt x="387096" y="0"/>
                </a:moveTo>
                <a:lnTo>
                  <a:pt x="0" y="0"/>
                </a:lnTo>
                <a:lnTo>
                  <a:pt x="0" y="428244"/>
                </a:lnTo>
                <a:lnTo>
                  <a:pt x="387096" y="428244"/>
                </a:lnTo>
                <a:lnTo>
                  <a:pt x="3870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object 83"/>
          <p:cNvSpPr/>
          <p:nvPr/>
        </p:nvSpPr>
        <p:spPr>
          <a:xfrm>
            <a:off x="10565892" y="5962650"/>
            <a:ext cx="387350" cy="0"/>
          </a:xfrm>
          <a:custGeom>
            <a:rect l="l" t="t" r="r" b="b"/>
            <a:pathLst>
              <a:path w="387350">
                <a:moveTo>
                  <a:pt x="0" y="0"/>
                </a:moveTo>
                <a:lnTo>
                  <a:pt x="387096" y="0"/>
                </a:lnTo>
              </a:path>
            </a:pathLst>
          </a:custGeom>
          <a:ln w="41148">
            <a:solidFill>
              <a:srgbClr val="FFCF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p:nvPr/>
        </p:nvSpPr>
        <p:spPr>
          <a:xfrm>
            <a:off x="8590788" y="5983223"/>
            <a:ext cx="2478405" cy="0"/>
          </a:xfrm>
          <a:custGeom>
            <a:rect l="l" t="t" r="r" b="b"/>
            <a:pathLst>
              <a:path w="2478404">
                <a:moveTo>
                  <a:pt x="0" y="0"/>
                </a:moveTo>
                <a:lnTo>
                  <a:pt x="2478023"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object 85"/>
          <p:cNvSpPr txBox="1"/>
          <p:nvPr/>
        </p:nvSpPr>
        <p:spPr>
          <a:xfrm>
            <a:off x="8705215" y="554532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19.3%</a:t>
            </a:r>
            <a:endParaRPr sz="1000">
              <a:latin typeface="微软雅黑"/>
              <a:cs typeface="微软雅黑"/>
            </a:endParaRPr>
          </a:p>
        </p:txBody>
      </p:sp>
      <p:sp>
        <p:nvSpPr>
          <p:cNvPr id="92" name="object 92"/>
          <p:cNvSpPr txBox="1"/>
          <p:nvPr/>
        </p:nvSpPr>
        <p:spPr>
          <a:xfrm>
            <a:off x="523748" y="6363573"/>
            <a:ext cx="5143500" cy="342401"/>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a:lnSpc>
                <a:spcPct val="100000"/>
              </a:lnSpc>
              <a:spcBef>
                <a:spcPts val="5"/>
              </a:spcBef>
            </a:pPr>
            <a:endParaRPr sz="500">
              <a:latin typeface="微软雅黑"/>
              <a:cs typeface="微软雅黑"/>
            </a:endParaRPr>
          </a:p>
          <a:p>
            <a:pPr marL="12700">
              <a:lnSpc>
                <a:spcPct val="100000"/>
              </a:lnSpc>
            </a:pPr>
            <a:endParaRPr sz="800">
              <a:latin typeface="微软雅黑"/>
              <a:cs typeface="微软雅黑"/>
            </a:endParaRPr>
          </a:p>
        </p:txBody>
      </p:sp>
      <p:sp>
        <p:nvSpPr>
          <p:cNvPr id="93" name="object 93"/>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9</a:t>
            </a:r>
          </a:p>
        </p:txBody>
      </p:sp>
      <p:sp>
        <p:nvSpPr>
          <p:cNvPr id="94" name="object 94"/>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86" name="object 86"/>
          <p:cNvSpPr txBox="1"/>
          <p:nvPr/>
        </p:nvSpPr>
        <p:spPr>
          <a:xfrm>
            <a:off x="9324847" y="5422519"/>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32.0%</a:t>
            </a:r>
            <a:endParaRPr sz="1000">
              <a:latin typeface="微软雅黑"/>
              <a:cs typeface="微软雅黑"/>
            </a:endParaRPr>
          </a:p>
        </p:txBody>
      </p:sp>
      <p:sp>
        <p:nvSpPr>
          <p:cNvPr id="87" name="object 87"/>
          <p:cNvSpPr txBox="1"/>
          <p:nvPr/>
        </p:nvSpPr>
        <p:spPr>
          <a:xfrm>
            <a:off x="9944227" y="5302377"/>
            <a:ext cx="3937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44</a:t>
            </a:r>
            <a:r>
              <a:rPr sz="1000" spc="-5">
                <a:solidFill>
                  <a:srgbClr val="585858"/>
                </a:solidFill>
                <a:latin typeface="微软雅黑"/>
                <a:cs typeface="微软雅黑"/>
              </a:rPr>
              <a:t>.</a:t>
            </a:r>
            <a:r>
              <a:rPr sz="1000">
                <a:solidFill>
                  <a:srgbClr val="585858"/>
                </a:solidFill>
                <a:latin typeface="微软雅黑"/>
                <a:cs typeface="微软雅黑"/>
              </a:rPr>
              <a:t>5</a:t>
            </a:r>
            <a:r>
              <a:rPr sz="1000" spc="-5">
                <a:solidFill>
                  <a:srgbClr val="585858"/>
                </a:solidFill>
                <a:latin typeface="微软雅黑"/>
                <a:cs typeface="微软雅黑"/>
              </a:rPr>
              <a:t>%</a:t>
            </a:r>
            <a:endParaRPr sz="1000">
              <a:latin typeface="微软雅黑"/>
              <a:cs typeface="微软雅黑"/>
            </a:endParaRPr>
          </a:p>
        </p:txBody>
      </p:sp>
      <p:sp>
        <p:nvSpPr>
          <p:cNvPr id="88" name="object 88"/>
          <p:cNvSpPr txBox="1"/>
          <p:nvPr/>
        </p:nvSpPr>
        <p:spPr>
          <a:xfrm>
            <a:off x="10601959" y="5689498"/>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4.3%</a:t>
            </a:r>
            <a:endParaRPr sz="1000">
              <a:latin typeface="微软雅黑"/>
              <a:cs typeface="微软雅黑"/>
            </a:endParaRPr>
          </a:p>
        </p:txBody>
      </p:sp>
      <p:sp>
        <p:nvSpPr>
          <p:cNvPr id="89" name="object 89"/>
          <p:cNvSpPr txBox="1"/>
          <p:nvPr/>
        </p:nvSpPr>
        <p:spPr>
          <a:xfrm>
            <a:off x="8604250" y="6081776"/>
            <a:ext cx="1044575"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tabLst>
                <a:tab pos="802640"/>
              </a:tabLst>
            </a:pPr>
            <a:r>
              <a:rPr sz="900">
                <a:solidFill>
                  <a:srgbClr val="585858"/>
                </a:solidFill>
                <a:latin typeface="微软雅黑"/>
                <a:cs typeface="微软雅黑"/>
              </a:rPr>
              <a:t>高中及以下	大专</a:t>
            </a:r>
            <a:endParaRPr sz="900">
              <a:latin typeface="微软雅黑"/>
              <a:cs typeface="微软雅黑"/>
            </a:endParaRPr>
          </a:p>
        </p:txBody>
      </p:sp>
      <p:sp>
        <p:nvSpPr>
          <p:cNvPr id="90" name="object 90"/>
          <p:cNvSpPr txBox="1"/>
          <p:nvPr/>
        </p:nvSpPr>
        <p:spPr>
          <a:xfrm>
            <a:off x="10013950" y="6081776"/>
            <a:ext cx="1046480"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tabLst>
                <a:tab pos="461645"/>
              </a:tabLst>
            </a:pPr>
            <a:r>
              <a:rPr sz="900">
                <a:solidFill>
                  <a:srgbClr val="585858"/>
                </a:solidFill>
                <a:latin typeface="微软雅黑"/>
                <a:cs typeface="微软雅黑"/>
              </a:rPr>
              <a:t>本科	硕士及以上</a:t>
            </a:r>
            <a:endParaRPr sz="900">
              <a:latin typeface="微软雅黑"/>
              <a:cs typeface="微软雅黑"/>
            </a:endParaRPr>
          </a:p>
        </p:txBody>
      </p:sp>
      <p:sp>
        <p:nvSpPr>
          <p:cNvPr id="91" name="object 91"/>
          <p:cNvSpPr txBox="1"/>
          <p:nvPr/>
        </p:nvSpPr>
        <p:spPr>
          <a:xfrm>
            <a:off x="526795" y="1061720"/>
            <a:ext cx="11102975" cy="8210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受访家长年龄横跨</a:t>
            </a:r>
            <a:r>
              <a:rPr sz="2400" spc="-5">
                <a:solidFill>
                  <a:srgbClr val="585858"/>
                </a:solidFill>
                <a:latin typeface="微软雅黑"/>
                <a:cs typeface="微软雅黑"/>
              </a:rPr>
              <a:t>70</a:t>
            </a:r>
            <a:r>
              <a:rPr sz="2400">
                <a:solidFill>
                  <a:srgbClr val="585858"/>
                </a:solidFill>
                <a:latin typeface="微软雅黑"/>
                <a:cs typeface="微软雅黑"/>
              </a:rPr>
              <a:t>后至</a:t>
            </a:r>
            <a:r>
              <a:rPr sz="2400" spc="-5">
                <a:solidFill>
                  <a:srgbClr val="585858"/>
                </a:solidFill>
                <a:latin typeface="微软雅黑"/>
                <a:cs typeface="微软雅黑"/>
              </a:rPr>
              <a:t>90</a:t>
            </a:r>
            <a:r>
              <a:rPr sz="2400">
                <a:solidFill>
                  <a:srgbClr val="585858"/>
                </a:solidFill>
                <a:latin typeface="微软雅黑"/>
                <a:cs typeface="微软雅黑"/>
              </a:rPr>
              <a:t>后，以本科学历居多，多由母亲担任教育负责人的角色</a:t>
            </a:r>
            <a:endParaRPr sz="2400">
              <a:latin typeface="微软雅黑"/>
              <a:cs typeface="微软雅黑"/>
            </a:endParaRPr>
          </a:p>
          <a:p>
            <a:pPr marL="3361054">
              <a:lnSpc>
                <a:spcPct val="100000"/>
              </a:lnSpc>
              <a:spcBef>
                <a:spcPts val="1700"/>
              </a:spcBef>
            </a:pPr>
            <a:r>
              <a:rPr sz="1400" b="1">
                <a:solidFill>
                  <a:srgbClr val="404040"/>
                </a:solidFill>
                <a:latin typeface="微软雅黑"/>
                <a:cs typeface="微软雅黑"/>
              </a:rPr>
              <a:t>中国</a:t>
            </a:r>
            <a:r>
              <a:rPr sz="1400" b="1" spc="-5">
                <a:solidFill>
                  <a:srgbClr val="404040"/>
                </a:solidFill>
                <a:latin typeface="微软雅黑"/>
                <a:cs typeface="微软雅黑"/>
              </a:rPr>
              <a:t>3-18</a:t>
            </a:r>
            <a:r>
              <a:rPr sz="1400" b="1">
                <a:solidFill>
                  <a:srgbClr val="404040"/>
                </a:solidFill>
                <a:latin typeface="微软雅黑"/>
                <a:cs typeface="微软雅黑"/>
              </a:rPr>
              <a:t>岁儿童家庭画像</a:t>
            </a:r>
            <a:r>
              <a:rPr sz="1400" b="1" spc="-5">
                <a:solidFill>
                  <a:srgbClr val="404040"/>
                </a:solidFill>
                <a:latin typeface="微软雅黑"/>
                <a:cs typeface="微软雅黑"/>
              </a:rPr>
              <a:t>——</a:t>
            </a:r>
            <a:r>
              <a:rPr sz="1400" b="1" spc="-15">
                <a:solidFill>
                  <a:srgbClr val="404040"/>
                </a:solidFill>
                <a:latin typeface="微软雅黑"/>
                <a:cs typeface="微软雅黑"/>
              </a:rPr>
              <a:t>家</a:t>
            </a:r>
            <a:r>
              <a:rPr sz="1400" b="1">
                <a:solidFill>
                  <a:srgbClr val="404040"/>
                </a:solidFill>
                <a:latin typeface="微软雅黑"/>
                <a:cs typeface="微软雅黑"/>
              </a:rPr>
              <a:t>长（</a:t>
            </a:r>
            <a:r>
              <a:rPr sz="1400" b="1" spc="-15">
                <a:solidFill>
                  <a:srgbClr val="404040"/>
                </a:solidFill>
                <a:latin typeface="微软雅黑"/>
                <a:cs typeface="微软雅黑"/>
              </a:rPr>
              <a:t>子</a:t>
            </a:r>
            <a:r>
              <a:rPr sz="1400" b="1">
                <a:solidFill>
                  <a:srgbClr val="404040"/>
                </a:solidFill>
                <a:latin typeface="微软雅黑"/>
                <a:cs typeface="微软雅黑"/>
              </a:rPr>
              <a:t>女教</a:t>
            </a:r>
            <a:r>
              <a:rPr sz="1400" b="1" spc="-15">
                <a:solidFill>
                  <a:srgbClr val="404040"/>
                </a:solidFill>
                <a:latin typeface="微软雅黑"/>
                <a:cs typeface="微软雅黑"/>
              </a:rPr>
              <a:t>育</a:t>
            </a:r>
            <a:r>
              <a:rPr sz="1400" b="1">
                <a:solidFill>
                  <a:srgbClr val="404040"/>
                </a:solidFill>
                <a:latin typeface="微软雅黑"/>
                <a:cs typeface="微软雅黑"/>
              </a:rPr>
              <a:t>负责</a:t>
            </a:r>
            <a:r>
              <a:rPr sz="1400" b="1" spc="-15">
                <a:solidFill>
                  <a:srgbClr val="404040"/>
                </a:solidFill>
                <a:latin typeface="微软雅黑"/>
                <a:cs typeface="微软雅黑"/>
              </a:rPr>
              <a:t>人</a:t>
            </a:r>
            <a:r>
              <a:rPr sz="1400" b="1">
                <a:solidFill>
                  <a:srgbClr val="404040"/>
                </a:solidFill>
                <a:latin typeface="微软雅黑"/>
                <a:cs typeface="微软雅黑"/>
              </a:rPr>
              <a:t>）基</a:t>
            </a:r>
            <a:r>
              <a:rPr sz="1400" b="1" spc="-15">
                <a:solidFill>
                  <a:srgbClr val="404040"/>
                </a:solidFill>
                <a:latin typeface="微软雅黑"/>
                <a:cs typeface="微软雅黑"/>
              </a:rPr>
              <a:t>本</a:t>
            </a:r>
            <a:r>
              <a:rPr sz="1400" b="1">
                <a:solidFill>
                  <a:srgbClr val="404040"/>
                </a:solidFill>
                <a:latin typeface="微软雅黑"/>
                <a:cs typeface="微软雅黑"/>
              </a:rPr>
              <a:t>信息</a:t>
            </a:r>
            <a:endParaRPr sz="14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5105400" y="2026920"/>
            <a:ext cx="2865120" cy="4282440"/>
          </a:xfrm>
          <a:custGeom>
            <a:rect l="l" t="t" r="r" b="b"/>
            <a:pathLst>
              <a:path w="2865120" h="4282440">
                <a:moveTo>
                  <a:pt x="0" y="4282440"/>
                </a:moveTo>
                <a:lnTo>
                  <a:pt x="2865120" y="4282440"/>
                </a:lnTo>
                <a:lnTo>
                  <a:pt x="2865120" y="0"/>
                </a:lnTo>
                <a:lnTo>
                  <a:pt x="0" y="0"/>
                </a:lnTo>
                <a:lnTo>
                  <a:pt x="0" y="428244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8410956" y="2026920"/>
            <a:ext cx="2865120" cy="4282440"/>
          </a:xfrm>
          <a:custGeom>
            <a:rect l="l" t="t" r="r" b="b"/>
            <a:pathLst>
              <a:path w="2865120" h="4282440">
                <a:moveTo>
                  <a:pt x="0" y="4282440"/>
                </a:moveTo>
                <a:lnTo>
                  <a:pt x="2865120" y="4282440"/>
                </a:lnTo>
                <a:lnTo>
                  <a:pt x="2865120" y="0"/>
                </a:lnTo>
                <a:lnTo>
                  <a:pt x="0" y="0"/>
                </a:lnTo>
                <a:lnTo>
                  <a:pt x="0" y="428244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1799844" y="2026920"/>
            <a:ext cx="2867025" cy="4282440"/>
          </a:xfrm>
          <a:custGeom>
            <a:rect l="l" t="t" r="r" b="b"/>
            <a:pathLst>
              <a:path w="2867025" h="4282440">
                <a:moveTo>
                  <a:pt x="0" y="4282440"/>
                </a:moveTo>
                <a:lnTo>
                  <a:pt x="2866644" y="4282440"/>
                </a:lnTo>
                <a:lnTo>
                  <a:pt x="2866644" y="0"/>
                </a:lnTo>
                <a:lnTo>
                  <a:pt x="0" y="0"/>
                </a:lnTo>
                <a:lnTo>
                  <a:pt x="0" y="428244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a:spLocks noGrp="1"/>
          </p:cNvSpPr>
          <p:nvPr>
            <p:ph type="title"/>
          </p:nvPr>
        </p:nvSpPr>
        <p:spPr>
          <a:xfrm>
            <a:off x="526795" y="482041"/>
            <a:ext cx="5786755" cy="514350"/>
          </a:xfrm>
          <a:prstGeom prst="rect">
            <a:avLst/>
          </a:prstGeom>
        </p:spPr>
        <p:txBody>
          <a:bodyPr vert="horz" wrap="square" lIns="0" tIns="13335" rIns="0" bIns="0" rtlCol="0">
            <a:spAutoFit/>
          </a:bodyPr>
          <a:lstStyle/>
          <a:p>
            <a:pPr marL="12700">
              <a:lnSpc>
                <a:spcPct val="100000"/>
              </a:lnSpc>
              <a:spcBef>
                <a:spcPts val="105"/>
              </a:spcBef>
            </a:pPr>
            <a:r>
              <a:rPr/>
              <a:t>中国儿童家庭画</a:t>
            </a:r>
            <a:r>
              <a:rPr spc="5"/>
              <a:t>像</a:t>
            </a:r>
            <a:r>
              <a:rPr spc="-5"/>
              <a:t>——</a:t>
            </a:r>
            <a:r>
              <a:rPr/>
              <a:t>家长职业</a:t>
            </a:r>
          </a:p>
        </p:txBody>
      </p:sp>
      <p:sp>
        <p:nvSpPr>
          <p:cNvPr id="7" name="object 7"/>
          <p:cNvSpPr/>
          <p:nvPr/>
        </p:nvSpPr>
        <p:spPr>
          <a:xfrm>
            <a:off x="512063" y="6271259"/>
            <a:ext cx="11177905" cy="76200"/>
          </a:xfrm>
          <a:custGeom>
            <a:rect l="l" t="t" r="r" b="b"/>
            <a:pathLst>
              <a:path w="11177905" h="76200">
                <a:moveTo>
                  <a:pt x="38100" y="0"/>
                </a:moveTo>
                <a:lnTo>
                  <a:pt x="23268" y="2993"/>
                </a:lnTo>
                <a:lnTo>
                  <a:pt x="11158" y="11158"/>
                </a:lnTo>
                <a:lnTo>
                  <a:pt x="2993" y="23268"/>
                </a:lnTo>
                <a:lnTo>
                  <a:pt x="0" y="38099"/>
                </a:lnTo>
                <a:lnTo>
                  <a:pt x="2993" y="52931"/>
                </a:lnTo>
                <a:lnTo>
                  <a:pt x="11158" y="65041"/>
                </a:lnTo>
                <a:lnTo>
                  <a:pt x="23268" y="73206"/>
                </a:lnTo>
                <a:lnTo>
                  <a:pt x="38100" y="76199"/>
                </a:lnTo>
                <a:lnTo>
                  <a:pt x="52931" y="73206"/>
                </a:lnTo>
                <a:lnTo>
                  <a:pt x="65041" y="65041"/>
                </a:lnTo>
                <a:lnTo>
                  <a:pt x="73206" y="52931"/>
                </a:lnTo>
                <a:lnTo>
                  <a:pt x="74918" y="44449"/>
                </a:lnTo>
                <a:lnTo>
                  <a:pt x="38100" y="44449"/>
                </a:lnTo>
                <a:lnTo>
                  <a:pt x="38100" y="31749"/>
                </a:lnTo>
                <a:lnTo>
                  <a:pt x="74918" y="31749"/>
                </a:lnTo>
                <a:lnTo>
                  <a:pt x="73206" y="23268"/>
                </a:lnTo>
                <a:lnTo>
                  <a:pt x="65041" y="11158"/>
                </a:lnTo>
                <a:lnTo>
                  <a:pt x="52931" y="2993"/>
                </a:lnTo>
                <a:lnTo>
                  <a:pt x="38100" y="0"/>
                </a:lnTo>
                <a:close/>
              </a:path>
              <a:path w="11177905" h="76200">
                <a:moveTo>
                  <a:pt x="74918" y="31749"/>
                </a:moveTo>
                <a:lnTo>
                  <a:pt x="38100" y="31749"/>
                </a:lnTo>
                <a:lnTo>
                  <a:pt x="38100" y="44449"/>
                </a:lnTo>
                <a:lnTo>
                  <a:pt x="74918" y="44449"/>
                </a:lnTo>
                <a:lnTo>
                  <a:pt x="76200" y="38099"/>
                </a:lnTo>
                <a:lnTo>
                  <a:pt x="74918" y="31749"/>
                </a:lnTo>
                <a:close/>
              </a:path>
              <a:path w="11177905" h="76200">
                <a:moveTo>
                  <a:pt x="139700" y="31749"/>
                </a:moveTo>
                <a:lnTo>
                  <a:pt x="74918" y="31749"/>
                </a:lnTo>
                <a:lnTo>
                  <a:pt x="76200" y="38099"/>
                </a:lnTo>
                <a:lnTo>
                  <a:pt x="74918" y="44449"/>
                </a:lnTo>
                <a:lnTo>
                  <a:pt x="139700" y="44449"/>
                </a:lnTo>
                <a:lnTo>
                  <a:pt x="139700" y="31749"/>
                </a:lnTo>
                <a:close/>
              </a:path>
              <a:path w="11177905" h="76200">
                <a:moveTo>
                  <a:pt x="279400" y="31749"/>
                </a:moveTo>
                <a:lnTo>
                  <a:pt x="177800" y="31749"/>
                </a:lnTo>
                <a:lnTo>
                  <a:pt x="177800" y="44449"/>
                </a:lnTo>
                <a:lnTo>
                  <a:pt x="279400" y="44449"/>
                </a:lnTo>
                <a:lnTo>
                  <a:pt x="279400" y="31749"/>
                </a:lnTo>
                <a:close/>
              </a:path>
              <a:path w="11177905" h="76200">
                <a:moveTo>
                  <a:pt x="419099" y="31749"/>
                </a:moveTo>
                <a:lnTo>
                  <a:pt x="317499" y="31749"/>
                </a:lnTo>
                <a:lnTo>
                  <a:pt x="317499" y="44449"/>
                </a:lnTo>
                <a:lnTo>
                  <a:pt x="419099" y="44449"/>
                </a:lnTo>
                <a:lnTo>
                  <a:pt x="419099" y="31749"/>
                </a:lnTo>
                <a:close/>
              </a:path>
              <a:path w="11177905" h="76200">
                <a:moveTo>
                  <a:pt x="558799" y="31749"/>
                </a:moveTo>
                <a:lnTo>
                  <a:pt x="457199" y="31749"/>
                </a:lnTo>
                <a:lnTo>
                  <a:pt x="457199" y="44449"/>
                </a:lnTo>
                <a:lnTo>
                  <a:pt x="558799" y="44449"/>
                </a:lnTo>
                <a:lnTo>
                  <a:pt x="558799" y="31749"/>
                </a:lnTo>
                <a:close/>
              </a:path>
              <a:path w="11177905" h="76200">
                <a:moveTo>
                  <a:pt x="698499" y="31749"/>
                </a:moveTo>
                <a:lnTo>
                  <a:pt x="596899" y="31749"/>
                </a:lnTo>
                <a:lnTo>
                  <a:pt x="596899" y="44449"/>
                </a:lnTo>
                <a:lnTo>
                  <a:pt x="698499" y="44449"/>
                </a:lnTo>
                <a:lnTo>
                  <a:pt x="698499" y="31749"/>
                </a:lnTo>
                <a:close/>
              </a:path>
              <a:path w="11177905" h="76200">
                <a:moveTo>
                  <a:pt x="838200" y="31749"/>
                </a:moveTo>
                <a:lnTo>
                  <a:pt x="736599" y="31749"/>
                </a:lnTo>
                <a:lnTo>
                  <a:pt x="736599" y="44449"/>
                </a:lnTo>
                <a:lnTo>
                  <a:pt x="838200" y="44449"/>
                </a:lnTo>
                <a:lnTo>
                  <a:pt x="838200" y="31749"/>
                </a:lnTo>
                <a:close/>
              </a:path>
              <a:path w="11177905" h="76200">
                <a:moveTo>
                  <a:pt x="977900" y="31749"/>
                </a:moveTo>
                <a:lnTo>
                  <a:pt x="876300" y="31749"/>
                </a:lnTo>
                <a:lnTo>
                  <a:pt x="876300" y="44449"/>
                </a:lnTo>
                <a:lnTo>
                  <a:pt x="977900" y="44449"/>
                </a:lnTo>
                <a:lnTo>
                  <a:pt x="977900" y="31749"/>
                </a:lnTo>
                <a:close/>
              </a:path>
              <a:path w="11177905" h="76200">
                <a:moveTo>
                  <a:pt x="1117600" y="31749"/>
                </a:moveTo>
                <a:lnTo>
                  <a:pt x="1016000" y="31749"/>
                </a:lnTo>
                <a:lnTo>
                  <a:pt x="1016000" y="44449"/>
                </a:lnTo>
                <a:lnTo>
                  <a:pt x="1117600" y="44449"/>
                </a:lnTo>
                <a:lnTo>
                  <a:pt x="1117600" y="31749"/>
                </a:lnTo>
                <a:close/>
              </a:path>
              <a:path w="11177905" h="76200">
                <a:moveTo>
                  <a:pt x="1257300" y="31749"/>
                </a:moveTo>
                <a:lnTo>
                  <a:pt x="1155700" y="31749"/>
                </a:lnTo>
                <a:lnTo>
                  <a:pt x="1155700" y="44449"/>
                </a:lnTo>
                <a:lnTo>
                  <a:pt x="1257300" y="44449"/>
                </a:lnTo>
                <a:lnTo>
                  <a:pt x="1257300" y="31749"/>
                </a:lnTo>
                <a:close/>
              </a:path>
              <a:path w="11177905" h="76200">
                <a:moveTo>
                  <a:pt x="1397000" y="31749"/>
                </a:moveTo>
                <a:lnTo>
                  <a:pt x="1295400" y="31749"/>
                </a:lnTo>
                <a:lnTo>
                  <a:pt x="1295400" y="44449"/>
                </a:lnTo>
                <a:lnTo>
                  <a:pt x="1397000" y="44449"/>
                </a:lnTo>
                <a:lnTo>
                  <a:pt x="1397000" y="31749"/>
                </a:lnTo>
                <a:close/>
              </a:path>
              <a:path w="11177905" h="76200">
                <a:moveTo>
                  <a:pt x="1536700" y="31749"/>
                </a:moveTo>
                <a:lnTo>
                  <a:pt x="1435100" y="31749"/>
                </a:lnTo>
                <a:lnTo>
                  <a:pt x="1435100" y="44449"/>
                </a:lnTo>
                <a:lnTo>
                  <a:pt x="1536700" y="44449"/>
                </a:lnTo>
                <a:lnTo>
                  <a:pt x="1536700" y="31749"/>
                </a:lnTo>
                <a:close/>
              </a:path>
              <a:path w="11177905" h="76200">
                <a:moveTo>
                  <a:pt x="1676400" y="31749"/>
                </a:moveTo>
                <a:lnTo>
                  <a:pt x="1574800" y="31749"/>
                </a:lnTo>
                <a:lnTo>
                  <a:pt x="1574800" y="44449"/>
                </a:lnTo>
                <a:lnTo>
                  <a:pt x="1676400" y="44449"/>
                </a:lnTo>
                <a:lnTo>
                  <a:pt x="1676400" y="31749"/>
                </a:lnTo>
                <a:close/>
              </a:path>
              <a:path w="11177905" h="76200">
                <a:moveTo>
                  <a:pt x="1816100" y="31749"/>
                </a:moveTo>
                <a:lnTo>
                  <a:pt x="1714500" y="31749"/>
                </a:lnTo>
                <a:lnTo>
                  <a:pt x="1714500" y="44449"/>
                </a:lnTo>
                <a:lnTo>
                  <a:pt x="1816100" y="44449"/>
                </a:lnTo>
                <a:lnTo>
                  <a:pt x="1816100" y="31749"/>
                </a:lnTo>
                <a:close/>
              </a:path>
              <a:path w="11177905" h="76200">
                <a:moveTo>
                  <a:pt x="1955800" y="31749"/>
                </a:moveTo>
                <a:lnTo>
                  <a:pt x="1854200" y="31749"/>
                </a:lnTo>
                <a:lnTo>
                  <a:pt x="1854200" y="44449"/>
                </a:lnTo>
                <a:lnTo>
                  <a:pt x="1955800" y="44449"/>
                </a:lnTo>
                <a:lnTo>
                  <a:pt x="1955800" y="31749"/>
                </a:lnTo>
                <a:close/>
              </a:path>
              <a:path w="11177905" h="76200">
                <a:moveTo>
                  <a:pt x="2095500" y="31749"/>
                </a:moveTo>
                <a:lnTo>
                  <a:pt x="1993900" y="31749"/>
                </a:lnTo>
                <a:lnTo>
                  <a:pt x="1993900" y="44449"/>
                </a:lnTo>
                <a:lnTo>
                  <a:pt x="2095500" y="44449"/>
                </a:lnTo>
                <a:lnTo>
                  <a:pt x="2095500" y="31749"/>
                </a:lnTo>
                <a:close/>
              </a:path>
              <a:path w="11177905" h="76200">
                <a:moveTo>
                  <a:pt x="2235200" y="31749"/>
                </a:moveTo>
                <a:lnTo>
                  <a:pt x="2133600" y="31749"/>
                </a:lnTo>
                <a:lnTo>
                  <a:pt x="2133600" y="44449"/>
                </a:lnTo>
                <a:lnTo>
                  <a:pt x="2235200" y="44449"/>
                </a:lnTo>
                <a:lnTo>
                  <a:pt x="2235200" y="31749"/>
                </a:lnTo>
                <a:close/>
              </a:path>
              <a:path w="11177905" h="76200">
                <a:moveTo>
                  <a:pt x="2374900" y="31749"/>
                </a:moveTo>
                <a:lnTo>
                  <a:pt x="2273300" y="31749"/>
                </a:lnTo>
                <a:lnTo>
                  <a:pt x="2273300" y="44449"/>
                </a:lnTo>
                <a:lnTo>
                  <a:pt x="2374900" y="44449"/>
                </a:lnTo>
                <a:lnTo>
                  <a:pt x="2374900" y="31749"/>
                </a:lnTo>
                <a:close/>
              </a:path>
              <a:path w="11177905" h="76200">
                <a:moveTo>
                  <a:pt x="2514600" y="31749"/>
                </a:moveTo>
                <a:lnTo>
                  <a:pt x="2413000" y="31749"/>
                </a:lnTo>
                <a:lnTo>
                  <a:pt x="2413000" y="44449"/>
                </a:lnTo>
                <a:lnTo>
                  <a:pt x="2514600" y="44449"/>
                </a:lnTo>
                <a:lnTo>
                  <a:pt x="2514600" y="31749"/>
                </a:lnTo>
                <a:close/>
              </a:path>
              <a:path w="11177905" h="76200">
                <a:moveTo>
                  <a:pt x="2654300" y="31749"/>
                </a:moveTo>
                <a:lnTo>
                  <a:pt x="2552700" y="31749"/>
                </a:lnTo>
                <a:lnTo>
                  <a:pt x="2552700" y="44449"/>
                </a:lnTo>
                <a:lnTo>
                  <a:pt x="2654300" y="44449"/>
                </a:lnTo>
                <a:lnTo>
                  <a:pt x="2654300" y="31749"/>
                </a:lnTo>
                <a:close/>
              </a:path>
              <a:path w="11177905" h="76200">
                <a:moveTo>
                  <a:pt x="2794000" y="31749"/>
                </a:moveTo>
                <a:lnTo>
                  <a:pt x="2692400" y="31749"/>
                </a:lnTo>
                <a:lnTo>
                  <a:pt x="2692400" y="44449"/>
                </a:lnTo>
                <a:lnTo>
                  <a:pt x="2794000" y="44449"/>
                </a:lnTo>
                <a:lnTo>
                  <a:pt x="2794000" y="31749"/>
                </a:lnTo>
                <a:close/>
              </a:path>
              <a:path w="11177905" h="76200">
                <a:moveTo>
                  <a:pt x="2933700" y="31749"/>
                </a:moveTo>
                <a:lnTo>
                  <a:pt x="2832100" y="31749"/>
                </a:lnTo>
                <a:lnTo>
                  <a:pt x="2832100" y="44449"/>
                </a:lnTo>
                <a:lnTo>
                  <a:pt x="2933700" y="44449"/>
                </a:lnTo>
                <a:lnTo>
                  <a:pt x="2933700" y="31749"/>
                </a:lnTo>
                <a:close/>
              </a:path>
              <a:path w="11177905" h="76200">
                <a:moveTo>
                  <a:pt x="3073400" y="31749"/>
                </a:moveTo>
                <a:lnTo>
                  <a:pt x="2971800" y="31749"/>
                </a:lnTo>
                <a:lnTo>
                  <a:pt x="2971800" y="44449"/>
                </a:lnTo>
                <a:lnTo>
                  <a:pt x="3073400" y="44449"/>
                </a:lnTo>
                <a:lnTo>
                  <a:pt x="3073400" y="31749"/>
                </a:lnTo>
                <a:close/>
              </a:path>
              <a:path w="11177905" h="76200">
                <a:moveTo>
                  <a:pt x="3213100" y="31749"/>
                </a:moveTo>
                <a:lnTo>
                  <a:pt x="3111500" y="31749"/>
                </a:lnTo>
                <a:lnTo>
                  <a:pt x="3111500" y="44449"/>
                </a:lnTo>
                <a:lnTo>
                  <a:pt x="3213100" y="44449"/>
                </a:lnTo>
                <a:lnTo>
                  <a:pt x="3213100" y="31749"/>
                </a:lnTo>
                <a:close/>
              </a:path>
              <a:path w="11177905" h="76200">
                <a:moveTo>
                  <a:pt x="3352800" y="31749"/>
                </a:moveTo>
                <a:lnTo>
                  <a:pt x="3251200" y="31749"/>
                </a:lnTo>
                <a:lnTo>
                  <a:pt x="3251200" y="44449"/>
                </a:lnTo>
                <a:lnTo>
                  <a:pt x="3352800" y="44449"/>
                </a:lnTo>
                <a:lnTo>
                  <a:pt x="3352800" y="31749"/>
                </a:lnTo>
                <a:close/>
              </a:path>
              <a:path w="11177905" h="76200">
                <a:moveTo>
                  <a:pt x="3492500" y="31749"/>
                </a:moveTo>
                <a:lnTo>
                  <a:pt x="3390900" y="31749"/>
                </a:lnTo>
                <a:lnTo>
                  <a:pt x="3390900" y="44449"/>
                </a:lnTo>
                <a:lnTo>
                  <a:pt x="3492500" y="44449"/>
                </a:lnTo>
                <a:lnTo>
                  <a:pt x="3492500" y="31749"/>
                </a:lnTo>
                <a:close/>
              </a:path>
              <a:path w="11177905" h="76200">
                <a:moveTo>
                  <a:pt x="3632200" y="31749"/>
                </a:moveTo>
                <a:lnTo>
                  <a:pt x="3530600" y="31749"/>
                </a:lnTo>
                <a:lnTo>
                  <a:pt x="3530600" y="44449"/>
                </a:lnTo>
                <a:lnTo>
                  <a:pt x="3632200" y="44449"/>
                </a:lnTo>
                <a:lnTo>
                  <a:pt x="3632200" y="31749"/>
                </a:lnTo>
                <a:close/>
              </a:path>
              <a:path w="11177905" h="76200">
                <a:moveTo>
                  <a:pt x="3771900" y="31749"/>
                </a:moveTo>
                <a:lnTo>
                  <a:pt x="3670300" y="31749"/>
                </a:lnTo>
                <a:lnTo>
                  <a:pt x="3670300" y="44449"/>
                </a:lnTo>
                <a:lnTo>
                  <a:pt x="3771900" y="44449"/>
                </a:lnTo>
                <a:lnTo>
                  <a:pt x="3771900" y="31749"/>
                </a:lnTo>
                <a:close/>
              </a:path>
              <a:path w="11177905" h="76200">
                <a:moveTo>
                  <a:pt x="3911600" y="31749"/>
                </a:moveTo>
                <a:lnTo>
                  <a:pt x="3810000" y="31749"/>
                </a:lnTo>
                <a:lnTo>
                  <a:pt x="3810000" y="44449"/>
                </a:lnTo>
                <a:lnTo>
                  <a:pt x="3911600" y="44449"/>
                </a:lnTo>
                <a:lnTo>
                  <a:pt x="3911600" y="31749"/>
                </a:lnTo>
                <a:close/>
              </a:path>
              <a:path w="11177905" h="76200">
                <a:moveTo>
                  <a:pt x="4051300" y="31749"/>
                </a:moveTo>
                <a:lnTo>
                  <a:pt x="3949700" y="31749"/>
                </a:lnTo>
                <a:lnTo>
                  <a:pt x="3949700" y="44449"/>
                </a:lnTo>
                <a:lnTo>
                  <a:pt x="4051300" y="44449"/>
                </a:lnTo>
                <a:lnTo>
                  <a:pt x="4051300" y="31749"/>
                </a:lnTo>
                <a:close/>
              </a:path>
              <a:path w="11177905" h="76200">
                <a:moveTo>
                  <a:pt x="4191000" y="31749"/>
                </a:moveTo>
                <a:lnTo>
                  <a:pt x="4089400" y="31749"/>
                </a:lnTo>
                <a:lnTo>
                  <a:pt x="4089400" y="44449"/>
                </a:lnTo>
                <a:lnTo>
                  <a:pt x="4191000" y="44449"/>
                </a:lnTo>
                <a:lnTo>
                  <a:pt x="4191000" y="31749"/>
                </a:lnTo>
                <a:close/>
              </a:path>
              <a:path w="11177905" h="76200">
                <a:moveTo>
                  <a:pt x="4330700" y="31749"/>
                </a:moveTo>
                <a:lnTo>
                  <a:pt x="4229100" y="31749"/>
                </a:lnTo>
                <a:lnTo>
                  <a:pt x="4229100" y="44449"/>
                </a:lnTo>
                <a:lnTo>
                  <a:pt x="4330700" y="44449"/>
                </a:lnTo>
                <a:lnTo>
                  <a:pt x="4330700" y="31749"/>
                </a:lnTo>
                <a:close/>
              </a:path>
              <a:path w="11177905" h="76200">
                <a:moveTo>
                  <a:pt x="4470400" y="31749"/>
                </a:moveTo>
                <a:lnTo>
                  <a:pt x="4368800" y="31749"/>
                </a:lnTo>
                <a:lnTo>
                  <a:pt x="4368800" y="44449"/>
                </a:lnTo>
                <a:lnTo>
                  <a:pt x="4470400" y="44449"/>
                </a:lnTo>
                <a:lnTo>
                  <a:pt x="4470400" y="31749"/>
                </a:lnTo>
                <a:close/>
              </a:path>
              <a:path w="11177905" h="76200">
                <a:moveTo>
                  <a:pt x="4610100" y="31749"/>
                </a:moveTo>
                <a:lnTo>
                  <a:pt x="4508500" y="31749"/>
                </a:lnTo>
                <a:lnTo>
                  <a:pt x="4508500" y="44449"/>
                </a:lnTo>
                <a:lnTo>
                  <a:pt x="4610100" y="44449"/>
                </a:lnTo>
                <a:lnTo>
                  <a:pt x="4610100" y="31749"/>
                </a:lnTo>
                <a:close/>
              </a:path>
              <a:path w="11177905" h="76200">
                <a:moveTo>
                  <a:pt x="4749800" y="31749"/>
                </a:moveTo>
                <a:lnTo>
                  <a:pt x="4648200" y="31749"/>
                </a:lnTo>
                <a:lnTo>
                  <a:pt x="4648200" y="44449"/>
                </a:lnTo>
                <a:lnTo>
                  <a:pt x="4749800" y="44449"/>
                </a:lnTo>
                <a:lnTo>
                  <a:pt x="4749800" y="31749"/>
                </a:lnTo>
                <a:close/>
              </a:path>
              <a:path w="11177905" h="76200">
                <a:moveTo>
                  <a:pt x="4889500" y="31749"/>
                </a:moveTo>
                <a:lnTo>
                  <a:pt x="4787900" y="31749"/>
                </a:lnTo>
                <a:lnTo>
                  <a:pt x="4787900" y="44449"/>
                </a:lnTo>
                <a:lnTo>
                  <a:pt x="4889500" y="44449"/>
                </a:lnTo>
                <a:lnTo>
                  <a:pt x="4889500" y="31749"/>
                </a:lnTo>
                <a:close/>
              </a:path>
              <a:path w="11177905" h="76200">
                <a:moveTo>
                  <a:pt x="5029200" y="31749"/>
                </a:moveTo>
                <a:lnTo>
                  <a:pt x="4927600" y="31749"/>
                </a:lnTo>
                <a:lnTo>
                  <a:pt x="4927600" y="44449"/>
                </a:lnTo>
                <a:lnTo>
                  <a:pt x="5029200" y="44449"/>
                </a:lnTo>
                <a:lnTo>
                  <a:pt x="5029200" y="31749"/>
                </a:lnTo>
                <a:close/>
              </a:path>
              <a:path w="11177905" h="76200">
                <a:moveTo>
                  <a:pt x="5168900" y="31749"/>
                </a:moveTo>
                <a:lnTo>
                  <a:pt x="5067300" y="31749"/>
                </a:lnTo>
                <a:lnTo>
                  <a:pt x="5067300" y="44449"/>
                </a:lnTo>
                <a:lnTo>
                  <a:pt x="5168900" y="44449"/>
                </a:lnTo>
                <a:lnTo>
                  <a:pt x="5168900" y="31749"/>
                </a:lnTo>
                <a:close/>
              </a:path>
              <a:path w="11177905" h="76200">
                <a:moveTo>
                  <a:pt x="5308600" y="31749"/>
                </a:moveTo>
                <a:lnTo>
                  <a:pt x="5207000" y="31749"/>
                </a:lnTo>
                <a:lnTo>
                  <a:pt x="5207000" y="44449"/>
                </a:lnTo>
                <a:lnTo>
                  <a:pt x="5308600" y="44449"/>
                </a:lnTo>
                <a:lnTo>
                  <a:pt x="5308600" y="31749"/>
                </a:lnTo>
                <a:close/>
              </a:path>
              <a:path w="11177905" h="76200">
                <a:moveTo>
                  <a:pt x="5448300" y="31749"/>
                </a:moveTo>
                <a:lnTo>
                  <a:pt x="5346700" y="31749"/>
                </a:lnTo>
                <a:lnTo>
                  <a:pt x="5346700" y="44449"/>
                </a:lnTo>
                <a:lnTo>
                  <a:pt x="5448300" y="44449"/>
                </a:lnTo>
                <a:lnTo>
                  <a:pt x="5448300" y="31749"/>
                </a:lnTo>
                <a:close/>
              </a:path>
              <a:path w="11177905" h="76200">
                <a:moveTo>
                  <a:pt x="5588000" y="31749"/>
                </a:moveTo>
                <a:lnTo>
                  <a:pt x="5486400" y="31749"/>
                </a:lnTo>
                <a:lnTo>
                  <a:pt x="5486400" y="44449"/>
                </a:lnTo>
                <a:lnTo>
                  <a:pt x="5588000" y="44449"/>
                </a:lnTo>
                <a:lnTo>
                  <a:pt x="5588000" y="31749"/>
                </a:lnTo>
                <a:close/>
              </a:path>
              <a:path w="11177905" h="76200">
                <a:moveTo>
                  <a:pt x="5727700" y="31749"/>
                </a:moveTo>
                <a:lnTo>
                  <a:pt x="5626100" y="31749"/>
                </a:lnTo>
                <a:lnTo>
                  <a:pt x="5626100" y="44449"/>
                </a:lnTo>
                <a:lnTo>
                  <a:pt x="5727700" y="44449"/>
                </a:lnTo>
                <a:lnTo>
                  <a:pt x="5727700" y="31749"/>
                </a:lnTo>
                <a:close/>
              </a:path>
              <a:path w="11177905" h="76200">
                <a:moveTo>
                  <a:pt x="5867400" y="31749"/>
                </a:moveTo>
                <a:lnTo>
                  <a:pt x="5765800" y="31749"/>
                </a:lnTo>
                <a:lnTo>
                  <a:pt x="5765800" y="44449"/>
                </a:lnTo>
                <a:lnTo>
                  <a:pt x="5867400" y="44449"/>
                </a:lnTo>
                <a:lnTo>
                  <a:pt x="5867400" y="31749"/>
                </a:lnTo>
                <a:close/>
              </a:path>
              <a:path w="11177905" h="76200">
                <a:moveTo>
                  <a:pt x="6007100" y="31749"/>
                </a:moveTo>
                <a:lnTo>
                  <a:pt x="5905500" y="31749"/>
                </a:lnTo>
                <a:lnTo>
                  <a:pt x="5905500" y="44449"/>
                </a:lnTo>
                <a:lnTo>
                  <a:pt x="6007100" y="44449"/>
                </a:lnTo>
                <a:lnTo>
                  <a:pt x="6007100" y="31749"/>
                </a:lnTo>
                <a:close/>
              </a:path>
              <a:path w="11177905" h="76200">
                <a:moveTo>
                  <a:pt x="6146800" y="31749"/>
                </a:moveTo>
                <a:lnTo>
                  <a:pt x="6045200" y="31749"/>
                </a:lnTo>
                <a:lnTo>
                  <a:pt x="6045200" y="44449"/>
                </a:lnTo>
                <a:lnTo>
                  <a:pt x="6146800" y="44449"/>
                </a:lnTo>
                <a:lnTo>
                  <a:pt x="6146800" y="31749"/>
                </a:lnTo>
                <a:close/>
              </a:path>
              <a:path w="11177905" h="76200">
                <a:moveTo>
                  <a:pt x="6286500" y="31749"/>
                </a:moveTo>
                <a:lnTo>
                  <a:pt x="6184900" y="31749"/>
                </a:lnTo>
                <a:lnTo>
                  <a:pt x="6184900" y="44449"/>
                </a:lnTo>
                <a:lnTo>
                  <a:pt x="6286500" y="44449"/>
                </a:lnTo>
                <a:lnTo>
                  <a:pt x="6286500" y="31749"/>
                </a:lnTo>
                <a:close/>
              </a:path>
              <a:path w="11177905" h="76200">
                <a:moveTo>
                  <a:pt x="6426200" y="31749"/>
                </a:moveTo>
                <a:lnTo>
                  <a:pt x="6324600" y="31749"/>
                </a:lnTo>
                <a:lnTo>
                  <a:pt x="6324600" y="44449"/>
                </a:lnTo>
                <a:lnTo>
                  <a:pt x="6426200" y="44449"/>
                </a:lnTo>
                <a:lnTo>
                  <a:pt x="6426200" y="31749"/>
                </a:lnTo>
                <a:close/>
              </a:path>
              <a:path w="11177905" h="76200">
                <a:moveTo>
                  <a:pt x="6565900" y="31749"/>
                </a:moveTo>
                <a:lnTo>
                  <a:pt x="6464300" y="31749"/>
                </a:lnTo>
                <a:lnTo>
                  <a:pt x="6464300" y="44449"/>
                </a:lnTo>
                <a:lnTo>
                  <a:pt x="6565900" y="44449"/>
                </a:lnTo>
                <a:lnTo>
                  <a:pt x="6565900" y="31749"/>
                </a:lnTo>
                <a:close/>
              </a:path>
              <a:path w="11177905" h="76200">
                <a:moveTo>
                  <a:pt x="6705600" y="31749"/>
                </a:moveTo>
                <a:lnTo>
                  <a:pt x="6604000" y="31749"/>
                </a:lnTo>
                <a:lnTo>
                  <a:pt x="6604000" y="44449"/>
                </a:lnTo>
                <a:lnTo>
                  <a:pt x="6705600" y="44449"/>
                </a:lnTo>
                <a:lnTo>
                  <a:pt x="6705600" y="31749"/>
                </a:lnTo>
                <a:close/>
              </a:path>
              <a:path w="11177905" h="76200">
                <a:moveTo>
                  <a:pt x="6845300" y="31749"/>
                </a:moveTo>
                <a:lnTo>
                  <a:pt x="6743700" y="31749"/>
                </a:lnTo>
                <a:lnTo>
                  <a:pt x="6743700" y="44449"/>
                </a:lnTo>
                <a:lnTo>
                  <a:pt x="6845300" y="44449"/>
                </a:lnTo>
                <a:lnTo>
                  <a:pt x="6845300" y="31749"/>
                </a:lnTo>
                <a:close/>
              </a:path>
              <a:path w="11177905" h="76200">
                <a:moveTo>
                  <a:pt x="6985000" y="31749"/>
                </a:moveTo>
                <a:lnTo>
                  <a:pt x="6883400" y="31749"/>
                </a:lnTo>
                <a:lnTo>
                  <a:pt x="6883400" y="44449"/>
                </a:lnTo>
                <a:lnTo>
                  <a:pt x="6985000" y="44449"/>
                </a:lnTo>
                <a:lnTo>
                  <a:pt x="6985000" y="31749"/>
                </a:lnTo>
                <a:close/>
              </a:path>
              <a:path w="11177905" h="76200">
                <a:moveTo>
                  <a:pt x="7124700" y="31749"/>
                </a:moveTo>
                <a:lnTo>
                  <a:pt x="7023100" y="31749"/>
                </a:lnTo>
                <a:lnTo>
                  <a:pt x="7023100" y="44449"/>
                </a:lnTo>
                <a:lnTo>
                  <a:pt x="7124700" y="44449"/>
                </a:lnTo>
                <a:lnTo>
                  <a:pt x="7124700" y="31749"/>
                </a:lnTo>
                <a:close/>
              </a:path>
              <a:path w="11177905" h="76200">
                <a:moveTo>
                  <a:pt x="7264400" y="31749"/>
                </a:moveTo>
                <a:lnTo>
                  <a:pt x="7162800" y="31749"/>
                </a:lnTo>
                <a:lnTo>
                  <a:pt x="7162800" y="44449"/>
                </a:lnTo>
                <a:lnTo>
                  <a:pt x="7264400" y="44449"/>
                </a:lnTo>
                <a:lnTo>
                  <a:pt x="7264400" y="31749"/>
                </a:lnTo>
                <a:close/>
              </a:path>
              <a:path w="11177905" h="76200">
                <a:moveTo>
                  <a:pt x="7404100" y="31749"/>
                </a:moveTo>
                <a:lnTo>
                  <a:pt x="7302500" y="31749"/>
                </a:lnTo>
                <a:lnTo>
                  <a:pt x="7302500" y="44449"/>
                </a:lnTo>
                <a:lnTo>
                  <a:pt x="7404100" y="44449"/>
                </a:lnTo>
                <a:lnTo>
                  <a:pt x="7404100" y="31749"/>
                </a:lnTo>
                <a:close/>
              </a:path>
              <a:path w="11177905" h="76200">
                <a:moveTo>
                  <a:pt x="7543800" y="31749"/>
                </a:moveTo>
                <a:lnTo>
                  <a:pt x="7442200" y="31749"/>
                </a:lnTo>
                <a:lnTo>
                  <a:pt x="7442200" y="44449"/>
                </a:lnTo>
                <a:lnTo>
                  <a:pt x="7543800" y="44449"/>
                </a:lnTo>
                <a:lnTo>
                  <a:pt x="7543800" y="31749"/>
                </a:lnTo>
                <a:close/>
              </a:path>
              <a:path w="11177905" h="76200">
                <a:moveTo>
                  <a:pt x="7683500" y="31749"/>
                </a:moveTo>
                <a:lnTo>
                  <a:pt x="7581900" y="31749"/>
                </a:lnTo>
                <a:lnTo>
                  <a:pt x="7581900" y="44449"/>
                </a:lnTo>
                <a:lnTo>
                  <a:pt x="7683500" y="44449"/>
                </a:lnTo>
                <a:lnTo>
                  <a:pt x="7683500" y="31749"/>
                </a:lnTo>
                <a:close/>
              </a:path>
              <a:path w="11177905" h="76200">
                <a:moveTo>
                  <a:pt x="7823200" y="31749"/>
                </a:moveTo>
                <a:lnTo>
                  <a:pt x="7721600" y="31749"/>
                </a:lnTo>
                <a:lnTo>
                  <a:pt x="7721600" y="44449"/>
                </a:lnTo>
                <a:lnTo>
                  <a:pt x="7823200" y="44449"/>
                </a:lnTo>
                <a:lnTo>
                  <a:pt x="7823200" y="31749"/>
                </a:lnTo>
                <a:close/>
              </a:path>
              <a:path w="11177905" h="76200">
                <a:moveTo>
                  <a:pt x="7962900" y="31749"/>
                </a:moveTo>
                <a:lnTo>
                  <a:pt x="7861300" y="31749"/>
                </a:lnTo>
                <a:lnTo>
                  <a:pt x="7861300" y="44449"/>
                </a:lnTo>
                <a:lnTo>
                  <a:pt x="7962900" y="44449"/>
                </a:lnTo>
                <a:lnTo>
                  <a:pt x="7962900" y="31749"/>
                </a:lnTo>
                <a:close/>
              </a:path>
              <a:path w="11177905" h="76200">
                <a:moveTo>
                  <a:pt x="8102600" y="31749"/>
                </a:moveTo>
                <a:lnTo>
                  <a:pt x="8001000" y="31749"/>
                </a:lnTo>
                <a:lnTo>
                  <a:pt x="8001000" y="44449"/>
                </a:lnTo>
                <a:lnTo>
                  <a:pt x="8102600" y="44449"/>
                </a:lnTo>
                <a:lnTo>
                  <a:pt x="8102600" y="31749"/>
                </a:lnTo>
                <a:close/>
              </a:path>
              <a:path w="11177905" h="76200">
                <a:moveTo>
                  <a:pt x="8242300" y="31749"/>
                </a:moveTo>
                <a:lnTo>
                  <a:pt x="8140700" y="31749"/>
                </a:lnTo>
                <a:lnTo>
                  <a:pt x="8140700" y="44449"/>
                </a:lnTo>
                <a:lnTo>
                  <a:pt x="8242300" y="44449"/>
                </a:lnTo>
                <a:lnTo>
                  <a:pt x="8242300" y="31749"/>
                </a:lnTo>
                <a:close/>
              </a:path>
              <a:path w="11177905" h="76200">
                <a:moveTo>
                  <a:pt x="8382000" y="31749"/>
                </a:moveTo>
                <a:lnTo>
                  <a:pt x="8280400" y="31749"/>
                </a:lnTo>
                <a:lnTo>
                  <a:pt x="8280400" y="44449"/>
                </a:lnTo>
                <a:lnTo>
                  <a:pt x="8382000" y="44449"/>
                </a:lnTo>
                <a:lnTo>
                  <a:pt x="8382000" y="31749"/>
                </a:lnTo>
                <a:close/>
              </a:path>
              <a:path w="11177905" h="76200">
                <a:moveTo>
                  <a:pt x="8521700" y="31749"/>
                </a:moveTo>
                <a:lnTo>
                  <a:pt x="8420100" y="31749"/>
                </a:lnTo>
                <a:lnTo>
                  <a:pt x="8420100" y="44449"/>
                </a:lnTo>
                <a:lnTo>
                  <a:pt x="8521700" y="44449"/>
                </a:lnTo>
                <a:lnTo>
                  <a:pt x="8521700" y="31749"/>
                </a:lnTo>
                <a:close/>
              </a:path>
              <a:path w="11177905" h="76200">
                <a:moveTo>
                  <a:pt x="8661400" y="31749"/>
                </a:moveTo>
                <a:lnTo>
                  <a:pt x="8559800" y="31749"/>
                </a:lnTo>
                <a:lnTo>
                  <a:pt x="8559800" y="44449"/>
                </a:lnTo>
                <a:lnTo>
                  <a:pt x="8661400" y="44449"/>
                </a:lnTo>
                <a:lnTo>
                  <a:pt x="8661400" y="31749"/>
                </a:lnTo>
                <a:close/>
              </a:path>
              <a:path w="11177905" h="76200">
                <a:moveTo>
                  <a:pt x="8801100" y="31749"/>
                </a:moveTo>
                <a:lnTo>
                  <a:pt x="8699500" y="31749"/>
                </a:lnTo>
                <a:lnTo>
                  <a:pt x="8699500" y="44449"/>
                </a:lnTo>
                <a:lnTo>
                  <a:pt x="8801100" y="44449"/>
                </a:lnTo>
                <a:lnTo>
                  <a:pt x="8801100" y="31749"/>
                </a:lnTo>
                <a:close/>
              </a:path>
              <a:path w="11177905" h="76200">
                <a:moveTo>
                  <a:pt x="8940800" y="31749"/>
                </a:moveTo>
                <a:lnTo>
                  <a:pt x="8839200" y="31749"/>
                </a:lnTo>
                <a:lnTo>
                  <a:pt x="8839200" y="44449"/>
                </a:lnTo>
                <a:lnTo>
                  <a:pt x="8940800" y="44449"/>
                </a:lnTo>
                <a:lnTo>
                  <a:pt x="8940800" y="31749"/>
                </a:lnTo>
                <a:close/>
              </a:path>
              <a:path w="11177905" h="76200">
                <a:moveTo>
                  <a:pt x="9080500" y="31749"/>
                </a:moveTo>
                <a:lnTo>
                  <a:pt x="8978900" y="31749"/>
                </a:lnTo>
                <a:lnTo>
                  <a:pt x="8978900" y="44449"/>
                </a:lnTo>
                <a:lnTo>
                  <a:pt x="9080500" y="44449"/>
                </a:lnTo>
                <a:lnTo>
                  <a:pt x="9080500" y="31749"/>
                </a:lnTo>
                <a:close/>
              </a:path>
              <a:path w="11177905" h="76200">
                <a:moveTo>
                  <a:pt x="9220200" y="31749"/>
                </a:moveTo>
                <a:lnTo>
                  <a:pt x="9118600" y="31749"/>
                </a:lnTo>
                <a:lnTo>
                  <a:pt x="9118600" y="44449"/>
                </a:lnTo>
                <a:lnTo>
                  <a:pt x="9220200" y="44449"/>
                </a:lnTo>
                <a:lnTo>
                  <a:pt x="9220200" y="31749"/>
                </a:lnTo>
                <a:close/>
              </a:path>
              <a:path w="11177905" h="76200">
                <a:moveTo>
                  <a:pt x="9359900" y="31749"/>
                </a:moveTo>
                <a:lnTo>
                  <a:pt x="9258300" y="31749"/>
                </a:lnTo>
                <a:lnTo>
                  <a:pt x="9258300" y="44449"/>
                </a:lnTo>
                <a:lnTo>
                  <a:pt x="9359900" y="44449"/>
                </a:lnTo>
                <a:lnTo>
                  <a:pt x="9359900" y="31749"/>
                </a:lnTo>
                <a:close/>
              </a:path>
              <a:path w="11177905" h="76200">
                <a:moveTo>
                  <a:pt x="9499600" y="31749"/>
                </a:moveTo>
                <a:lnTo>
                  <a:pt x="9398000" y="31749"/>
                </a:lnTo>
                <a:lnTo>
                  <a:pt x="9398000" y="44449"/>
                </a:lnTo>
                <a:lnTo>
                  <a:pt x="9499600" y="44449"/>
                </a:lnTo>
                <a:lnTo>
                  <a:pt x="9499600" y="31749"/>
                </a:lnTo>
                <a:close/>
              </a:path>
              <a:path w="11177905" h="76200">
                <a:moveTo>
                  <a:pt x="9639300" y="31749"/>
                </a:moveTo>
                <a:lnTo>
                  <a:pt x="9537700" y="31749"/>
                </a:lnTo>
                <a:lnTo>
                  <a:pt x="9537700" y="44449"/>
                </a:lnTo>
                <a:lnTo>
                  <a:pt x="9639300" y="44449"/>
                </a:lnTo>
                <a:lnTo>
                  <a:pt x="9639300" y="31749"/>
                </a:lnTo>
                <a:close/>
              </a:path>
              <a:path w="11177905" h="76200">
                <a:moveTo>
                  <a:pt x="9779000" y="31749"/>
                </a:moveTo>
                <a:lnTo>
                  <a:pt x="9677400" y="31749"/>
                </a:lnTo>
                <a:lnTo>
                  <a:pt x="9677400" y="44449"/>
                </a:lnTo>
                <a:lnTo>
                  <a:pt x="9779000" y="44449"/>
                </a:lnTo>
                <a:lnTo>
                  <a:pt x="9779000" y="31749"/>
                </a:lnTo>
                <a:close/>
              </a:path>
              <a:path w="11177905" h="76200">
                <a:moveTo>
                  <a:pt x="9918700" y="31749"/>
                </a:moveTo>
                <a:lnTo>
                  <a:pt x="9817100" y="31749"/>
                </a:lnTo>
                <a:lnTo>
                  <a:pt x="9817100" y="44449"/>
                </a:lnTo>
                <a:lnTo>
                  <a:pt x="9918700" y="44449"/>
                </a:lnTo>
                <a:lnTo>
                  <a:pt x="9918700" y="31749"/>
                </a:lnTo>
                <a:close/>
              </a:path>
              <a:path w="11177905" h="76200">
                <a:moveTo>
                  <a:pt x="10058400" y="31749"/>
                </a:moveTo>
                <a:lnTo>
                  <a:pt x="9956800" y="31749"/>
                </a:lnTo>
                <a:lnTo>
                  <a:pt x="9956800" y="44449"/>
                </a:lnTo>
                <a:lnTo>
                  <a:pt x="10058400" y="44449"/>
                </a:lnTo>
                <a:lnTo>
                  <a:pt x="10058400" y="31749"/>
                </a:lnTo>
                <a:close/>
              </a:path>
              <a:path w="11177905" h="76200">
                <a:moveTo>
                  <a:pt x="10198100" y="31749"/>
                </a:moveTo>
                <a:lnTo>
                  <a:pt x="10096500" y="31749"/>
                </a:lnTo>
                <a:lnTo>
                  <a:pt x="10096500" y="44449"/>
                </a:lnTo>
                <a:lnTo>
                  <a:pt x="10198100" y="44449"/>
                </a:lnTo>
                <a:lnTo>
                  <a:pt x="10198100" y="31749"/>
                </a:lnTo>
                <a:close/>
              </a:path>
              <a:path w="11177905" h="76200">
                <a:moveTo>
                  <a:pt x="10337800" y="31749"/>
                </a:moveTo>
                <a:lnTo>
                  <a:pt x="10236200" y="31749"/>
                </a:lnTo>
                <a:lnTo>
                  <a:pt x="10236200" y="44449"/>
                </a:lnTo>
                <a:lnTo>
                  <a:pt x="10337800" y="44449"/>
                </a:lnTo>
                <a:lnTo>
                  <a:pt x="10337800" y="31749"/>
                </a:lnTo>
                <a:close/>
              </a:path>
              <a:path w="11177905" h="76200">
                <a:moveTo>
                  <a:pt x="10477500" y="31749"/>
                </a:moveTo>
                <a:lnTo>
                  <a:pt x="10375900" y="31749"/>
                </a:lnTo>
                <a:lnTo>
                  <a:pt x="10375900" y="44449"/>
                </a:lnTo>
                <a:lnTo>
                  <a:pt x="10477500" y="44449"/>
                </a:lnTo>
                <a:lnTo>
                  <a:pt x="10477500" y="31749"/>
                </a:lnTo>
                <a:close/>
              </a:path>
              <a:path w="11177905" h="76200">
                <a:moveTo>
                  <a:pt x="10617200" y="31749"/>
                </a:moveTo>
                <a:lnTo>
                  <a:pt x="10515600" y="31749"/>
                </a:lnTo>
                <a:lnTo>
                  <a:pt x="10515600" y="44449"/>
                </a:lnTo>
                <a:lnTo>
                  <a:pt x="10617200" y="44449"/>
                </a:lnTo>
                <a:lnTo>
                  <a:pt x="10617200" y="31749"/>
                </a:lnTo>
                <a:close/>
              </a:path>
              <a:path w="11177905" h="76200">
                <a:moveTo>
                  <a:pt x="10756900" y="31749"/>
                </a:moveTo>
                <a:lnTo>
                  <a:pt x="10655300" y="31749"/>
                </a:lnTo>
                <a:lnTo>
                  <a:pt x="10655300" y="44449"/>
                </a:lnTo>
                <a:lnTo>
                  <a:pt x="10756900" y="44449"/>
                </a:lnTo>
                <a:lnTo>
                  <a:pt x="10756900" y="31749"/>
                </a:lnTo>
                <a:close/>
              </a:path>
              <a:path w="11177905" h="76200">
                <a:moveTo>
                  <a:pt x="10896600" y="31749"/>
                </a:moveTo>
                <a:lnTo>
                  <a:pt x="10795000" y="31749"/>
                </a:lnTo>
                <a:lnTo>
                  <a:pt x="10795000" y="44449"/>
                </a:lnTo>
                <a:lnTo>
                  <a:pt x="10896600" y="44449"/>
                </a:lnTo>
                <a:lnTo>
                  <a:pt x="10896600" y="31749"/>
                </a:lnTo>
                <a:close/>
              </a:path>
              <a:path w="11177905" h="76200">
                <a:moveTo>
                  <a:pt x="11036300" y="31749"/>
                </a:moveTo>
                <a:lnTo>
                  <a:pt x="10934700" y="31749"/>
                </a:lnTo>
                <a:lnTo>
                  <a:pt x="10934700" y="44449"/>
                </a:lnTo>
                <a:lnTo>
                  <a:pt x="11036300" y="44449"/>
                </a:lnTo>
                <a:lnTo>
                  <a:pt x="11036300" y="31749"/>
                </a:lnTo>
                <a:close/>
              </a:path>
              <a:path w="11177905" h="76200">
                <a:moveTo>
                  <a:pt x="11139805" y="0"/>
                </a:moveTo>
                <a:lnTo>
                  <a:pt x="11124957" y="2993"/>
                </a:lnTo>
                <a:lnTo>
                  <a:pt x="11112849" y="11158"/>
                </a:lnTo>
                <a:lnTo>
                  <a:pt x="11104693" y="23268"/>
                </a:lnTo>
                <a:lnTo>
                  <a:pt x="11101705" y="38099"/>
                </a:lnTo>
                <a:lnTo>
                  <a:pt x="11104693" y="52931"/>
                </a:lnTo>
                <a:lnTo>
                  <a:pt x="11112849" y="65041"/>
                </a:lnTo>
                <a:lnTo>
                  <a:pt x="11124957" y="73206"/>
                </a:lnTo>
                <a:lnTo>
                  <a:pt x="11139805" y="76199"/>
                </a:lnTo>
                <a:lnTo>
                  <a:pt x="11154652" y="73206"/>
                </a:lnTo>
                <a:lnTo>
                  <a:pt x="11166760" y="65041"/>
                </a:lnTo>
                <a:lnTo>
                  <a:pt x="11174916" y="52931"/>
                </a:lnTo>
                <a:lnTo>
                  <a:pt x="11176625" y="44449"/>
                </a:lnTo>
                <a:lnTo>
                  <a:pt x="11139805" y="44449"/>
                </a:lnTo>
                <a:lnTo>
                  <a:pt x="11139805" y="31749"/>
                </a:lnTo>
                <a:lnTo>
                  <a:pt x="11176625" y="31749"/>
                </a:lnTo>
                <a:lnTo>
                  <a:pt x="11174916" y="23268"/>
                </a:lnTo>
                <a:lnTo>
                  <a:pt x="11166760" y="11158"/>
                </a:lnTo>
                <a:lnTo>
                  <a:pt x="11154652" y="2993"/>
                </a:lnTo>
                <a:lnTo>
                  <a:pt x="11139805" y="0"/>
                </a:lnTo>
                <a:close/>
              </a:path>
              <a:path w="11177905" h="76200">
                <a:moveTo>
                  <a:pt x="11102984" y="31749"/>
                </a:moveTo>
                <a:lnTo>
                  <a:pt x="11074400" y="31749"/>
                </a:lnTo>
                <a:lnTo>
                  <a:pt x="11074400" y="44449"/>
                </a:lnTo>
                <a:lnTo>
                  <a:pt x="11102984" y="44449"/>
                </a:lnTo>
                <a:lnTo>
                  <a:pt x="11101705" y="38099"/>
                </a:lnTo>
                <a:lnTo>
                  <a:pt x="11102984" y="31749"/>
                </a:lnTo>
                <a:close/>
              </a:path>
              <a:path w="11177905" h="76200">
                <a:moveTo>
                  <a:pt x="11176625" y="31749"/>
                </a:moveTo>
                <a:lnTo>
                  <a:pt x="11139805" y="31749"/>
                </a:lnTo>
                <a:lnTo>
                  <a:pt x="11139805" y="44449"/>
                </a:lnTo>
                <a:lnTo>
                  <a:pt x="11176625" y="44449"/>
                </a:lnTo>
                <a:lnTo>
                  <a:pt x="11177905" y="38099"/>
                </a:lnTo>
                <a:lnTo>
                  <a:pt x="11176625" y="31749"/>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512063" y="2343911"/>
            <a:ext cx="11177905" cy="76200"/>
          </a:xfrm>
          <a:custGeom>
            <a:rect l="l" t="t" r="r" b="b"/>
            <a:pathLst>
              <a:path w="11177905" h="76200">
                <a:moveTo>
                  <a:pt x="38100" y="0"/>
                </a:moveTo>
                <a:lnTo>
                  <a:pt x="23268" y="2988"/>
                </a:lnTo>
                <a:lnTo>
                  <a:pt x="11158" y="11144"/>
                </a:lnTo>
                <a:lnTo>
                  <a:pt x="2993" y="23252"/>
                </a:lnTo>
                <a:lnTo>
                  <a:pt x="0" y="38100"/>
                </a:lnTo>
                <a:lnTo>
                  <a:pt x="2993" y="52947"/>
                </a:lnTo>
                <a:lnTo>
                  <a:pt x="11158" y="65055"/>
                </a:lnTo>
                <a:lnTo>
                  <a:pt x="23268" y="73211"/>
                </a:lnTo>
                <a:lnTo>
                  <a:pt x="38100" y="76200"/>
                </a:lnTo>
                <a:lnTo>
                  <a:pt x="52931" y="73211"/>
                </a:lnTo>
                <a:lnTo>
                  <a:pt x="65041" y="65055"/>
                </a:lnTo>
                <a:lnTo>
                  <a:pt x="73206" y="52947"/>
                </a:lnTo>
                <a:lnTo>
                  <a:pt x="74919" y="44450"/>
                </a:lnTo>
                <a:lnTo>
                  <a:pt x="38100" y="44450"/>
                </a:lnTo>
                <a:lnTo>
                  <a:pt x="38100" y="31750"/>
                </a:lnTo>
                <a:lnTo>
                  <a:pt x="74919" y="31750"/>
                </a:lnTo>
                <a:lnTo>
                  <a:pt x="73206" y="23252"/>
                </a:lnTo>
                <a:lnTo>
                  <a:pt x="65041" y="11144"/>
                </a:lnTo>
                <a:lnTo>
                  <a:pt x="52931" y="2988"/>
                </a:lnTo>
                <a:lnTo>
                  <a:pt x="38100" y="0"/>
                </a:lnTo>
                <a:close/>
              </a:path>
              <a:path w="11177905" h="76200">
                <a:moveTo>
                  <a:pt x="74919" y="31750"/>
                </a:moveTo>
                <a:lnTo>
                  <a:pt x="38100" y="31750"/>
                </a:lnTo>
                <a:lnTo>
                  <a:pt x="38100" y="44450"/>
                </a:lnTo>
                <a:lnTo>
                  <a:pt x="74919" y="44450"/>
                </a:lnTo>
                <a:lnTo>
                  <a:pt x="76200" y="38100"/>
                </a:lnTo>
                <a:lnTo>
                  <a:pt x="74919" y="31750"/>
                </a:lnTo>
                <a:close/>
              </a:path>
              <a:path w="11177905" h="76200">
                <a:moveTo>
                  <a:pt x="139700" y="31750"/>
                </a:moveTo>
                <a:lnTo>
                  <a:pt x="74919" y="31750"/>
                </a:lnTo>
                <a:lnTo>
                  <a:pt x="76200" y="38100"/>
                </a:lnTo>
                <a:lnTo>
                  <a:pt x="74919" y="44450"/>
                </a:lnTo>
                <a:lnTo>
                  <a:pt x="139700" y="44450"/>
                </a:lnTo>
                <a:lnTo>
                  <a:pt x="139700" y="31750"/>
                </a:lnTo>
                <a:close/>
              </a:path>
              <a:path w="11177905" h="76200">
                <a:moveTo>
                  <a:pt x="279400" y="31750"/>
                </a:moveTo>
                <a:lnTo>
                  <a:pt x="177800" y="31750"/>
                </a:lnTo>
                <a:lnTo>
                  <a:pt x="177800" y="44450"/>
                </a:lnTo>
                <a:lnTo>
                  <a:pt x="279400" y="44450"/>
                </a:lnTo>
                <a:lnTo>
                  <a:pt x="279400" y="31750"/>
                </a:lnTo>
                <a:close/>
              </a:path>
              <a:path w="11177905" h="76200">
                <a:moveTo>
                  <a:pt x="419099" y="31750"/>
                </a:moveTo>
                <a:lnTo>
                  <a:pt x="317499" y="31750"/>
                </a:lnTo>
                <a:lnTo>
                  <a:pt x="317499" y="44450"/>
                </a:lnTo>
                <a:lnTo>
                  <a:pt x="419099" y="44450"/>
                </a:lnTo>
                <a:lnTo>
                  <a:pt x="419099" y="31750"/>
                </a:lnTo>
                <a:close/>
              </a:path>
              <a:path w="11177905" h="76200">
                <a:moveTo>
                  <a:pt x="558799" y="31750"/>
                </a:moveTo>
                <a:lnTo>
                  <a:pt x="457199" y="31750"/>
                </a:lnTo>
                <a:lnTo>
                  <a:pt x="457199" y="44450"/>
                </a:lnTo>
                <a:lnTo>
                  <a:pt x="558799" y="44450"/>
                </a:lnTo>
                <a:lnTo>
                  <a:pt x="558799" y="31750"/>
                </a:lnTo>
                <a:close/>
              </a:path>
              <a:path w="11177905" h="76200">
                <a:moveTo>
                  <a:pt x="698499" y="31750"/>
                </a:moveTo>
                <a:lnTo>
                  <a:pt x="596899" y="31750"/>
                </a:lnTo>
                <a:lnTo>
                  <a:pt x="596899" y="44450"/>
                </a:lnTo>
                <a:lnTo>
                  <a:pt x="698499" y="44450"/>
                </a:lnTo>
                <a:lnTo>
                  <a:pt x="698499" y="31750"/>
                </a:lnTo>
                <a:close/>
              </a:path>
              <a:path w="11177905" h="76200">
                <a:moveTo>
                  <a:pt x="838200" y="31750"/>
                </a:moveTo>
                <a:lnTo>
                  <a:pt x="736599" y="31750"/>
                </a:lnTo>
                <a:lnTo>
                  <a:pt x="736599" y="44450"/>
                </a:lnTo>
                <a:lnTo>
                  <a:pt x="838200" y="44450"/>
                </a:lnTo>
                <a:lnTo>
                  <a:pt x="838200" y="31750"/>
                </a:lnTo>
                <a:close/>
              </a:path>
              <a:path w="11177905" h="76200">
                <a:moveTo>
                  <a:pt x="977900" y="31750"/>
                </a:moveTo>
                <a:lnTo>
                  <a:pt x="876300" y="31750"/>
                </a:lnTo>
                <a:lnTo>
                  <a:pt x="876300" y="44450"/>
                </a:lnTo>
                <a:lnTo>
                  <a:pt x="977900" y="44450"/>
                </a:lnTo>
                <a:lnTo>
                  <a:pt x="977900" y="31750"/>
                </a:lnTo>
                <a:close/>
              </a:path>
              <a:path w="11177905" h="76200">
                <a:moveTo>
                  <a:pt x="1117600" y="31750"/>
                </a:moveTo>
                <a:lnTo>
                  <a:pt x="1016000" y="31750"/>
                </a:lnTo>
                <a:lnTo>
                  <a:pt x="1016000" y="44450"/>
                </a:lnTo>
                <a:lnTo>
                  <a:pt x="1117600" y="44450"/>
                </a:lnTo>
                <a:lnTo>
                  <a:pt x="1117600" y="31750"/>
                </a:lnTo>
                <a:close/>
              </a:path>
              <a:path w="11177905" h="76200">
                <a:moveTo>
                  <a:pt x="1257300" y="31750"/>
                </a:moveTo>
                <a:lnTo>
                  <a:pt x="1155700" y="31750"/>
                </a:lnTo>
                <a:lnTo>
                  <a:pt x="1155700" y="44450"/>
                </a:lnTo>
                <a:lnTo>
                  <a:pt x="1257300" y="44450"/>
                </a:lnTo>
                <a:lnTo>
                  <a:pt x="1257300" y="31750"/>
                </a:lnTo>
                <a:close/>
              </a:path>
              <a:path w="11177905" h="76200">
                <a:moveTo>
                  <a:pt x="1397000" y="31750"/>
                </a:moveTo>
                <a:lnTo>
                  <a:pt x="1295400" y="31750"/>
                </a:lnTo>
                <a:lnTo>
                  <a:pt x="1295400" y="44450"/>
                </a:lnTo>
                <a:lnTo>
                  <a:pt x="1397000" y="44450"/>
                </a:lnTo>
                <a:lnTo>
                  <a:pt x="1397000" y="31750"/>
                </a:lnTo>
                <a:close/>
              </a:path>
              <a:path w="11177905" h="76200">
                <a:moveTo>
                  <a:pt x="1536700" y="31750"/>
                </a:moveTo>
                <a:lnTo>
                  <a:pt x="1435100" y="31750"/>
                </a:lnTo>
                <a:lnTo>
                  <a:pt x="1435100" y="44450"/>
                </a:lnTo>
                <a:lnTo>
                  <a:pt x="1536700" y="44450"/>
                </a:lnTo>
                <a:lnTo>
                  <a:pt x="1536700" y="31750"/>
                </a:lnTo>
                <a:close/>
              </a:path>
              <a:path w="11177905" h="76200">
                <a:moveTo>
                  <a:pt x="1676400" y="31750"/>
                </a:moveTo>
                <a:lnTo>
                  <a:pt x="1574800" y="31750"/>
                </a:lnTo>
                <a:lnTo>
                  <a:pt x="1574800" y="44450"/>
                </a:lnTo>
                <a:lnTo>
                  <a:pt x="1676400" y="44450"/>
                </a:lnTo>
                <a:lnTo>
                  <a:pt x="1676400" y="31750"/>
                </a:lnTo>
                <a:close/>
              </a:path>
              <a:path w="11177905" h="76200">
                <a:moveTo>
                  <a:pt x="1816100" y="31750"/>
                </a:moveTo>
                <a:lnTo>
                  <a:pt x="1714500" y="31750"/>
                </a:lnTo>
                <a:lnTo>
                  <a:pt x="1714500" y="44450"/>
                </a:lnTo>
                <a:lnTo>
                  <a:pt x="1816100" y="44450"/>
                </a:lnTo>
                <a:lnTo>
                  <a:pt x="1816100" y="31750"/>
                </a:lnTo>
                <a:close/>
              </a:path>
              <a:path w="11177905" h="76200">
                <a:moveTo>
                  <a:pt x="1955800" y="31750"/>
                </a:moveTo>
                <a:lnTo>
                  <a:pt x="1854200" y="31750"/>
                </a:lnTo>
                <a:lnTo>
                  <a:pt x="1854200" y="44450"/>
                </a:lnTo>
                <a:lnTo>
                  <a:pt x="1955800" y="44450"/>
                </a:lnTo>
                <a:lnTo>
                  <a:pt x="1955800" y="31750"/>
                </a:lnTo>
                <a:close/>
              </a:path>
              <a:path w="11177905" h="76200">
                <a:moveTo>
                  <a:pt x="2095500" y="31750"/>
                </a:moveTo>
                <a:lnTo>
                  <a:pt x="1993900" y="31750"/>
                </a:lnTo>
                <a:lnTo>
                  <a:pt x="1993900" y="44450"/>
                </a:lnTo>
                <a:lnTo>
                  <a:pt x="2095500" y="44450"/>
                </a:lnTo>
                <a:lnTo>
                  <a:pt x="2095500" y="31750"/>
                </a:lnTo>
                <a:close/>
              </a:path>
              <a:path w="11177905" h="76200">
                <a:moveTo>
                  <a:pt x="2235200" y="31750"/>
                </a:moveTo>
                <a:lnTo>
                  <a:pt x="2133600" y="31750"/>
                </a:lnTo>
                <a:lnTo>
                  <a:pt x="2133600" y="44450"/>
                </a:lnTo>
                <a:lnTo>
                  <a:pt x="2235200" y="44450"/>
                </a:lnTo>
                <a:lnTo>
                  <a:pt x="2235200" y="31750"/>
                </a:lnTo>
                <a:close/>
              </a:path>
              <a:path w="11177905" h="76200">
                <a:moveTo>
                  <a:pt x="2374900" y="31750"/>
                </a:moveTo>
                <a:lnTo>
                  <a:pt x="2273300" y="31750"/>
                </a:lnTo>
                <a:lnTo>
                  <a:pt x="2273300" y="44450"/>
                </a:lnTo>
                <a:lnTo>
                  <a:pt x="2374900" y="44450"/>
                </a:lnTo>
                <a:lnTo>
                  <a:pt x="2374900" y="31750"/>
                </a:lnTo>
                <a:close/>
              </a:path>
              <a:path w="11177905" h="76200">
                <a:moveTo>
                  <a:pt x="2514600" y="31750"/>
                </a:moveTo>
                <a:lnTo>
                  <a:pt x="2413000" y="31750"/>
                </a:lnTo>
                <a:lnTo>
                  <a:pt x="2413000" y="44450"/>
                </a:lnTo>
                <a:lnTo>
                  <a:pt x="2514600" y="44450"/>
                </a:lnTo>
                <a:lnTo>
                  <a:pt x="2514600" y="31750"/>
                </a:lnTo>
                <a:close/>
              </a:path>
              <a:path w="11177905" h="76200">
                <a:moveTo>
                  <a:pt x="2654300" y="31750"/>
                </a:moveTo>
                <a:lnTo>
                  <a:pt x="2552700" y="31750"/>
                </a:lnTo>
                <a:lnTo>
                  <a:pt x="2552700" y="44450"/>
                </a:lnTo>
                <a:lnTo>
                  <a:pt x="2654300" y="44450"/>
                </a:lnTo>
                <a:lnTo>
                  <a:pt x="2654300" y="31750"/>
                </a:lnTo>
                <a:close/>
              </a:path>
              <a:path w="11177905" h="76200">
                <a:moveTo>
                  <a:pt x="2794000" y="31750"/>
                </a:moveTo>
                <a:lnTo>
                  <a:pt x="2692400" y="31750"/>
                </a:lnTo>
                <a:lnTo>
                  <a:pt x="2692400" y="44450"/>
                </a:lnTo>
                <a:lnTo>
                  <a:pt x="2794000" y="44450"/>
                </a:lnTo>
                <a:lnTo>
                  <a:pt x="2794000" y="31750"/>
                </a:lnTo>
                <a:close/>
              </a:path>
              <a:path w="11177905" h="76200">
                <a:moveTo>
                  <a:pt x="2933700" y="31750"/>
                </a:moveTo>
                <a:lnTo>
                  <a:pt x="2832100" y="31750"/>
                </a:lnTo>
                <a:lnTo>
                  <a:pt x="2832100" y="44450"/>
                </a:lnTo>
                <a:lnTo>
                  <a:pt x="2933700" y="44450"/>
                </a:lnTo>
                <a:lnTo>
                  <a:pt x="2933700" y="31750"/>
                </a:lnTo>
                <a:close/>
              </a:path>
              <a:path w="11177905" h="76200">
                <a:moveTo>
                  <a:pt x="3073400" y="31750"/>
                </a:moveTo>
                <a:lnTo>
                  <a:pt x="2971800" y="31750"/>
                </a:lnTo>
                <a:lnTo>
                  <a:pt x="2971800" y="44450"/>
                </a:lnTo>
                <a:lnTo>
                  <a:pt x="3073400" y="44450"/>
                </a:lnTo>
                <a:lnTo>
                  <a:pt x="3073400" y="31750"/>
                </a:lnTo>
                <a:close/>
              </a:path>
              <a:path w="11177905" h="76200">
                <a:moveTo>
                  <a:pt x="3213100" y="31750"/>
                </a:moveTo>
                <a:lnTo>
                  <a:pt x="3111500" y="31750"/>
                </a:lnTo>
                <a:lnTo>
                  <a:pt x="3111500" y="44450"/>
                </a:lnTo>
                <a:lnTo>
                  <a:pt x="3213100" y="44450"/>
                </a:lnTo>
                <a:lnTo>
                  <a:pt x="3213100" y="31750"/>
                </a:lnTo>
                <a:close/>
              </a:path>
              <a:path w="11177905" h="76200">
                <a:moveTo>
                  <a:pt x="3352800" y="31750"/>
                </a:moveTo>
                <a:lnTo>
                  <a:pt x="3251200" y="31750"/>
                </a:lnTo>
                <a:lnTo>
                  <a:pt x="3251200" y="44450"/>
                </a:lnTo>
                <a:lnTo>
                  <a:pt x="3352800" y="44450"/>
                </a:lnTo>
                <a:lnTo>
                  <a:pt x="3352800" y="31750"/>
                </a:lnTo>
                <a:close/>
              </a:path>
              <a:path w="11177905" h="76200">
                <a:moveTo>
                  <a:pt x="3492500" y="31750"/>
                </a:moveTo>
                <a:lnTo>
                  <a:pt x="3390900" y="31750"/>
                </a:lnTo>
                <a:lnTo>
                  <a:pt x="3390900" y="44450"/>
                </a:lnTo>
                <a:lnTo>
                  <a:pt x="3492500" y="44450"/>
                </a:lnTo>
                <a:lnTo>
                  <a:pt x="3492500" y="31750"/>
                </a:lnTo>
                <a:close/>
              </a:path>
              <a:path w="11177905" h="76200">
                <a:moveTo>
                  <a:pt x="3632200" y="31750"/>
                </a:moveTo>
                <a:lnTo>
                  <a:pt x="3530600" y="31750"/>
                </a:lnTo>
                <a:lnTo>
                  <a:pt x="3530600" y="44450"/>
                </a:lnTo>
                <a:lnTo>
                  <a:pt x="3632200" y="44450"/>
                </a:lnTo>
                <a:lnTo>
                  <a:pt x="3632200" y="31750"/>
                </a:lnTo>
                <a:close/>
              </a:path>
              <a:path w="11177905" h="76200">
                <a:moveTo>
                  <a:pt x="3771900" y="31750"/>
                </a:moveTo>
                <a:lnTo>
                  <a:pt x="3670300" y="31750"/>
                </a:lnTo>
                <a:lnTo>
                  <a:pt x="3670300" y="44450"/>
                </a:lnTo>
                <a:lnTo>
                  <a:pt x="3771900" y="44450"/>
                </a:lnTo>
                <a:lnTo>
                  <a:pt x="3771900" y="31750"/>
                </a:lnTo>
                <a:close/>
              </a:path>
              <a:path w="11177905" h="76200">
                <a:moveTo>
                  <a:pt x="3911600" y="31750"/>
                </a:moveTo>
                <a:lnTo>
                  <a:pt x="3810000" y="31750"/>
                </a:lnTo>
                <a:lnTo>
                  <a:pt x="3810000" y="44450"/>
                </a:lnTo>
                <a:lnTo>
                  <a:pt x="3911600" y="44450"/>
                </a:lnTo>
                <a:lnTo>
                  <a:pt x="3911600" y="31750"/>
                </a:lnTo>
                <a:close/>
              </a:path>
              <a:path w="11177905" h="76200">
                <a:moveTo>
                  <a:pt x="4051300" y="31750"/>
                </a:moveTo>
                <a:lnTo>
                  <a:pt x="3949700" y="31750"/>
                </a:lnTo>
                <a:lnTo>
                  <a:pt x="3949700" y="44450"/>
                </a:lnTo>
                <a:lnTo>
                  <a:pt x="4051300" y="44450"/>
                </a:lnTo>
                <a:lnTo>
                  <a:pt x="4051300" y="31750"/>
                </a:lnTo>
                <a:close/>
              </a:path>
              <a:path w="11177905" h="76200">
                <a:moveTo>
                  <a:pt x="4191000" y="31750"/>
                </a:moveTo>
                <a:lnTo>
                  <a:pt x="4089400" y="31750"/>
                </a:lnTo>
                <a:lnTo>
                  <a:pt x="4089400" y="44450"/>
                </a:lnTo>
                <a:lnTo>
                  <a:pt x="4191000" y="44450"/>
                </a:lnTo>
                <a:lnTo>
                  <a:pt x="4191000" y="31750"/>
                </a:lnTo>
                <a:close/>
              </a:path>
              <a:path w="11177905" h="76200">
                <a:moveTo>
                  <a:pt x="4330700" y="31750"/>
                </a:moveTo>
                <a:lnTo>
                  <a:pt x="4229100" y="31750"/>
                </a:lnTo>
                <a:lnTo>
                  <a:pt x="4229100" y="44450"/>
                </a:lnTo>
                <a:lnTo>
                  <a:pt x="4330700" y="44450"/>
                </a:lnTo>
                <a:lnTo>
                  <a:pt x="4330700" y="31750"/>
                </a:lnTo>
                <a:close/>
              </a:path>
              <a:path w="11177905" h="76200">
                <a:moveTo>
                  <a:pt x="4470400" y="31750"/>
                </a:moveTo>
                <a:lnTo>
                  <a:pt x="4368800" y="31750"/>
                </a:lnTo>
                <a:lnTo>
                  <a:pt x="4368800" y="44450"/>
                </a:lnTo>
                <a:lnTo>
                  <a:pt x="4470400" y="44450"/>
                </a:lnTo>
                <a:lnTo>
                  <a:pt x="4470400" y="31750"/>
                </a:lnTo>
                <a:close/>
              </a:path>
              <a:path w="11177905" h="76200">
                <a:moveTo>
                  <a:pt x="4610100" y="31750"/>
                </a:moveTo>
                <a:lnTo>
                  <a:pt x="4508500" y="31750"/>
                </a:lnTo>
                <a:lnTo>
                  <a:pt x="4508500" y="44450"/>
                </a:lnTo>
                <a:lnTo>
                  <a:pt x="4610100" y="44450"/>
                </a:lnTo>
                <a:lnTo>
                  <a:pt x="4610100" y="31750"/>
                </a:lnTo>
                <a:close/>
              </a:path>
              <a:path w="11177905" h="76200">
                <a:moveTo>
                  <a:pt x="4749800" y="31750"/>
                </a:moveTo>
                <a:lnTo>
                  <a:pt x="4648200" y="31750"/>
                </a:lnTo>
                <a:lnTo>
                  <a:pt x="4648200" y="44450"/>
                </a:lnTo>
                <a:lnTo>
                  <a:pt x="4749800" y="44450"/>
                </a:lnTo>
                <a:lnTo>
                  <a:pt x="4749800" y="31750"/>
                </a:lnTo>
                <a:close/>
              </a:path>
              <a:path w="11177905" h="76200">
                <a:moveTo>
                  <a:pt x="4889500" y="31750"/>
                </a:moveTo>
                <a:lnTo>
                  <a:pt x="4787900" y="31750"/>
                </a:lnTo>
                <a:lnTo>
                  <a:pt x="4787900" y="44450"/>
                </a:lnTo>
                <a:lnTo>
                  <a:pt x="4889500" y="44450"/>
                </a:lnTo>
                <a:lnTo>
                  <a:pt x="4889500" y="31750"/>
                </a:lnTo>
                <a:close/>
              </a:path>
              <a:path w="11177905" h="76200">
                <a:moveTo>
                  <a:pt x="5029200" y="31750"/>
                </a:moveTo>
                <a:lnTo>
                  <a:pt x="4927600" y="31750"/>
                </a:lnTo>
                <a:lnTo>
                  <a:pt x="4927600" y="44450"/>
                </a:lnTo>
                <a:lnTo>
                  <a:pt x="5029200" y="44450"/>
                </a:lnTo>
                <a:lnTo>
                  <a:pt x="5029200" y="31750"/>
                </a:lnTo>
                <a:close/>
              </a:path>
              <a:path w="11177905" h="76200">
                <a:moveTo>
                  <a:pt x="5168900" y="31750"/>
                </a:moveTo>
                <a:lnTo>
                  <a:pt x="5067300" y="31750"/>
                </a:lnTo>
                <a:lnTo>
                  <a:pt x="5067300" y="44450"/>
                </a:lnTo>
                <a:lnTo>
                  <a:pt x="5168900" y="44450"/>
                </a:lnTo>
                <a:lnTo>
                  <a:pt x="5168900" y="31750"/>
                </a:lnTo>
                <a:close/>
              </a:path>
              <a:path w="11177905" h="76200">
                <a:moveTo>
                  <a:pt x="5308600" y="31750"/>
                </a:moveTo>
                <a:lnTo>
                  <a:pt x="5207000" y="31750"/>
                </a:lnTo>
                <a:lnTo>
                  <a:pt x="5207000" y="44450"/>
                </a:lnTo>
                <a:lnTo>
                  <a:pt x="5308600" y="44450"/>
                </a:lnTo>
                <a:lnTo>
                  <a:pt x="5308600" y="31750"/>
                </a:lnTo>
                <a:close/>
              </a:path>
              <a:path w="11177905" h="76200">
                <a:moveTo>
                  <a:pt x="5448300" y="31750"/>
                </a:moveTo>
                <a:lnTo>
                  <a:pt x="5346700" y="31750"/>
                </a:lnTo>
                <a:lnTo>
                  <a:pt x="5346700" y="44450"/>
                </a:lnTo>
                <a:lnTo>
                  <a:pt x="5448300" y="44450"/>
                </a:lnTo>
                <a:lnTo>
                  <a:pt x="5448300" y="31750"/>
                </a:lnTo>
                <a:close/>
              </a:path>
              <a:path w="11177905" h="76200">
                <a:moveTo>
                  <a:pt x="5588000" y="31750"/>
                </a:moveTo>
                <a:lnTo>
                  <a:pt x="5486400" y="31750"/>
                </a:lnTo>
                <a:lnTo>
                  <a:pt x="5486400" y="44450"/>
                </a:lnTo>
                <a:lnTo>
                  <a:pt x="5588000" y="44450"/>
                </a:lnTo>
                <a:lnTo>
                  <a:pt x="5588000" y="31750"/>
                </a:lnTo>
                <a:close/>
              </a:path>
              <a:path w="11177905" h="76200">
                <a:moveTo>
                  <a:pt x="5727700" y="31750"/>
                </a:moveTo>
                <a:lnTo>
                  <a:pt x="5626100" y="31750"/>
                </a:lnTo>
                <a:lnTo>
                  <a:pt x="5626100" y="44450"/>
                </a:lnTo>
                <a:lnTo>
                  <a:pt x="5727700" y="44450"/>
                </a:lnTo>
                <a:lnTo>
                  <a:pt x="5727700" y="31750"/>
                </a:lnTo>
                <a:close/>
              </a:path>
              <a:path w="11177905" h="76200">
                <a:moveTo>
                  <a:pt x="5867400" y="31750"/>
                </a:moveTo>
                <a:lnTo>
                  <a:pt x="5765800" y="31750"/>
                </a:lnTo>
                <a:lnTo>
                  <a:pt x="5765800" y="44450"/>
                </a:lnTo>
                <a:lnTo>
                  <a:pt x="5867400" y="44450"/>
                </a:lnTo>
                <a:lnTo>
                  <a:pt x="5867400" y="31750"/>
                </a:lnTo>
                <a:close/>
              </a:path>
              <a:path w="11177905" h="76200">
                <a:moveTo>
                  <a:pt x="6007100" y="31750"/>
                </a:moveTo>
                <a:lnTo>
                  <a:pt x="5905500" y="31750"/>
                </a:lnTo>
                <a:lnTo>
                  <a:pt x="5905500" y="44450"/>
                </a:lnTo>
                <a:lnTo>
                  <a:pt x="6007100" y="44450"/>
                </a:lnTo>
                <a:lnTo>
                  <a:pt x="6007100" y="31750"/>
                </a:lnTo>
                <a:close/>
              </a:path>
              <a:path w="11177905" h="76200">
                <a:moveTo>
                  <a:pt x="6146800" y="31750"/>
                </a:moveTo>
                <a:lnTo>
                  <a:pt x="6045200" y="31750"/>
                </a:lnTo>
                <a:lnTo>
                  <a:pt x="6045200" y="44450"/>
                </a:lnTo>
                <a:lnTo>
                  <a:pt x="6146800" y="44450"/>
                </a:lnTo>
                <a:lnTo>
                  <a:pt x="6146800" y="31750"/>
                </a:lnTo>
                <a:close/>
              </a:path>
              <a:path w="11177905" h="76200">
                <a:moveTo>
                  <a:pt x="6286500" y="31750"/>
                </a:moveTo>
                <a:lnTo>
                  <a:pt x="6184900" y="31750"/>
                </a:lnTo>
                <a:lnTo>
                  <a:pt x="6184900" y="44450"/>
                </a:lnTo>
                <a:lnTo>
                  <a:pt x="6286500" y="44450"/>
                </a:lnTo>
                <a:lnTo>
                  <a:pt x="6286500" y="31750"/>
                </a:lnTo>
                <a:close/>
              </a:path>
              <a:path w="11177905" h="76200">
                <a:moveTo>
                  <a:pt x="6426200" y="31750"/>
                </a:moveTo>
                <a:lnTo>
                  <a:pt x="6324600" y="31750"/>
                </a:lnTo>
                <a:lnTo>
                  <a:pt x="6324600" y="44450"/>
                </a:lnTo>
                <a:lnTo>
                  <a:pt x="6426200" y="44450"/>
                </a:lnTo>
                <a:lnTo>
                  <a:pt x="6426200" y="31750"/>
                </a:lnTo>
                <a:close/>
              </a:path>
              <a:path w="11177905" h="76200">
                <a:moveTo>
                  <a:pt x="6565900" y="31750"/>
                </a:moveTo>
                <a:lnTo>
                  <a:pt x="6464300" y="31750"/>
                </a:lnTo>
                <a:lnTo>
                  <a:pt x="6464300" y="44450"/>
                </a:lnTo>
                <a:lnTo>
                  <a:pt x="6565900" y="44450"/>
                </a:lnTo>
                <a:lnTo>
                  <a:pt x="6565900" y="31750"/>
                </a:lnTo>
                <a:close/>
              </a:path>
              <a:path w="11177905" h="76200">
                <a:moveTo>
                  <a:pt x="6705600" y="31750"/>
                </a:moveTo>
                <a:lnTo>
                  <a:pt x="6604000" y="31750"/>
                </a:lnTo>
                <a:lnTo>
                  <a:pt x="6604000" y="44450"/>
                </a:lnTo>
                <a:lnTo>
                  <a:pt x="6705600" y="44450"/>
                </a:lnTo>
                <a:lnTo>
                  <a:pt x="6705600" y="31750"/>
                </a:lnTo>
                <a:close/>
              </a:path>
              <a:path w="11177905" h="76200">
                <a:moveTo>
                  <a:pt x="6845300" y="31750"/>
                </a:moveTo>
                <a:lnTo>
                  <a:pt x="6743700" y="31750"/>
                </a:lnTo>
                <a:lnTo>
                  <a:pt x="6743700" y="44450"/>
                </a:lnTo>
                <a:lnTo>
                  <a:pt x="6845300" y="44450"/>
                </a:lnTo>
                <a:lnTo>
                  <a:pt x="6845300" y="31750"/>
                </a:lnTo>
                <a:close/>
              </a:path>
              <a:path w="11177905" h="76200">
                <a:moveTo>
                  <a:pt x="6985000" y="31750"/>
                </a:moveTo>
                <a:lnTo>
                  <a:pt x="6883400" y="31750"/>
                </a:lnTo>
                <a:lnTo>
                  <a:pt x="6883400" y="44450"/>
                </a:lnTo>
                <a:lnTo>
                  <a:pt x="6985000" y="44450"/>
                </a:lnTo>
                <a:lnTo>
                  <a:pt x="6985000" y="31750"/>
                </a:lnTo>
                <a:close/>
              </a:path>
              <a:path w="11177905" h="76200">
                <a:moveTo>
                  <a:pt x="7124700" y="31750"/>
                </a:moveTo>
                <a:lnTo>
                  <a:pt x="7023100" y="31750"/>
                </a:lnTo>
                <a:lnTo>
                  <a:pt x="7023100" y="44450"/>
                </a:lnTo>
                <a:lnTo>
                  <a:pt x="7124700" y="44450"/>
                </a:lnTo>
                <a:lnTo>
                  <a:pt x="7124700" y="31750"/>
                </a:lnTo>
                <a:close/>
              </a:path>
              <a:path w="11177905" h="76200">
                <a:moveTo>
                  <a:pt x="7264400" y="31750"/>
                </a:moveTo>
                <a:lnTo>
                  <a:pt x="7162800" y="31750"/>
                </a:lnTo>
                <a:lnTo>
                  <a:pt x="7162800" y="44450"/>
                </a:lnTo>
                <a:lnTo>
                  <a:pt x="7264400" y="44450"/>
                </a:lnTo>
                <a:lnTo>
                  <a:pt x="7264400" y="31750"/>
                </a:lnTo>
                <a:close/>
              </a:path>
              <a:path w="11177905" h="76200">
                <a:moveTo>
                  <a:pt x="7404100" y="31750"/>
                </a:moveTo>
                <a:lnTo>
                  <a:pt x="7302500" y="31750"/>
                </a:lnTo>
                <a:lnTo>
                  <a:pt x="7302500" y="44450"/>
                </a:lnTo>
                <a:lnTo>
                  <a:pt x="7404100" y="44450"/>
                </a:lnTo>
                <a:lnTo>
                  <a:pt x="7404100" y="31750"/>
                </a:lnTo>
                <a:close/>
              </a:path>
              <a:path w="11177905" h="76200">
                <a:moveTo>
                  <a:pt x="7543800" y="31750"/>
                </a:moveTo>
                <a:lnTo>
                  <a:pt x="7442200" y="31750"/>
                </a:lnTo>
                <a:lnTo>
                  <a:pt x="7442200" y="44450"/>
                </a:lnTo>
                <a:lnTo>
                  <a:pt x="7543800" y="44450"/>
                </a:lnTo>
                <a:lnTo>
                  <a:pt x="7543800" y="31750"/>
                </a:lnTo>
                <a:close/>
              </a:path>
              <a:path w="11177905" h="76200">
                <a:moveTo>
                  <a:pt x="7683500" y="31750"/>
                </a:moveTo>
                <a:lnTo>
                  <a:pt x="7581900" y="31750"/>
                </a:lnTo>
                <a:lnTo>
                  <a:pt x="7581900" y="44450"/>
                </a:lnTo>
                <a:lnTo>
                  <a:pt x="7683500" y="44450"/>
                </a:lnTo>
                <a:lnTo>
                  <a:pt x="7683500" y="31750"/>
                </a:lnTo>
                <a:close/>
              </a:path>
              <a:path w="11177905" h="76200">
                <a:moveTo>
                  <a:pt x="7823200" y="31750"/>
                </a:moveTo>
                <a:lnTo>
                  <a:pt x="7721600" y="31750"/>
                </a:lnTo>
                <a:lnTo>
                  <a:pt x="7721600" y="44450"/>
                </a:lnTo>
                <a:lnTo>
                  <a:pt x="7823200" y="44450"/>
                </a:lnTo>
                <a:lnTo>
                  <a:pt x="7823200" y="31750"/>
                </a:lnTo>
                <a:close/>
              </a:path>
              <a:path w="11177905" h="76200">
                <a:moveTo>
                  <a:pt x="7962900" y="31750"/>
                </a:moveTo>
                <a:lnTo>
                  <a:pt x="7861300" y="31750"/>
                </a:lnTo>
                <a:lnTo>
                  <a:pt x="7861300" y="44450"/>
                </a:lnTo>
                <a:lnTo>
                  <a:pt x="7962900" y="44450"/>
                </a:lnTo>
                <a:lnTo>
                  <a:pt x="7962900" y="31750"/>
                </a:lnTo>
                <a:close/>
              </a:path>
              <a:path w="11177905" h="76200">
                <a:moveTo>
                  <a:pt x="8102600" y="31750"/>
                </a:moveTo>
                <a:lnTo>
                  <a:pt x="8001000" y="31750"/>
                </a:lnTo>
                <a:lnTo>
                  <a:pt x="8001000" y="44450"/>
                </a:lnTo>
                <a:lnTo>
                  <a:pt x="8102600" y="44450"/>
                </a:lnTo>
                <a:lnTo>
                  <a:pt x="8102600" y="31750"/>
                </a:lnTo>
                <a:close/>
              </a:path>
              <a:path w="11177905" h="76200">
                <a:moveTo>
                  <a:pt x="8242300" y="31750"/>
                </a:moveTo>
                <a:lnTo>
                  <a:pt x="8140700" y="31750"/>
                </a:lnTo>
                <a:lnTo>
                  <a:pt x="8140700" y="44450"/>
                </a:lnTo>
                <a:lnTo>
                  <a:pt x="8242300" y="44450"/>
                </a:lnTo>
                <a:lnTo>
                  <a:pt x="8242300" y="31750"/>
                </a:lnTo>
                <a:close/>
              </a:path>
              <a:path w="11177905" h="76200">
                <a:moveTo>
                  <a:pt x="8382000" y="31750"/>
                </a:moveTo>
                <a:lnTo>
                  <a:pt x="8280400" y="31750"/>
                </a:lnTo>
                <a:lnTo>
                  <a:pt x="8280400" y="44450"/>
                </a:lnTo>
                <a:lnTo>
                  <a:pt x="8382000" y="44450"/>
                </a:lnTo>
                <a:lnTo>
                  <a:pt x="8382000" y="31750"/>
                </a:lnTo>
                <a:close/>
              </a:path>
              <a:path w="11177905" h="76200">
                <a:moveTo>
                  <a:pt x="8521700" y="31750"/>
                </a:moveTo>
                <a:lnTo>
                  <a:pt x="8420100" y="31750"/>
                </a:lnTo>
                <a:lnTo>
                  <a:pt x="8420100" y="44450"/>
                </a:lnTo>
                <a:lnTo>
                  <a:pt x="8521700" y="44450"/>
                </a:lnTo>
                <a:lnTo>
                  <a:pt x="8521700" y="31750"/>
                </a:lnTo>
                <a:close/>
              </a:path>
              <a:path w="11177905" h="76200">
                <a:moveTo>
                  <a:pt x="8661400" y="31750"/>
                </a:moveTo>
                <a:lnTo>
                  <a:pt x="8559800" y="31750"/>
                </a:lnTo>
                <a:lnTo>
                  <a:pt x="8559800" y="44450"/>
                </a:lnTo>
                <a:lnTo>
                  <a:pt x="8661400" y="44450"/>
                </a:lnTo>
                <a:lnTo>
                  <a:pt x="8661400" y="31750"/>
                </a:lnTo>
                <a:close/>
              </a:path>
              <a:path w="11177905" h="76200">
                <a:moveTo>
                  <a:pt x="8801100" y="31750"/>
                </a:moveTo>
                <a:lnTo>
                  <a:pt x="8699500" y="31750"/>
                </a:lnTo>
                <a:lnTo>
                  <a:pt x="8699500" y="44450"/>
                </a:lnTo>
                <a:lnTo>
                  <a:pt x="8801100" y="44450"/>
                </a:lnTo>
                <a:lnTo>
                  <a:pt x="8801100" y="31750"/>
                </a:lnTo>
                <a:close/>
              </a:path>
              <a:path w="11177905" h="76200">
                <a:moveTo>
                  <a:pt x="8940800" y="31750"/>
                </a:moveTo>
                <a:lnTo>
                  <a:pt x="8839200" y="31750"/>
                </a:lnTo>
                <a:lnTo>
                  <a:pt x="8839200" y="44450"/>
                </a:lnTo>
                <a:lnTo>
                  <a:pt x="8940800" y="44450"/>
                </a:lnTo>
                <a:lnTo>
                  <a:pt x="8940800" y="31750"/>
                </a:lnTo>
                <a:close/>
              </a:path>
              <a:path w="11177905" h="76200">
                <a:moveTo>
                  <a:pt x="9080500" y="31750"/>
                </a:moveTo>
                <a:lnTo>
                  <a:pt x="8978900" y="31750"/>
                </a:lnTo>
                <a:lnTo>
                  <a:pt x="8978900" y="44450"/>
                </a:lnTo>
                <a:lnTo>
                  <a:pt x="9080500" y="44450"/>
                </a:lnTo>
                <a:lnTo>
                  <a:pt x="9080500" y="31750"/>
                </a:lnTo>
                <a:close/>
              </a:path>
              <a:path w="11177905" h="76200">
                <a:moveTo>
                  <a:pt x="9220200" y="31750"/>
                </a:moveTo>
                <a:lnTo>
                  <a:pt x="9118600" y="31750"/>
                </a:lnTo>
                <a:lnTo>
                  <a:pt x="9118600" y="44450"/>
                </a:lnTo>
                <a:lnTo>
                  <a:pt x="9220200" y="44450"/>
                </a:lnTo>
                <a:lnTo>
                  <a:pt x="9220200" y="31750"/>
                </a:lnTo>
                <a:close/>
              </a:path>
              <a:path w="11177905" h="76200">
                <a:moveTo>
                  <a:pt x="9359900" y="31750"/>
                </a:moveTo>
                <a:lnTo>
                  <a:pt x="9258300" y="31750"/>
                </a:lnTo>
                <a:lnTo>
                  <a:pt x="9258300" y="44450"/>
                </a:lnTo>
                <a:lnTo>
                  <a:pt x="9359900" y="44450"/>
                </a:lnTo>
                <a:lnTo>
                  <a:pt x="9359900" y="31750"/>
                </a:lnTo>
                <a:close/>
              </a:path>
              <a:path w="11177905" h="76200">
                <a:moveTo>
                  <a:pt x="9499600" y="31750"/>
                </a:moveTo>
                <a:lnTo>
                  <a:pt x="9398000" y="31750"/>
                </a:lnTo>
                <a:lnTo>
                  <a:pt x="9398000" y="44450"/>
                </a:lnTo>
                <a:lnTo>
                  <a:pt x="9499600" y="44450"/>
                </a:lnTo>
                <a:lnTo>
                  <a:pt x="9499600" y="31750"/>
                </a:lnTo>
                <a:close/>
              </a:path>
              <a:path w="11177905" h="76200">
                <a:moveTo>
                  <a:pt x="9639300" y="31750"/>
                </a:moveTo>
                <a:lnTo>
                  <a:pt x="9537700" y="31750"/>
                </a:lnTo>
                <a:lnTo>
                  <a:pt x="9537700" y="44450"/>
                </a:lnTo>
                <a:lnTo>
                  <a:pt x="9639300" y="44450"/>
                </a:lnTo>
                <a:lnTo>
                  <a:pt x="9639300" y="31750"/>
                </a:lnTo>
                <a:close/>
              </a:path>
              <a:path w="11177905" h="76200">
                <a:moveTo>
                  <a:pt x="9779000" y="31750"/>
                </a:moveTo>
                <a:lnTo>
                  <a:pt x="9677400" y="31750"/>
                </a:lnTo>
                <a:lnTo>
                  <a:pt x="9677400" y="44450"/>
                </a:lnTo>
                <a:lnTo>
                  <a:pt x="9779000" y="44450"/>
                </a:lnTo>
                <a:lnTo>
                  <a:pt x="9779000" y="31750"/>
                </a:lnTo>
                <a:close/>
              </a:path>
              <a:path w="11177905" h="76200">
                <a:moveTo>
                  <a:pt x="9918700" y="31750"/>
                </a:moveTo>
                <a:lnTo>
                  <a:pt x="9817100" y="31750"/>
                </a:lnTo>
                <a:lnTo>
                  <a:pt x="9817100" y="44450"/>
                </a:lnTo>
                <a:lnTo>
                  <a:pt x="9918700" y="44450"/>
                </a:lnTo>
                <a:lnTo>
                  <a:pt x="9918700" y="31750"/>
                </a:lnTo>
                <a:close/>
              </a:path>
              <a:path w="11177905" h="76200">
                <a:moveTo>
                  <a:pt x="10058400" y="31750"/>
                </a:moveTo>
                <a:lnTo>
                  <a:pt x="9956800" y="31750"/>
                </a:lnTo>
                <a:lnTo>
                  <a:pt x="9956800" y="44450"/>
                </a:lnTo>
                <a:lnTo>
                  <a:pt x="10058400" y="44450"/>
                </a:lnTo>
                <a:lnTo>
                  <a:pt x="10058400" y="31750"/>
                </a:lnTo>
                <a:close/>
              </a:path>
              <a:path w="11177905" h="76200">
                <a:moveTo>
                  <a:pt x="10198100" y="31750"/>
                </a:moveTo>
                <a:lnTo>
                  <a:pt x="10096500" y="31750"/>
                </a:lnTo>
                <a:lnTo>
                  <a:pt x="10096500" y="44450"/>
                </a:lnTo>
                <a:lnTo>
                  <a:pt x="10198100" y="44450"/>
                </a:lnTo>
                <a:lnTo>
                  <a:pt x="10198100" y="31750"/>
                </a:lnTo>
                <a:close/>
              </a:path>
              <a:path w="11177905" h="76200">
                <a:moveTo>
                  <a:pt x="10337800" y="31750"/>
                </a:moveTo>
                <a:lnTo>
                  <a:pt x="10236200" y="31750"/>
                </a:lnTo>
                <a:lnTo>
                  <a:pt x="10236200" y="44450"/>
                </a:lnTo>
                <a:lnTo>
                  <a:pt x="10337800" y="44450"/>
                </a:lnTo>
                <a:lnTo>
                  <a:pt x="10337800" y="31750"/>
                </a:lnTo>
                <a:close/>
              </a:path>
              <a:path w="11177905" h="76200">
                <a:moveTo>
                  <a:pt x="10477500" y="31750"/>
                </a:moveTo>
                <a:lnTo>
                  <a:pt x="10375900" y="31750"/>
                </a:lnTo>
                <a:lnTo>
                  <a:pt x="10375900" y="44450"/>
                </a:lnTo>
                <a:lnTo>
                  <a:pt x="10477500" y="44450"/>
                </a:lnTo>
                <a:lnTo>
                  <a:pt x="10477500" y="31750"/>
                </a:lnTo>
                <a:close/>
              </a:path>
              <a:path w="11177905" h="76200">
                <a:moveTo>
                  <a:pt x="10617200" y="31750"/>
                </a:moveTo>
                <a:lnTo>
                  <a:pt x="10515600" y="31750"/>
                </a:lnTo>
                <a:lnTo>
                  <a:pt x="10515600" y="44450"/>
                </a:lnTo>
                <a:lnTo>
                  <a:pt x="10617200" y="44450"/>
                </a:lnTo>
                <a:lnTo>
                  <a:pt x="10617200" y="31750"/>
                </a:lnTo>
                <a:close/>
              </a:path>
              <a:path w="11177905" h="76200">
                <a:moveTo>
                  <a:pt x="10756900" y="31750"/>
                </a:moveTo>
                <a:lnTo>
                  <a:pt x="10655300" y="31750"/>
                </a:lnTo>
                <a:lnTo>
                  <a:pt x="10655300" y="44450"/>
                </a:lnTo>
                <a:lnTo>
                  <a:pt x="10756900" y="44450"/>
                </a:lnTo>
                <a:lnTo>
                  <a:pt x="10756900" y="31750"/>
                </a:lnTo>
                <a:close/>
              </a:path>
              <a:path w="11177905" h="76200">
                <a:moveTo>
                  <a:pt x="10896600" y="31750"/>
                </a:moveTo>
                <a:lnTo>
                  <a:pt x="10795000" y="31750"/>
                </a:lnTo>
                <a:lnTo>
                  <a:pt x="10795000" y="44450"/>
                </a:lnTo>
                <a:lnTo>
                  <a:pt x="10896600" y="44450"/>
                </a:lnTo>
                <a:lnTo>
                  <a:pt x="10896600" y="31750"/>
                </a:lnTo>
                <a:close/>
              </a:path>
              <a:path w="11177905" h="76200">
                <a:moveTo>
                  <a:pt x="11036300" y="31750"/>
                </a:moveTo>
                <a:lnTo>
                  <a:pt x="10934700" y="31750"/>
                </a:lnTo>
                <a:lnTo>
                  <a:pt x="10934700" y="44450"/>
                </a:lnTo>
                <a:lnTo>
                  <a:pt x="11036300" y="44450"/>
                </a:lnTo>
                <a:lnTo>
                  <a:pt x="11036300" y="31750"/>
                </a:lnTo>
                <a:close/>
              </a:path>
              <a:path w="11177905" h="76200">
                <a:moveTo>
                  <a:pt x="11139805" y="0"/>
                </a:moveTo>
                <a:lnTo>
                  <a:pt x="11124957" y="2988"/>
                </a:lnTo>
                <a:lnTo>
                  <a:pt x="11112849" y="11144"/>
                </a:lnTo>
                <a:lnTo>
                  <a:pt x="11104693" y="23252"/>
                </a:lnTo>
                <a:lnTo>
                  <a:pt x="11101705" y="38100"/>
                </a:lnTo>
                <a:lnTo>
                  <a:pt x="11104693" y="52947"/>
                </a:lnTo>
                <a:lnTo>
                  <a:pt x="11112849" y="65055"/>
                </a:lnTo>
                <a:lnTo>
                  <a:pt x="11124957" y="73211"/>
                </a:lnTo>
                <a:lnTo>
                  <a:pt x="11139805" y="76200"/>
                </a:lnTo>
                <a:lnTo>
                  <a:pt x="11154652" y="73211"/>
                </a:lnTo>
                <a:lnTo>
                  <a:pt x="11166760" y="65055"/>
                </a:lnTo>
                <a:lnTo>
                  <a:pt x="11174916" y="52947"/>
                </a:lnTo>
                <a:lnTo>
                  <a:pt x="11176626" y="44450"/>
                </a:lnTo>
                <a:lnTo>
                  <a:pt x="11139805" y="44450"/>
                </a:lnTo>
                <a:lnTo>
                  <a:pt x="11139805" y="31750"/>
                </a:lnTo>
                <a:lnTo>
                  <a:pt x="11176626" y="31750"/>
                </a:lnTo>
                <a:lnTo>
                  <a:pt x="11174916" y="23252"/>
                </a:lnTo>
                <a:lnTo>
                  <a:pt x="11166760" y="11144"/>
                </a:lnTo>
                <a:lnTo>
                  <a:pt x="11154652" y="2988"/>
                </a:lnTo>
                <a:lnTo>
                  <a:pt x="11139805" y="0"/>
                </a:lnTo>
                <a:close/>
              </a:path>
              <a:path w="11177905" h="76200">
                <a:moveTo>
                  <a:pt x="11102983" y="31750"/>
                </a:moveTo>
                <a:lnTo>
                  <a:pt x="11074400" y="31750"/>
                </a:lnTo>
                <a:lnTo>
                  <a:pt x="11074400" y="44450"/>
                </a:lnTo>
                <a:lnTo>
                  <a:pt x="11102983" y="44450"/>
                </a:lnTo>
                <a:lnTo>
                  <a:pt x="11101705" y="38100"/>
                </a:lnTo>
                <a:lnTo>
                  <a:pt x="11102983" y="31750"/>
                </a:lnTo>
                <a:close/>
              </a:path>
              <a:path w="11177905" h="76200">
                <a:moveTo>
                  <a:pt x="11176626" y="31750"/>
                </a:moveTo>
                <a:lnTo>
                  <a:pt x="11139805" y="31750"/>
                </a:lnTo>
                <a:lnTo>
                  <a:pt x="11139805" y="44450"/>
                </a:lnTo>
                <a:lnTo>
                  <a:pt x="11176626" y="44450"/>
                </a:lnTo>
                <a:lnTo>
                  <a:pt x="11177905" y="38100"/>
                </a:lnTo>
                <a:lnTo>
                  <a:pt x="11176626" y="3175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txBox="1"/>
          <p:nvPr/>
        </p:nvSpPr>
        <p:spPr>
          <a:xfrm>
            <a:off x="935227" y="4658614"/>
            <a:ext cx="3302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职业</a:t>
            </a:r>
            <a:endParaRPr sz="1200">
              <a:latin typeface="微软雅黑"/>
              <a:cs typeface="微软雅黑"/>
            </a:endParaRPr>
          </a:p>
        </p:txBody>
      </p:sp>
      <p:sp>
        <p:nvSpPr>
          <p:cNvPr id="10" name="object 10"/>
          <p:cNvSpPr/>
          <p:nvPr/>
        </p:nvSpPr>
        <p:spPr>
          <a:xfrm>
            <a:off x="807719" y="4030979"/>
            <a:ext cx="609600" cy="375285"/>
          </a:xfrm>
          <a:custGeom>
            <a:rect l="l" t="t" r="r" b="b"/>
            <a:pathLst>
              <a:path w="609600" h="375285">
                <a:moveTo>
                  <a:pt x="375615" y="215138"/>
                </a:moveTo>
                <a:lnTo>
                  <a:pt x="373211" y="216656"/>
                </a:lnTo>
                <a:lnTo>
                  <a:pt x="366187" y="220805"/>
                </a:lnTo>
                <a:lnTo>
                  <a:pt x="354821" y="226978"/>
                </a:lnTo>
                <a:lnTo>
                  <a:pt x="339394" y="234569"/>
                </a:lnTo>
                <a:lnTo>
                  <a:pt x="349134" y="243339"/>
                </a:lnTo>
                <a:lnTo>
                  <a:pt x="368706" y="278130"/>
                </a:lnTo>
                <a:lnTo>
                  <a:pt x="375803" y="336976"/>
                </a:lnTo>
                <a:lnTo>
                  <a:pt x="376262" y="374904"/>
                </a:lnTo>
                <a:lnTo>
                  <a:pt x="609599" y="374904"/>
                </a:lnTo>
                <a:lnTo>
                  <a:pt x="608914" y="332232"/>
                </a:lnTo>
                <a:lnTo>
                  <a:pt x="412762" y="332232"/>
                </a:lnTo>
                <a:lnTo>
                  <a:pt x="408279" y="318262"/>
                </a:lnTo>
                <a:lnTo>
                  <a:pt x="375615" y="215138"/>
                </a:lnTo>
                <a:close/>
              </a:path>
              <a:path w="609600" h="375285">
                <a:moveTo>
                  <a:pt x="112267" y="215138"/>
                </a:moveTo>
                <a:lnTo>
                  <a:pt x="107639" y="217989"/>
                </a:lnTo>
                <a:lnTo>
                  <a:pt x="94278" y="225472"/>
                </a:lnTo>
                <a:lnTo>
                  <a:pt x="72973" y="235979"/>
                </a:lnTo>
                <a:lnTo>
                  <a:pt x="44513" y="247904"/>
                </a:lnTo>
                <a:lnTo>
                  <a:pt x="18097" y="264711"/>
                </a:lnTo>
                <a:lnTo>
                  <a:pt x="5216" y="290718"/>
                </a:lnTo>
                <a:lnTo>
                  <a:pt x="854" y="327038"/>
                </a:lnTo>
                <a:lnTo>
                  <a:pt x="0" y="374777"/>
                </a:lnTo>
                <a:lnTo>
                  <a:pt x="346303" y="374777"/>
                </a:lnTo>
                <a:lnTo>
                  <a:pt x="345577" y="332232"/>
                </a:lnTo>
                <a:lnTo>
                  <a:pt x="149313" y="332232"/>
                </a:lnTo>
                <a:lnTo>
                  <a:pt x="144830" y="318262"/>
                </a:lnTo>
                <a:lnTo>
                  <a:pt x="112267" y="215138"/>
                </a:lnTo>
                <a:close/>
              </a:path>
              <a:path w="609600" h="375285">
                <a:moveTo>
                  <a:pt x="173291" y="241935"/>
                </a:moveTo>
                <a:lnTo>
                  <a:pt x="172821" y="241935"/>
                </a:lnTo>
                <a:lnTo>
                  <a:pt x="164076" y="243004"/>
                </a:lnTo>
                <a:lnTo>
                  <a:pt x="153449" y="248872"/>
                </a:lnTo>
                <a:lnTo>
                  <a:pt x="150291" y="263526"/>
                </a:lnTo>
                <a:lnTo>
                  <a:pt x="163957" y="290957"/>
                </a:lnTo>
                <a:lnTo>
                  <a:pt x="149313" y="332232"/>
                </a:lnTo>
                <a:lnTo>
                  <a:pt x="196811" y="332232"/>
                </a:lnTo>
                <a:lnTo>
                  <a:pt x="182156" y="290957"/>
                </a:lnTo>
                <a:lnTo>
                  <a:pt x="195835" y="263526"/>
                </a:lnTo>
                <a:lnTo>
                  <a:pt x="192701" y="248872"/>
                </a:lnTo>
                <a:lnTo>
                  <a:pt x="182079" y="243004"/>
                </a:lnTo>
                <a:lnTo>
                  <a:pt x="173291" y="241935"/>
                </a:lnTo>
                <a:close/>
              </a:path>
              <a:path w="609600" h="375285">
                <a:moveTo>
                  <a:pt x="233946" y="215138"/>
                </a:moveTo>
                <a:lnTo>
                  <a:pt x="201282" y="318262"/>
                </a:lnTo>
                <a:lnTo>
                  <a:pt x="196811" y="332232"/>
                </a:lnTo>
                <a:lnTo>
                  <a:pt x="345577" y="332232"/>
                </a:lnTo>
                <a:lnTo>
                  <a:pt x="341101" y="290718"/>
                </a:lnTo>
                <a:lnTo>
                  <a:pt x="301599" y="247904"/>
                </a:lnTo>
                <a:lnTo>
                  <a:pt x="273198" y="235979"/>
                </a:lnTo>
                <a:lnTo>
                  <a:pt x="251923" y="225472"/>
                </a:lnTo>
                <a:lnTo>
                  <a:pt x="238573" y="217989"/>
                </a:lnTo>
                <a:lnTo>
                  <a:pt x="233946" y="215138"/>
                </a:lnTo>
                <a:close/>
              </a:path>
              <a:path w="609600" h="375285">
                <a:moveTo>
                  <a:pt x="436740" y="241935"/>
                </a:moveTo>
                <a:lnTo>
                  <a:pt x="436283" y="241935"/>
                </a:lnTo>
                <a:lnTo>
                  <a:pt x="427531" y="243004"/>
                </a:lnTo>
                <a:lnTo>
                  <a:pt x="416901" y="248872"/>
                </a:lnTo>
                <a:lnTo>
                  <a:pt x="413746" y="263526"/>
                </a:lnTo>
                <a:lnTo>
                  <a:pt x="427418" y="290957"/>
                </a:lnTo>
                <a:lnTo>
                  <a:pt x="412762" y="332232"/>
                </a:lnTo>
                <a:lnTo>
                  <a:pt x="460260" y="332232"/>
                </a:lnTo>
                <a:lnTo>
                  <a:pt x="445617" y="290957"/>
                </a:lnTo>
                <a:lnTo>
                  <a:pt x="459278" y="263526"/>
                </a:lnTo>
                <a:lnTo>
                  <a:pt x="456142" y="248872"/>
                </a:lnTo>
                <a:lnTo>
                  <a:pt x="445524" y="243004"/>
                </a:lnTo>
                <a:lnTo>
                  <a:pt x="436740" y="241935"/>
                </a:lnTo>
                <a:close/>
              </a:path>
              <a:path w="609600" h="375285">
                <a:moveTo>
                  <a:pt x="497332" y="215138"/>
                </a:moveTo>
                <a:lnTo>
                  <a:pt x="460260" y="332232"/>
                </a:lnTo>
                <a:lnTo>
                  <a:pt x="608914" y="332232"/>
                </a:lnTo>
                <a:lnTo>
                  <a:pt x="604496" y="290718"/>
                </a:lnTo>
                <a:lnTo>
                  <a:pt x="565023" y="247904"/>
                </a:lnTo>
                <a:lnTo>
                  <a:pt x="536604" y="235979"/>
                </a:lnTo>
                <a:lnTo>
                  <a:pt x="515318" y="225472"/>
                </a:lnTo>
                <a:lnTo>
                  <a:pt x="501961" y="217989"/>
                </a:lnTo>
                <a:lnTo>
                  <a:pt x="497332" y="215138"/>
                </a:lnTo>
                <a:close/>
              </a:path>
              <a:path w="609600" h="375285">
                <a:moveTo>
                  <a:pt x="436384" y="0"/>
                </a:moveTo>
                <a:lnTo>
                  <a:pt x="394947" y="9921"/>
                </a:lnTo>
                <a:lnTo>
                  <a:pt x="355739" y="82423"/>
                </a:lnTo>
                <a:lnTo>
                  <a:pt x="355147" y="101925"/>
                </a:lnTo>
                <a:lnTo>
                  <a:pt x="360773" y="144907"/>
                </a:lnTo>
                <a:lnTo>
                  <a:pt x="383952" y="188079"/>
                </a:lnTo>
                <a:lnTo>
                  <a:pt x="436016" y="208153"/>
                </a:lnTo>
                <a:lnTo>
                  <a:pt x="437045" y="208153"/>
                </a:lnTo>
                <a:lnTo>
                  <a:pt x="489065" y="188079"/>
                </a:lnTo>
                <a:lnTo>
                  <a:pt x="512164" y="144907"/>
                </a:lnTo>
                <a:lnTo>
                  <a:pt x="517696" y="101925"/>
                </a:lnTo>
                <a:lnTo>
                  <a:pt x="517017" y="82423"/>
                </a:lnTo>
                <a:lnTo>
                  <a:pt x="503769" y="34379"/>
                </a:lnTo>
                <a:lnTo>
                  <a:pt x="477829" y="9921"/>
                </a:lnTo>
                <a:lnTo>
                  <a:pt x="451324" y="1109"/>
                </a:lnTo>
                <a:lnTo>
                  <a:pt x="436384" y="0"/>
                </a:lnTo>
                <a:close/>
              </a:path>
              <a:path w="609600" h="375285">
                <a:moveTo>
                  <a:pt x="172923" y="0"/>
                </a:moveTo>
                <a:lnTo>
                  <a:pt x="131516" y="9921"/>
                </a:lnTo>
                <a:lnTo>
                  <a:pt x="92290" y="82423"/>
                </a:lnTo>
                <a:lnTo>
                  <a:pt x="91798" y="101925"/>
                </a:lnTo>
                <a:lnTo>
                  <a:pt x="97455" y="144907"/>
                </a:lnTo>
                <a:lnTo>
                  <a:pt x="120592" y="188079"/>
                </a:lnTo>
                <a:lnTo>
                  <a:pt x="172542" y="208153"/>
                </a:lnTo>
                <a:lnTo>
                  <a:pt x="173570" y="208153"/>
                </a:lnTo>
                <a:lnTo>
                  <a:pt x="225598" y="188079"/>
                </a:lnTo>
                <a:lnTo>
                  <a:pt x="248700" y="144907"/>
                </a:lnTo>
                <a:lnTo>
                  <a:pt x="254234" y="101925"/>
                </a:lnTo>
                <a:lnTo>
                  <a:pt x="253555" y="82423"/>
                </a:lnTo>
                <a:lnTo>
                  <a:pt x="240308" y="34379"/>
                </a:lnTo>
                <a:lnTo>
                  <a:pt x="214387" y="9921"/>
                </a:lnTo>
                <a:lnTo>
                  <a:pt x="187891" y="1109"/>
                </a:lnTo>
                <a:lnTo>
                  <a:pt x="172923" y="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3256788" y="2598420"/>
            <a:ext cx="901065" cy="189230"/>
          </a:xfrm>
          <a:custGeom>
            <a:rect l="l" t="t" r="r" b="b"/>
            <a:pathLst>
              <a:path w="901064" h="189230">
                <a:moveTo>
                  <a:pt x="900684" y="0"/>
                </a:moveTo>
                <a:lnTo>
                  <a:pt x="0" y="0"/>
                </a:lnTo>
                <a:lnTo>
                  <a:pt x="0" y="188975"/>
                </a:lnTo>
                <a:lnTo>
                  <a:pt x="900684" y="188975"/>
                </a:lnTo>
                <a:lnTo>
                  <a:pt x="900684"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3256788" y="2900172"/>
            <a:ext cx="859790" cy="187960"/>
          </a:xfrm>
          <a:custGeom>
            <a:rect l="l" t="t" r="r" b="b"/>
            <a:pathLst>
              <a:path w="859789" h="187960">
                <a:moveTo>
                  <a:pt x="859536" y="0"/>
                </a:moveTo>
                <a:lnTo>
                  <a:pt x="0" y="0"/>
                </a:lnTo>
                <a:lnTo>
                  <a:pt x="0" y="187451"/>
                </a:lnTo>
                <a:lnTo>
                  <a:pt x="859536" y="187451"/>
                </a:lnTo>
                <a:lnTo>
                  <a:pt x="859536"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3256788" y="3200400"/>
            <a:ext cx="460375" cy="187960"/>
          </a:xfrm>
          <a:custGeom>
            <a:rect l="l" t="t" r="r" b="b"/>
            <a:pathLst>
              <a:path w="460375" h="187960">
                <a:moveTo>
                  <a:pt x="460248" y="0"/>
                </a:moveTo>
                <a:lnTo>
                  <a:pt x="0" y="0"/>
                </a:lnTo>
                <a:lnTo>
                  <a:pt x="0" y="187451"/>
                </a:lnTo>
                <a:lnTo>
                  <a:pt x="460248" y="187451"/>
                </a:lnTo>
                <a:lnTo>
                  <a:pt x="46024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3256788" y="3500628"/>
            <a:ext cx="452755" cy="187960"/>
          </a:xfrm>
          <a:custGeom>
            <a:rect l="l" t="t" r="r" b="b"/>
            <a:pathLst>
              <a:path w="452754" h="187960">
                <a:moveTo>
                  <a:pt x="452627" y="0"/>
                </a:moveTo>
                <a:lnTo>
                  <a:pt x="0" y="0"/>
                </a:lnTo>
                <a:lnTo>
                  <a:pt x="0" y="187452"/>
                </a:lnTo>
                <a:lnTo>
                  <a:pt x="452627" y="187452"/>
                </a:lnTo>
                <a:lnTo>
                  <a:pt x="452627"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3256788" y="3800855"/>
            <a:ext cx="376555" cy="187960"/>
          </a:xfrm>
          <a:custGeom>
            <a:rect l="l" t="t" r="r" b="b"/>
            <a:pathLst>
              <a:path w="376554" h="187960">
                <a:moveTo>
                  <a:pt x="376427" y="0"/>
                </a:moveTo>
                <a:lnTo>
                  <a:pt x="0" y="0"/>
                </a:lnTo>
                <a:lnTo>
                  <a:pt x="0" y="187452"/>
                </a:lnTo>
                <a:lnTo>
                  <a:pt x="376427" y="187452"/>
                </a:lnTo>
                <a:lnTo>
                  <a:pt x="376427"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3256788" y="4101084"/>
            <a:ext cx="326390" cy="187960"/>
          </a:xfrm>
          <a:custGeom>
            <a:rect l="l" t="t" r="r" b="b"/>
            <a:pathLst>
              <a:path w="326389" h="187960">
                <a:moveTo>
                  <a:pt x="326136" y="0"/>
                </a:moveTo>
                <a:lnTo>
                  <a:pt x="0" y="0"/>
                </a:lnTo>
                <a:lnTo>
                  <a:pt x="0" y="187452"/>
                </a:lnTo>
                <a:lnTo>
                  <a:pt x="326136" y="187452"/>
                </a:lnTo>
                <a:lnTo>
                  <a:pt x="326136"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3256788" y="4401311"/>
            <a:ext cx="242570" cy="187960"/>
          </a:xfrm>
          <a:custGeom>
            <a:rect l="l" t="t" r="r" b="b"/>
            <a:pathLst>
              <a:path w="242570" h="187960">
                <a:moveTo>
                  <a:pt x="242315" y="0"/>
                </a:moveTo>
                <a:lnTo>
                  <a:pt x="0" y="0"/>
                </a:lnTo>
                <a:lnTo>
                  <a:pt x="0" y="187451"/>
                </a:lnTo>
                <a:lnTo>
                  <a:pt x="242315" y="187451"/>
                </a:lnTo>
                <a:lnTo>
                  <a:pt x="24231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3256788" y="4701540"/>
            <a:ext cx="230504" cy="187960"/>
          </a:xfrm>
          <a:custGeom>
            <a:rect l="l" t="t" r="r" b="b"/>
            <a:pathLst>
              <a:path w="230502" h="187960">
                <a:moveTo>
                  <a:pt x="230124" y="0"/>
                </a:moveTo>
                <a:lnTo>
                  <a:pt x="0" y="0"/>
                </a:lnTo>
                <a:lnTo>
                  <a:pt x="0" y="187452"/>
                </a:lnTo>
                <a:lnTo>
                  <a:pt x="230124" y="187452"/>
                </a:lnTo>
                <a:lnTo>
                  <a:pt x="230124"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3256788" y="5001767"/>
            <a:ext cx="158750" cy="187960"/>
          </a:xfrm>
          <a:custGeom>
            <a:rect l="l" t="t" r="r" b="b"/>
            <a:pathLst>
              <a:path w="158750" h="187960">
                <a:moveTo>
                  <a:pt x="158496" y="0"/>
                </a:moveTo>
                <a:lnTo>
                  <a:pt x="0" y="0"/>
                </a:lnTo>
                <a:lnTo>
                  <a:pt x="0" y="187451"/>
                </a:lnTo>
                <a:lnTo>
                  <a:pt x="158496" y="187451"/>
                </a:lnTo>
                <a:lnTo>
                  <a:pt x="158496"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3256788" y="5301996"/>
            <a:ext cx="117475" cy="187960"/>
          </a:xfrm>
          <a:custGeom>
            <a:rect l="l" t="t" r="r" b="b"/>
            <a:pathLst>
              <a:path w="117475" h="187960">
                <a:moveTo>
                  <a:pt x="117348" y="0"/>
                </a:moveTo>
                <a:lnTo>
                  <a:pt x="0" y="0"/>
                </a:lnTo>
                <a:lnTo>
                  <a:pt x="0" y="187451"/>
                </a:lnTo>
                <a:lnTo>
                  <a:pt x="117348" y="187451"/>
                </a:lnTo>
                <a:lnTo>
                  <a:pt x="11734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txBox="1"/>
          <p:nvPr/>
        </p:nvSpPr>
        <p:spPr>
          <a:xfrm>
            <a:off x="4433273" y="2605531"/>
            <a:ext cx="180340" cy="478155"/>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4610">
              <a:lnSpc>
                <a:spcPct val="100000"/>
              </a:lnSpc>
              <a:spcBef>
                <a:spcPts val="95"/>
              </a:spcBef>
            </a:pPr>
            <a:r>
              <a:rPr sz="1000" spc="-5">
                <a:solidFill>
                  <a:srgbClr val="585858"/>
                </a:solidFill>
                <a:latin typeface="微软雅黑"/>
                <a:cs typeface="微软雅黑"/>
              </a:rPr>
              <a:t>%</a:t>
            </a:r>
            <a:endParaRPr sz="1000">
              <a:latin typeface="微软雅黑"/>
              <a:cs typeface="微软雅黑"/>
            </a:endParaRPr>
          </a:p>
          <a:p>
            <a:pPr marL="12700">
              <a:lnSpc>
                <a:spcPct val="100000"/>
              </a:lnSpc>
              <a:spcBef>
                <a:spcPts val="1165"/>
              </a:spcBef>
            </a:pPr>
            <a:r>
              <a:rPr sz="1000" spc="-5">
                <a:solidFill>
                  <a:srgbClr val="585858"/>
                </a:solidFill>
                <a:latin typeface="微软雅黑"/>
                <a:cs typeface="微软雅黑"/>
              </a:rPr>
              <a:t>%</a:t>
            </a:r>
            <a:endParaRPr sz="1000">
              <a:latin typeface="微软雅黑"/>
              <a:cs typeface="微软雅黑"/>
            </a:endParaRPr>
          </a:p>
        </p:txBody>
      </p:sp>
      <p:sp>
        <p:nvSpPr>
          <p:cNvPr id="22" name="object 22"/>
          <p:cNvSpPr/>
          <p:nvPr/>
        </p:nvSpPr>
        <p:spPr>
          <a:xfrm>
            <a:off x="6559295" y="2598420"/>
            <a:ext cx="995680" cy="189230"/>
          </a:xfrm>
          <a:custGeom>
            <a:rect l="l" t="t" r="r" b="b"/>
            <a:pathLst>
              <a:path w="995678" h="189230">
                <a:moveTo>
                  <a:pt x="995172" y="0"/>
                </a:moveTo>
                <a:lnTo>
                  <a:pt x="0" y="0"/>
                </a:lnTo>
                <a:lnTo>
                  <a:pt x="0" y="188975"/>
                </a:lnTo>
                <a:lnTo>
                  <a:pt x="995172" y="188975"/>
                </a:lnTo>
                <a:lnTo>
                  <a:pt x="99517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6559295" y="2900172"/>
            <a:ext cx="762000" cy="187960"/>
          </a:xfrm>
          <a:custGeom>
            <a:rect l="l" t="t" r="r" b="b"/>
            <a:pathLst>
              <a:path w="762000" h="187960">
                <a:moveTo>
                  <a:pt x="762000" y="0"/>
                </a:moveTo>
                <a:lnTo>
                  <a:pt x="0" y="0"/>
                </a:lnTo>
                <a:lnTo>
                  <a:pt x="0" y="187451"/>
                </a:lnTo>
                <a:lnTo>
                  <a:pt x="762000" y="187451"/>
                </a:lnTo>
                <a:lnTo>
                  <a:pt x="76200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6559295" y="3200400"/>
            <a:ext cx="571500" cy="187960"/>
          </a:xfrm>
          <a:custGeom>
            <a:rect l="l" t="t" r="r" b="b"/>
            <a:pathLst>
              <a:path w="571500" h="187960">
                <a:moveTo>
                  <a:pt x="571500" y="0"/>
                </a:moveTo>
                <a:lnTo>
                  <a:pt x="0" y="0"/>
                </a:lnTo>
                <a:lnTo>
                  <a:pt x="0" y="187451"/>
                </a:lnTo>
                <a:lnTo>
                  <a:pt x="571500" y="187451"/>
                </a:lnTo>
                <a:lnTo>
                  <a:pt x="57150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6559295" y="3500628"/>
            <a:ext cx="424180" cy="187960"/>
          </a:xfrm>
          <a:custGeom>
            <a:rect l="l" t="t" r="r" b="b"/>
            <a:pathLst>
              <a:path w="424179" h="187960">
                <a:moveTo>
                  <a:pt x="423672" y="0"/>
                </a:moveTo>
                <a:lnTo>
                  <a:pt x="0" y="0"/>
                </a:lnTo>
                <a:lnTo>
                  <a:pt x="0" y="187452"/>
                </a:lnTo>
                <a:lnTo>
                  <a:pt x="423672" y="187452"/>
                </a:lnTo>
                <a:lnTo>
                  <a:pt x="42367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6559295" y="3800855"/>
            <a:ext cx="338455" cy="187960"/>
          </a:xfrm>
          <a:custGeom>
            <a:rect l="l" t="t" r="r" b="b"/>
            <a:pathLst>
              <a:path w="338454" h="187960">
                <a:moveTo>
                  <a:pt x="338327" y="0"/>
                </a:moveTo>
                <a:lnTo>
                  <a:pt x="0" y="0"/>
                </a:lnTo>
                <a:lnTo>
                  <a:pt x="0" y="187452"/>
                </a:lnTo>
                <a:lnTo>
                  <a:pt x="338327" y="187452"/>
                </a:lnTo>
                <a:lnTo>
                  <a:pt x="33832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6559295" y="4101084"/>
            <a:ext cx="306705" cy="187960"/>
          </a:xfrm>
          <a:custGeom>
            <a:rect l="l" t="t" r="r" b="b"/>
            <a:pathLst>
              <a:path w="306704" h="187960">
                <a:moveTo>
                  <a:pt x="306324" y="0"/>
                </a:moveTo>
                <a:lnTo>
                  <a:pt x="0" y="0"/>
                </a:lnTo>
                <a:lnTo>
                  <a:pt x="0" y="187452"/>
                </a:lnTo>
                <a:lnTo>
                  <a:pt x="306324" y="187452"/>
                </a:lnTo>
                <a:lnTo>
                  <a:pt x="306324"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6559295" y="4401311"/>
            <a:ext cx="285115" cy="187960"/>
          </a:xfrm>
          <a:custGeom>
            <a:rect l="l" t="t" r="r" b="b"/>
            <a:pathLst>
              <a:path w="285115" h="187960">
                <a:moveTo>
                  <a:pt x="284987" y="0"/>
                </a:moveTo>
                <a:lnTo>
                  <a:pt x="0" y="0"/>
                </a:lnTo>
                <a:lnTo>
                  <a:pt x="0" y="187451"/>
                </a:lnTo>
                <a:lnTo>
                  <a:pt x="284987" y="187451"/>
                </a:lnTo>
                <a:lnTo>
                  <a:pt x="28498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6559295" y="4701540"/>
            <a:ext cx="190500" cy="187960"/>
          </a:xfrm>
          <a:custGeom>
            <a:rect l="l" t="t" r="r" b="b"/>
            <a:pathLst>
              <a:path w="190500" h="187960">
                <a:moveTo>
                  <a:pt x="190500" y="0"/>
                </a:moveTo>
                <a:lnTo>
                  <a:pt x="0" y="0"/>
                </a:lnTo>
                <a:lnTo>
                  <a:pt x="0" y="187452"/>
                </a:lnTo>
                <a:lnTo>
                  <a:pt x="190500" y="187452"/>
                </a:lnTo>
                <a:lnTo>
                  <a:pt x="19050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6559295" y="5001767"/>
            <a:ext cx="127000" cy="187960"/>
          </a:xfrm>
          <a:custGeom>
            <a:rect l="l" t="t" r="r" b="b"/>
            <a:pathLst>
              <a:path w="127000" h="187960">
                <a:moveTo>
                  <a:pt x="126492" y="0"/>
                </a:moveTo>
                <a:lnTo>
                  <a:pt x="0" y="0"/>
                </a:lnTo>
                <a:lnTo>
                  <a:pt x="0" y="187451"/>
                </a:lnTo>
                <a:lnTo>
                  <a:pt x="126492" y="187451"/>
                </a:lnTo>
                <a:lnTo>
                  <a:pt x="12649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6559295" y="5301996"/>
            <a:ext cx="105410" cy="187960"/>
          </a:xfrm>
          <a:custGeom>
            <a:rect l="l" t="t" r="r" b="b"/>
            <a:pathLst>
              <a:path w="105409" h="187960">
                <a:moveTo>
                  <a:pt x="105155" y="0"/>
                </a:moveTo>
                <a:lnTo>
                  <a:pt x="0" y="0"/>
                </a:lnTo>
                <a:lnTo>
                  <a:pt x="0" y="187451"/>
                </a:lnTo>
                <a:lnTo>
                  <a:pt x="105155" y="187451"/>
                </a:lnTo>
                <a:lnTo>
                  <a:pt x="105155"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txBox="1"/>
          <p:nvPr/>
        </p:nvSpPr>
        <p:spPr>
          <a:xfrm>
            <a:off x="7625669" y="2605531"/>
            <a:ext cx="318135" cy="478155"/>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3.5%</a:t>
            </a:r>
            <a:endParaRPr sz="1000">
              <a:latin typeface="微软雅黑"/>
              <a:cs typeface="微软雅黑"/>
            </a:endParaRPr>
          </a:p>
          <a:p>
            <a:pPr marL="25400">
              <a:lnSpc>
                <a:spcPct val="100000"/>
              </a:lnSpc>
              <a:spcBef>
                <a:spcPts val="1165"/>
              </a:spcBef>
            </a:pPr>
            <a:r>
              <a:rPr sz="1000" spc="-5">
                <a:solidFill>
                  <a:srgbClr val="585858"/>
                </a:solidFill>
                <a:latin typeface="微软雅黑"/>
                <a:cs typeface="微软雅黑"/>
              </a:rPr>
              <a:t>%</a:t>
            </a:r>
            <a:endParaRPr sz="1000">
              <a:latin typeface="微软雅黑"/>
              <a:cs typeface="微软雅黑"/>
            </a:endParaRPr>
          </a:p>
        </p:txBody>
      </p:sp>
      <p:sp>
        <p:nvSpPr>
          <p:cNvPr id="33" name="object 33"/>
          <p:cNvSpPr/>
          <p:nvPr/>
        </p:nvSpPr>
        <p:spPr>
          <a:xfrm>
            <a:off x="9861804" y="2598420"/>
            <a:ext cx="844550" cy="189230"/>
          </a:xfrm>
          <a:custGeom>
            <a:rect l="l" t="t" r="r" b="b"/>
            <a:pathLst>
              <a:path w="844550" h="189230">
                <a:moveTo>
                  <a:pt x="844296" y="0"/>
                </a:moveTo>
                <a:lnTo>
                  <a:pt x="0" y="0"/>
                </a:lnTo>
                <a:lnTo>
                  <a:pt x="0" y="188975"/>
                </a:lnTo>
                <a:lnTo>
                  <a:pt x="844296" y="188975"/>
                </a:lnTo>
                <a:lnTo>
                  <a:pt x="8442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9861804" y="2900172"/>
            <a:ext cx="673735" cy="187960"/>
          </a:xfrm>
          <a:custGeom>
            <a:rect l="l" t="t" r="r" b="b"/>
            <a:pathLst>
              <a:path w="673734" h="187960">
                <a:moveTo>
                  <a:pt x="673607" y="0"/>
                </a:moveTo>
                <a:lnTo>
                  <a:pt x="0" y="0"/>
                </a:lnTo>
                <a:lnTo>
                  <a:pt x="0" y="187451"/>
                </a:lnTo>
                <a:lnTo>
                  <a:pt x="673607" y="187451"/>
                </a:lnTo>
                <a:lnTo>
                  <a:pt x="673607"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9861804" y="3200400"/>
            <a:ext cx="620395" cy="187960"/>
          </a:xfrm>
          <a:custGeom>
            <a:rect l="l" t="t" r="r" b="b"/>
            <a:pathLst>
              <a:path w="620395" h="187960">
                <a:moveTo>
                  <a:pt x="620268" y="0"/>
                </a:moveTo>
                <a:lnTo>
                  <a:pt x="0" y="0"/>
                </a:lnTo>
                <a:lnTo>
                  <a:pt x="0" y="187451"/>
                </a:lnTo>
                <a:lnTo>
                  <a:pt x="620268" y="187451"/>
                </a:lnTo>
                <a:lnTo>
                  <a:pt x="620268"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9861804" y="3500628"/>
            <a:ext cx="426720" cy="187960"/>
          </a:xfrm>
          <a:custGeom>
            <a:rect l="l" t="t" r="r" b="b"/>
            <a:pathLst>
              <a:path w="426720" h="187960">
                <a:moveTo>
                  <a:pt x="426720" y="0"/>
                </a:moveTo>
                <a:lnTo>
                  <a:pt x="0" y="0"/>
                </a:lnTo>
                <a:lnTo>
                  <a:pt x="0" y="187452"/>
                </a:lnTo>
                <a:lnTo>
                  <a:pt x="426720" y="187452"/>
                </a:lnTo>
                <a:lnTo>
                  <a:pt x="426720"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9861804" y="3800855"/>
            <a:ext cx="384175" cy="187960"/>
          </a:xfrm>
          <a:custGeom>
            <a:rect l="l" t="t" r="r" b="b"/>
            <a:pathLst>
              <a:path w="384175" h="187960">
                <a:moveTo>
                  <a:pt x="384048" y="0"/>
                </a:moveTo>
                <a:lnTo>
                  <a:pt x="0" y="0"/>
                </a:lnTo>
                <a:lnTo>
                  <a:pt x="0" y="187452"/>
                </a:lnTo>
                <a:lnTo>
                  <a:pt x="384048" y="187452"/>
                </a:lnTo>
                <a:lnTo>
                  <a:pt x="384048"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9861804" y="4101084"/>
            <a:ext cx="341630" cy="187960"/>
          </a:xfrm>
          <a:custGeom>
            <a:rect l="l" t="t" r="r" b="b"/>
            <a:pathLst>
              <a:path w="341629" h="187960">
                <a:moveTo>
                  <a:pt x="341375" y="0"/>
                </a:moveTo>
                <a:lnTo>
                  <a:pt x="0" y="0"/>
                </a:lnTo>
                <a:lnTo>
                  <a:pt x="0" y="187452"/>
                </a:lnTo>
                <a:lnTo>
                  <a:pt x="341375" y="187452"/>
                </a:lnTo>
                <a:lnTo>
                  <a:pt x="341375"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9861804" y="4401311"/>
            <a:ext cx="299085" cy="187960"/>
          </a:xfrm>
          <a:custGeom>
            <a:rect l="l" t="t" r="r" b="b"/>
            <a:pathLst>
              <a:path w="299084" h="187960">
                <a:moveTo>
                  <a:pt x="298703" y="0"/>
                </a:moveTo>
                <a:lnTo>
                  <a:pt x="0" y="0"/>
                </a:lnTo>
                <a:lnTo>
                  <a:pt x="0" y="187451"/>
                </a:lnTo>
                <a:lnTo>
                  <a:pt x="298703" y="187451"/>
                </a:lnTo>
                <a:lnTo>
                  <a:pt x="298703"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9861804" y="4701540"/>
            <a:ext cx="245745" cy="187960"/>
          </a:xfrm>
          <a:custGeom>
            <a:rect l="l" t="t" r="r" b="b"/>
            <a:pathLst>
              <a:path w="245745" h="187960">
                <a:moveTo>
                  <a:pt x="245364" y="0"/>
                </a:moveTo>
                <a:lnTo>
                  <a:pt x="0" y="0"/>
                </a:lnTo>
                <a:lnTo>
                  <a:pt x="0" y="187452"/>
                </a:lnTo>
                <a:lnTo>
                  <a:pt x="245364" y="187452"/>
                </a:lnTo>
                <a:lnTo>
                  <a:pt x="24536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9861804" y="5001767"/>
            <a:ext cx="203200" cy="187960"/>
          </a:xfrm>
          <a:custGeom>
            <a:rect l="l" t="t" r="r" b="b"/>
            <a:pathLst>
              <a:path w="203200" h="187960">
                <a:moveTo>
                  <a:pt x="202692" y="0"/>
                </a:moveTo>
                <a:lnTo>
                  <a:pt x="0" y="0"/>
                </a:lnTo>
                <a:lnTo>
                  <a:pt x="0" y="187451"/>
                </a:lnTo>
                <a:lnTo>
                  <a:pt x="202692" y="187451"/>
                </a:lnTo>
                <a:lnTo>
                  <a:pt x="20269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9861804" y="5301996"/>
            <a:ext cx="106680" cy="187960"/>
          </a:xfrm>
          <a:custGeom>
            <a:rect l="l" t="t" r="r" b="b"/>
            <a:pathLst>
              <a:path w="106679" h="187960">
                <a:moveTo>
                  <a:pt x="106679" y="0"/>
                </a:moveTo>
                <a:lnTo>
                  <a:pt x="0" y="0"/>
                </a:lnTo>
                <a:lnTo>
                  <a:pt x="0" y="187451"/>
                </a:lnTo>
                <a:lnTo>
                  <a:pt x="106679" y="187451"/>
                </a:lnTo>
                <a:lnTo>
                  <a:pt x="106679"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9861804" y="5602223"/>
            <a:ext cx="96520" cy="189230"/>
          </a:xfrm>
          <a:custGeom>
            <a:rect l="l" t="t" r="r" b="b"/>
            <a:pathLst>
              <a:path w="96520" h="189229">
                <a:moveTo>
                  <a:pt x="96012" y="0"/>
                </a:moveTo>
                <a:lnTo>
                  <a:pt x="0" y="0"/>
                </a:lnTo>
                <a:lnTo>
                  <a:pt x="0" y="188975"/>
                </a:lnTo>
                <a:lnTo>
                  <a:pt x="96012" y="188975"/>
                </a:lnTo>
                <a:lnTo>
                  <a:pt x="9601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44" name="object 44"/>
          <p:cNvGraphicFramePr>
            <a:graphicFrameLocks noGrp="1"/>
          </p:cNvGraphicFramePr>
          <p:nvPr/>
        </p:nvGraphicFramePr>
        <p:xfrm>
          <a:off x="1978151" y="2542032"/>
          <a:ext cx="2513330" cy="3605779"/>
        </p:xfrm>
        <a:graphic>
          <a:graphicData uri="http://schemas.openxmlformats.org/drawingml/2006/table">
            <a:tbl>
              <a:tblPr firstRow="1" bandRow="1">
                <a:tableStyleId>{2D5ABB26-0587-4C30-8999-92F81FD0307C}</a:tableStyleId>
              </a:tblPr>
              <a:tblGrid>
                <a:gridCol w="1275715">
                  <a:extLst>
                    <a:ext uri="{9D8B030D-6E8A-4147-A177-3AD203B41FA5}">
                      <a16:colId xmlns:a16="http://schemas.microsoft.com/office/drawing/2014/main" val="20000"/>
                    </a:ext>
                  </a:extLst>
                </a:gridCol>
                <a:gridCol w="1237615">
                  <a:extLst>
                    <a:ext uri="{9D8B030D-6E8A-4147-A177-3AD203B41FA5}">
                      <a16:colId xmlns:a16="http://schemas.microsoft.com/office/drawing/2014/main" val="20001"/>
                    </a:ext>
                  </a:extLst>
                </a:gridCol>
              </a:tblGrid>
              <a:tr h="297421">
                <a:tc>
                  <a:txBody>
                    <a:bodyPr vert="horz" wrap="square"/>
                    <a:lstStyle/>
                    <a:p>
                      <a:pPr marR="123825" algn="r">
                        <a:lnSpc>
                          <a:spcPct val="100000"/>
                        </a:lnSpc>
                        <a:spcBef>
                          <a:spcPts val="515"/>
                        </a:spcBef>
                      </a:pPr>
                      <a:r>
                        <a:rPr sz="1000">
                          <a:solidFill>
                            <a:srgbClr val="585858"/>
                          </a:solidFill>
                          <a:latin typeface="微软雅黑"/>
                          <a:cs typeface="微软雅黑"/>
                        </a:rPr>
                        <a:t>企业一般管理人员</a:t>
                      </a:r>
                      <a:endParaRPr sz="1000">
                        <a:latin typeface="微软雅黑"/>
                        <a:cs typeface="微软雅黑"/>
                      </a:endParaRPr>
                    </a:p>
                  </a:txBody>
                  <a:tcPr marL="0" marR="0" marT="65405" marB="0">
                    <a:lnR w="3175">
                      <a:solidFill>
                        <a:srgbClr val="585858"/>
                      </a:solidFill>
                      <a:prstDash val="solid"/>
                    </a:lnR>
                    <a:solidFill>
                      <a:srgbClr val="F1F1F1"/>
                    </a:solidFill>
                  </a:tcPr>
                </a:tc>
                <a:tc>
                  <a:txBody>
                    <a:bodyPr vert="horz" wrap="square"/>
                    <a:lstStyle/>
                    <a:p>
                      <a:pPr algn="r">
                        <a:lnSpc>
                          <a:spcPct val="100000"/>
                        </a:lnSpc>
                        <a:spcBef>
                          <a:spcPts val="595"/>
                        </a:spcBef>
                      </a:pPr>
                      <a:r>
                        <a:rPr sz="1000">
                          <a:solidFill>
                            <a:srgbClr val="585858"/>
                          </a:solidFill>
                          <a:latin typeface="微软雅黑"/>
                          <a:cs typeface="微软雅黑"/>
                        </a:rPr>
                        <a:t>21.5</a:t>
                      </a:r>
                      <a:endParaRPr sz="1000">
                        <a:latin typeface="微软雅黑"/>
                        <a:cs typeface="微软雅黑"/>
                      </a:endParaRPr>
                    </a:p>
                  </a:txBody>
                  <a:tcPr marL="0" marR="0" marT="75565" marB="0">
                    <a:lnL w="3175">
                      <a:solidFill>
                        <a:srgbClr val="585858"/>
                      </a:solidFill>
                      <a:prstDash val="solid"/>
                    </a:lnL>
                  </a:tcPr>
                </a:tc>
                <a:extLst>
                  <a:ext uri="{0D108BD9-81ED-4DB2-BD59-A6C34878D82A}">
                    <a16:rowId xmlns:a16="http://schemas.microsoft.com/office/drawing/2014/main" val="10000"/>
                  </a:ext>
                </a:extLst>
              </a:tr>
              <a:tr h="300481">
                <a:tc>
                  <a:txBody>
                    <a:bodyPr vert="horz" wrap="square"/>
                    <a:lstStyle/>
                    <a:p>
                      <a:pPr marR="123189" algn="r">
                        <a:lnSpc>
                          <a:spcPct val="100000"/>
                        </a:lnSpc>
                        <a:spcBef>
                          <a:spcPts val="540"/>
                        </a:spcBef>
                      </a:pPr>
                      <a:r>
                        <a:rPr sz="1000">
                          <a:solidFill>
                            <a:srgbClr val="585858"/>
                          </a:solidFill>
                          <a:latin typeface="微软雅黑"/>
                          <a:cs typeface="微软雅黑"/>
                        </a:rPr>
                        <a:t>企业普通员工</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R="40640" algn="r">
                        <a:lnSpc>
                          <a:spcPct val="100000"/>
                        </a:lnSpc>
                        <a:spcBef>
                          <a:spcPts val="620"/>
                        </a:spcBef>
                      </a:pPr>
                      <a:r>
                        <a:rPr sz="1000">
                          <a:solidFill>
                            <a:srgbClr val="585858"/>
                          </a:solidFill>
                          <a:latin typeface="微软雅黑"/>
                          <a:cs typeface="微软雅黑"/>
                        </a:rPr>
                        <a:t>20.5</a:t>
                      </a:r>
                      <a:endParaRPr sz="1000">
                        <a:latin typeface="微软雅黑"/>
                        <a:cs typeface="微软雅黑"/>
                      </a:endParaRPr>
                    </a:p>
                  </a:txBody>
                  <a:tcPr marL="0" marR="0" marT="78740" marB="0">
                    <a:lnL w="3175">
                      <a:solidFill>
                        <a:srgbClr val="585858"/>
                      </a:solidFill>
                      <a:prstDash val="solid"/>
                    </a:lnL>
                  </a:tcPr>
                </a:tc>
                <a:extLst>
                  <a:ext uri="{0D108BD9-81ED-4DB2-BD59-A6C34878D82A}">
                    <a16:rowId xmlns:a16="http://schemas.microsoft.com/office/drawing/2014/main" val="10001"/>
                  </a:ext>
                </a:extLst>
              </a:tr>
              <a:tr h="300418">
                <a:tc>
                  <a:txBody>
                    <a:bodyPr vert="horz" wrap="square"/>
                    <a:lstStyle/>
                    <a:p>
                      <a:pPr marR="123189" algn="r">
                        <a:lnSpc>
                          <a:spcPct val="100000"/>
                        </a:lnSpc>
                        <a:spcBef>
                          <a:spcPts val="540"/>
                        </a:spcBef>
                      </a:pPr>
                      <a:r>
                        <a:rPr sz="1000">
                          <a:solidFill>
                            <a:srgbClr val="585858"/>
                          </a:solidFill>
                          <a:latin typeface="微软雅黑"/>
                          <a:cs typeface="微软雅黑"/>
                        </a:rPr>
                        <a:t>专业技术人员</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L="535940" marR="39370">
                        <a:lnSpc>
                          <a:spcPct val="100000"/>
                        </a:lnSpc>
                        <a:spcBef>
                          <a:spcPts val="615"/>
                        </a:spcBef>
                      </a:pPr>
                      <a:r>
                        <a:rPr sz="1000" spc="-5">
                          <a:solidFill>
                            <a:srgbClr val="585858"/>
                          </a:solidFill>
                          <a:latin typeface="微软雅黑"/>
                          <a:cs typeface="微软雅黑"/>
                        </a:rPr>
                        <a:t>11.0%</a:t>
                      </a:r>
                      <a:endParaRPr sz="1000">
                        <a:latin typeface="微软雅黑"/>
                        <a:cs typeface="微软雅黑"/>
                      </a:endParaRPr>
                    </a:p>
                  </a:txBody>
                  <a:tcPr marL="0" marR="0" marT="78105" marB="0">
                    <a:lnL w="3175">
                      <a:solidFill>
                        <a:srgbClr val="585858"/>
                      </a:solidFill>
                      <a:prstDash val="solid"/>
                    </a:lnL>
                  </a:tcPr>
                </a:tc>
                <a:extLst>
                  <a:ext uri="{0D108BD9-81ED-4DB2-BD59-A6C34878D82A}">
                    <a16:rowId xmlns:a16="http://schemas.microsoft.com/office/drawing/2014/main" val="10002"/>
                  </a:ext>
                </a:extLst>
              </a:tr>
              <a:tr h="300545">
                <a:tc>
                  <a:txBody>
                    <a:bodyPr vert="horz" wrap="square"/>
                    <a:lstStyle/>
                    <a:p>
                      <a:pPr marR="123825" algn="r">
                        <a:lnSpc>
                          <a:spcPct val="100000"/>
                        </a:lnSpc>
                        <a:spcBef>
                          <a:spcPts val="540"/>
                        </a:spcBef>
                      </a:pPr>
                      <a:r>
                        <a:rPr sz="1000">
                          <a:solidFill>
                            <a:srgbClr val="585858"/>
                          </a:solidFill>
                          <a:latin typeface="微软雅黑"/>
                          <a:cs typeface="微软雅黑"/>
                        </a:rPr>
                        <a:t>企业中层管理人员</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L="527685" marR="39370">
                        <a:lnSpc>
                          <a:spcPct val="100000"/>
                        </a:lnSpc>
                        <a:spcBef>
                          <a:spcPts val="620"/>
                        </a:spcBef>
                      </a:pPr>
                      <a:r>
                        <a:rPr sz="1000" spc="-5">
                          <a:solidFill>
                            <a:srgbClr val="585858"/>
                          </a:solidFill>
                          <a:latin typeface="微软雅黑"/>
                          <a:cs typeface="微软雅黑"/>
                        </a:rPr>
                        <a:t>10.8%</a:t>
                      </a:r>
                      <a:endParaRPr sz="1000">
                        <a:latin typeface="微软雅黑"/>
                        <a:cs typeface="微软雅黑"/>
                      </a:endParaRPr>
                    </a:p>
                  </a:txBody>
                  <a:tcPr marL="0" marR="0" marT="78740" marB="0">
                    <a:lnL w="3175">
                      <a:solidFill>
                        <a:srgbClr val="585858"/>
                      </a:solidFill>
                      <a:prstDash val="solid"/>
                    </a:lnL>
                  </a:tcPr>
                </a:tc>
                <a:extLst>
                  <a:ext uri="{0D108BD9-81ED-4DB2-BD59-A6C34878D82A}">
                    <a16:rowId xmlns:a16="http://schemas.microsoft.com/office/drawing/2014/main" val="10003"/>
                  </a:ext>
                </a:extLst>
              </a:tr>
              <a:tr h="300355">
                <a:tc>
                  <a:txBody>
                    <a:bodyPr vert="horz" wrap="square"/>
                    <a:lstStyle/>
                    <a:p>
                      <a:pPr marR="123189" algn="r">
                        <a:lnSpc>
                          <a:spcPct val="100000"/>
                        </a:lnSpc>
                        <a:spcBef>
                          <a:spcPts val="540"/>
                        </a:spcBef>
                      </a:pPr>
                      <a:r>
                        <a:rPr sz="1000">
                          <a:solidFill>
                            <a:srgbClr val="585858"/>
                          </a:solidFill>
                          <a:latin typeface="微软雅黑"/>
                          <a:cs typeface="微软雅黑"/>
                        </a:rPr>
                        <a:t>事业单位</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L="6985" marR="39370" algn="ctr">
                        <a:lnSpc>
                          <a:spcPct val="100000"/>
                        </a:lnSpc>
                        <a:spcBef>
                          <a:spcPts val="620"/>
                        </a:spcBef>
                      </a:pPr>
                      <a:r>
                        <a:rPr sz="1000" spc="-5">
                          <a:solidFill>
                            <a:srgbClr val="585858"/>
                          </a:solidFill>
                          <a:latin typeface="微软雅黑"/>
                          <a:cs typeface="微软雅黑"/>
                        </a:rPr>
                        <a:t>9.0%</a:t>
                      </a:r>
                      <a:endParaRPr sz="1000">
                        <a:latin typeface="微软雅黑"/>
                        <a:cs typeface="微软雅黑"/>
                      </a:endParaRPr>
                    </a:p>
                  </a:txBody>
                  <a:tcPr marL="0" marR="0" marT="78740" marB="0">
                    <a:lnL w="3175">
                      <a:solidFill>
                        <a:srgbClr val="585858"/>
                      </a:solidFill>
                      <a:prstDash val="solid"/>
                    </a:lnL>
                  </a:tcPr>
                </a:tc>
                <a:extLst>
                  <a:ext uri="{0D108BD9-81ED-4DB2-BD59-A6C34878D82A}">
                    <a16:rowId xmlns:a16="http://schemas.microsoft.com/office/drawing/2014/main" val="10004"/>
                  </a:ext>
                </a:extLst>
              </a:tr>
              <a:tr h="300545">
                <a:tc>
                  <a:txBody>
                    <a:bodyPr vert="horz" wrap="square"/>
                    <a:lstStyle/>
                    <a:p>
                      <a:pPr marR="123825" algn="r">
                        <a:lnSpc>
                          <a:spcPct val="100000"/>
                        </a:lnSpc>
                        <a:spcBef>
                          <a:spcPts val="540"/>
                        </a:spcBef>
                      </a:pPr>
                      <a:r>
                        <a:rPr sz="1000">
                          <a:solidFill>
                            <a:srgbClr val="585858"/>
                          </a:solidFill>
                          <a:latin typeface="微软雅黑"/>
                          <a:cs typeface="微软雅黑"/>
                        </a:rPr>
                        <a:t>私营企业或个体户</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R="130810" algn="ctr">
                        <a:lnSpc>
                          <a:spcPct val="100000"/>
                        </a:lnSpc>
                        <a:spcBef>
                          <a:spcPts val="620"/>
                        </a:spcBef>
                      </a:pPr>
                      <a:r>
                        <a:rPr sz="1000">
                          <a:solidFill>
                            <a:srgbClr val="585858"/>
                          </a:solidFill>
                          <a:latin typeface="微软雅黑"/>
                          <a:cs typeface="微软雅黑"/>
                        </a:rPr>
                        <a:t>7.8%</a:t>
                      </a:r>
                      <a:endParaRPr sz="1000">
                        <a:latin typeface="微软雅黑"/>
                        <a:cs typeface="微软雅黑"/>
                      </a:endParaRPr>
                    </a:p>
                  </a:txBody>
                  <a:tcPr marL="0" marR="0" marT="78740" marB="0">
                    <a:lnL w="3175">
                      <a:solidFill>
                        <a:srgbClr val="585858"/>
                      </a:solidFill>
                      <a:prstDash val="solid"/>
                    </a:lnL>
                  </a:tcPr>
                </a:tc>
                <a:extLst>
                  <a:ext uri="{0D108BD9-81ED-4DB2-BD59-A6C34878D82A}">
                    <a16:rowId xmlns:a16="http://schemas.microsoft.com/office/drawing/2014/main" val="10005"/>
                  </a:ext>
                </a:extLst>
              </a:tr>
              <a:tr h="307924">
                <a:tc>
                  <a:txBody>
                    <a:bodyPr vert="horz" wrap="square"/>
                    <a:lstStyle/>
                    <a:p>
                      <a:pPr marR="123189" algn="r">
                        <a:lnSpc>
                          <a:spcPct val="100000"/>
                        </a:lnSpc>
                        <a:spcBef>
                          <a:spcPts val="535"/>
                        </a:spcBef>
                      </a:pPr>
                      <a:r>
                        <a:rPr sz="1000">
                          <a:solidFill>
                            <a:srgbClr val="585858"/>
                          </a:solidFill>
                          <a:latin typeface="微软雅黑"/>
                          <a:cs typeface="微软雅黑"/>
                        </a:rPr>
                        <a:t>专业人士</a:t>
                      </a:r>
                      <a:endParaRPr sz="1000">
                        <a:latin typeface="微软雅黑"/>
                        <a:cs typeface="微软雅黑"/>
                      </a:endParaRPr>
                    </a:p>
                  </a:txBody>
                  <a:tcPr marL="0" marR="0" marT="67945" marB="0">
                    <a:lnR w="3175">
                      <a:solidFill>
                        <a:srgbClr val="585858"/>
                      </a:solidFill>
                      <a:prstDash val="solid"/>
                    </a:lnR>
                    <a:lnB w="6350">
                      <a:solidFill>
                        <a:srgbClr val="F38285"/>
                      </a:solidFill>
                      <a:prstDash val="solid"/>
                    </a:lnB>
                    <a:solidFill>
                      <a:srgbClr val="F1F1F1"/>
                    </a:solidFill>
                  </a:tcPr>
                </a:tc>
                <a:tc>
                  <a:txBody>
                    <a:bodyPr vert="horz" wrap="square"/>
                    <a:lstStyle/>
                    <a:p>
                      <a:pPr marL="318770" marR="39370">
                        <a:lnSpc>
                          <a:spcPct val="100000"/>
                        </a:lnSpc>
                        <a:spcBef>
                          <a:spcPts val="615"/>
                        </a:spcBef>
                      </a:pPr>
                      <a:r>
                        <a:rPr sz="1000" spc="-5">
                          <a:solidFill>
                            <a:srgbClr val="585858"/>
                          </a:solidFill>
                          <a:latin typeface="微软雅黑"/>
                          <a:cs typeface="微软雅黑"/>
                        </a:rPr>
                        <a:t>5.8%</a:t>
                      </a:r>
                      <a:endParaRPr sz="1000">
                        <a:latin typeface="微软雅黑"/>
                        <a:cs typeface="微软雅黑"/>
                      </a:endParaRPr>
                    </a:p>
                  </a:txBody>
                  <a:tcPr marL="0" marR="0" marT="78105" marB="0">
                    <a:lnL w="3175">
                      <a:solidFill>
                        <a:srgbClr val="585858"/>
                      </a:solidFill>
                      <a:prstDash val="solid"/>
                    </a:lnL>
                    <a:lnB w="6350">
                      <a:solidFill>
                        <a:srgbClr val="F38285"/>
                      </a:solidFill>
                      <a:prstDash val="solid"/>
                    </a:lnB>
                  </a:tcPr>
                </a:tc>
                <a:extLst>
                  <a:ext uri="{0D108BD9-81ED-4DB2-BD59-A6C34878D82A}">
                    <a16:rowId xmlns:a16="http://schemas.microsoft.com/office/drawing/2014/main" val="10006"/>
                  </a:ext>
                </a:extLst>
              </a:tr>
              <a:tr h="275844">
                <a:tc>
                  <a:txBody>
                    <a:bodyPr vert="horz" wrap="square"/>
                    <a:lstStyle/>
                    <a:p>
                      <a:pPr marR="123189" algn="r">
                        <a:lnSpc>
                          <a:spcPct val="100000"/>
                        </a:lnSpc>
                        <a:spcBef>
                          <a:spcPts val="480"/>
                        </a:spcBef>
                      </a:pPr>
                      <a:r>
                        <a:rPr sz="1000">
                          <a:solidFill>
                            <a:srgbClr val="585858"/>
                          </a:solidFill>
                          <a:latin typeface="微软雅黑"/>
                          <a:cs typeface="微软雅黑"/>
                        </a:rPr>
                        <a:t>家庭主妇</a:t>
                      </a:r>
                      <a:endParaRPr sz="1000">
                        <a:latin typeface="微软雅黑"/>
                        <a:cs typeface="微软雅黑"/>
                      </a:endParaRPr>
                    </a:p>
                  </a:txBody>
                  <a:tcPr marL="0" marR="0" marT="60960" marB="0">
                    <a:lnL w="6350">
                      <a:solidFill>
                        <a:srgbClr val="F38285"/>
                      </a:solidFill>
                      <a:prstDash val="solid"/>
                    </a:lnL>
                    <a:lnR w="3175">
                      <a:solidFill>
                        <a:srgbClr val="585858"/>
                      </a:solidFill>
                      <a:prstDash val="solid"/>
                    </a:lnR>
                    <a:lnT w="6350">
                      <a:solidFill>
                        <a:srgbClr val="F38285"/>
                      </a:solidFill>
                      <a:prstDash val="solid"/>
                    </a:lnT>
                    <a:lnB w="6350">
                      <a:solidFill>
                        <a:srgbClr val="F38285"/>
                      </a:solidFill>
                      <a:prstDash val="solid"/>
                    </a:lnB>
                    <a:solidFill>
                      <a:srgbClr val="F1F1F1"/>
                    </a:solidFill>
                  </a:tcPr>
                </a:tc>
                <a:tc>
                  <a:txBody>
                    <a:bodyPr vert="horz" wrap="square"/>
                    <a:lstStyle/>
                    <a:p>
                      <a:pPr marL="306070" marR="39370">
                        <a:lnSpc>
                          <a:spcPct val="100000"/>
                        </a:lnSpc>
                        <a:spcBef>
                          <a:spcPts val="560"/>
                        </a:spcBef>
                      </a:pPr>
                      <a:r>
                        <a:rPr sz="1000" spc="-5">
                          <a:solidFill>
                            <a:srgbClr val="585858"/>
                          </a:solidFill>
                          <a:latin typeface="微软雅黑"/>
                          <a:cs typeface="微软雅黑"/>
                        </a:rPr>
                        <a:t>5.5%</a:t>
                      </a:r>
                      <a:endParaRPr sz="1000">
                        <a:latin typeface="微软雅黑"/>
                        <a:cs typeface="微软雅黑"/>
                      </a:endParaRPr>
                    </a:p>
                  </a:txBody>
                  <a:tcPr marL="0" marR="0" marT="71120" marB="0">
                    <a:lnL w="3175">
                      <a:solidFill>
                        <a:srgbClr val="585858"/>
                      </a:solidFill>
                      <a:prstDash val="solid"/>
                    </a:lnL>
                    <a:lnR w="6350">
                      <a:solidFill>
                        <a:srgbClr val="F38285"/>
                      </a:solidFill>
                      <a:prstDash val="solid"/>
                    </a:lnR>
                    <a:lnT w="6350">
                      <a:solidFill>
                        <a:srgbClr val="F38285"/>
                      </a:solidFill>
                      <a:prstDash val="solid"/>
                    </a:lnT>
                    <a:lnB w="6350">
                      <a:solidFill>
                        <a:srgbClr val="F38285"/>
                      </a:solidFill>
                      <a:prstDash val="solid"/>
                    </a:lnB>
                    <a:solidFill>
                      <a:srgbClr val="F1F1F1"/>
                    </a:solidFill>
                  </a:tcPr>
                </a:tc>
                <a:extLst>
                  <a:ext uri="{0D108BD9-81ED-4DB2-BD59-A6C34878D82A}">
                    <a16:rowId xmlns:a16="http://schemas.microsoft.com/office/drawing/2014/main" val="10007"/>
                  </a:ext>
                </a:extLst>
              </a:tr>
              <a:tr h="317487">
                <a:tc>
                  <a:txBody>
                    <a:bodyPr vert="horz" wrap="square"/>
                    <a:lstStyle/>
                    <a:p>
                      <a:pPr marR="121920" algn="r">
                        <a:lnSpc>
                          <a:spcPct val="100000"/>
                        </a:lnSpc>
                        <a:spcBef>
                          <a:spcPts val="670"/>
                        </a:spcBef>
                      </a:pPr>
                      <a:r>
                        <a:rPr sz="1000" spc="-5">
                          <a:solidFill>
                            <a:srgbClr val="585858"/>
                          </a:solidFill>
                          <a:latin typeface="微软雅黑"/>
                          <a:cs typeface="微软雅黑"/>
                        </a:rPr>
                        <a:t>公务员</a:t>
                      </a:r>
                      <a:endParaRPr sz="1000">
                        <a:latin typeface="微软雅黑"/>
                        <a:cs typeface="微软雅黑"/>
                      </a:endParaRPr>
                    </a:p>
                  </a:txBody>
                  <a:tcPr marL="0" marR="0" marT="85090" marB="0">
                    <a:lnR w="3175">
                      <a:solidFill>
                        <a:srgbClr val="585858"/>
                      </a:solidFill>
                      <a:prstDash val="solid"/>
                    </a:lnR>
                    <a:lnT w="6350">
                      <a:solidFill>
                        <a:srgbClr val="F38285"/>
                      </a:solidFill>
                      <a:prstDash val="solid"/>
                    </a:lnT>
                    <a:solidFill>
                      <a:srgbClr val="F1F1F1"/>
                    </a:solidFill>
                  </a:tcPr>
                </a:tc>
                <a:tc>
                  <a:txBody>
                    <a:bodyPr vert="horz" wrap="square"/>
                    <a:lstStyle/>
                    <a:p>
                      <a:pPr marL="234950" marR="39370">
                        <a:lnSpc>
                          <a:spcPct val="100000"/>
                        </a:lnSpc>
                        <a:spcBef>
                          <a:spcPts val="755"/>
                        </a:spcBef>
                      </a:pPr>
                      <a:r>
                        <a:rPr sz="1000" spc="-5">
                          <a:solidFill>
                            <a:srgbClr val="585858"/>
                          </a:solidFill>
                          <a:latin typeface="微软雅黑"/>
                          <a:cs typeface="微软雅黑"/>
                        </a:rPr>
                        <a:t>3.8%</a:t>
                      </a:r>
                      <a:endParaRPr sz="1000">
                        <a:latin typeface="微软雅黑"/>
                        <a:cs typeface="微软雅黑"/>
                      </a:endParaRPr>
                    </a:p>
                  </a:txBody>
                  <a:tcPr marL="0" marR="0" marT="95885" marB="0">
                    <a:lnL w="3175">
                      <a:solidFill>
                        <a:srgbClr val="585858"/>
                      </a:solidFill>
                      <a:prstDash val="solid"/>
                    </a:lnL>
                    <a:lnT w="6350">
                      <a:solidFill>
                        <a:srgbClr val="F38285"/>
                      </a:solidFill>
                      <a:prstDash val="solid"/>
                    </a:lnT>
                    <a:solidFill>
                      <a:srgbClr val="F1F1F1"/>
                    </a:solidFill>
                  </a:tcPr>
                </a:tc>
                <a:extLst>
                  <a:ext uri="{0D108BD9-81ED-4DB2-BD59-A6C34878D82A}">
                    <a16:rowId xmlns:a16="http://schemas.microsoft.com/office/drawing/2014/main" val="10008"/>
                  </a:ext>
                </a:extLst>
              </a:tr>
              <a:tr h="300583">
                <a:tc>
                  <a:txBody>
                    <a:bodyPr vert="horz" wrap="square"/>
                    <a:lstStyle/>
                    <a:p>
                      <a:pPr marR="123825" algn="r">
                        <a:lnSpc>
                          <a:spcPct val="100000"/>
                        </a:lnSpc>
                        <a:spcBef>
                          <a:spcPts val="540"/>
                        </a:spcBef>
                      </a:pPr>
                      <a:r>
                        <a:rPr sz="1000">
                          <a:solidFill>
                            <a:srgbClr val="585858"/>
                          </a:solidFill>
                          <a:latin typeface="微软雅黑"/>
                          <a:cs typeface="微软雅黑"/>
                        </a:rPr>
                        <a:t>企业高层管理人员</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L="193040" marR="39370">
                        <a:lnSpc>
                          <a:spcPct val="100000"/>
                        </a:lnSpc>
                        <a:spcBef>
                          <a:spcPts val="620"/>
                        </a:spcBef>
                      </a:pPr>
                      <a:r>
                        <a:rPr sz="1000" spc="-5">
                          <a:solidFill>
                            <a:srgbClr val="585858"/>
                          </a:solidFill>
                          <a:latin typeface="微软雅黑"/>
                          <a:cs typeface="微软雅黑"/>
                        </a:rPr>
                        <a:t>2.8%</a:t>
                      </a:r>
                      <a:endParaRPr sz="1000">
                        <a:latin typeface="微软雅黑"/>
                        <a:cs typeface="微软雅黑"/>
                      </a:endParaRPr>
                    </a:p>
                  </a:txBody>
                  <a:tcPr marL="0" marR="0" marT="78740" marB="0">
                    <a:lnL w="3175">
                      <a:solidFill>
                        <a:srgbClr val="585858"/>
                      </a:solidFill>
                      <a:prstDash val="solid"/>
                    </a:lnL>
                    <a:solidFill>
                      <a:srgbClr val="F1F1F1"/>
                    </a:solidFill>
                  </a:tcPr>
                </a:tc>
                <a:extLst>
                  <a:ext uri="{0D108BD9-81ED-4DB2-BD59-A6C34878D82A}">
                    <a16:rowId xmlns:a16="http://schemas.microsoft.com/office/drawing/2014/main" val="10009"/>
                  </a:ext>
                </a:extLst>
              </a:tr>
              <a:tr h="300367">
                <a:tc>
                  <a:txBody>
                    <a:bodyPr vert="horz" wrap="square"/>
                    <a:lstStyle/>
                    <a:p>
                      <a:pPr marR="122555" algn="r">
                        <a:lnSpc>
                          <a:spcPct val="100000"/>
                        </a:lnSpc>
                        <a:spcBef>
                          <a:spcPts val="535"/>
                        </a:spcBef>
                      </a:pPr>
                      <a:r>
                        <a:rPr sz="1000">
                          <a:solidFill>
                            <a:srgbClr val="585858"/>
                          </a:solidFill>
                          <a:latin typeface="微软雅黑"/>
                          <a:cs typeface="微软雅黑"/>
                        </a:rPr>
                        <a:t>工人</a:t>
                      </a:r>
                      <a:endParaRPr sz="1000">
                        <a:latin typeface="微软雅黑"/>
                        <a:cs typeface="微软雅黑"/>
                      </a:endParaRPr>
                    </a:p>
                  </a:txBody>
                  <a:tcPr marL="0" marR="0" marT="67945" marB="0">
                    <a:lnR w="3175">
                      <a:solidFill>
                        <a:srgbClr val="B1D234"/>
                      </a:solidFill>
                      <a:prstDash val="solid"/>
                    </a:lnR>
                    <a:solidFill>
                      <a:srgbClr val="F1F1F1"/>
                    </a:solidFill>
                  </a:tcPr>
                </a:tc>
                <a:tc>
                  <a:txBody>
                    <a:bodyPr vert="horz" wrap="square"/>
                    <a:lstStyle/>
                    <a:p>
                      <a:pPr marL="138430" marR="39370">
                        <a:lnSpc>
                          <a:spcPct val="100000"/>
                        </a:lnSpc>
                        <a:spcBef>
                          <a:spcPts val="615"/>
                        </a:spcBef>
                      </a:pPr>
                      <a:r>
                        <a:rPr sz="1000" spc="-5">
                          <a:solidFill>
                            <a:srgbClr val="585858"/>
                          </a:solidFill>
                          <a:latin typeface="微软雅黑"/>
                          <a:cs typeface="微软雅黑"/>
                        </a:rPr>
                        <a:t>1.5%</a:t>
                      </a:r>
                      <a:endParaRPr sz="1000">
                        <a:latin typeface="微软雅黑"/>
                        <a:cs typeface="微软雅黑"/>
                      </a:endParaRPr>
                    </a:p>
                  </a:txBody>
                  <a:tcPr marL="0" marR="0" marT="78105" marB="0">
                    <a:lnL w="3175">
                      <a:solidFill>
                        <a:srgbClr val="B1D234"/>
                      </a:solidFill>
                      <a:prstDash val="solid"/>
                    </a:lnL>
                    <a:solidFill>
                      <a:srgbClr val="F1F1F1"/>
                    </a:solidFill>
                  </a:tcPr>
                </a:tc>
                <a:extLst>
                  <a:ext uri="{0D108BD9-81ED-4DB2-BD59-A6C34878D82A}">
                    <a16:rowId xmlns:a16="http://schemas.microsoft.com/office/drawing/2014/main" val="10010"/>
                  </a:ext>
                </a:extLst>
              </a:tr>
              <a:tr h="303809">
                <a:tc>
                  <a:txBody>
                    <a:bodyPr vert="horz" wrap="square"/>
                    <a:lstStyle/>
                    <a:p>
                      <a:pPr marR="122555" algn="r">
                        <a:lnSpc>
                          <a:spcPct val="100000"/>
                        </a:lnSpc>
                        <a:spcBef>
                          <a:spcPts val="540"/>
                        </a:spcBef>
                      </a:pPr>
                      <a:r>
                        <a:rPr sz="1000">
                          <a:solidFill>
                            <a:srgbClr val="585858"/>
                          </a:solidFill>
                          <a:latin typeface="微软雅黑"/>
                          <a:cs typeface="微软雅黑"/>
                        </a:rPr>
                        <a:t>其他</a:t>
                      </a:r>
                      <a:endParaRPr sz="1000">
                        <a:latin typeface="微软雅黑"/>
                        <a:cs typeface="微软雅黑"/>
                      </a:endParaRPr>
                    </a:p>
                  </a:txBody>
                  <a:tcPr marL="0" marR="0" marT="68580" marB="0">
                    <a:lnR w="19050">
                      <a:solidFill>
                        <a:srgbClr val="B1D234"/>
                      </a:solidFill>
                      <a:prstDash val="solid"/>
                    </a:lnR>
                    <a:solidFill>
                      <a:srgbClr val="F1F1F1"/>
                    </a:solidFill>
                  </a:tcPr>
                </a:tc>
                <a:tc>
                  <a:txBody>
                    <a:bodyPr vert="horz" wrap="square"/>
                    <a:lstStyle/>
                    <a:p>
                      <a:pPr marL="88265" marR="39370">
                        <a:lnSpc>
                          <a:spcPct val="100000"/>
                        </a:lnSpc>
                        <a:spcBef>
                          <a:spcPts val="620"/>
                        </a:spcBef>
                      </a:pPr>
                      <a:r>
                        <a:rPr sz="1000" spc="-5">
                          <a:solidFill>
                            <a:srgbClr val="585858"/>
                          </a:solidFill>
                          <a:latin typeface="微软雅黑"/>
                          <a:cs typeface="微软雅黑"/>
                        </a:rPr>
                        <a:t>0.3%</a:t>
                      </a:r>
                      <a:endParaRPr sz="1000">
                        <a:latin typeface="微软雅黑"/>
                        <a:cs typeface="微软雅黑"/>
                      </a:endParaRPr>
                    </a:p>
                  </a:txBody>
                  <a:tcPr marL="0" marR="0" marT="78740" marB="0">
                    <a:lnL w="19050">
                      <a:solidFill>
                        <a:srgbClr val="B1D234"/>
                      </a:solidFill>
                      <a:prstDash val="solid"/>
                    </a:lnL>
                    <a:solidFill>
                      <a:srgbClr val="F1F1F1"/>
                    </a:solidFill>
                  </a:tcPr>
                </a:tc>
                <a:extLst>
                  <a:ext uri="{0D108BD9-81ED-4DB2-BD59-A6C34878D82A}">
                    <a16:rowId xmlns:a16="http://schemas.microsoft.com/office/drawing/2014/main" val="10011"/>
                  </a:ext>
                </a:extLst>
              </a:tr>
            </a:tbl>
          </a:graphicData>
        </a:graphic>
      </p:graphicFrame>
      <p:sp>
        <p:nvSpPr>
          <p:cNvPr id="49" name="object 49"/>
          <p:cNvSpPr txBox="1"/>
          <p:nvPr/>
        </p:nvSpPr>
        <p:spPr>
          <a:xfrm>
            <a:off x="523748" y="6363573"/>
            <a:ext cx="5143500" cy="342401"/>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a:lnSpc>
                <a:spcPct val="100000"/>
              </a:lnSpc>
              <a:spcBef>
                <a:spcPts val="5"/>
              </a:spcBef>
            </a:pPr>
            <a:endParaRPr sz="500">
              <a:latin typeface="微软雅黑"/>
              <a:cs typeface="微软雅黑"/>
            </a:endParaRPr>
          </a:p>
          <a:p>
            <a:pPr marL="12700">
              <a:lnSpc>
                <a:spcPct val="100000"/>
              </a:lnSpc>
            </a:pPr>
            <a:endParaRPr sz="800">
              <a:latin typeface="微软雅黑"/>
              <a:cs typeface="微软雅黑"/>
            </a:endParaRPr>
          </a:p>
        </p:txBody>
      </p:sp>
      <p:sp>
        <p:nvSpPr>
          <p:cNvPr id="50" name="object 50"/>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10</a:t>
            </a:r>
          </a:p>
        </p:txBody>
      </p:sp>
      <p:sp>
        <p:nvSpPr>
          <p:cNvPr id="51" name="object 51"/>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graphicFrame>
        <p:nvGraphicFramePr>
          <p:cNvPr id="45" name="object 45"/>
          <p:cNvGraphicFramePr>
            <a:graphicFrameLocks noGrp="1"/>
          </p:cNvGraphicFramePr>
          <p:nvPr/>
        </p:nvGraphicFramePr>
        <p:xfrm>
          <a:off x="5198364" y="2542032"/>
          <a:ext cx="2465070" cy="3605779"/>
        </p:xfrm>
        <a:graphic>
          <a:graphicData uri="http://schemas.openxmlformats.org/drawingml/2006/table">
            <a:tbl>
              <a:tblPr firstRow="1" bandRow="1">
                <a:tableStyleId>{2D5ABB26-0587-4C30-8999-92F81FD0307C}</a:tableStyleId>
              </a:tblPr>
              <a:tblGrid>
                <a:gridCol w="1357630">
                  <a:extLst>
                    <a:ext uri="{9D8B030D-6E8A-4147-A177-3AD203B41FA5}">
                      <a16:colId xmlns:a16="http://schemas.microsoft.com/office/drawing/2014/main" val="20000"/>
                    </a:ext>
                  </a:extLst>
                </a:gridCol>
                <a:gridCol w="1107440">
                  <a:extLst>
                    <a:ext uri="{9D8B030D-6E8A-4147-A177-3AD203B41FA5}">
                      <a16:colId xmlns:a16="http://schemas.microsoft.com/office/drawing/2014/main" val="20001"/>
                    </a:ext>
                  </a:extLst>
                </a:gridCol>
              </a:tblGrid>
              <a:tr h="297421">
                <a:tc>
                  <a:txBody>
                    <a:bodyPr vert="horz" wrap="square"/>
                    <a:lstStyle/>
                    <a:p>
                      <a:pPr marR="123825" algn="r">
                        <a:lnSpc>
                          <a:spcPct val="100000"/>
                        </a:lnSpc>
                        <a:spcBef>
                          <a:spcPts val="515"/>
                        </a:spcBef>
                      </a:pPr>
                      <a:r>
                        <a:rPr sz="1000">
                          <a:solidFill>
                            <a:srgbClr val="585858"/>
                          </a:solidFill>
                          <a:latin typeface="微软雅黑"/>
                          <a:cs typeface="微软雅黑"/>
                        </a:rPr>
                        <a:t>企业一般管理人员</a:t>
                      </a:r>
                      <a:endParaRPr sz="1000">
                        <a:latin typeface="微软雅黑"/>
                        <a:cs typeface="微软雅黑"/>
                      </a:endParaRPr>
                    </a:p>
                  </a:txBody>
                  <a:tcPr marL="0" marR="0" marT="65405" marB="0">
                    <a:lnR w="3175">
                      <a:solidFill>
                        <a:srgbClr val="585858"/>
                      </a:solidFill>
                      <a:prstDash val="solid"/>
                    </a:lnR>
                    <a:solidFill>
                      <a:srgbClr val="F1F1F1"/>
                    </a:solidFill>
                  </a:tcPr>
                </a:tc>
                <a:tc>
                  <a:txBody>
                    <a:bodyPr vert="horz" wrap="square"/>
                    <a:lstStyle/>
                    <a:p>
                      <a:pPr marR="20955" algn="r">
                        <a:lnSpc>
                          <a:spcPct val="100000"/>
                        </a:lnSpc>
                        <a:spcBef>
                          <a:spcPts val="595"/>
                        </a:spcBef>
                      </a:pPr>
                      <a:r>
                        <a:rPr sz="1000">
                          <a:solidFill>
                            <a:srgbClr val="585858"/>
                          </a:solidFill>
                          <a:latin typeface="微软雅黑"/>
                          <a:cs typeface="微软雅黑"/>
                        </a:rPr>
                        <a:t>2</a:t>
                      </a:r>
                      <a:endParaRPr sz="1000">
                        <a:latin typeface="微软雅黑"/>
                        <a:cs typeface="微软雅黑"/>
                      </a:endParaRPr>
                    </a:p>
                  </a:txBody>
                  <a:tcPr marL="0" marR="0" marT="75565" marB="0">
                    <a:lnL w="3175">
                      <a:solidFill>
                        <a:srgbClr val="585858"/>
                      </a:solidFill>
                      <a:prstDash val="solid"/>
                    </a:lnL>
                    <a:solidFill>
                      <a:srgbClr val="F1F1F1"/>
                    </a:solidFill>
                  </a:tcPr>
                </a:tc>
                <a:extLst>
                  <a:ext uri="{0D108BD9-81ED-4DB2-BD59-A6C34878D82A}">
                    <a16:rowId xmlns:a16="http://schemas.microsoft.com/office/drawing/2014/main" val="10000"/>
                  </a:ext>
                </a:extLst>
              </a:tr>
              <a:tr h="300481">
                <a:tc>
                  <a:txBody>
                    <a:bodyPr vert="horz" wrap="square"/>
                    <a:lstStyle/>
                    <a:p>
                      <a:pPr marR="123189" algn="r">
                        <a:lnSpc>
                          <a:spcPct val="100000"/>
                        </a:lnSpc>
                        <a:spcBef>
                          <a:spcPts val="540"/>
                        </a:spcBef>
                      </a:pPr>
                      <a:r>
                        <a:rPr sz="1000">
                          <a:solidFill>
                            <a:srgbClr val="585858"/>
                          </a:solidFill>
                          <a:latin typeface="微软雅黑"/>
                          <a:cs typeface="微软雅黑"/>
                        </a:rPr>
                        <a:t>企业普通员工</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R="8255" algn="r">
                        <a:lnSpc>
                          <a:spcPct val="100000"/>
                        </a:lnSpc>
                        <a:spcBef>
                          <a:spcPts val="620"/>
                        </a:spcBef>
                      </a:pPr>
                      <a:r>
                        <a:rPr sz="1000">
                          <a:solidFill>
                            <a:srgbClr val="585858"/>
                          </a:solidFill>
                          <a:latin typeface="微软雅黑"/>
                          <a:cs typeface="微软雅黑"/>
                        </a:rPr>
                        <a:t>18.0</a:t>
                      </a:r>
                      <a:endParaRPr sz="1000">
                        <a:latin typeface="微软雅黑"/>
                        <a:cs typeface="微软雅黑"/>
                      </a:endParaRPr>
                    </a:p>
                  </a:txBody>
                  <a:tcPr marL="0" marR="0" marT="78740" marB="0">
                    <a:lnL w="3175">
                      <a:solidFill>
                        <a:srgbClr val="585858"/>
                      </a:solidFill>
                      <a:prstDash val="solid"/>
                    </a:lnL>
                    <a:solidFill>
                      <a:srgbClr val="F1F1F1"/>
                    </a:solidFill>
                  </a:tcPr>
                </a:tc>
                <a:extLst>
                  <a:ext uri="{0D108BD9-81ED-4DB2-BD59-A6C34878D82A}">
                    <a16:rowId xmlns:a16="http://schemas.microsoft.com/office/drawing/2014/main" val="10001"/>
                  </a:ext>
                </a:extLst>
              </a:tr>
              <a:tr h="300418">
                <a:tc>
                  <a:txBody>
                    <a:bodyPr vert="horz" wrap="square"/>
                    <a:lstStyle/>
                    <a:p>
                      <a:pPr marR="123825" algn="r">
                        <a:lnSpc>
                          <a:spcPct val="100000"/>
                        </a:lnSpc>
                        <a:spcBef>
                          <a:spcPts val="540"/>
                        </a:spcBef>
                      </a:pPr>
                      <a:r>
                        <a:rPr sz="1000">
                          <a:solidFill>
                            <a:srgbClr val="585858"/>
                          </a:solidFill>
                          <a:latin typeface="微软雅黑"/>
                          <a:cs typeface="微软雅黑"/>
                        </a:rPr>
                        <a:t>企业中层管理人员</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R="85725" algn="r">
                        <a:lnSpc>
                          <a:spcPct val="100000"/>
                        </a:lnSpc>
                        <a:spcBef>
                          <a:spcPts val="615"/>
                        </a:spcBef>
                      </a:pPr>
                      <a:r>
                        <a:rPr sz="1000">
                          <a:solidFill>
                            <a:srgbClr val="585858"/>
                          </a:solidFill>
                          <a:latin typeface="微软雅黑"/>
                          <a:cs typeface="微软雅黑"/>
                        </a:rPr>
                        <a:t>13.5%</a:t>
                      </a:r>
                      <a:endParaRPr sz="1000">
                        <a:latin typeface="微软雅黑"/>
                        <a:cs typeface="微软雅黑"/>
                      </a:endParaRPr>
                    </a:p>
                  </a:txBody>
                  <a:tcPr marL="0" marR="0" marT="78105" marB="0">
                    <a:lnL w="3175">
                      <a:solidFill>
                        <a:srgbClr val="585858"/>
                      </a:solidFill>
                      <a:prstDash val="solid"/>
                    </a:lnL>
                    <a:solidFill>
                      <a:srgbClr val="F1F1F1"/>
                    </a:solidFill>
                  </a:tcPr>
                </a:tc>
                <a:extLst>
                  <a:ext uri="{0D108BD9-81ED-4DB2-BD59-A6C34878D82A}">
                    <a16:rowId xmlns:a16="http://schemas.microsoft.com/office/drawing/2014/main" val="10002"/>
                  </a:ext>
                </a:extLst>
              </a:tr>
              <a:tr h="300545">
                <a:tc>
                  <a:txBody>
                    <a:bodyPr vert="horz" wrap="square"/>
                    <a:lstStyle/>
                    <a:p>
                      <a:pPr marR="123189" algn="r">
                        <a:lnSpc>
                          <a:spcPct val="100000"/>
                        </a:lnSpc>
                        <a:spcBef>
                          <a:spcPts val="540"/>
                        </a:spcBef>
                      </a:pPr>
                      <a:r>
                        <a:rPr sz="1000">
                          <a:solidFill>
                            <a:srgbClr val="585858"/>
                          </a:solidFill>
                          <a:latin typeface="微软雅黑"/>
                          <a:cs typeface="微软雅黑"/>
                        </a:rPr>
                        <a:t>专业技术人员</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L="499109">
                        <a:lnSpc>
                          <a:spcPct val="100000"/>
                        </a:lnSpc>
                        <a:spcBef>
                          <a:spcPts val="620"/>
                        </a:spcBef>
                      </a:pPr>
                      <a:r>
                        <a:rPr sz="1000" spc="-5">
                          <a:solidFill>
                            <a:srgbClr val="585858"/>
                          </a:solidFill>
                          <a:latin typeface="微软雅黑"/>
                          <a:cs typeface="微软雅黑"/>
                        </a:rPr>
                        <a:t>10.0%</a:t>
                      </a:r>
                      <a:endParaRPr sz="1000">
                        <a:latin typeface="微软雅黑"/>
                        <a:cs typeface="微软雅黑"/>
                      </a:endParaRPr>
                    </a:p>
                  </a:txBody>
                  <a:tcPr marL="0" marR="0" marT="78740" marB="0">
                    <a:lnL w="3175">
                      <a:solidFill>
                        <a:srgbClr val="585858"/>
                      </a:solidFill>
                      <a:prstDash val="solid"/>
                    </a:lnL>
                    <a:solidFill>
                      <a:srgbClr val="F1F1F1"/>
                    </a:solidFill>
                  </a:tcPr>
                </a:tc>
                <a:extLst>
                  <a:ext uri="{0D108BD9-81ED-4DB2-BD59-A6C34878D82A}">
                    <a16:rowId xmlns:a16="http://schemas.microsoft.com/office/drawing/2014/main" val="10003"/>
                  </a:ext>
                </a:extLst>
              </a:tr>
              <a:tr h="300355">
                <a:tc>
                  <a:txBody>
                    <a:bodyPr vert="horz" wrap="square"/>
                    <a:lstStyle/>
                    <a:p>
                      <a:pPr marR="122555" algn="r">
                        <a:lnSpc>
                          <a:spcPct val="100000"/>
                        </a:lnSpc>
                        <a:spcBef>
                          <a:spcPts val="540"/>
                        </a:spcBef>
                      </a:pPr>
                      <a:r>
                        <a:rPr sz="1000">
                          <a:solidFill>
                            <a:srgbClr val="585858"/>
                          </a:solidFill>
                          <a:latin typeface="微软雅黑"/>
                          <a:cs typeface="微软雅黑"/>
                        </a:rPr>
                        <a:t>事业单位</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L="14604" algn="ctr">
                        <a:lnSpc>
                          <a:spcPct val="100000"/>
                        </a:lnSpc>
                        <a:spcBef>
                          <a:spcPts val="620"/>
                        </a:spcBef>
                      </a:pPr>
                      <a:r>
                        <a:rPr sz="1000" spc="-5">
                          <a:solidFill>
                            <a:srgbClr val="585858"/>
                          </a:solidFill>
                          <a:latin typeface="微软雅黑"/>
                          <a:cs typeface="微软雅黑"/>
                        </a:rPr>
                        <a:t>8.0%</a:t>
                      </a:r>
                      <a:endParaRPr sz="1000">
                        <a:latin typeface="微软雅黑"/>
                        <a:cs typeface="微软雅黑"/>
                      </a:endParaRPr>
                    </a:p>
                  </a:txBody>
                  <a:tcPr marL="0" marR="0" marT="78740" marB="0">
                    <a:lnL w="3175">
                      <a:solidFill>
                        <a:srgbClr val="585858"/>
                      </a:solidFill>
                      <a:prstDash val="solid"/>
                    </a:lnL>
                    <a:solidFill>
                      <a:srgbClr val="F1F1F1"/>
                    </a:solidFill>
                  </a:tcPr>
                </a:tc>
                <a:extLst>
                  <a:ext uri="{0D108BD9-81ED-4DB2-BD59-A6C34878D82A}">
                    <a16:rowId xmlns:a16="http://schemas.microsoft.com/office/drawing/2014/main" val="10004"/>
                  </a:ext>
                </a:extLst>
              </a:tr>
              <a:tr h="300545">
                <a:tc>
                  <a:txBody>
                    <a:bodyPr vert="horz" wrap="square"/>
                    <a:lstStyle/>
                    <a:p>
                      <a:pPr marR="123825" algn="r">
                        <a:lnSpc>
                          <a:spcPct val="100000"/>
                        </a:lnSpc>
                        <a:spcBef>
                          <a:spcPts val="540"/>
                        </a:spcBef>
                      </a:pPr>
                      <a:r>
                        <a:rPr sz="1000">
                          <a:solidFill>
                            <a:srgbClr val="585858"/>
                          </a:solidFill>
                          <a:latin typeface="微软雅黑"/>
                          <a:cs typeface="微软雅黑"/>
                        </a:rPr>
                        <a:t>私营企业或个体户</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R="41275" algn="ctr">
                        <a:lnSpc>
                          <a:spcPct val="100000"/>
                        </a:lnSpc>
                        <a:spcBef>
                          <a:spcPts val="620"/>
                        </a:spcBef>
                      </a:pPr>
                      <a:r>
                        <a:rPr sz="1000" spc="-5">
                          <a:solidFill>
                            <a:srgbClr val="585858"/>
                          </a:solidFill>
                          <a:latin typeface="微软雅黑"/>
                          <a:cs typeface="微软雅黑"/>
                        </a:rPr>
                        <a:t>7.3%</a:t>
                      </a:r>
                      <a:endParaRPr sz="1000">
                        <a:latin typeface="微软雅黑"/>
                        <a:cs typeface="微软雅黑"/>
                      </a:endParaRPr>
                    </a:p>
                  </a:txBody>
                  <a:tcPr marL="0" marR="0" marT="78740" marB="0">
                    <a:lnL w="3175">
                      <a:solidFill>
                        <a:srgbClr val="585858"/>
                      </a:solidFill>
                      <a:prstDash val="solid"/>
                    </a:lnL>
                    <a:solidFill>
                      <a:srgbClr val="F1F1F1"/>
                    </a:solidFill>
                  </a:tcPr>
                </a:tc>
                <a:extLst>
                  <a:ext uri="{0D108BD9-81ED-4DB2-BD59-A6C34878D82A}">
                    <a16:rowId xmlns:a16="http://schemas.microsoft.com/office/drawing/2014/main" val="10005"/>
                  </a:ext>
                </a:extLst>
              </a:tr>
              <a:tr h="300418">
                <a:tc>
                  <a:txBody>
                    <a:bodyPr vert="horz" wrap="square"/>
                    <a:lstStyle/>
                    <a:p>
                      <a:pPr marR="122555" algn="r">
                        <a:lnSpc>
                          <a:spcPct val="100000"/>
                        </a:lnSpc>
                        <a:spcBef>
                          <a:spcPts val="535"/>
                        </a:spcBef>
                      </a:pPr>
                      <a:r>
                        <a:rPr sz="1000">
                          <a:solidFill>
                            <a:srgbClr val="585858"/>
                          </a:solidFill>
                          <a:latin typeface="微软雅黑"/>
                          <a:cs typeface="微软雅黑"/>
                        </a:rPr>
                        <a:t>专业人士</a:t>
                      </a:r>
                      <a:endParaRPr sz="1000">
                        <a:latin typeface="微软雅黑"/>
                        <a:cs typeface="微软雅黑"/>
                      </a:endParaRPr>
                    </a:p>
                  </a:txBody>
                  <a:tcPr marL="0" marR="0" marT="67945" marB="0">
                    <a:lnR w="3175">
                      <a:solidFill>
                        <a:srgbClr val="585858"/>
                      </a:solidFill>
                      <a:prstDash val="solid"/>
                    </a:lnR>
                    <a:solidFill>
                      <a:srgbClr val="F1F1F1"/>
                    </a:solidFill>
                  </a:tcPr>
                </a:tc>
                <a:tc>
                  <a:txBody>
                    <a:bodyPr vert="horz" wrap="square"/>
                    <a:lstStyle/>
                    <a:p>
                      <a:pPr marL="361950">
                        <a:lnSpc>
                          <a:spcPct val="100000"/>
                        </a:lnSpc>
                        <a:spcBef>
                          <a:spcPts val="615"/>
                        </a:spcBef>
                      </a:pPr>
                      <a:r>
                        <a:rPr sz="1000" spc="-5">
                          <a:solidFill>
                            <a:srgbClr val="585858"/>
                          </a:solidFill>
                          <a:latin typeface="微软雅黑"/>
                          <a:cs typeface="微软雅黑"/>
                        </a:rPr>
                        <a:t>6.8%</a:t>
                      </a:r>
                      <a:endParaRPr sz="1000">
                        <a:latin typeface="微软雅黑"/>
                        <a:cs typeface="微软雅黑"/>
                      </a:endParaRPr>
                    </a:p>
                  </a:txBody>
                  <a:tcPr marL="0" marR="0" marT="78105" marB="0">
                    <a:lnL w="3175">
                      <a:solidFill>
                        <a:srgbClr val="585858"/>
                      </a:solidFill>
                      <a:prstDash val="solid"/>
                    </a:lnL>
                    <a:solidFill>
                      <a:srgbClr val="F1F1F1"/>
                    </a:solidFill>
                  </a:tcPr>
                </a:tc>
                <a:extLst>
                  <a:ext uri="{0D108BD9-81ED-4DB2-BD59-A6C34878D82A}">
                    <a16:rowId xmlns:a16="http://schemas.microsoft.com/office/drawing/2014/main" val="10006"/>
                  </a:ext>
                </a:extLst>
              </a:tr>
              <a:tr h="300193">
                <a:tc>
                  <a:txBody>
                    <a:bodyPr vert="horz" wrap="square"/>
                    <a:lstStyle/>
                    <a:p>
                      <a:pPr marR="122555" algn="r">
                        <a:lnSpc>
                          <a:spcPct val="100000"/>
                        </a:lnSpc>
                        <a:spcBef>
                          <a:spcPts val="540"/>
                        </a:spcBef>
                      </a:pPr>
                      <a:r>
                        <a:rPr sz="1000">
                          <a:solidFill>
                            <a:srgbClr val="585858"/>
                          </a:solidFill>
                          <a:latin typeface="微软雅黑"/>
                          <a:cs typeface="微软雅黑"/>
                        </a:rPr>
                        <a:t>公务员</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L="266700">
                        <a:lnSpc>
                          <a:spcPct val="100000"/>
                        </a:lnSpc>
                        <a:spcBef>
                          <a:spcPts val="620"/>
                        </a:spcBef>
                      </a:pPr>
                      <a:r>
                        <a:rPr sz="1000" spc="-5">
                          <a:solidFill>
                            <a:srgbClr val="585858"/>
                          </a:solidFill>
                          <a:latin typeface="微软雅黑"/>
                          <a:cs typeface="微软雅黑"/>
                        </a:rPr>
                        <a:t>4.5%</a:t>
                      </a:r>
                      <a:endParaRPr sz="1000">
                        <a:latin typeface="微软雅黑"/>
                        <a:cs typeface="微软雅黑"/>
                      </a:endParaRPr>
                    </a:p>
                  </a:txBody>
                  <a:tcPr marL="0" marR="0" marT="78740" marB="0">
                    <a:lnL w="3175">
                      <a:solidFill>
                        <a:srgbClr val="585858"/>
                      </a:solidFill>
                      <a:prstDash val="solid"/>
                    </a:lnL>
                    <a:solidFill>
                      <a:srgbClr val="F1F1F1"/>
                    </a:solidFill>
                  </a:tcPr>
                </a:tc>
                <a:extLst>
                  <a:ext uri="{0D108BD9-81ED-4DB2-BD59-A6C34878D82A}">
                    <a16:rowId xmlns:a16="http://schemas.microsoft.com/office/drawing/2014/main" val="10007"/>
                  </a:ext>
                </a:extLst>
              </a:tr>
              <a:tr h="318436">
                <a:tc>
                  <a:txBody>
                    <a:bodyPr vert="horz" wrap="square"/>
                    <a:lstStyle/>
                    <a:p>
                      <a:pPr marR="121920" algn="r">
                        <a:lnSpc>
                          <a:spcPct val="100000"/>
                        </a:lnSpc>
                        <a:spcBef>
                          <a:spcPts val="540"/>
                        </a:spcBef>
                      </a:pPr>
                      <a:r>
                        <a:rPr sz="1000" spc="-5">
                          <a:solidFill>
                            <a:srgbClr val="585858"/>
                          </a:solidFill>
                          <a:latin typeface="微软雅黑"/>
                          <a:cs typeface="微软雅黑"/>
                        </a:rPr>
                        <a:t>工人</a:t>
                      </a:r>
                      <a:endParaRPr sz="1000">
                        <a:latin typeface="微软雅黑"/>
                        <a:cs typeface="微软雅黑"/>
                      </a:endParaRPr>
                    </a:p>
                  </a:txBody>
                  <a:tcPr marL="0" marR="0" marT="68580" marB="0">
                    <a:lnR w="3175">
                      <a:solidFill>
                        <a:srgbClr val="585858"/>
                      </a:solidFill>
                      <a:prstDash val="solid"/>
                    </a:lnR>
                    <a:lnB w="6350">
                      <a:solidFill>
                        <a:srgbClr val="F38285"/>
                      </a:solidFill>
                      <a:prstDash val="solid"/>
                    </a:lnB>
                    <a:solidFill>
                      <a:srgbClr val="F1F1F1"/>
                    </a:solidFill>
                  </a:tcPr>
                </a:tc>
                <a:tc>
                  <a:txBody>
                    <a:bodyPr vert="horz" wrap="square"/>
                    <a:lstStyle/>
                    <a:p>
                      <a:pPr marL="203200">
                        <a:lnSpc>
                          <a:spcPct val="100000"/>
                        </a:lnSpc>
                        <a:spcBef>
                          <a:spcPts val="620"/>
                        </a:spcBef>
                      </a:pPr>
                      <a:r>
                        <a:rPr sz="1000" spc="-5">
                          <a:solidFill>
                            <a:srgbClr val="585858"/>
                          </a:solidFill>
                          <a:latin typeface="微软雅黑"/>
                          <a:cs typeface="微软雅黑"/>
                        </a:rPr>
                        <a:t>3.0%</a:t>
                      </a:r>
                      <a:endParaRPr sz="1000">
                        <a:latin typeface="微软雅黑"/>
                        <a:cs typeface="微软雅黑"/>
                      </a:endParaRPr>
                    </a:p>
                  </a:txBody>
                  <a:tcPr marL="0" marR="0" marT="78740" marB="0">
                    <a:lnL w="3175">
                      <a:solidFill>
                        <a:srgbClr val="585858"/>
                      </a:solidFill>
                      <a:prstDash val="solid"/>
                    </a:lnL>
                    <a:lnB w="6350">
                      <a:solidFill>
                        <a:srgbClr val="F38285"/>
                      </a:solidFill>
                      <a:prstDash val="solid"/>
                    </a:lnB>
                    <a:solidFill>
                      <a:srgbClr val="F1F1F1"/>
                    </a:solidFill>
                  </a:tcPr>
                </a:tc>
                <a:extLst>
                  <a:ext uri="{0D108BD9-81ED-4DB2-BD59-A6C34878D82A}">
                    <a16:rowId xmlns:a16="http://schemas.microsoft.com/office/drawing/2014/main" val="10008"/>
                  </a:ext>
                </a:extLst>
              </a:tr>
              <a:tr h="275844">
                <a:tc>
                  <a:txBody>
                    <a:bodyPr vert="horz" wrap="square"/>
                    <a:lstStyle/>
                    <a:p>
                      <a:pPr marR="122555" algn="r">
                        <a:lnSpc>
                          <a:spcPct val="100000"/>
                        </a:lnSpc>
                        <a:spcBef>
                          <a:spcPts val="400"/>
                        </a:spcBef>
                      </a:pPr>
                      <a:r>
                        <a:rPr sz="1000">
                          <a:solidFill>
                            <a:srgbClr val="585858"/>
                          </a:solidFill>
                          <a:latin typeface="微软雅黑"/>
                          <a:cs typeface="微软雅黑"/>
                        </a:rPr>
                        <a:t>家庭主妇</a:t>
                      </a:r>
                      <a:endParaRPr sz="1000">
                        <a:latin typeface="微软雅黑"/>
                        <a:cs typeface="微软雅黑"/>
                      </a:endParaRPr>
                    </a:p>
                  </a:txBody>
                  <a:tcPr marL="0" marR="0" marT="50800" marB="0">
                    <a:lnL w="6350">
                      <a:solidFill>
                        <a:srgbClr val="F38285"/>
                      </a:solidFill>
                      <a:prstDash val="solid"/>
                    </a:lnL>
                    <a:lnR w="3175">
                      <a:solidFill>
                        <a:srgbClr val="585858"/>
                      </a:solidFill>
                      <a:prstDash val="solid"/>
                    </a:lnR>
                    <a:lnT w="6350">
                      <a:solidFill>
                        <a:srgbClr val="F38285"/>
                      </a:solidFill>
                      <a:prstDash val="solid"/>
                    </a:lnT>
                    <a:lnB w="6350">
                      <a:solidFill>
                        <a:srgbClr val="F38285"/>
                      </a:solidFill>
                      <a:prstDash val="solid"/>
                    </a:lnB>
                    <a:solidFill>
                      <a:srgbClr val="F1F1F1"/>
                    </a:solidFill>
                  </a:tcPr>
                </a:tc>
                <a:tc>
                  <a:txBody>
                    <a:bodyPr vert="horz" wrap="square"/>
                    <a:lstStyle/>
                    <a:p>
                      <a:pPr marL="182245">
                        <a:lnSpc>
                          <a:spcPct val="100000"/>
                        </a:lnSpc>
                        <a:spcBef>
                          <a:spcPts val="480"/>
                        </a:spcBef>
                      </a:pPr>
                      <a:r>
                        <a:rPr sz="1000" spc="-5">
                          <a:solidFill>
                            <a:srgbClr val="585858"/>
                          </a:solidFill>
                          <a:latin typeface="微软雅黑"/>
                          <a:cs typeface="微软雅黑"/>
                        </a:rPr>
                        <a:t>2.5%</a:t>
                      </a:r>
                      <a:endParaRPr sz="1000">
                        <a:latin typeface="微软雅黑"/>
                        <a:cs typeface="微软雅黑"/>
                      </a:endParaRPr>
                    </a:p>
                  </a:txBody>
                  <a:tcPr marL="0" marR="0" marT="60960" marB="0">
                    <a:lnL w="3175">
                      <a:solidFill>
                        <a:srgbClr val="585858"/>
                      </a:solidFill>
                      <a:prstDash val="solid"/>
                    </a:lnL>
                    <a:lnR w="6350">
                      <a:solidFill>
                        <a:srgbClr val="F38285"/>
                      </a:solidFill>
                      <a:prstDash val="solid"/>
                    </a:lnR>
                    <a:lnT w="6350">
                      <a:solidFill>
                        <a:srgbClr val="F38285"/>
                      </a:solidFill>
                      <a:prstDash val="solid"/>
                    </a:lnT>
                    <a:lnB w="6350">
                      <a:solidFill>
                        <a:srgbClr val="F38285"/>
                      </a:solidFill>
                      <a:prstDash val="solid"/>
                    </a:lnB>
                    <a:solidFill>
                      <a:srgbClr val="F1F1F1"/>
                    </a:solidFill>
                  </a:tcPr>
                </a:tc>
                <a:extLst>
                  <a:ext uri="{0D108BD9-81ED-4DB2-BD59-A6C34878D82A}">
                    <a16:rowId xmlns:a16="http://schemas.microsoft.com/office/drawing/2014/main" val="10009"/>
                  </a:ext>
                </a:extLst>
              </a:tr>
              <a:tr h="307314">
                <a:tc>
                  <a:txBody>
                    <a:bodyPr vert="horz" wrap="square"/>
                    <a:lstStyle/>
                    <a:p>
                      <a:pPr marR="123825" algn="r">
                        <a:lnSpc>
                          <a:spcPct val="100000"/>
                        </a:lnSpc>
                        <a:spcBef>
                          <a:spcPts val="590"/>
                        </a:spcBef>
                      </a:pPr>
                      <a:r>
                        <a:rPr sz="1000">
                          <a:solidFill>
                            <a:srgbClr val="585858"/>
                          </a:solidFill>
                          <a:latin typeface="微软雅黑"/>
                          <a:cs typeface="微软雅黑"/>
                        </a:rPr>
                        <a:t>企业高层管理人员</a:t>
                      </a:r>
                      <a:endParaRPr sz="1000">
                        <a:latin typeface="微软雅黑"/>
                        <a:cs typeface="微软雅黑"/>
                      </a:endParaRPr>
                    </a:p>
                  </a:txBody>
                  <a:tcPr marL="0" marR="0" marT="74930" marB="0">
                    <a:lnR w="3175">
                      <a:solidFill>
                        <a:srgbClr val="1EC7F3"/>
                      </a:solidFill>
                      <a:prstDash val="solid"/>
                    </a:lnR>
                    <a:lnT w="6350">
                      <a:solidFill>
                        <a:srgbClr val="F38285"/>
                      </a:solidFill>
                      <a:prstDash val="solid"/>
                    </a:lnT>
                    <a:solidFill>
                      <a:srgbClr val="F1F1F1"/>
                    </a:solidFill>
                  </a:tcPr>
                </a:tc>
                <a:tc>
                  <a:txBody>
                    <a:bodyPr vert="horz" wrap="square"/>
                    <a:lstStyle/>
                    <a:p>
                      <a:pPr marL="150495">
                        <a:lnSpc>
                          <a:spcPct val="100000"/>
                        </a:lnSpc>
                        <a:spcBef>
                          <a:spcPts val="670"/>
                        </a:spcBef>
                      </a:pPr>
                      <a:r>
                        <a:rPr sz="1000" spc="-5">
                          <a:solidFill>
                            <a:srgbClr val="585858"/>
                          </a:solidFill>
                          <a:latin typeface="微软雅黑"/>
                          <a:cs typeface="微软雅黑"/>
                        </a:rPr>
                        <a:t>1.8%</a:t>
                      </a:r>
                      <a:endParaRPr sz="1000">
                        <a:latin typeface="微软雅黑"/>
                        <a:cs typeface="微软雅黑"/>
                      </a:endParaRPr>
                    </a:p>
                  </a:txBody>
                  <a:tcPr marL="0" marR="0" marT="85090" marB="0">
                    <a:lnL w="3175">
                      <a:solidFill>
                        <a:srgbClr val="1EC7F3"/>
                      </a:solidFill>
                      <a:prstDash val="solid"/>
                    </a:lnL>
                    <a:lnT w="6350">
                      <a:solidFill>
                        <a:srgbClr val="F38285"/>
                      </a:solidFill>
                      <a:prstDash val="solid"/>
                    </a:lnT>
                    <a:solidFill>
                      <a:srgbClr val="F1F1F1"/>
                    </a:solidFill>
                  </a:tcPr>
                </a:tc>
                <a:extLst>
                  <a:ext uri="{0D108BD9-81ED-4DB2-BD59-A6C34878D82A}">
                    <a16:rowId xmlns:a16="http://schemas.microsoft.com/office/drawing/2014/main" val="10010"/>
                  </a:ext>
                </a:extLst>
              </a:tr>
              <a:tr h="303809">
                <a:tc>
                  <a:txBody>
                    <a:bodyPr vert="horz" wrap="square"/>
                    <a:lstStyle/>
                    <a:p>
                      <a:pPr marR="121920" algn="r">
                        <a:lnSpc>
                          <a:spcPct val="100000"/>
                        </a:lnSpc>
                        <a:spcBef>
                          <a:spcPts val="540"/>
                        </a:spcBef>
                      </a:pPr>
                      <a:r>
                        <a:rPr sz="1000">
                          <a:solidFill>
                            <a:srgbClr val="585858"/>
                          </a:solidFill>
                          <a:latin typeface="微软雅黑"/>
                          <a:cs typeface="微软雅黑"/>
                        </a:rPr>
                        <a:t>其他</a:t>
                      </a:r>
                      <a:endParaRPr sz="1000">
                        <a:latin typeface="微软雅黑"/>
                        <a:cs typeface="微软雅黑"/>
                      </a:endParaRPr>
                    </a:p>
                  </a:txBody>
                  <a:tcPr marL="0" marR="0" marT="68580" marB="0">
                    <a:lnR w="3175">
                      <a:solidFill>
                        <a:srgbClr val="1EC7F3"/>
                      </a:solidFill>
                      <a:prstDash val="solid"/>
                    </a:lnR>
                    <a:solidFill>
                      <a:srgbClr val="F1F1F1"/>
                    </a:solidFill>
                  </a:tcPr>
                </a:tc>
                <a:tc>
                  <a:txBody>
                    <a:bodyPr vert="horz" wrap="square"/>
                    <a:lstStyle/>
                    <a:p>
                      <a:pPr marL="128905">
                        <a:lnSpc>
                          <a:spcPct val="100000"/>
                        </a:lnSpc>
                        <a:spcBef>
                          <a:spcPts val="620"/>
                        </a:spcBef>
                      </a:pPr>
                      <a:r>
                        <a:rPr sz="1000" spc="-5">
                          <a:solidFill>
                            <a:srgbClr val="585858"/>
                          </a:solidFill>
                          <a:latin typeface="微软雅黑"/>
                          <a:cs typeface="微软雅黑"/>
                        </a:rPr>
                        <a:t>1.3%</a:t>
                      </a:r>
                      <a:endParaRPr sz="1000">
                        <a:latin typeface="微软雅黑"/>
                        <a:cs typeface="微软雅黑"/>
                      </a:endParaRPr>
                    </a:p>
                  </a:txBody>
                  <a:tcPr marL="0" marR="0" marT="78740" marB="0">
                    <a:lnL w="3175">
                      <a:solidFill>
                        <a:srgbClr val="1EC7F3"/>
                      </a:solidFill>
                      <a:prstDash val="solid"/>
                    </a:lnL>
                    <a:solidFill>
                      <a:srgbClr val="F1F1F1"/>
                    </a:solidFill>
                  </a:tcPr>
                </a:tc>
                <a:extLst>
                  <a:ext uri="{0D108BD9-81ED-4DB2-BD59-A6C34878D82A}">
                    <a16:rowId xmlns:a16="http://schemas.microsoft.com/office/drawing/2014/main" val="10011"/>
                  </a:ext>
                </a:extLst>
              </a:tr>
            </a:tbl>
          </a:graphicData>
        </a:graphic>
      </p:graphicFrame>
      <p:graphicFrame>
        <p:nvGraphicFramePr>
          <p:cNvPr id="46" name="object 46"/>
          <p:cNvGraphicFramePr>
            <a:graphicFrameLocks noGrp="1"/>
          </p:cNvGraphicFramePr>
          <p:nvPr/>
        </p:nvGraphicFramePr>
        <p:xfrm>
          <a:off x="8493252" y="2542032"/>
          <a:ext cx="2540635" cy="3605779"/>
        </p:xfrm>
        <a:graphic>
          <a:graphicData uri="http://schemas.openxmlformats.org/drawingml/2006/table">
            <a:tbl>
              <a:tblPr firstRow="1" bandRow="1">
                <a:tableStyleId>{2D5ABB26-0587-4C30-8999-92F81FD0307C}</a:tableStyleId>
              </a:tblPr>
              <a:tblGrid>
                <a:gridCol w="1365250">
                  <a:extLst>
                    <a:ext uri="{9D8B030D-6E8A-4147-A177-3AD203B41FA5}">
                      <a16:colId xmlns:a16="http://schemas.microsoft.com/office/drawing/2014/main" val="20000"/>
                    </a:ext>
                  </a:extLst>
                </a:gridCol>
                <a:gridCol w="1175385">
                  <a:extLst>
                    <a:ext uri="{9D8B030D-6E8A-4147-A177-3AD203B41FA5}">
                      <a16:colId xmlns:a16="http://schemas.microsoft.com/office/drawing/2014/main" val="20001"/>
                    </a:ext>
                  </a:extLst>
                </a:gridCol>
              </a:tblGrid>
              <a:tr h="297421">
                <a:tc>
                  <a:txBody>
                    <a:bodyPr vert="horz" wrap="square"/>
                    <a:lstStyle/>
                    <a:p>
                      <a:pPr marR="121285" algn="r">
                        <a:lnSpc>
                          <a:spcPct val="100000"/>
                        </a:lnSpc>
                        <a:spcBef>
                          <a:spcPts val="515"/>
                        </a:spcBef>
                      </a:pPr>
                      <a:r>
                        <a:rPr sz="1000">
                          <a:solidFill>
                            <a:srgbClr val="585858"/>
                          </a:solidFill>
                          <a:latin typeface="微软雅黑"/>
                          <a:cs typeface="微软雅黑"/>
                        </a:rPr>
                        <a:t>企业普通员工</a:t>
                      </a:r>
                      <a:endParaRPr sz="1000">
                        <a:latin typeface="微软雅黑"/>
                        <a:cs typeface="微软雅黑"/>
                      </a:endParaRPr>
                    </a:p>
                  </a:txBody>
                  <a:tcPr marL="0" marR="0" marT="65405" marB="0">
                    <a:lnR w="3175">
                      <a:solidFill>
                        <a:srgbClr val="585858"/>
                      </a:solidFill>
                      <a:prstDash val="solid"/>
                    </a:lnR>
                    <a:solidFill>
                      <a:srgbClr val="F1F1F1"/>
                    </a:solidFill>
                  </a:tcPr>
                </a:tc>
                <a:tc>
                  <a:txBody>
                    <a:bodyPr vert="horz" wrap="square"/>
                    <a:lstStyle/>
                    <a:p>
                      <a:pPr algn="r">
                        <a:lnSpc>
                          <a:spcPct val="100000"/>
                        </a:lnSpc>
                        <a:spcBef>
                          <a:spcPts val="595"/>
                        </a:spcBef>
                      </a:pPr>
                      <a:r>
                        <a:rPr sz="1000">
                          <a:solidFill>
                            <a:srgbClr val="585858"/>
                          </a:solidFill>
                          <a:latin typeface="微软雅黑"/>
                          <a:cs typeface="微软雅黑"/>
                        </a:rPr>
                        <a:t>19.8</a:t>
                      </a:r>
                      <a:endParaRPr sz="1000">
                        <a:latin typeface="微软雅黑"/>
                        <a:cs typeface="微软雅黑"/>
                      </a:endParaRPr>
                    </a:p>
                  </a:txBody>
                  <a:tcPr marL="0" marR="0" marT="75565" marB="0">
                    <a:lnL w="3175">
                      <a:solidFill>
                        <a:srgbClr val="585858"/>
                      </a:solidFill>
                      <a:prstDash val="solid"/>
                    </a:lnL>
                  </a:tcPr>
                </a:tc>
                <a:extLst>
                  <a:ext uri="{0D108BD9-81ED-4DB2-BD59-A6C34878D82A}">
                    <a16:rowId xmlns:a16="http://schemas.microsoft.com/office/drawing/2014/main" val="10000"/>
                  </a:ext>
                </a:extLst>
              </a:tr>
              <a:tr h="300481">
                <a:tc>
                  <a:txBody>
                    <a:bodyPr vert="horz" wrap="square"/>
                    <a:lstStyle/>
                    <a:p>
                      <a:pPr marR="123189" algn="r">
                        <a:lnSpc>
                          <a:spcPct val="100000"/>
                        </a:lnSpc>
                        <a:spcBef>
                          <a:spcPts val="540"/>
                        </a:spcBef>
                      </a:pPr>
                      <a:r>
                        <a:rPr sz="1000">
                          <a:solidFill>
                            <a:srgbClr val="585858"/>
                          </a:solidFill>
                          <a:latin typeface="微软雅黑"/>
                          <a:cs typeface="微软雅黑"/>
                        </a:rPr>
                        <a:t>企业一般管理人员</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R="48895" algn="r">
                        <a:lnSpc>
                          <a:spcPct val="100000"/>
                        </a:lnSpc>
                        <a:spcBef>
                          <a:spcPts val="620"/>
                        </a:spcBef>
                      </a:pPr>
                      <a:r>
                        <a:rPr sz="1000">
                          <a:solidFill>
                            <a:srgbClr val="585858"/>
                          </a:solidFill>
                          <a:latin typeface="微软雅黑"/>
                          <a:cs typeface="微软雅黑"/>
                        </a:rPr>
                        <a:t>15.8%</a:t>
                      </a:r>
                      <a:endParaRPr sz="1000">
                        <a:latin typeface="微软雅黑"/>
                        <a:cs typeface="微软雅黑"/>
                      </a:endParaRPr>
                    </a:p>
                  </a:txBody>
                  <a:tcPr marL="0" marR="0" marT="78740" marB="0">
                    <a:lnL w="3175">
                      <a:solidFill>
                        <a:srgbClr val="585858"/>
                      </a:solidFill>
                      <a:prstDash val="solid"/>
                    </a:lnL>
                  </a:tcPr>
                </a:tc>
                <a:extLst>
                  <a:ext uri="{0D108BD9-81ED-4DB2-BD59-A6C34878D82A}">
                    <a16:rowId xmlns:a16="http://schemas.microsoft.com/office/drawing/2014/main" val="10001"/>
                  </a:ext>
                </a:extLst>
              </a:tr>
              <a:tr h="300418">
                <a:tc>
                  <a:txBody>
                    <a:bodyPr vert="horz" wrap="square"/>
                    <a:lstStyle/>
                    <a:p>
                      <a:pPr marR="123189" algn="r">
                        <a:lnSpc>
                          <a:spcPct val="100000"/>
                        </a:lnSpc>
                        <a:spcBef>
                          <a:spcPts val="540"/>
                        </a:spcBef>
                      </a:pPr>
                      <a:r>
                        <a:rPr sz="1000">
                          <a:solidFill>
                            <a:srgbClr val="585858"/>
                          </a:solidFill>
                          <a:latin typeface="微软雅黑"/>
                          <a:cs typeface="微软雅黑"/>
                        </a:rPr>
                        <a:t>事业单位</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L="695960" marR="67310">
                        <a:lnSpc>
                          <a:spcPct val="100000"/>
                        </a:lnSpc>
                        <a:spcBef>
                          <a:spcPts val="615"/>
                        </a:spcBef>
                      </a:pPr>
                      <a:r>
                        <a:rPr sz="1000" spc="-5">
                          <a:solidFill>
                            <a:srgbClr val="585858"/>
                          </a:solidFill>
                          <a:latin typeface="微软雅黑"/>
                          <a:cs typeface="微软雅黑"/>
                        </a:rPr>
                        <a:t>14.5%</a:t>
                      </a:r>
                      <a:endParaRPr sz="1000">
                        <a:latin typeface="微软雅黑"/>
                        <a:cs typeface="微软雅黑"/>
                      </a:endParaRPr>
                    </a:p>
                  </a:txBody>
                  <a:tcPr marL="0" marR="0" marT="78105" marB="0">
                    <a:lnL w="3175">
                      <a:solidFill>
                        <a:srgbClr val="585858"/>
                      </a:solidFill>
                      <a:prstDash val="solid"/>
                    </a:lnL>
                  </a:tcPr>
                </a:tc>
                <a:extLst>
                  <a:ext uri="{0D108BD9-81ED-4DB2-BD59-A6C34878D82A}">
                    <a16:rowId xmlns:a16="http://schemas.microsoft.com/office/drawing/2014/main" val="10002"/>
                  </a:ext>
                </a:extLst>
              </a:tr>
              <a:tr h="300545">
                <a:tc>
                  <a:txBody>
                    <a:bodyPr vert="horz" wrap="square"/>
                    <a:lstStyle/>
                    <a:p>
                      <a:pPr marR="123189" algn="r">
                        <a:lnSpc>
                          <a:spcPct val="100000"/>
                        </a:lnSpc>
                        <a:spcBef>
                          <a:spcPts val="540"/>
                        </a:spcBef>
                      </a:pPr>
                      <a:r>
                        <a:rPr sz="1000">
                          <a:solidFill>
                            <a:srgbClr val="585858"/>
                          </a:solidFill>
                          <a:latin typeface="微软雅黑"/>
                          <a:cs typeface="微软雅黑"/>
                        </a:rPr>
                        <a:t>私营企业或个体户</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L="503555" marR="67310">
                        <a:lnSpc>
                          <a:spcPct val="100000"/>
                        </a:lnSpc>
                        <a:spcBef>
                          <a:spcPts val="620"/>
                        </a:spcBef>
                      </a:pPr>
                      <a:r>
                        <a:rPr sz="1000" spc="-5">
                          <a:solidFill>
                            <a:srgbClr val="585858"/>
                          </a:solidFill>
                          <a:latin typeface="微软雅黑"/>
                          <a:cs typeface="微软雅黑"/>
                        </a:rPr>
                        <a:t>10.0%</a:t>
                      </a:r>
                      <a:endParaRPr sz="1000">
                        <a:latin typeface="微软雅黑"/>
                        <a:cs typeface="微软雅黑"/>
                      </a:endParaRPr>
                    </a:p>
                  </a:txBody>
                  <a:tcPr marL="0" marR="0" marT="78740" marB="0">
                    <a:lnL w="3175">
                      <a:solidFill>
                        <a:srgbClr val="585858"/>
                      </a:solidFill>
                      <a:prstDash val="solid"/>
                    </a:lnL>
                  </a:tcPr>
                </a:tc>
                <a:extLst>
                  <a:ext uri="{0D108BD9-81ED-4DB2-BD59-A6C34878D82A}">
                    <a16:rowId xmlns:a16="http://schemas.microsoft.com/office/drawing/2014/main" val="10003"/>
                  </a:ext>
                </a:extLst>
              </a:tr>
              <a:tr h="300355">
                <a:tc>
                  <a:txBody>
                    <a:bodyPr vert="horz" wrap="square"/>
                    <a:lstStyle/>
                    <a:p>
                      <a:pPr marR="121285" algn="r">
                        <a:lnSpc>
                          <a:spcPct val="100000"/>
                        </a:lnSpc>
                        <a:spcBef>
                          <a:spcPts val="540"/>
                        </a:spcBef>
                      </a:pPr>
                      <a:r>
                        <a:rPr sz="1000">
                          <a:solidFill>
                            <a:srgbClr val="585858"/>
                          </a:solidFill>
                          <a:latin typeface="微软雅黑"/>
                          <a:cs typeface="微软雅黑"/>
                        </a:rPr>
                        <a:t>专业技术人员</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L="461645" marR="67310">
                        <a:lnSpc>
                          <a:spcPct val="100000"/>
                        </a:lnSpc>
                        <a:spcBef>
                          <a:spcPts val="620"/>
                        </a:spcBef>
                      </a:pPr>
                      <a:r>
                        <a:rPr sz="1000">
                          <a:solidFill>
                            <a:srgbClr val="585858"/>
                          </a:solidFill>
                          <a:latin typeface="微软雅黑"/>
                          <a:cs typeface="微软雅黑"/>
                        </a:rPr>
                        <a:t>9.0%</a:t>
                      </a:r>
                      <a:endParaRPr sz="1000">
                        <a:latin typeface="微软雅黑"/>
                        <a:cs typeface="微软雅黑"/>
                      </a:endParaRPr>
                    </a:p>
                  </a:txBody>
                  <a:tcPr marL="0" marR="0" marT="78740" marB="0">
                    <a:lnL w="3175">
                      <a:solidFill>
                        <a:srgbClr val="585858"/>
                      </a:solidFill>
                      <a:prstDash val="solid"/>
                    </a:lnL>
                  </a:tcPr>
                </a:tc>
                <a:extLst>
                  <a:ext uri="{0D108BD9-81ED-4DB2-BD59-A6C34878D82A}">
                    <a16:rowId xmlns:a16="http://schemas.microsoft.com/office/drawing/2014/main" val="10004"/>
                  </a:ext>
                </a:extLst>
              </a:tr>
              <a:tr h="300545">
                <a:tc>
                  <a:txBody>
                    <a:bodyPr vert="horz" wrap="square"/>
                    <a:lstStyle/>
                    <a:p>
                      <a:pPr marR="123189" algn="r">
                        <a:lnSpc>
                          <a:spcPct val="100000"/>
                        </a:lnSpc>
                        <a:spcBef>
                          <a:spcPts val="540"/>
                        </a:spcBef>
                      </a:pPr>
                      <a:r>
                        <a:rPr sz="1000">
                          <a:solidFill>
                            <a:srgbClr val="585858"/>
                          </a:solidFill>
                          <a:latin typeface="微软雅黑"/>
                          <a:cs typeface="微软雅黑"/>
                        </a:rPr>
                        <a:t>专业人士</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L="27940" marR="67310" algn="ctr">
                        <a:lnSpc>
                          <a:spcPct val="100000"/>
                        </a:lnSpc>
                        <a:spcBef>
                          <a:spcPts val="620"/>
                        </a:spcBef>
                      </a:pPr>
                      <a:r>
                        <a:rPr sz="1000" spc="-5">
                          <a:solidFill>
                            <a:srgbClr val="585858"/>
                          </a:solidFill>
                          <a:latin typeface="微软雅黑"/>
                          <a:cs typeface="微软雅黑"/>
                        </a:rPr>
                        <a:t>8.0%</a:t>
                      </a:r>
                      <a:endParaRPr sz="1000">
                        <a:latin typeface="微软雅黑"/>
                        <a:cs typeface="微软雅黑"/>
                      </a:endParaRPr>
                    </a:p>
                  </a:txBody>
                  <a:tcPr marL="0" marR="0" marT="78740" marB="0">
                    <a:lnL w="3175">
                      <a:solidFill>
                        <a:srgbClr val="585858"/>
                      </a:solidFill>
                      <a:prstDash val="solid"/>
                    </a:lnL>
                  </a:tcPr>
                </a:tc>
                <a:extLst>
                  <a:ext uri="{0D108BD9-81ED-4DB2-BD59-A6C34878D82A}">
                    <a16:rowId xmlns:a16="http://schemas.microsoft.com/office/drawing/2014/main" val="10005"/>
                  </a:ext>
                </a:extLst>
              </a:tr>
              <a:tr h="300418">
                <a:tc>
                  <a:txBody>
                    <a:bodyPr vert="horz" wrap="square"/>
                    <a:lstStyle/>
                    <a:p>
                      <a:pPr marR="123189" algn="r">
                        <a:lnSpc>
                          <a:spcPct val="100000"/>
                        </a:lnSpc>
                        <a:spcBef>
                          <a:spcPts val="535"/>
                        </a:spcBef>
                      </a:pPr>
                      <a:r>
                        <a:rPr sz="1000">
                          <a:solidFill>
                            <a:srgbClr val="585858"/>
                          </a:solidFill>
                          <a:latin typeface="微软雅黑"/>
                          <a:cs typeface="微软雅黑"/>
                        </a:rPr>
                        <a:t>企业中层管理人员</a:t>
                      </a:r>
                      <a:endParaRPr sz="1000">
                        <a:latin typeface="微软雅黑"/>
                        <a:cs typeface="微软雅黑"/>
                      </a:endParaRPr>
                    </a:p>
                  </a:txBody>
                  <a:tcPr marL="0" marR="0" marT="67945" marB="0">
                    <a:lnR w="3175">
                      <a:solidFill>
                        <a:srgbClr val="585858"/>
                      </a:solidFill>
                      <a:prstDash val="solid"/>
                    </a:lnR>
                    <a:solidFill>
                      <a:srgbClr val="F1F1F1"/>
                    </a:solidFill>
                  </a:tcPr>
                </a:tc>
                <a:tc>
                  <a:txBody>
                    <a:bodyPr vert="horz" wrap="square"/>
                    <a:lstStyle/>
                    <a:p>
                      <a:pPr marR="122555" algn="ctr">
                        <a:lnSpc>
                          <a:spcPct val="100000"/>
                        </a:lnSpc>
                        <a:spcBef>
                          <a:spcPts val="615"/>
                        </a:spcBef>
                      </a:pPr>
                      <a:r>
                        <a:rPr sz="1000" spc="-5">
                          <a:solidFill>
                            <a:srgbClr val="585858"/>
                          </a:solidFill>
                          <a:latin typeface="微软雅黑"/>
                          <a:cs typeface="微软雅黑"/>
                        </a:rPr>
                        <a:t>7.0%</a:t>
                      </a:r>
                      <a:endParaRPr sz="1000">
                        <a:latin typeface="微软雅黑"/>
                        <a:cs typeface="微软雅黑"/>
                      </a:endParaRPr>
                    </a:p>
                  </a:txBody>
                  <a:tcPr marL="0" marR="0" marT="78105" marB="0">
                    <a:lnL w="3175">
                      <a:solidFill>
                        <a:srgbClr val="585858"/>
                      </a:solidFill>
                      <a:prstDash val="solid"/>
                    </a:lnL>
                  </a:tcPr>
                </a:tc>
                <a:extLst>
                  <a:ext uri="{0D108BD9-81ED-4DB2-BD59-A6C34878D82A}">
                    <a16:rowId xmlns:a16="http://schemas.microsoft.com/office/drawing/2014/main" val="10006"/>
                  </a:ext>
                </a:extLst>
              </a:tr>
              <a:tr h="300193">
                <a:tc>
                  <a:txBody>
                    <a:bodyPr vert="horz" wrap="square"/>
                    <a:lstStyle/>
                    <a:p>
                      <a:pPr marR="122555" algn="r">
                        <a:lnSpc>
                          <a:spcPct val="100000"/>
                        </a:lnSpc>
                        <a:spcBef>
                          <a:spcPts val="540"/>
                        </a:spcBef>
                      </a:pPr>
                      <a:r>
                        <a:rPr sz="1000">
                          <a:solidFill>
                            <a:srgbClr val="585858"/>
                          </a:solidFill>
                          <a:latin typeface="微软雅黑"/>
                          <a:cs typeface="微软雅黑"/>
                        </a:rPr>
                        <a:t>工人</a:t>
                      </a:r>
                      <a:endParaRPr sz="1000">
                        <a:latin typeface="微软雅黑"/>
                        <a:cs typeface="微软雅黑"/>
                      </a:endParaRPr>
                    </a:p>
                  </a:txBody>
                  <a:tcPr marL="0" marR="0" marT="68580" marB="0">
                    <a:lnR w="3175">
                      <a:solidFill>
                        <a:srgbClr val="585858"/>
                      </a:solidFill>
                      <a:prstDash val="solid"/>
                    </a:lnR>
                    <a:solidFill>
                      <a:srgbClr val="F1F1F1"/>
                    </a:solidFill>
                  </a:tcPr>
                </a:tc>
                <a:tc>
                  <a:txBody>
                    <a:bodyPr vert="horz" wrap="square"/>
                    <a:lstStyle/>
                    <a:p>
                      <a:pPr marL="322580" marR="67310">
                        <a:lnSpc>
                          <a:spcPct val="100000"/>
                        </a:lnSpc>
                        <a:spcBef>
                          <a:spcPts val="620"/>
                        </a:spcBef>
                      </a:pPr>
                      <a:r>
                        <a:rPr sz="1000" spc="-5">
                          <a:solidFill>
                            <a:srgbClr val="585858"/>
                          </a:solidFill>
                          <a:latin typeface="微软雅黑"/>
                          <a:cs typeface="微软雅黑"/>
                        </a:rPr>
                        <a:t>5.8%</a:t>
                      </a:r>
                      <a:endParaRPr sz="1000">
                        <a:latin typeface="微软雅黑"/>
                        <a:cs typeface="微软雅黑"/>
                      </a:endParaRPr>
                    </a:p>
                  </a:txBody>
                  <a:tcPr marL="0" marR="0" marT="78740" marB="0">
                    <a:lnL w="3175">
                      <a:solidFill>
                        <a:srgbClr val="585858"/>
                      </a:solidFill>
                      <a:prstDash val="solid"/>
                    </a:lnL>
                  </a:tcPr>
                </a:tc>
                <a:extLst>
                  <a:ext uri="{0D108BD9-81ED-4DB2-BD59-A6C34878D82A}">
                    <a16:rowId xmlns:a16="http://schemas.microsoft.com/office/drawing/2014/main" val="10007"/>
                  </a:ext>
                </a:extLst>
              </a:tr>
              <a:tr h="318436">
                <a:tc>
                  <a:txBody>
                    <a:bodyPr vert="horz" wrap="square"/>
                    <a:lstStyle/>
                    <a:p>
                      <a:pPr marR="121920" algn="r">
                        <a:lnSpc>
                          <a:spcPct val="100000"/>
                        </a:lnSpc>
                        <a:spcBef>
                          <a:spcPts val="540"/>
                        </a:spcBef>
                      </a:pPr>
                      <a:r>
                        <a:rPr sz="1000" spc="-5">
                          <a:solidFill>
                            <a:srgbClr val="585858"/>
                          </a:solidFill>
                          <a:latin typeface="微软雅黑"/>
                          <a:cs typeface="微软雅黑"/>
                        </a:rPr>
                        <a:t>公务员</a:t>
                      </a:r>
                      <a:endParaRPr sz="1000">
                        <a:latin typeface="微软雅黑"/>
                        <a:cs typeface="微软雅黑"/>
                      </a:endParaRPr>
                    </a:p>
                  </a:txBody>
                  <a:tcPr marL="0" marR="0" marT="68580" marB="0">
                    <a:lnR w="3175">
                      <a:solidFill>
                        <a:srgbClr val="585858"/>
                      </a:solidFill>
                      <a:prstDash val="solid"/>
                    </a:lnR>
                    <a:lnB w="6350">
                      <a:solidFill>
                        <a:srgbClr val="F38285"/>
                      </a:solidFill>
                      <a:prstDash val="solid"/>
                    </a:lnB>
                    <a:solidFill>
                      <a:srgbClr val="F1F1F1"/>
                    </a:solidFill>
                  </a:tcPr>
                </a:tc>
                <a:tc>
                  <a:txBody>
                    <a:bodyPr vert="horz" wrap="square"/>
                    <a:lstStyle/>
                    <a:p>
                      <a:pPr marL="280035" marR="67310">
                        <a:lnSpc>
                          <a:spcPct val="100000"/>
                        </a:lnSpc>
                        <a:spcBef>
                          <a:spcPts val="620"/>
                        </a:spcBef>
                      </a:pPr>
                      <a:r>
                        <a:rPr sz="1000" spc="-5">
                          <a:solidFill>
                            <a:srgbClr val="585858"/>
                          </a:solidFill>
                          <a:latin typeface="微软雅黑"/>
                          <a:cs typeface="微软雅黑"/>
                        </a:rPr>
                        <a:t>4.8%</a:t>
                      </a:r>
                      <a:endParaRPr sz="1000">
                        <a:latin typeface="微软雅黑"/>
                        <a:cs typeface="微软雅黑"/>
                      </a:endParaRPr>
                    </a:p>
                  </a:txBody>
                  <a:tcPr marL="0" marR="0" marT="78740" marB="0">
                    <a:lnL w="3175">
                      <a:solidFill>
                        <a:srgbClr val="585858"/>
                      </a:solidFill>
                      <a:prstDash val="solid"/>
                    </a:lnL>
                    <a:lnB w="6350">
                      <a:solidFill>
                        <a:srgbClr val="F38285"/>
                      </a:solidFill>
                      <a:prstDash val="solid"/>
                    </a:lnB>
                  </a:tcPr>
                </a:tc>
                <a:extLst>
                  <a:ext uri="{0D108BD9-81ED-4DB2-BD59-A6C34878D82A}">
                    <a16:rowId xmlns:a16="http://schemas.microsoft.com/office/drawing/2014/main" val="10008"/>
                  </a:ext>
                </a:extLst>
              </a:tr>
              <a:tr h="275844">
                <a:tc>
                  <a:txBody>
                    <a:bodyPr vert="horz" wrap="square"/>
                    <a:lstStyle/>
                    <a:p>
                      <a:pPr marR="123189" algn="r">
                        <a:lnSpc>
                          <a:spcPct val="100000"/>
                        </a:lnSpc>
                        <a:spcBef>
                          <a:spcPts val="400"/>
                        </a:spcBef>
                      </a:pPr>
                      <a:r>
                        <a:rPr sz="1000">
                          <a:solidFill>
                            <a:srgbClr val="585858"/>
                          </a:solidFill>
                          <a:latin typeface="微软雅黑"/>
                          <a:cs typeface="微软雅黑"/>
                        </a:rPr>
                        <a:t>家庭主妇</a:t>
                      </a:r>
                      <a:endParaRPr sz="1000">
                        <a:latin typeface="微软雅黑"/>
                        <a:cs typeface="微软雅黑"/>
                      </a:endParaRPr>
                    </a:p>
                  </a:txBody>
                  <a:tcPr marL="0" marR="0" marT="50800" marB="0">
                    <a:lnL w="6350">
                      <a:solidFill>
                        <a:srgbClr val="F38285"/>
                      </a:solidFill>
                      <a:prstDash val="solid"/>
                    </a:lnL>
                    <a:lnR w="3175">
                      <a:solidFill>
                        <a:srgbClr val="585858"/>
                      </a:solidFill>
                      <a:prstDash val="solid"/>
                    </a:lnR>
                    <a:lnT w="6350">
                      <a:solidFill>
                        <a:srgbClr val="F38285"/>
                      </a:solidFill>
                      <a:prstDash val="solid"/>
                    </a:lnT>
                    <a:lnB w="6350">
                      <a:solidFill>
                        <a:srgbClr val="F38285"/>
                      </a:solidFill>
                      <a:prstDash val="solid"/>
                    </a:lnB>
                    <a:solidFill>
                      <a:srgbClr val="F1F1F1"/>
                    </a:solidFill>
                  </a:tcPr>
                </a:tc>
                <a:tc>
                  <a:txBody>
                    <a:bodyPr vert="horz" wrap="square"/>
                    <a:lstStyle/>
                    <a:p>
                      <a:pPr marL="183515" marR="67310">
                        <a:lnSpc>
                          <a:spcPct val="100000"/>
                        </a:lnSpc>
                        <a:spcBef>
                          <a:spcPts val="480"/>
                        </a:spcBef>
                      </a:pPr>
                      <a:r>
                        <a:rPr sz="1000" spc="-5">
                          <a:solidFill>
                            <a:srgbClr val="585858"/>
                          </a:solidFill>
                          <a:latin typeface="微软雅黑"/>
                          <a:cs typeface="微软雅黑"/>
                        </a:rPr>
                        <a:t>2.5%</a:t>
                      </a:r>
                      <a:endParaRPr sz="1000">
                        <a:latin typeface="微软雅黑"/>
                        <a:cs typeface="微软雅黑"/>
                      </a:endParaRPr>
                    </a:p>
                  </a:txBody>
                  <a:tcPr marL="0" marR="0" marT="60960" marB="0">
                    <a:lnL w="3175">
                      <a:solidFill>
                        <a:srgbClr val="585858"/>
                      </a:solidFill>
                      <a:prstDash val="solid"/>
                    </a:lnL>
                    <a:lnR w="6350">
                      <a:solidFill>
                        <a:srgbClr val="F38285"/>
                      </a:solidFill>
                      <a:prstDash val="solid"/>
                    </a:lnR>
                    <a:lnT w="6350">
                      <a:solidFill>
                        <a:srgbClr val="F38285"/>
                      </a:solidFill>
                      <a:prstDash val="solid"/>
                    </a:lnT>
                    <a:lnB w="6350">
                      <a:solidFill>
                        <a:srgbClr val="F38285"/>
                      </a:solidFill>
                      <a:prstDash val="solid"/>
                    </a:lnB>
                    <a:solidFill>
                      <a:srgbClr val="F1F1F1"/>
                    </a:solidFill>
                  </a:tcPr>
                </a:tc>
                <a:extLst>
                  <a:ext uri="{0D108BD9-81ED-4DB2-BD59-A6C34878D82A}">
                    <a16:rowId xmlns:a16="http://schemas.microsoft.com/office/drawing/2014/main" val="10009"/>
                  </a:ext>
                </a:extLst>
              </a:tr>
              <a:tr h="307314">
                <a:tc>
                  <a:txBody>
                    <a:bodyPr vert="horz" wrap="square"/>
                    <a:lstStyle/>
                    <a:p>
                      <a:pPr marR="123189" algn="r">
                        <a:lnSpc>
                          <a:spcPct val="100000"/>
                        </a:lnSpc>
                        <a:spcBef>
                          <a:spcPts val="590"/>
                        </a:spcBef>
                      </a:pPr>
                      <a:r>
                        <a:rPr sz="1000">
                          <a:solidFill>
                            <a:srgbClr val="585858"/>
                          </a:solidFill>
                          <a:latin typeface="微软雅黑"/>
                          <a:cs typeface="微软雅黑"/>
                        </a:rPr>
                        <a:t>企业高层管理人员</a:t>
                      </a:r>
                      <a:endParaRPr sz="1000">
                        <a:latin typeface="微软雅黑"/>
                        <a:cs typeface="微软雅黑"/>
                      </a:endParaRPr>
                    </a:p>
                  </a:txBody>
                  <a:tcPr marL="0" marR="0" marT="74930" marB="0">
                    <a:lnR w="3175">
                      <a:solidFill>
                        <a:srgbClr val="585858"/>
                      </a:solidFill>
                      <a:prstDash val="solid"/>
                    </a:lnR>
                    <a:lnT w="6350">
                      <a:solidFill>
                        <a:srgbClr val="F38285"/>
                      </a:solidFill>
                      <a:prstDash val="solid"/>
                    </a:lnT>
                    <a:solidFill>
                      <a:srgbClr val="F1F1F1"/>
                    </a:solidFill>
                  </a:tcPr>
                </a:tc>
                <a:tc>
                  <a:txBody>
                    <a:bodyPr vert="horz" wrap="square"/>
                    <a:lstStyle/>
                    <a:p>
                      <a:pPr marL="172720" marR="67310">
                        <a:lnSpc>
                          <a:spcPct val="100000"/>
                        </a:lnSpc>
                        <a:spcBef>
                          <a:spcPts val="670"/>
                        </a:spcBef>
                      </a:pPr>
                      <a:r>
                        <a:rPr sz="1000" spc="-5">
                          <a:solidFill>
                            <a:srgbClr val="585858"/>
                          </a:solidFill>
                          <a:latin typeface="微软雅黑"/>
                          <a:cs typeface="微软雅黑"/>
                        </a:rPr>
                        <a:t>2.3%</a:t>
                      </a:r>
                      <a:endParaRPr sz="1000">
                        <a:latin typeface="微软雅黑"/>
                        <a:cs typeface="微软雅黑"/>
                      </a:endParaRPr>
                    </a:p>
                  </a:txBody>
                  <a:tcPr marL="0" marR="0" marT="85090" marB="0">
                    <a:lnL w="3175">
                      <a:solidFill>
                        <a:srgbClr val="585858"/>
                      </a:solidFill>
                      <a:prstDash val="solid"/>
                    </a:lnL>
                    <a:lnT w="6350">
                      <a:solidFill>
                        <a:srgbClr val="F38285"/>
                      </a:solidFill>
                      <a:prstDash val="solid"/>
                    </a:lnT>
                    <a:solidFill>
                      <a:srgbClr val="F1F1F1"/>
                    </a:solidFill>
                  </a:tcPr>
                </a:tc>
                <a:extLst>
                  <a:ext uri="{0D108BD9-81ED-4DB2-BD59-A6C34878D82A}">
                    <a16:rowId xmlns:a16="http://schemas.microsoft.com/office/drawing/2014/main" val="10010"/>
                  </a:ext>
                </a:extLst>
              </a:tr>
              <a:tr h="303809">
                <a:tc>
                  <a:txBody>
                    <a:bodyPr vert="horz" wrap="square"/>
                    <a:lstStyle/>
                    <a:p>
                      <a:pPr marR="122555" algn="r">
                        <a:lnSpc>
                          <a:spcPct val="100000"/>
                        </a:lnSpc>
                        <a:spcBef>
                          <a:spcPts val="540"/>
                        </a:spcBef>
                      </a:pPr>
                      <a:r>
                        <a:rPr sz="1000">
                          <a:solidFill>
                            <a:srgbClr val="585858"/>
                          </a:solidFill>
                          <a:latin typeface="微软雅黑"/>
                          <a:cs typeface="微软雅黑"/>
                        </a:rPr>
                        <a:t>其他</a:t>
                      </a:r>
                      <a:endParaRPr sz="1000">
                        <a:latin typeface="微软雅黑"/>
                        <a:cs typeface="微软雅黑"/>
                      </a:endParaRPr>
                    </a:p>
                  </a:txBody>
                  <a:tcPr marL="0" marR="0" marT="68580" marB="0">
                    <a:lnR w="38100">
                      <a:solidFill>
                        <a:srgbClr val="FFCF00"/>
                      </a:solidFill>
                      <a:prstDash val="solid"/>
                    </a:lnR>
                    <a:solidFill>
                      <a:srgbClr val="F1F1F1"/>
                    </a:solidFill>
                  </a:tcPr>
                </a:tc>
                <a:tc>
                  <a:txBody>
                    <a:bodyPr vert="horz" wrap="square"/>
                    <a:lstStyle/>
                    <a:p>
                      <a:pPr marL="108585" marR="67310">
                        <a:lnSpc>
                          <a:spcPct val="100000"/>
                        </a:lnSpc>
                        <a:spcBef>
                          <a:spcPts val="620"/>
                        </a:spcBef>
                      </a:pPr>
                      <a:r>
                        <a:rPr sz="1000" spc="-5">
                          <a:solidFill>
                            <a:srgbClr val="585858"/>
                          </a:solidFill>
                          <a:latin typeface="微软雅黑"/>
                          <a:cs typeface="微软雅黑"/>
                        </a:rPr>
                        <a:t>0.8%</a:t>
                      </a:r>
                      <a:endParaRPr sz="1000">
                        <a:latin typeface="微软雅黑"/>
                        <a:cs typeface="微软雅黑"/>
                      </a:endParaRPr>
                    </a:p>
                  </a:txBody>
                  <a:tcPr marL="0" marR="0" marT="78740" marB="0">
                    <a:lnL w="38100">
                      <a:solidFill>
                        <a:srgbClr val="FFCF00"/>
                      </a:solidFill>
                      <a:prstDash val="solid"/>
                    </a:lnL>
                    <a:solidFill>
                      <a:srgbClr val="F1F1F1"/>
                    </a:solidFill>
                  </a:tcPr>
                </a:tc>
                <a:extLst>
                  <a:ext uri="{0D108BD9-81ED-4DB2-BD59-A6C34878D82A}">
                    <a16:rowId xmlns:a16="http://schemas.microsoft.com/office/drawing/2014/main" val="10011"/>
                  </a:ext>
                </a:extLst>
              </a:tr>
            </a:tbl>
          </a:graphicData>
        </a:graphic>
      </p:graphicFrame>
      <p:sp>
        <p:nvSpPr>
          <p:cNvPr id="47" name="object 47"/>
          <p:cNvSpPr txBox="1"/>
          <p:nvPr/>
        </p:nvSpPr>
        <p:spPr>
          <a:xfrm>
            <a:off x="11024320" y="2605531"/>
            <a:ext cx="138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a:t>
            </a:r>
            <a:endParaRPr sz="1000">
              <a:latin typeface="微软雅黑"/>
              <a:cs typeface="微软雅黑"/>
            </a:endParaRPr>
          </a:p>
        </p:txBody>
      </p:sp>
      <p:sp>
        <p:nvSpPr>
          <p:cNvPr id="48" name="object 48"/>
          <p:cNvSpPr txBox="1"/>
          <p:nvPr/>
        </p:nvSpPr>
        <p:spPr>
          <a:xfrm>
            <a:off x="526795" y="1061720"/>
            <a:ext cx="10998200" cy="123507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受访家长职位以企业的普通员工和一般管理人员为主，低幼阶段全职妈妈比例更高</a:t>
            </a:r>
            <a:endParaRPr sz="2400">
              <a:latin typeface="微软雅黑"/>
              <a:cs typeface="微软雅黑"/>
            </a:endParaRPr>
          </a:p>
          <a:p>
            <a:pPr marL="143510" algn="ctr">
              <a:lnSpc>
                <a:spcPct val="100000"/>
              </a:lnSpc>
              <a:spcBef>
                <a:spcPts val="1470"/>
              </a:spcBef>
            </a:pPr>
            <a:r>
              <a:rPr sz="1400" b="1">
                <a:solidFill>
                  <a:srgbClr val="404040"/>
                </a:solidFill>
                <a:latin typeface="微软雅黑"/>
                <a:cs typeface="微软雅黑"/>
              </a:rPr>
              <a:t>中国</a:t>
            </a:r>
            <a:r>
              <a:rPr sz="1400" b="1" spc="-5">
                <a:solidFill>
                  <a:srgbClr val="404040"/>
                </a:solidFill>
                <a:latin typeface="微软雅黑"/>
                <a:cs typeface="微软雅黑"/>
              </a:rPr>
              <a:t>3-18</a:t>
            </a:r>
            <a:r>
              <a:rPr sz="1400" b="1">
                <a:solidFill>
                  <a:srgbClr val="404040"/>
                </a:solidFill>
                <a:latin typeface="微软雅黑"/>
                <a:cs typeface="微软雅黑"/>
              </a:rPr>
              <a:t>岁儿童家庭画像</a:t>
            </a:r>
            <a:r>
              <a:rPr sz="1400" b="1" spc="-5">
                <a:solidFill>
                  <a:srgbClr val="404040"/>
                </a:solidFill>
                <a:latin typeface="微软雅黑"/>
                <a:cs typeface="微软雅黑"/>
              </a:rPr>
              <a:t>——</a:t>
            </a:r>
            <a:r>
              <a:rPr sz="1400" b="1" spc="-15">
                <a:solidFill>
                  <a:srgbClr val="404040"/>
                </a:solidFill>
                <a:latin typeface="微软雅黑"/>
                <a:cs typeface="微软雅黑"/>
              </a:rPr>
              <a:t>家</a:t>
            </a:r>
            <a:r>
              <a:rPr sz="1400" b="1">
                <a:solidFill>
                  <a:srgbClr val="404040"/>
                </a:solidFill>
                <a:latin typeface="微软雅黑"/>
                <a:cs typeface="微软雅黑"/>
              </a:rPr>
              <a:t>长（</a:t>
            </a:r>
            <a:r>
              <a:rPr sz="1400" b="1" spc="-15">
                <a:solidFill>
                  <a:srgbClr val="404040"/>
                </a:solidFill>
                <a:latin typeface="微软雅黑"/>
                <a:cs typeface="微软雅黑"/>
              </a:rPr>
              <a:t>子</a:t>
            </a:r>
            <a:r>
              <a:rPr sz="1400" b="1">
                <a:solidFill>
                  <a:srgbClr val="404040"/>
                </a:solidFill>
                <a:latin typeface="微软雅黑"/>
                <a:cs typeface="微软雅黑"/>
              </a:rPr>
              <a:t>女教</a:t>
            </a:r>
            <a:r>
              <a:rPr sz="1400" b="1" spc="-15">
                <a:solidFill>
                  <a:srgbClr val="404040"/>
                </a:solidFill>
                <a:latin typeface="微软雅黑"/>
                <a:cs typeface="微软雅黑"/>
              </a:rPr>
              <a:t>育</a:t>
            </a:r>
            <a:r>
              <a:rPr sz="1400" b="1">
                <a:solidFill>
                  <a:srgbClr val="404040"/>
                </a:solidFill>
                <a:latin typeface="微软雅黑"/>
                <a:cs typeface="微软雅黑"/>
              </a:rPr>
              <a:t>负责</a:t>
            </a:r>
            <a:r>
              <a:rPr sz="1400" b="1" spc="-15">
                <a:solidFill>
                  <a:srgbClr val="404040"/>
                </a:solidFill>
                <a:latin typeface="微软雅黑"/>
                <a:cs typeface="微软雅黑"/>
              </a:rPr>
              <a:t>人</a:t>
            </a:r>
            <a:r>
              <a:rPr sz="1400" b="1">
                <a:solidFill>
                  <a:srgbClr val="404040"/>
                </a:solidFill>
                <a:latin typeface="微软雅黑"/>
                <a:cs typeface="微软雅黑"/>
              </a:rPr>
              <a:t>）职业</a:t>
            </a:r>
            <a:endParaRPr sz="1400">
              <a:latin typeface="微软雅黑"/>
              <a:cs typeface="微软雅黑"/>
            </a:endParaRPr>
          </a:p>
          <a:p>
            <a:pPr>
              <a:lnSpc>
                <a:spcPct val="100000"/>
              </a:lnSpc>
              <a:spcBef>
                <a:spcPts val="20"/>
              </a:spcBef>
            </a:pPr>
            <a:endParaRPr sz="1100">
              <a:latin typeface="微软雅黑"/>
              <a:cs typeface="微软雅黑"/>
            </a:endParaRPr>
          </a:p>
          <a:p>
            <a:pPr marL="1968500">
              <a:lnSpc>
                <a:spcPct val="100000"/>
              </a:lnSpc>
              <a:tabLst>
                <a:tab pos="5303520"/>
                <a:tab pos="8561070"/>
              </a:tabLst>
            </a:pPr>
            <a:r>
              <a:rPr sz="1200" b="1">
                <a:solidFill>
                  <a:srgbClr val="B1D234"/>
                </a:solidFill>
                <a:latin typeface="微软雅黑"/>
                <a:cs typeface="微软雅黑"/>
              </a:rPr>
              <a:t>3-6岁儿童（幼儿园）	</a:t>
            </a:r>
            <a:r>
              <a:rPr sz="1200" b="1">
                <a:solidFill>
                  <a:srgbClr val="1EC7F3"/>
                </a:solidFill>
                <a:latin typeface="微软雅黑"/>
                <a:cs typeface="微软雅黑"/>
              </a:rPr>
              <a:t>6-12岁儿童（小学）	</a:t>
            </a:r>
            <a:r>
              <a:rPr sz="1200" b="1">
                <a:solidFill>
                  <a:srgbClr val="FFCF00"/>
                </a:solidFill>
                <a:latin typeface="微软雅黑"/>
                <a:cs typeface="微软雅黑"/>
              </a:rPr>
              <a:t>12-18岁儿童（中学）</a:t>
            </a:r>
            <a:endParaRPr sz="1200">
              <a:latin typeface="微软雅黑"/>
              <a:cs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5105400" y="2026920"/>
            <a:ext cx="2865120" cy="4282440"/>
          </a:xfrm>
          <a:custGeom>
            <a:rect l="l" t="t" r="r" b="b"/>
            <a:pathLst>
              <a:path w="2865120" h="4282440">
                <a:moveTo>
                  <a:pt x="0" y="4282440"/>
                </a:moveTo>
                <a:lnTo>
                  <a:pt x="2865120" y="4282440"/>
                </a:lnTo>
                <a:lnTo>
                  <a:pt x="2865120" y="0"/>
                </a:lnTo>
                <a:lnTo>
                  <a:pt x="0" y="0"/>
                </a:lnTo>
                <a:lnTo>
                  <a:pt x="0" y="428244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8410956" y="2026920"/>
            <a:ext cx="2865120" cy="4282440"/>
          </a:xfrm>
          <a:custGeom>
            <a:rect l="l" t="t" r="r" b="b"/>
            <a:pathLst>
              <a:path w="2865120" h="4282440">
                <a:moveTo>
                  <a:pt x="0" y="4282440"/>
                </a:moveTo>
                <a:lnTo>
                  <a:pt x="2865120" y="4282440"/>
                </a:lnTo>
                <a:lnTo>
                  <a:pt x="2865120" y="0"/>
                </a:lnTo>
                <a:lnTo>
                  <a:pt x="0" y="0"/>
                </a:lnTo>
                <a:lnTo>
                  <a:pt x="0" y="428244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1799844" y="2026920"/>
            <a:ext cx="2867025" cy="4282440"/>
          </a:xfrm>
          <a:custGeom>
            <a:rect l="l" t="t" r="r" b="b"/>
            <a:pathLst>
              <a:path w="2867025" h="4282440">
                <a:moveTo>
                  <a:pt x="0" y="4282440"/>
                </a:moveTo>
                <a:lnTo>
                  <a:pt x="2866644" y="4282440"/>
                </a:lnTo>
                <a:lnTo>
                  <a:pt x="2866644" y="0"/>
                </a:lnTo>
                <a:lnTo>
                  <a:pt x="0" y="0"/>
                </a:lnTo>
                <a:lnTo>
                  <a:pt x="0" y="428244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a:spLocks noGrp="1"/>
          </p:cNvSpPr>
          <p:nvPr>
            <p:ph type="title"/>
          </p:nvPr>
        </p:nvSpPr>
        <p:spPr>
          <a:xfrm>
            <a:off x="526795" y="482041"/>
            <a:ext cx="5786755" cy="514350"/>
          </a:xfrm>
          <a:prstGeom prst="rect">
            <a:avLst/>
          </a:prstGeom>
        </p:spPr>
        <p:txBody>
          <a:bodyPr vert="horz" wrap="square" lIns="0" tIns="13335" rIns="0" bIns="0" rtlCol="0">
            <a:spAutoFit/>
          </a:bodyPr>
          <a:lstStyle/>
          <a:p>
            <a:pPr marL="12700">
              <a:lnSpc>
                <a:spcPct val="100000"/>
              </a:lnSpc>
              <a:spcBef>
                <a:spcPts val="105"/>
              </a:spcBef>
            </a:pPr>
            <a:r>
              <a:rPr/>
              <a:t>中国儿童家庭画</a:t>
            </a:r>
            <a:r>
              <a:rPr spc="5"/>
              <a:t>像</a:t>
            </a:r>
            <a:r>
              <a:rPr spc="-5"/>
              <a:t>——</a:t>
            </a:r>
            <a:r>
              <a:rPr/>
              <a:t>家长行业</a:t>
            </a:r>
          </a:p>
        </p:txBody>
      </p:sp>
      <p:sp>
        <p:nvSpPr>
          <p:cNvPr id="7" name="object 7"/>
          <p:cNvSpPr/>
          <p:nvPr/>
        </p:nvSpPr>
        <p:spPr>
          <a:xfrm>
            <a:off x="512063" y="6271259"/>
            <a:ext cx="11177905" cy="76200"/>
          </a:xfrm>
          <a:custGeom>
            <a:rect l="l" t="t" r="r" b="b"/>
            <a:pathLst>
              <a:path w="11177905" h="76200">
                <a:moveTo>
                  <a:pt x="38100" y="0"/>
                </a:moveTo>
                <a:lnTo>
                  <a:pt x="23268" y="2993"/>
                </a:lnTo>
                <a:lnTo>
                  <a:pt x="11158" y="11158"/>
                </a:lnTo>
                <a:lnTo>
                  <a:pt x="2993" y="23268"/>
                </a:lnTo>
                <a:lnTo>
                  <a:pt x="0" y="38099"/>
                </a:lnTo>
                <a:lnTo>
                  <a:pt x="2993" y="52931"/>
                </a:lnTo>
                <a:lnTo>
                  <a:pt x="11158" y="65041"/>
                </a:lnTo>
                <a:lnTo>
                  <a:pt x="23268" y="73206"/>
                </a:lnTo>
                <a:lnTo>
                  <a:pt x="38100" y="76199"/>
                </a:lnTo>
                <a:lnTo>
                  <a:pt x="52931" y="73206"/>
                </a:lnTo>
                <a:lnTo>
                  <a:pt x="65041" y="65041"/>
                </a:lnTo>
                <a:lnTo>
                  <a:pt x="73206" y="52931"/>
                </a:lnTo>
                <a:lnTo>
                  <a:pt x="74918" y="44449"/>
                </a:lnTo>
                <a:lnTo>
                  <a:pt x="38100" y="44449"/>
                </a:lnTo>
                <a:lnTo>
                  <a:pt x="38100" y="31749"/>
                </a:lnTo>
                <a:lnTo>
                  <a:pt x="74918" y="31749"/>
                </a:lnTo>
                <a:lnTo>
                  <a:pt x="73206" y="23268"/>
                </a:lnTo>
                <a:lnTo>
                  <a:pt x="65041" y="11158"/>
                </a:lnTo>
                <a:lnTo>
                  <a:pt x="52931" y="2993"/>
                </a:lnTo>
                <a:lnTo>
                  <a:pt x="38100" y="0"/>
                </a:lnTo>
                <a:close/>
              </a:path>
              <a:path w="11177905" h="76200">
                <a:moveTo>
                  <a:pt x="74918" y="31749"/>
                </a:moveTo>
                <a:lnTo>
                  <a:pt x="38100" y="31749"/>
                </a:lnTo>
                <a:lnTo>
                  <a:pt x="38100" y="44449"/>
                </a:lnTo>
                <a:lnTo>
                  <a:pt x="74918" y="44449"/>
                </a:lnTo>
                <a:lnTo>
                  <a:pt x="76200" y="38099"/>
                </a:lnTo>
                <a:lnTo>
                  <a:pt x="74918" y="31749"/>
                </a:lnTo>
                <a:close/>
              </a:path>
              <a:path w="11177905" h="76200">
                <a:moveTo>
                  <a:pt x="139700" y="31749"/>
                </a:moveTo>
                <a:lnTo>
                  <a:pt x="74918" y="31749"/>
                </a:lnTo>
                <a:lnTo>
                  <a:pt x="76200" y="38099"/>
                </a:lnTo>
                <a:lnTo>
                  <a:pt x="74918" y="44449"/>
                </a:lnTo>
                <a:lnTo>
                  <a:pt x="139700" y="44449"/>
                </a:lnTo>
                <a:lnTo>
                  <a:pt x="139700" y="31749"/>
                </a:lnTo>
                <a:close/>
              </a:path>
              <a:path w="11177905" h="76200">
                <a:moveTo>
                  <a:pt x="279400" y="31749"/>
                </a:moveTo>
                <a:lnTo>
                  <a:pt x="177800" y="31749"/>
                </a:lnTo>
                <a:lnTo>
                  <a:pt x="177800" y="44449"/>
                </a:lnTo>
                <a:lnTo>
                  <a:pt x="279400" y="44449"/>
                </a:lnTo>
                <a:lnTo>
                  <a:pt x="279400" y="31749"/>
                </a:lnTo>
                <a:close/>
              </a:path>
              <a:path w="11177905" h="76200">
                <a:moveTo>
                  <a:pt x="419099" y="31749"/>
                </a:moveTo>
                <a:lnTo>
                  <a:pt x="317499" y="31749"/>
                </a:lnTo>
                <a:lnTo>
                  <a:pt x="317499" y="44449"/>
                </a:lnTo>
                <a:lnTo>
                  <a:pt x="419099" y="44449"/>
                </a:lnTo>
                <a:lnTo>
                  <a:pt x="419099" y="31749"/>
                </a:lnTo>
                <a:close/>
              </a:path>
              <a:path w="11177905" h="76200">
                <a:moveTo>
                  <a:pt x="558799" y="31749"/>
                </a:moveTo>
                <a:lnTo>
                  <a:pt x="457199" y="31749"/>
                </a:lnTo>
                <a:lnTo>
                  <a:pt x="457199" y="44449"/>
                </a:lnTo>
                <a:lnTo>
                  <a:pt x="558799" y="44449"/>
                </a:lnTo>
                <a:lnTo>
                  <a:pt x="558799" y="31749"/>
                </a:lnTo>
                <a:close/>
              </a:path>
              <a:path w="11177905" h="76200">
                <a:moveTo>
                  <a:pt x="698499" y="31749"/>
                </a:moveTo>
                <a:lnTo>
                  <a:pt x="596899" y="31749"/>
                </a:lnTo>
                <a:lnTo>
                  <a:pt x="596899" y="44449"/>
                </a:lnTo>
                <a:lnTo>
                  <a:pt x="698499" y="44449"/>
                </a:lnTo>
                <a:lnTo>
                  <a:pt x="698499" y="31749"/>
                </a:lnTo>
                <a:close/>
              </a:path>
              <a:path w="11177905" h="76200">
                <a:moveTo>
                  <a:pt x="838200" y="31749"/>
                </a:moveTo>
                <a:lnTo>
                  <a:pt x="736599" y="31749"/>
                </a:lnTo>
                <a:lnTo>
                  <a:pt x="736599" y="44449"/>
                </a:lnTo>
                <a:lnTo>
                  <a:pt x="838200" y="44449"/>
                </a:lnTo>
                <a:lnTo>
                  <a:pt x="838200" y="31749"/>
                </a:lnTo>
                <a:close/>
              </a:path>
              <a:path w="11177905" h="76200">
                <a:moveTo>
                  <a:pt x="977900" y="31749"/>
                </a:moveTo>
                <a:lnTo>
                  <a:pt x="876300" y="31749"/>
                </a:lnTo>
                <a:lnTo>
                  <a:pt x="876300" y="44449"/>
                </a:lnTo>
                <a:lnTo>
                  <a:pt x="977900" y="44449"/>
                </a:lnTo>
                <a:lnTo>
                  <a:pt x="977900" y="31749"/>
                </a:lnTo>
                <a:close/>
              </a:path>
              <a:path w="11177905" h="76200">
                <a:moveTo>
                  <a:pt x="1117600" y="31749"/>
                </a:moveTo>
                <a:lnTo>
                  <a:pt x="1016000" y="31749"/>
                </a:lnTo>
                <a:lnTo>
                  <a:pt x="1016000" y="44449"/>
                </a:lnTo>
                <a:lnTo>
                  <a:pt x="1117600" y="44449"/>
                </a:lnTo>
                <a:lnTo>
                  <a:pt x="1117600" y="31749"/>
                </a:lnTo>
                <a:close/>
              </a:path>
              <a:path w="11177905" h="76200">
                <a:moveTo>
                  <a:pt x="1257300" y="31749"/>
                </a:moveTo>
                <a:lnTo>
                  <a:pt x="1155700" y="31749"/>
                </a:lnTo>
                <a:lnTo>
                  <a:pt x="1155700" y="44449"/>
                </a:lnTo>
                <a:lnTo>
                  <a:pt x="1257300" y="44449"/>
                </a:lnTo>
                <a:lnTo>
                  <a:pt x="1257300" y="31749"/>
                </a:lnTo>
                <a:close/>
              </a:path>
              <a:path w="11177905" h="76200">
                <a:moveTo>
                  <a:pt x="1397000" y="31749"/>
                </a:moveTo>
                <a:lnTo>
                  <a:pt x="1295400" y="31749"/>
                </a:lnTo>
                <a:lnTo>
                  <a:pt x="1295400" y="44449"/>
                </a:lnTo>
                <a:lnTo>
                  <a:pt x="1397000" y="44449"/>
                </a:lnTo>
                <a:lnTo>
                  <a:pt x="1397000" y="31749"/>
                </a:lnTo>
                <a:close/>
              </a:path>
              <a:path w="11177905" h="76200">
                <a:moveTo>
                  <a:pt x="1536700" y="31749"/>
                </a:moveTo>
                <a:lnTo>
                  <a:pt x="1435100" y="31749"/>
                </a:lnTo>
                <a:lnTo>
                  <a:pt x="1435100" y="44449"/>
                </a:lnTo>
                <a:lnTo>
                  <a:pt x="1536700" y="44449"/>
                </a:lnTo>
                <a:lnTo>
                  <a:pt x="1536700" y="31749"/>
                </a:lnTo>
                <a:close/>
              </a:path>
              <a:path w="11177905" h="76200">
                <a:moveTo>
                  <a:pt x="1676400" y="31749"/>
                </a:moveTo>
                <a:lnTo>
                  <a:pt x="1574800" y="31749"/>
                </a:lnTo>
                <a:lnTo>
                  <a:pt x="1574800" y="44449"/>
                </a:lnTo>
                <a:lnTo>
                  <a:pt x="1676400" y="44449"/>
                </a:lnTo>
                <a:lnTo>
                  <a:pt x="1676400" y="31749"/>
                </a:lnTo>
                <a:close/>
              </a:path>
              <a:path w="11177905" h="76200">
                <a:moveTo>
                  <a:pt x="1816100" y="31749"/>
                </a:moveTo>
                <a:lnTo>
                  <a:pt x="1714500" y="31749"/>
                </a:lnTo>
                <a:lnTo>
                  <a:pt x="1714500" y="44449"/>
                </a:lnTo>
                <a:lnTo>
                  <a:pt x="1816100" y="44449"/>
                </a:lnTo>
                <a:lnTo>
                  <a:pt x="1816100" y="31749"/>
                </a:lnTo>
                <a:close/>
              </a:path>
              <a:path w="11177905" h="76200">
                <a:moveTo>
                  <a:pt x="1955800" y="31749"/>
                </a:moveTo>
                <a:lnTo>
                  <a:pt x="1854200" y="31749"/>
                </a:lnTo>
                <a:lnTo>
                  <a:pt x="1854200" y="44449"/>
                </a:lnTo>
                <a:lnTo>
                  <a:pt x="1955800" y="44449"/>
                </a:lnTo>
                <a:lnTo>
                  <a:pt x="1955800" y="31749"/>
                </a:lnTo>
                <a:close/>
              </a:path>
              <a:path w="11177905" h="76200">
                <a:moveTo>
                  <a:pt x="2095500" y="31749"/>
                </a:moveTo>
                <a:lnTo>
                  <a:pt x="1993900" y="31749"/>
                </a:lnTo>
                <a:lnTo>
                  <a:pt x="1993900" y="44449"/>
                </a:lnTo>
                <a:lnTo>
                  <a:pt x="2095500" y="44449"/>
                </a:lnTo>
                <a:lnTo>
                  <a:pt x="2095500" y="31749"/>
                </a:lnTo>
                <a:close/>
              </a:path>
              <a:path w="11177905" h="76200">
                <a:moveTo>
                  <a:pt x="2235200" y="31749"/>
                </a:moveTo>
                <a:lnTo>
                  <a:pt x="2133600" y="31749"/>
                </a:lnTo>
                <a:lnTo>
                  <a:pt x="2133600" y="44449"/>
                </a:lnTo>
                <a:lnTo>
                  <a:pt x="2235200" y="44449"/>
                </a:lnTo>
                <a:lnTo>
                  <a:pt x="2235200" y="31749"/>
                </a:lnTo>
                <a:close/>
              </a:path>
              <a:path w="11177905" h="76200">
                <a:moveTo>
                  <a:pt x="2374900" y="31749"/>
                </a:moveTo>
                <a:lnTo>
                  <a:pt x="2273300" y="31749"/>
                </a:lnTo>
                <a:lnTo>
                  <a:pt x="2273300" y="44449"/>
                </a:lnTo>
                <a:lnTo>
                  <a:pt x="2374900" y="44449"/>
                </a:lnTo>
                <a:lnTo>
                  <a:pt x="2374900" y="31749"/>
                </a:lnTo>
                <a:close/>
              </a:path>
              <a:path w="11177905" h="76200">
                <a:moveTo>
                  <a:pt x="2514600" y="31749"/>
                </a:moveTo>
                <a:lnTo>
                  <a:pt x="2413000" y="31749"/>
                </a:lnTo>
                <a:lnTo>
                  <a:pt x="2413000" y="44449"/>
                </a:lnTo>
                <a:lnTo>
                  <a:pt x="2514600" y="44449"/>
                </a:lnTo>
                <a:lnTo>
                  <a:pt x="2514600" y="31749"/>
                </a:lnTo>
                <a:close/>
              </a:path>
              <a:path w="11177905" h="76200">
                <a:moveTo>
                  <a:pt x="2654300" y="31749"/>
                </a:moveTo>
                <a:lnTo>
                  <a:pt x="2552700" y="31749"/>
                </a:lnTo>
                <a:lnTo>
                  <a:pt x="2552700" y="44449"/>
                </a:lnTo>
                <a:lnTo>
                  <a:pt x="2654300" y="44449"/>
                </a:lnTo>
                <a:lnTo>
                  <a:pt x="2654300" y="31749"/>
                </a:lnTo>
                <a:close/>
              </a:path>
              <a:path w="11177905" h="76200">
                <a:moveTo>
                  <a:pt x="2794000" y="31749"/>
                </a:moveTo>
                <a:lnTo>
                  <a:pt x="2692400" y="31749"/>
                </a:lnTo>
                <a:lnTo>
                  <a:pt x="2692400" y="44449"/>
                </a:lnTo>
                <a:lnTo>
                  <a:pt x="2794000" y="44449"/>
                </a:lnTo>
                <a:lnTo>
                  <a:pt x="2794000" y="31749"/>
                </a:lnTo>
                <a:close/>
              </a:path>
              <a:path w="11177905" h="76200">
                <a:moveTo>
                  <a:pt x="2933700" y="31749"/>
                </a:moveTo>
                <a:lnTo>
                  <a:pt x="2832100" y="31749"/>
                </a:lnTo>
                <a:lnTo>
                  <a:pt x="2832100" y="44449"/>
                </a:lnTo>
                <a:lnTo>
                  <a:pt x="2933700" y="44449"/>
                </a:lnTo>
                <a:lnTo>
                  <a:pt x="2933700" y="31749"/>
                </a:lnTo>
                <a:close/>
              </a:path>
              <a:path w="11177905" h="76200">
                <a:moveTo>
                  <a:pt x="3073400" y="31749"/>
                </a:moveTo>
                <a:lnTo>
                  <a:pt x="2971800" y="31749"/>
                </a:lnTo>
                <a:lnTo>
                  <a:pt x="2971800" y="44449"/>
                </a:lnTo>
                <a:lnTo>
                  <a:pt x="3073400" y="44449"/>
                </a:lnTo>
                <a:lnTo>
                  <a:pt x="3073400" y="31749"/>
                </a:lnTo>
                <a:close/>
              </a:path>
              <a:path w="11177905" h="76200">
                <a:moveTo>
                  <a:pt x="3213100" y="31749"/>
                </a:moveTo>
                <a:lnTo>
                  <a:pt x="3111500" y="31749"/>
                </a:lnTo>
                <a:lnTo>
                  <a:pt x="3111500" y="44449"/>
                </a:lnTo>
                <a:lnTo>
                  <a:pt x="3213100" y="44449"/>
                </a:lnTo>
                <a:lnTo>
                  <a:pt x="3213100" y="31749"/>
                </a:lnTo>
                <a:close/>
              </a:path>
              <a:path w="11177905" h="76200">
                <a:moveTo>
                  <a:pt x="3352800" y="31749"/>
                </a:moveTo>
                <a:lnTo>
                  <a:pt x="3251200" y="31749"/>
                </a:lnTo>
                <a:lnTo>
                  <a:pt x="3251200" y="44449"/>
                </a:lnTo>
                <a:lnTo>
                  <a:pt x="3352800" y="44449"/>
                </a:lnTo>
                <a:lnTo>
                  <a:pt x="3352800" y="31749"/>
                </a:lnTo>
                <a:close/>
              </a:path>
              <a:path w="11177905" h="76200">
                <a:moveTo>
                  <a:pt x="3492500" y="31749"/>
                </a:moveTo>
                <a:lnTo>
                  <a:pt x="3390900" y="31749"/>
                </a:lnTo>
                <a:lnTo>
                  <a:pt x="3390900" y="44449"/>
                </a:lnTo>
                <a:lnTo>
                  <a:pt x="3492500" y="44449"/>
                </a:lnTo>
                <a:lnTo>
                  <a:pt x="3492500" y="31749"/>
                </a:lnTo>
                <a:close/>
              </a:path>
              <a:path w="11177905" h="76200">
                <a:moveTo>
                  <a:pt x="3632200" y="31749"/>
                </a:moveTo>
                <a:lnTo>
                  <a:pt x="3530600" y="31749"/>
                </a:lnTo>
                <a:lnTo>
                  <a:pt x="3530600" y="44449"/>
                </a:lnTo>
                <a:lnTo>
                  <a:pt x="3632200" y="44449"/>
                </a:lnTo>
                <a:lnTo>
                  <a:pt x="3632200" y="31749"/>
                </a:lnTo>
                <a:close/>
              </a:path>
              <a:path w="11177905" h="76200">
                <a:moveTo>
                  <a:pt x="3771900" y="31749"/>
                </a:moveTo>
                <a:lnTo>
                  <a:pt x="3670300" y="31749"/>
                </a:lnTo>
                <a:lnTo>
                  <a:pt x="3670300" y="44449"/>
                </a:lnTo>
                <a:lnTo>
                  <a:pt x="3771900" y="44449"/>
                </a:lnTo>
                <a:lnTo>
                  <a:pt x="3771900" y="31749"/>
                </a:lnTo>
                <a:close/>
              </a:path>
              <a:path w="11177905" h="76200">
                <a:moveTo>
                  <a:pt x="3911600" y="31749"/>
                </a:moveTo>
                <a:lnTo>
                  <a:pt x="3810000" y="31749"/>
                </a:lnTo>
                <a:lnTo>
                  <a:pt x="3810000" y="44449"/>
                </a:lnTo>
                <a:lnTo>
                  <a:pt x="3911600" y="44449"/>
                </a:lnTo>
                <a:lnTo>
                  <a:pt x="3911600" y="31749"/>
                </a:lnTo>
                <a:close/>
              </a:path>
              <a:path w="11177905" h="76200">
                <a:moveTo>
                  <a:pt x="4051300" y="31749"/>
                </a:moveTo>
                <a:lnTo>
                  <a:pt x="3949700" y="31749"/>
                </a:lnTo>
                <a:lnTo>
                  <a:pt x="3949700" y="44449"/>
                </a:lnTo>
                <a:lnTo>
                  <a:pt x="4051300" y="44449"/>
                </a:lnTo>
                <a:lnTo>
                  <a:pt x="4051300" y="31749"/>
                </a:lnTo>
                <a:close/>
              </a:path>
              <a:path w="11177905" h="76200">
                <a:moveTo>
                  <a:pt x="4191000" y="31749"/>
                </a:moveTo>
                <a:lnTo>
                  <a:pt x="4089400" y="31749"/>
                </a:lnTo>
                <a:lnTo>
                  <a:pt x="4089400" y="44449"/>
                </a:lnTo>
                <a:lnTo>
                  <a:pt x="4191000" y="44449"/>
                </a:lnTo>
                <a:lnTo>
                  <a:pt x="4191000" y="31749"/>
                </a:lnTo>
                <a:close/>
              </a:path>
              <a:path w="11177905" h="76200">
                <a:moveTo>
                  <a:pt x="4330700" y="31749"/>
                </a:moveTo>
                <a:lnTo>
                  <a:pt x="4229100" y="31749"/>
                </a:lnTo>
                <a:lnTo>
                  <a:pt x="4229100" y="44449"/>
                </a:lnTo>
                <a:lnTo>
                  <a:pt x="4330700" y="44449"/>
                </a:lnTo>
                <a:lnTo>
                  <a:pt x="4330700" y="31749"/>
                </a:lnTo>
                <a:close/>
              </a:path>
              <a:path w="11177905" h="76200">
                <a:moveTo>
                  <a:pt x="4470400" y="31749"/>
                </a:moveTo>
                <a:lnTo>
                  <a:pt x="4368800" y="31749"/>
                </a:lnTo>
                <a:lnTo>
                  <a:pt x="4368800" y="44449"/>
                </a:lnTo>
                <a:lnTo>
                  <a:pt x="4470400" y="44449"/>
                </a:lnTo>
                <a:lnTo>
                  <a:pt x="4470400" y="31749"/>
                </a:lnTo>
                <a:close/>
              </a:path>
              <a:path w="11177905" h="76200">
                <a:moveTo>
                  <a:pt x="4610100" y="31749"/>
                </a:moveTo>
                <a:lnTo>
                  <a:pt x="4508500" y="31749"/>
                </a:lnTo>
                <a:lnTo>
                  <a:pt x="4508500" y="44449"/>
                </a:lnTo>
                <a:lnTo>
                  <a:pt x="4610100" y="44449"/>
                </a:lnTo>
                <a:lnTo>
                  <a:pt x="4610100" y="31749"/>
                </a:lnTo>
                <a:close/>
              </a:path>
              <a:path w="11177905" h="76200">
                <a:moveTo>
                  <a:pt x="4749800" y="31749"/>
                </a:moveTo>
                <a:lnTo>
                  <a:pt x="4648200" y="31749"/>
                </a:lnTo>
                <a:lnTo>
                  <a:pt x="4648200" y="44449"/>
                </a:lnTo>
                <a:lnTo>
                  <a:pt x="4749800" y="44449"/>
                </a:lnTo>
                <a:lnTo>
                  <a:pt x="4749800" y="31749"/>
                </a:lnTo>
                <a:close/>
              </a:path>
              <a:path w="11177905" h="76200">
                <a:moveTo>
                  <a:pt x="4889500" y="31749"/>
                </a:moveTo>
                <a:lnTo>
                  <a:pt x="4787900" y="31749"/>
                </a:lnTo>
                <a:lnTo>
                  <a:pt x="4787900" y="44449"/>
                </a:lnTo>
                <a:lnTo>
                  <a:pt x="4889500" y="44449"/>
                </a:lnTo>
                <a:lnTo>
                  <a:pt x="4889500" y="31749"/>
                </a:lnTo>
                <a:close/>
              </a:path>
              <a:path w="11177905" h="76200">
                <a:moveTo>
                  <a:pt x="5029200" y="31749"/>
                </a:moveTo>
                <a:lnTo>
                  <a:pt x="4927600" y="31749"/>
                </a:lnTo>
                <a:lnTo>
                  <a:pt x="4927600" y="44449"/>
                </a:lnTo>
                <a:lnTo>
                  <a:pt x="5029200" y="44449"/>
                </a:lnTo>
                <a:lnTo>
                  <a:pt x="5029200" y="31749"/>
                </a:lnTo>
                <a:close/>
              </a:path>
              <a:path w="11177905" h="76200">
                <a:moveTo>
                  <a:pt x="5168900" y="31749"/>
                </a:moveTo>
                <a:lnTo>
                  <a:pt x="5067300" y="31749"/>
                </a:lnTo>
                <a:lnTo>
                  <a:pt x="5067300" y="44449"/>
                </a:lnTo>
                <a:lnTo>
                  <a:pt x="5168900" y="44449"/>
                </a:lnTo>
                <a:lnTo>
                  <a:pt x="5168900" y="31749"/>
                </a:lnTo>
                <a:close/>
              </a:path>
              <a:path w="11177905" h="76200">
                <a:moveTo>
                  <a:pt x="5308600" y="31749"/>
                </a:moveTo>
                <a:lnTo>
                  <a:pt x="5207000" y="31749"/>
                </a:lnTo>
                <a:lnTo>
                  <a:pt x="5207000" y="44449"/>
                </a:lnTo>
                <a:lnTo>
                  <a:pt x="5308600" y="44449"/>
                </a:lnTo>
                <a:lnTo>
                  <a:pt x="5308600" y="31749"/>
                </a:lnTo>
                <a:close/>
              </a:path>
              <a:path w="11177905" h="76200">
                <a:moveTo>
                  <a:pt x="5448300" y="31749"/>
                </a:moveTo>
                <a:lnTo>
                  <a:pt x="5346700" y="31749"/>
                </a:lnTo>
                <a:lnTo>
                  <a:pt x="5346700" y="44449"/>
                </a:lnTo>
                <a:lnTo>
                  <a:pt x="5448300" y="44449"/>
                </a:lnTo>
                <a:lnTo>
                  <a:pt x="5448300" y="31749"/>
                </a:lnTo>
                <a:close/>
              </a:path>
              <a:path w="11177905" h="76200">
                <a:moveTo>
                  <a:pt x="5588000" y="31749"/>
                </a:moveTo>
                <a:lnTo>
                  <a:pt x="5486400" y="31749"/>
                </a:lnTo>
                <a:lnTo>
                  <a:pt x="5486400" y="44449"/>
                </a:lnTo>
                <a:lnTo>
                  <a:pt x="5588000" y="44449"/>
                </a:lnTo>
                <a:lnTo>
                  <a:pt x="5588000" y="31749"/>
                </a:lnTo>
                <a:close/>
              </a:path>
              <a:path w="11177905" h="76200">
                <a:moveTo>
                  <a:pt x="5727700" y="31749"/>
                </a:moveTo>
                <a:lnTo>
                  <a:pt x="5626100" y="31749"/>
                </a:lnTo>
                <a:lnTo>
                  <a:pt x="5626100" y="44449"/>
                </a:lnTo>
                <a:lnTo>
                  <a:pt x="5727700" y="44449"/>
                </a:lnTo>
                <a:lnTo>
                  <a:pt x="5727700" y="31749"/>
                </a:lnTo>
                <a:close/>
              </a:path>
              <a:path w="11177905" h="76200">
                <a:moveTo>
                  <a:pt x="5867400" y="31749"/>
                </a:moveTo>
                <a:lnTo>
                  <a:pt x="5765800" y="31749"/>
                </a:lnTo>
                <a:lnTo>
                  <a:pt x="5765800" y="44449"/>
                </a:lnTo>
                <a:lnTo>
                  <a:pt x="5867400" y="44449"/>
                </a:lnTo>
                <a:lnTo>
                  <a:pt x="5867400" y="31749"/>
                </a:lnTo>
                <a:close/>
              </a:path>
              <a:path w="11177905" h="76200">
                <a:moveTo>
                  <a:pt x="6007100" y="31749"/>
                </a:moveTo>
                <a:lnTo>
                  <a:pt x="5905500" y="31749"/>
                </a:lnTo>
                <a:lnTo>
                  <a:pt x="5905500" y="44449"/>
                </a:lnTo>
                <a:lnTo>
                  <a:pt x="6007100" y="44449"/>
                </a:lnTo>
                <a:lnTo>
                  <a:pt x="6007100" y="31749"/>
                </a:lnTo>
                <a:close/>
              </a:path>
              <a:path w="11177905" h="76200">
                <a:moveTo>
                  <a:pt x="6146800" y="31749"/>
                </a:moveTo>
                <a:lnTo>
                  <a:pt x="6045200" y="31749"/>
                </a:lnTo>
                <a:lnTo>
                  <a:pt x="6045200" y="44449"/>
                </a:lnTo>
                <a:lnTo>
                  <a:pt x="6146800" y="44449"/>
                </a:lnTo>
                <a:lnTo>
                  <a:pt x="6146800" y="31749"/>
                </a:lnTo>
                <a:close/>
              </a:path>
              <a:path w="11177905" h="76200">
                <a:moveTo>
                  <a:pt x="6286500" y="31749"/>
                </a:moveTo>
                <a:lnTo>
                  <a:pt x="6184900" y="31749"/>
                </a:lnTo>
                <a:lnTo>
                  <a:pt x="6184900" y="44449"/>
                </a:lnTo>
                <a:lnTo>
                  <a:pt x="6286500" y="44449"/>
                </a:lnTo>
                <a:lnTo>
                  <a:pt x="6286500" y="31749"/>
                </a:lnTo>
                <a:close/>
              </a:path>
              <a:path w="11177905" h="76200">
                <a:moveTo>
                  <a:pt x="6426200" y="31749"/>
                </a:moveTo>
                <a:lnTo>
                  <a:pt x="6324600" y="31749"/>
                </a:lnTo>
                <a:lnTo>
                  <a:pt x="6324600" y="44449"/>
                </a:lnTo>
                <a:lnTo>
                  <a:pt x="6426200" y="44449"/>
                </a:lnTo>
                <a:lnTo>
                  <a:pt x="6426200" y="31749"/>
                </a:lnTo>
                <a:close/>
              </a:path>
              <a:path w="11177905" h="76200">
                <a:moveTo>
                  <a:pt x="6565900" y="31749"/>
                </a:moveTo>
                <a:lnTo>
                  <a:pt x="6464300" y="31749"/>
                </a:lnTo>
                <a:lnTo>
                  <a:pt x="6464300" y="44449"/>
                </a:lnTo>
                <a:lnTo>
                  <a:pt x="6565900" y="44449"/>
                </a:lnTo>
                <a:lnTo>
                  <a:pt x="6565900" y="31749"/>
                </a:lnTo>
                <a:close/>
              </a:path>
              <a:path w="11177905" h="76200">
                <a:moveTo>
                  <a:pt x="6705600" y="31749"/>
                </a:moveTo>
                <a:lnTo>
                  <a:pt x="6604000" y="31749"/>
                </a:lnTo>
                <a:lnTo>
                  <a:pt x="6604000" y="44449"/>
                </a:lnTo>
                <a:lnTo>
                  <a:pt x="6705600" y="44449"/>
                </a:lnTo>
                <a:lnTo>
                  <a:pt x="6705600" y="31749"/>
                </a:lnTo>
                <a:close/>
              </a:path>
              <a:path w="11177905" h="76200">
                <a:moveTo>
                  <a:pt x="6845300" y="31749"/>
                </a:moveTo>
                <a:lnTo>
                  <a:pt x="6743700" y="31749"/>
                </a:lnTo>
                <a:lnTo>
                  <a:pt x="6743700" y="44449"/>
                </a:lnTo>
                <a:lnTo>
                  <a:pt x="6845300" y="44449"/>
                </a:lnTo>
                <a:lnTo>
                  <a:pt x="6845300" y="31749"/>
                </a:lnTo>
                <a:close/>
              </a:path>
              <a:path w="11177905" h="76200">
                <a:moveTo>
                  <a:pt x="6985000" y="31749"/>
                </a:moveTo>
                <a:lnTo>
                  <a:pt x="6883400" y="31749"/>
                </a:lnTo>
                <a:lnTo>
                  <a:pt x="6883400" y="44449"/>
                </a:lnTo>
                <a:lnTo>
                  <a:pt x="6985000" y="44449"/>
                </a:lnTo>
                <a:lnTo>
                  <a:pt x="6985000" y="31749"/>
                </a:lnTo>
                <a:close/>
              </a:path>
              <a:path w="11177905" h="76200">
                <a:moveTo>
                  <a:pt x="7124700" y="31749"/>
                </a:moveTo>
                <a:lnTo>
                  <a:pt x="7023100" y="31749"/>
                </a:lnTo>
                <a:lnTo>
                  <a:pt x="7023100" y="44449"/>
                </a:lnTo>
                <a:lnTo>
                  <a:pt x="7124700" y="44449"/>
                </a:lnTo>
                <a:lnTo>
                  <a:pt x="7124700" y="31749"/>
                </a:lnTo>
                <a:close/>
              </a:path>
              <a:path w="11177905" h="76200">
                <a:moveTo>
                  <a:pt x="7264400" y="31749"/>
                </a:moveTo>
                <a:lnTo>
                  <a:pt x="7162800" y="31749"/>
                </a:lnTo>
                <a:lnTo>
                  <a:pt x="7162800" y="44449"/>
                </a:lnTo>
                <a:lnTo>
                  <a:pt x="7264400" y="44449"/>
                </a:lnTo>
                <a:lnTo>
                  <a:pt x="7264400" y="31749"/>
                </a:lnTo>
                <a:close/>
              </a:path>
              <a:path w="11177905" h="76200">
                <a:moveTo>
                  <a:pt x="7404100" y="31749"/>
                </a:moveTo>
                <a:lnTo>
                  <a:pt x="7302500" y="31749"/>
                </a:lnTo>
                <a:lnTo>
                  <a:pt x="7302500" y="44449"/>
                </a:lnTo>
                <a:lnTo>
                  <a:pt x="7404100" y="44449"/>
                </a:lnTo>
                <a:lnTo>
                  <a:pt x="7404100" y="31749"/>
                </a:lnTo>
                <a:close/>
              </a:path>
              <a:path w="11177905" h="76200">
                <a:moveTo>
                  <a:pt x="7543800" y="31749"/>
                </a:moveTo>
                <a:lnTo>
                  <a:pt x="7442200" y="31749"/>
                </a:lnTo>
                <a:lnTo>
                  <a:pt x="7442200" y="44449"/>
                </a:lnTo>
                <a:lnTo>
                  <a:pt x="7543800" y="44449"/>
                </a:lnTo>
                <a:lnTo>
                  <a:pt x="7543800" y="31749"/>
                </a:lnTo>
                <a:close/>
              </a:path>
              <a:path w="11177905" h="76200">
                <a:moveTo>
                  <a:pt x="7683500" y="31749"/>
                </a:moveTo>
                <a:lnTo>
                  <a:pt x="7581900" y="31749"/>
                </a:lnTo>
                <a:lnTo>
                  <a:pt x="7581900" y="44449"/>
                </a:lnTo>
                <a:lnTo>
                  <a:pt x="7683500" y="44449"/>
                </a:lnTo>
                <a:lnTo>
                  <a:pt x="7683500" y="31749"/>
                </a:lnTo>
                <a:close/>
              </a:path>
              <a:path w="11177905" h="76200">
                <a:moveTo>
                  <a:pt x="7823200" y="31749"/>
                </a:moveTo>
                <a:lnTo>
                  <a:pt x="7721600" y="31749"/>
                </a:lnTo>
                <a:lnTo>
                  <a:pt x="7721600" y="44449"/>
                </a:lnTo>
                <a:lnTo>
                  <a:pt x="7823200" y="44449"/>
                </a:lnTo>
                <a:lnTo>
                  <a:pt x="7823200" y="31749"/>
                </a:lnTo>
                <a:close/>
              </a:path>
              <a:path w="11177905" h="76200">
                <a:moveTo>
                  <a:pt x="7962900" y="31749"/>
                </a:moveTo>
                <a:lnTo>
                  <a:pt x="7861300" y="31749"/>
                </a:lnTo>
                <a:lnTo>
                  <a:pt x="7861300" y="44449"/>
                </a:lnTo>
                <a:lnTo>
                  <a:pt x="7962900" y="44449"/>
                </a:lnTo>
                <a:lnTo>
                  <a:pt x="7962900" y="31749"/>
                </a:lnTo>
                <a:close/>
              </a:path>
              <a:path w="11177905" h="76200">
                <a:moveTo>
                  <a:pt x="8102600" y="31749"/>
                </a:moveTo>
                <a:lnTo>
                  <a:pt x="8001000" y="31749"/>
                </a:lnTo>
                <a:lnTo>
                  <a:pt x="8001000" y="44449"/>
                </a:lnTo>
                <a:lnTo>
                  <a:pt x="8102600" y="44449"/>
                </a:lnTo>
                <a:lnTo>
                  <a:pt x="8102600" y="31749"/>
                </a:lnTo>
                <a:close/>
              </a:path>
              <a:path w="11177905" h="76200">
                <a:moveTo>
                  <a:pt x="8242300" y="31749"/>
                </a:moveTo>
                <a:lnTo>
                  <a:pt x="8140700" y="31749"/>
                </a:lnTo>
                <a:lnTo>
                  <a:pt x="8140700" y="44449"/>
                </a:lnTo>
                <a:lnTo>
                  <a:pt x="8242300" y="44449"/>
                </a:lnTo>
                <a:lnTo>
                  <a:pt x="8242300" y="31749"/>
                </a:lnTo>
                <a:close/>
              </a:path>
              <a:path w="11177905" h="76200">
                <a:moveTo>
                  <a:pt x="8382000" y="31749"/>
                </a:moveTo>
                <a:lnTo>
                  <a:pt x="8280400" y="31749"/>
                </a:lnTo>
                <a:lnTo>
                  <a:pt x="8280400" y="44449"/>
                </a:lnTo>
                <a:lnTo>
                  <a:pt x="8382000" y="44449"/>
                </a:lnTo>
                <a:lnTo>
                  <a:pt x="8382000" y="31749"/>
                </a:lnTo>
                <a:close/>
              </a:path>
              <a:path w="11177905" h="76200">
                <a:moveTo>
                  <a:pt x="8521700" y="31749"/>
                </a:moveTo>
                <a:lnTo>
                  <a:pt x="8420100" y="31749"/>
                </a:lnTo>
                <a:lnTo>
                  <a:pt x="8420100" y="44449"/>
                </a:lnTo>
                <a:lnTo>
                  <a:pt x="8521700" y="44449"/>
                </a:lnTo>
                <a:lnTo>
                  <a:pt x="8521700" y="31749"/>
                </a:lnTo>
                <a:close/>
              </a:path>
              <a:path w="11177905" h="76200">
                <a:moveTo>
                  <a:pt x="8661400" y="31749"/>
                </a:moveTo>
                <a:lnTo>
                  <a:pt x="8559800" y="31749"/>
                </a:lnTo>
                <a:lnTo>
                  <a:pt x="8559800" y="44449"/>
                </a:lnTo>
                <a:lnTo>
                  <a:pt x="8661400" y="44449"/>
                </a:lnTo>
                <a:lnTo>
                  <a:pt x="8661400" y="31749"/>
                </a:lnTo>
                <a:close/>
              </a:path>
              <a:path w="11177905" h="76200">
                <a:moveTo>
                  <a:pt x="8801100" y="31749"/>
                </a:moveTo>
                <a:lnTo>
                  <a:pt x="8699500" y="31749"/>
                </a:lnTo>
                <a:lnTo>
                  <a:pt x="8699500" y="44449"/>
                </a:lnTo>
                <a:lnTo>
                  <a:pt x="8801100" y="44449"/>
                </a:lnTo>
                <a:lnTo>
                  <a:pt x="8801100" y="31749"/>
                </a:lnTo>
                <a:close/>
              </a:path>
              <a:path w="11177905" h="76200">
                <a:moveTo>
                  <a:pt x="8940800" y="31749"/>
                </a:moveTo>
                <a:lnTo>
                  <a:pt x="8839200" y="31749"/>
                </a:lnTo>
                <a:lnTo>
                  <a:pt x="8839200" y="44449"/>
                </a:lnTo>
                <a:lnTo>
                  <a:pt x="8940800" y="44449"/>
                </a:lnTo>
                <a:lnTo>
                  <a:pt x="8940800" y="31749"/>
                </a:lnTo>
                <a:close/>
              </a:path>
              <a:path w="11177905" h="76200">
                <a:moveTo>
                  <a:pt x="9080500" y="31749"/>
                </a:moveTo>
                <a:lnTo>
                  <a:pt x="8978900" y="31749"/>
                </a:lnTo>
                <a:lnTo>
                  <a:pt x="8978900" y="44449"/>
                </a:lnTo>
                <a:lnTo>
                  <a:pt x="9080500" y="44449"/>
                </a:lnTo>
                <a:lnTo>
                  <a:pt x="9080500" y="31749"/>
                </a:lnTo>
                <a:close/>
              </a:path>
              <a:path w="11177905" h="76200">
                <a:moveTo>
                  <a:pt x="9220200" y="31749"/>
                </a:moveTo>
                <a:lnTo>
                  <a:pt x="9118600" y="31749"/>
                </a:lnTo>
                <a:lnTo>
                  <a:pt x="9118600" y="44449"/>
                </a:lnTo>
                <a:lnTo>
                  <a:pt x="9220200" y="44449"/>
                </a:lnTo>
                <a:lnTo>
                  <a:pt x="9220200" y="31749"/>
                </a:lnTo>
                <a:close/>
              </a:path>
              <a:path w="11177905" h="76200">
                <a:moveTo>
                  <a:pt x="9359900" y="31749"/>
                </a:moveTo>
                <a:lnTo>
                  <a:pt x="9258300" y="31749"/>
                </a:lnTo>
                <a:lnTo>
                  <a:pt x="9258300" y="44449"/>
                </a:lnTo>
                <a:lnTo>
                  <a:pt x="9359900" y="44449"/>
                </a:lnTo>
                <a:lnTo>
                  <a:pt x="9359900" y="31749"/>
                </a:lnTo>
                <a:close/>
              </a:path>
              <a:path w="11177905" h="76200">
                <a:moveTo>
                  <a:pt x="9499600" y="31749"/>
                </a:moveTo>
                <a:lnTo>
                  <a:pt x="9398000" y="31749"/>
                </a:lnTo>
                <a:lnTo>
                  <a:pt x="9398000" y="44449"/>
                </a:lnTo>
                <a:lnTo>
                  <a:pt x="9499600" y="44449"/>
                </a:lnTo>
                <a:lnTo>
                  <a:pt x="9499600" y="31749"/>
                </a:lnTo>
                <a:close/>
              </a:path>
              <a:path w="11177905" h="76200">
                <a:moveTo>
                  <a:pt x="9639300" y="31749"/>
                </a:moveTo>
                <a:lnTo>
                  <a:pt x="9537700" y="31749"/>
                </a:lnTo>
                <a:lnTo>
                  <a:pt x="9537700" y="44449"/>
                </a:lnTo>
                <a:lnTo>
                  <a:pt x="9639300" y="44449"/>
                </a:lnTo>
                <a:lnTo>
                  <a:pt x="9639300" y="31749"/>
                </a:lnTo>
                <a:close/>
              </a:path>
              <a:path w="11177905" h="76200">
                <a:moveTo>
                  <a:pt x="9779000" y="31749"/>
                </a:moveTo>
                <a:lnTo>
                  <a:pt x="9677400" y="31749"/>
                </a:lnTo>
                <a:lnTo>
                  <a:pt x="9677400" y="44449"/>
                </a:lnTo>
                <a:lnTo>
                  <a:pt x="9779000" y="44449"/>
                </a:lnTo>
                <a:lnTo>
                  <a:pt x="9779000" y="31749"/>
                </a:lnTo>
                <a:close/>
              </a:path>
              <a:path w="11177905" h="76200">
                <a:moveTo>
                  <a:pt x="9918700" y="31749"/>
                </a:moveTo>
                <a:lnTo>
                  <a:pt x="9817100" y="31749"/>
                </a:lnTo>
                <a:lnTo>
                  <a:pt x="9817100" y="44449"/>
                </a:lnTo>
                <a:lnTo>
                  <a:pt x="9918700" y="44449"/>
                </a:lnTo>
                <a:lnTo>
                  <a:pt x="9918700" y="31749"/>
                </a:lnTo>
                <a:close/>
              </a:path>
              <a:path w="11177905" h="76200">
                <a:moveTo>
                  <a:pt x="10058400" y="31749"/>
                </a:moveTo>
                <a:lnTo>
                  <a:pt x="9956800" y="31749"/>
                </a:lnTo>
                <a:lnTo>
                  <a:pt x="9956800" y="44449"/>
                </a:lnTo>
                <a:lnTo>
                  <a:pt x="10058400" y="44449"/>
                </a:lnTo>
                <a:lnTo>
                  <a:pt x="10058400" y="31749"/>
                </a:lnTo>
                <a:close/>
              </a:path>
              <a:path w="11177905" h="76200">
                <a:moveTo>
                  <a:pt x="10198100" y="31749"/>
                </a:moveTo>
                <a:lnTo>
                  <a:pt x="10096500" y="31749"/>
                </a:lnTo>
                <a:lnTo>
                  <a:pt x="10096500" y="44449"/>
                </a:lnTo>
                <a:lnTo>
                  <a:pt x="10198100" y="44449"/>
                </a:lnTo>
                <a:lnTo>
                  <a:pt x="10198100" y="31749"/>
                </a:lnTo>
                <a:close/>
              </a:path>
              <a:path w="11177905" h="76200">
                <a:moveTo>
                  <a:pt x="10337800" y="31749"/>
                </a:moveTo>
                <a:lnTo>
                  <a:pt x="10236200" y="31749"/>
                </a:lnTo>
                <a:lnTo>
                  <a:pt x="10236200" y="44449"/>
                </a:lnTo>
                <a:lnTo>
                  <a:pt x="10337800" y="44449"/>
                </a:lnTo>
                <a:lnTo>
                  <a:pt x="10337800" y="31749"/>
                </a:lnTo>
                <a:close/>
              </a:path>
              <a:path w="11177905" h="76200">
                <a:moveTo>
                  <a:pt x="10477500" y="31749"/>
                </a:moveTo>
                <a:lnTo>
                  <a:pt x="10375900" y="31749"/>
                </a:lnTo>
                <a:lnTo>
                  <a:pt x="10375900" y="44449"/>
                </a:lnTo>
                <a:lnTo>
                  <a:pt x="10477500" y="44449"/>
                </a:lnTo>
                <a:lnTo>
                  <a:pt x="10477500" y="31749"/>
                </a:lnTo>
                <a:close/>
              </a:path>
              <a:path w="11177905" h="76200">
                <a:moveTo>
                  <a:pt x="10617200" y="31749"/>
                </a:moveTo>
                <a:lnTo>
                  <a:pt x="10515600" y="31749"/>
                </a:lnTo>
                <a:lnTo>
                  <a:pt x="10515600" y="44449"/>
                </a:lnTo>
                <a:lnTo>
                  <a:pt x="10617200" y="44449"/>
                </a:lnTo>
                <a:lnTo>
                  <a:pt x="10617200" y="31749"/>
                </a:lnTo>
                <a:close/>
              </a:path>
              <a:path w="11177905" h="76200">
                <a:moveTo>
                  <a:pt x="10756900" y="31749"/>
                </a:moveTo>
                <a:lnTo>
                  <a:pt x="10655300" y="31749"/>
                </a:lnTo>
                <a:lnTo>
                  <a:pt x="10655300" y="44449"/>
                </a:lnTo>
                <a:lnTo>
                  <a:pt x="10756900" y="44449"/>
                </a:lnTo>
                <a:lnTo>
                  <a:pt x="10756900" y="31749"/>
                </a:lnTo>
                <a:close/>
              </a:path>
              <a:path w="11177905" h="76200">
                <a:moveTo>
                  <a:pt x="10896600" y="31749"/>
                </a:moveTo>
                <a:lnTo>
                  <a:pt x="10795000" y="31749"/>
                </a:lnTo>
                <a:lnTo>
                  <a:pt x="10795000" y="44449"/>
                </a:lnTo>
                <a:lnTo>
                  <a:pt x="10896600" y="44449"/>
                </a:lnTo>
                <a:lnTo>
                  <a:pt x="10896600" y="31749"/>
                </a:lnTo>
                <a:close/>
              </a:path>
              <a:path w="11177905" h="76200">
                <a:moveTo>
                  <a:pt x="11036300" y="31749"/>
                </a:moveTo>
                <a:lnTo>
                  <a:pt x="10934700" y="31749"/>
                </a:lnTo>
                <a:lnTo>
                  <a:pt x="10934700" y="44449"/>
                </a:lnTo>
                <a:lnTo>
                  <a:pt x="11036300" y="44449"/>
                </a:lnTo>
                <a:lnTo>
                  <a:pt x="11036300" y="31749"/>
                </a:lnTo>
                <a:close/>
              </a:path>
              <a:path w="11177905" h="76200">
                <a:moveTo>
                  <a:pt x="11139805" y="0"/>
                </a:moveTo>
                <a:lnTo>
                  <a:pt x="11124957" y="2993"/>
                </a:lnTo>
                <a:lnTo>
                  <a:pt x="11112849" y="11158"/>
                </a:lnTo>
                <a:lnTo>
                  <a:pt x="11104693" y="23268"/>
                </a:lnTo>
                <a:lnTo>
                  <a:pt x="11101705" y="38099"/>
                </a:lnTo>
                <a:lnTo>
                  <a:pt x="11104693" y="52931"/>
                </a:lnTo>
                <a:lnTo>
                  <a:pt x="11112849" y="65041"/>
                </a:lnTo>
                <a:lnTo>
                  <a:pt x="11124957" y="73206"/>
                </a:lnTo>
                <a:lnTo>
                  <a:pt x="11139805" y="76199"/>
                </a:lnTo>
                <a:lnTo>
                  <a:pt x="11154652" y="73206"/>
                </a:lnTo>
                <a:lnTo>
                  <a:pt x="11166760" y="65041"/>
                </a:lnTo>
                <a:lnTo>
                  <a:pt x="11174916" y="52931"/>
                </a:lnTo>
                <a:lnTo>
                  <a:pt x="11176625" y="44449"/>
                </a:lnTo>
                <a:lnTo>
                  <a:pt x="11139805" y="44449"/>
                </a:lnTo>
                <a:lnTo>
                  <a:pt x="11139805" y="31749"/>
                </a:lnTo>
                <a:lnTo>
                  <a:pt x="11176625" y="31749"/>
                </a:lnTo>
                <a:lnTo>
                  <a:pt x="11174916" y="23268"/>
                </a:lnTo>
                <a:lnTo>
                  <a:pt x="11166760" y="11158"/>
                </a:lnTo>
                <a:lnTo>
                  <a:pt x="11154652" y="2993"/>
                </a:lnTo>
                <a:lnTo>
                  <a:pt x="11139805" y="0"/>
                </a:lnTo>
                <a:close/>
              </a:path>
              <a:path w="11177905" h="76200">
                <a:moveTo>
                  <a:pt x="11102984" y="31749"/>
                </a:moveTo>
                <a:lnTo>
                  <a:pt x="11074400" y="31749"/>
                </a:lnTo>
                <a:lnTo>
                  <a:pt x="11074400" y="44449"/>
                </a:lnTo>
                <a:lnTo>
                  <a:pt x="11102984" y="44449"/>
                </a:lnTo>
                <a:lnTo>
                  <a:pt x="11101705" y="38099"/>
                </a:lnTo>
                <a:lnTo>
                  <a:pt x="11102984" y="31749"/>
                </a:lnTo>
                <a:close/>
              </a:path>
              <a:path w="11177905" h="76200">
                <a:moveTo>
                  <a:pt x="11176625" y="31749"/>
                </a:moveTo>
                <a:lnTo>
                  <a:pt x="11139805" y="31749"/>
                </a:lnTo>
                <a:lnTo>
                  <a:pt x="11139805" y="44449"/>
                </a:lnTo>
                <a:lnTo>
                  <a:pt x="11176625" y="44449"/>
                </a:lnTo>
                <a:lnTo>
                  <a:pt x="11177905" y="38099"/>
                </a:lnTo>
                <a:lnTo>
                  <a:pt x="11176625" y="31749"/>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512063" y="2343911"/>
            <a:ext cx="11177905" cy="76200"/>
          </a:xfrm>
          <a:custGeom>
            <a:rect l="l" t="t" r="r" b="b"/>
            <a:pathLst>
              <a:path w="11177905" h="76200">
                <a:moveTo>
                  <a:pt x="38100" y="0"/>
                </a:moveTo>
                <a:lnTo>
                  <a:pt x="23268" y="2988"/>
                </a:lnTo>
                <a:lnTo>
                  <a:pt x="11158" y="11144"/>
                </a:lnTo>
                <a:lnTo>
                  <a:pt x="2993" y="23252"/>
                </a:lnTo>
                <a:lnTo>
                  <a:pt x="0" y="38100"/>
                </a:lnTo>
                <a:lnTo>
                  <a:pt x="2993" y="52947"/>
                </a:lnTo>
                <a:lnTo>
                  <a:pt x="11158" y="65055"/>
                </a:lnTo>
                <a:lnTo>
                  <a:pt x="23268" y="73211"/>
                </a:lnTo>
                <a:lnTo>
                  <a:pt x="38100" y="76200"/>
                </a:lnTo>
                <a:lnTo>
                  <a:pt x="52931" y="73211"/>
                </a:lnTo>
                <a:lnTo>
                  <a:pt x="65041" y="65055"/>
                </a:lnTo>
                <a:lnTo>
                  <a:pt x="73206" y="52947"/>
                </a:lnTo>
                <a:lnTo>
                  <a:pt x="74919" y="44450"/>
                </a:lnTo>
                <a:lnTo>
                  <a:pt x="38100" y="44450"/>
                </a:lnTo>
                <a:lnTo>
                  <a:pt x="38100" y="31750"/>
                </a:lnTo>
                <a:lnTo>
                  <a:pt x="74919" y="31750"/>
                </a:lnTo>
                <a:lnTo>
                  <a:pt x="73206" y="23252"/>
                </a:lnTo>
                <a:lnTo>
                  <a:pt x="65041" y="11144"/>
                </a:lnTo>
                <a:lnTo>
                  <a:pt x="52931" y="2988"/>
                </a:lnTo>
                <a:lnTo>
                  <a:pt x="38100" y="0"/>
                </a:lnTo>
                <a:close/>
              </a:path>
              <a:path w="11177905" h="76200">
                <a:moveTo>
                  <a:pt x="74919" y="31750"/>
                </a:moveTo>
                <a:lnTo>
                  <a:pt x="38100" y="31750"/>
                </a:lnTo>
                <a:lnTo>
                  <a:pt x="38100" y="44450"/>
                </a:lnTo>
                <a:lnTo>
                  <a:pt x="74919" y="44450"/>
                </a:lnTo>
                <a:lnTo>
                  <a:pt x="76200" y="38100"/>
                </a:lnTo>
                <a:lnTo>
                  <a:pt x="74919" y="31750"/>
                </a:lnTo>
                <a:close/>
              </a:path>
              <a:path w="11177905" h="76200">
                <a:moveTo>
                  <a:pt x="139700" y="31750"/>
                </a:moveTo>
                <a:lnTo>
                  <a:pt x="74919" y="31750"/>
                </a:lnTo>
                <a:lnTo>
                  <a:pt x="76200" y="38100"/>
                </a:lnTo>
                <a:lnTo>
                  <a:pt x="74919" y="44450"/>
                </a:lnTo>
                <a:lnTo>
                  <a:pt x="139700" y="44450"/>
                </a:lnTo>
                <a:lnTo>
                  <a:pt x="139700" y="31750"/>
                </a:lnTo>
                <a:close/>
              </a:path>
              <a:path w="11177905" h="76200">
                <a:moveTo>
                  <a:pt x="279400" y="31750"/>
                </a:moveTo>
                <a:lnTo>
                  <a:pt x="177800" y="31750"/>
                </a:lnTo>
                <a:lnTo>
                  <a:pt x="177800" y="44450"/>
                </a:lnTo>
                <a:lnTo>
                  <a:pt x="279400" y="44450"/>
                </a:lnTo>
                <a:lnTo>
                  <a:pt x="279400" y="31750"/>
                </a:lnTo>
                <a:close/>
              </a:path>
              <a:path w="11177905" h="76200">
                <a:moveTo>
                  <a:pt x="419099" y="31750"/>
                </a:moveTo>
                <a:lnTo>
                  <a:pt x="317499" y="31750"/>
                </a:lnTo>
                <a:lnTo>
                  <a:pt x="317499" y="44450"/>
                </a:lnTo>
                <a:lnTo>
                  <a:pt x="419099" y="44450"/>
                </a:lnTo>
                <a:lnTo>
                  <a:pt x="419099" y="31750"/>
                </a:lnTo>
                <a:close/>
              </a:path>
              <a:path w="11177905" h="76200">
                <a:moveTo>
                  <a:pt x="558799" y="31750"/>
                </a:moveTo>
                <a:lnTo>
                  <a:pt x="457199" y="31750"/>
                </a:lnTo>
                <a:lnTo>
                  <a:pt x="457199" y="44450"/>
                </a:lnTo>
                <a:lnTo>
                  <a:pt x="558799" y="44450"/>
                </a:lnTo>
                <a:lnTo>
                  <a:pt x="558799" y="31750"/>
                </a:lnTo>
                <a:close/>
              </a:path>
              <a:path w="11177905" h="76200">
                <a:moveTo>
                  <a:pt x="698499" y="31750"/>
                </a:moveTo>
                <a:lnTo>
                  <a:pt x="596899" y="31750"/>
                </a:lnTo>
                <a:lnTo>
                  <a:pt x="596899" y="44450"/>
                </a:lnTo>
                <a:lnTo>
                  <a:pt x="698499" y="44450"/>
                </a:lnTo>
                <a:lnTo>
                  <a:pt x="698499" y="31750"/>
                </a:lnTo>
                <a:close/>
              </a:path>
              <a:path w="11177905" h="76200">
                <a:moveTo>
                  <a:pt x="838200" y="31750"/>
                </a:moveTo>
                <a:lnTo>
                  <a:pt x="736599" y="31750"/>
                </a:lnTo>
                <a:lnTo>
                  <a:pt x="736599" y="44450"/>
                </a:lnTo>
                <a:lnTo>
                  <a:pt x="838200" y="44450"/>
                </a:lnTo>
                <a:lnTo>
                  <a:pt x="838200" y="31750"/>
                </a:lnTo>
                <a:close/>
              </a:path>
              <a:path w="11177905" h="76200">
                <a:moveTo>
                  <a:pt x="977900" y="31750"/>
                </a:moveTo>
                <a:lnTo>
                  <a:pt x="876300" y="31750"/>
                </a:lnTo>
                <a:lnTo>
                  <a:pt x="876300" y="44450"/>
                </a:lnTo>
                <a:lnTo>
                  <a:pt x="977900" y="44450"/>
                </a:lnTo>
                <a:lnTo>
                  <a:pt x="977900" y="31750"/>
                </a:lnTo>
                <a:close/>
              </a:path>
              <a:path w="11177905" h="76200">
                <a:moveTo>
                  <a:pt x="1117600" y="31750"/>
                </a:moveTo>
                <a:lnTo>
                  <a:pt x="1016000" y="31750"/>
                </a:lnTo>
                <a:lnTo>
                  <a:pt x="1016000" y="44450"/>
                </a:lnTo>
                <a:lnTo>
                  <a:pt x="1117600" y="44450"/>
                </a:lnTo>
                <a:lnTo>
                  <a:pt x="1117600" y="31750"/>
                </a:lnTo>
                <a:close/>
              </a:path>
              <a:path w="11177905" h="76200">
                <a:moveTo>
                  <a:pt x="1257300" y="31750"/>
                </a:moveTo>
                <a:lnTo>
                  <a:pt x="1155700" y="31750"/>
                </a:lnTo>
                <a:lnTo>
                  <a:pt x="1155700" y="44450"/>
                </a:lnTo>
                <a:lnTo>
                  <a:pt x="1257300" y="44450"/>
                </a:lnTo>
                <a:lnTo>
                  <a:pt x="1257300" y="31750"/>
                </a:lnTo>
                <a:close/>
              </a:path>
              <a:path w="11177905" h="76200">
                <a:moveTo>
                  <a:pt x="1397000" y="31750"/>
                </a:moveTo>
                <a:lnTo>
                  <a:pt x="1295400" y="31750"/>
                </a:lnTo>
                <a:lnTo>
                  <a:pt x="1295400" y="44450"/>
                </a:lnTo>
                <a:lnTo>
                  <a:pt x="1397000" y="44450"/>
                </a:lnTo>
                <a:lnTo>
                  <a:pt x="1397000" y="31750"/>
                </a:lnTo>
                <a:close/>
              </a:path>
              <a:path w="11177905" h="76200">
                <a:moveTo>
                  <a:pt x="1536700" y="31750"/>
                </a:moveTo>
                <a:lnTo>
                  <a:pt x="1435100" y="31750"/>
                </a:lnTo>
                <a:lnTo>
                  <a:pt x="1435100" y="44450"/>
                </a:lnTo>
                <a:lnTo>
                  <a:pt x="1536700" y="44450"/>
                </a:lnTo>
                <a:lnTo>
                  <a:pt x="1536700" y="31750"/>
                </a:lnTo>
                <a:close/>
              </a:path>
              <a:path w="11177905" h="76200">
                <a:moveTo>
                  <a:pt x="1676400" y="31750"/>
                </a:moveTo>
                <a:lnTo>
                  <a:pt x="1574800" y="31750"/>
                </a:lnTo>
                <a:lnTo>
                  <a:pt x="1574800" y="44450"/>
                </a:lnTo>
                <a:lnTo>
                  <a:pt x="1676400" y="44450"/>
                </a:lnTo>
                <a:lnTo>
                  <a:pt x="1676400" y="31750"/>
                </a:lnTo>
                <a:close/>
              </a:path>
              <a:path w="11177905" h="76200">
                <a:moveTo>
                  <a:pt x="1816100" y="31750"/>
                </a:moveTo>
                <a:lnTo>
                  <a:pt x="1714500" y="31750"/>
                </a:lnTo>
                <a:lnTo>
                  <a:pt x="1714500" y="44450"/>
                </a:lnTo>
                <a:lnTo>
                  <a:pt x="1816100" y="44450"/>
                </a:lnTo>
                <a:lnTo>
                  <a:pt x="1816100" y="31750"/>
                </a:lnTo>
                <a:close/>
              </a:path>
              <a:path w="11177905" h="76200">
                <a:moveTo>
                  <a:pt x="1955800" y="31750"/>
                </a:moveTo>
                <a:lnTo>
                  <a:pt x="1854200" y="31750"/>
                </a:lnTo>
                <a:lnTo>
                  <a:pt x="1854200" y="44450"/>
                </a:lnTo>
                <a:lnTo>
                  <a:pt x="1955800" y="44450"/>
                </a:lnTo>
                <a:lnTo>
                  <a:pt x="1955800" y="31750"/>
                </a:lnTo>
                <a:close/>
              </a:path>
              <a:path w="11177905" h="76200">
                <a:moveTo>
                  <a:pt x="2095500" y="31750"/>
                </a:moveTo>
                <a:lnTo>
                  <a:pt x="1993900" y="31750"/>
                </a:lnTo>
                <a:lnTo>
                  <a:pt x="1993900" y="44450"/>
                </a:lnTo>
                <a:lnTo>
                  <a:pt x="2095500" y="44450"/>
                </a:lnTo>
                <a:lnTo>
                  <a:pt x="2095500" y="31750"/>
                </a:lnTo>
                <a:close/>
              </a:path>
              <a:path w="11177905" h="76200">
                <a:moveTo>
                  <a:pt x="2235200" y="31750"/>
                </a:moveTo>
                <a:lnTo>
                  <a:pt x="2133600" y="31750"/>
                </a:lnTo>
                <a:lnTo>
                  <a:pt x="2133600" y="44450"/>
                </a:lnTo>
                <a:lnTo>
                  <a:pt x="2235200" y="44450"/>
                </a:lnTo>
                <a:lnTo>
                  <a:pt x="2235200" y="31750"/>
                </a:lnTo>
                <a:close/>
              </a:path>
              <a:path w="11177905" h="76200">
                <a:moveTo>
                  <a:pt x="2374900" y="31750"/>
                </a:moveTo>
                <a:lnTo>
                  <a:pt x="2273300" y="31750"/>
                </a:lnTo>
                <a:lnTo>
                  <a:pt x="2273300" y="44450"/>
                </a:lnTo>
                <a:lnTo>
                  <a:pt x="2374900" y="44450"/>
                </a:lnTo>
                <a:lnTo>
                  <a:pt x="2374900" y="31750"/>
                </a:lnTo>
                <a:close/>
              </a:path>
              <a:path w="11177905" h="76200">
                <a:moveTo>
                  <a:pt x="2514600" y="31750"/>
                </a:moveTo>
                <a:lnTo>
                  <a:pt x="2413000" y="31750"/>
                </a:lnTo>
                <a:lnTo>
                  <a:pt x="2413000" y="44450"/>
                </a:lnTo>
                <a:lnTo>
                  <a:pt x="2514600" y="44450"/>
                </a:lnTo>
                <a:lnTo>
                  <a:pt x="2514600" y="31750"/>
                </a:lnTo>
                <a:close/>
              </a:path>
              <a:path w="11177905" h="76200">
                <a:moveTo>
                  <a:pt x="2654300" y="31750"/>
                </a:moveTo>
                <a:lnTo>
                  <a:pt x="2552700" y="31750"/>
                </a:lnTo>
                <a:lnTo>
                  <a:pt x="2552700" y="44450"/>
                </a:lnTo>
                <a:lnTo>
                  <a:pt x="2654300" y="44450"/>
                </a:lnTo>
                <a:lnTo>
                  <a:pt x="2654300" y="31750"/>
                </a:lnTo>
                <a:close/>
              </a:path>
              <a:path w="11177905" h="76200">
                <a:moveTo>
                  <a:pt x="2794000" y="31750"/>
                </a:moveTo>
                <a:lnTo>
                  <a:pt x="2692400" y="31750"/>
                </a:lnTo>
                <a:lnTo>
                  <a:pt x="2692400" y="44450"/>
                </a:lnTo>
                <a:lnTo>
                  <a:pt x="2794000" y="44450"/>
                </a:lnTo>
                <a:lnTo>
                  <a:pt x="2794000" y="31750"/>
                </a:lnTo>
                <a:close/>
              </a:path>
              <a:path w="11177905" h="76200">
                <a:moveTo>
                  <a:pt x="2933700" y="31750"/>
                </a:moveTo>
                <a:lnTo>
                  <a:pt x="2832100" y="31750"/>
                </a:lnTo>
                <a:lnTo>
                  <a:pt x="2832100" y="44450"/>
                </a:lnTo>
                <a:lnTo>
                  <a:pt x="2933700" y="44450"/>
                </a:lnTo>
                <a:lnTo>
                  <a:pt x="2933700" y="31750"/>
                </a:lnTo>
                <a:close/>
              </a:path>
              <a:path w="11177905" h="76200">
                <a:moveTo>
                  <a:pt x="3073400" y="31750"/>
                </a:moveTo>
                <a:lnTo>
                  <a:pt x="2971800" y="31750"/>
                </a:lnTo>
                <a:lnTo>
                  <a:pt x="2971800" y="44450"/>
                </a:lnTo>
                <a:lnTo>
                  <a:pt x="3073400" y="44450"/>
                </a:lnTo>
                <a:lnTo>
                  <a:pt x="3073400" y="31750"/>
                </a:lnTo>
                <a:close/>
              </a:path>
              <a:path w="11177905" h="76200">
                <a:moveTo>
                  <a:pt x="3213100" y="31750"/>
                </a:moveTo>
                <a:lnTo>
                  <a:pt x="3111500" y="31750"/>
                </a:lnTo>
                <a:lnTo>
                  <a:pt x="3111500" y="44450"/>
                </a:lnTo>
                <a:lnTo>
                  <a:pt x="3213100" y="44450"/>
                </a:lnTo>
                <a:lnTo>
                  <a:pt x="3213100" y="31750"/>
                </a:lnTo>
                <a:close/>
              </a:path>
              <a:path w="11177905" h="76200">
                <a:moveTo>
                  <a:pt x="3352800" y="31750"/>
                </a:moveTo>
                <a:lnTo>
                  <a:pt x="3251200" y="31750"/>
                </a:lnTo>
                <a:lnTo>
                  <a:pt x="3251200" y="44450"/>
                </a:lnTo>
                <a:lnTo>
                  <a:pt x="3352800" y="44450"/>
                </a:lnTo>
                <a:lnTo>
                  <a:pt x="3352800" y="31750"/>
                </a:lnTo>
                <a:close/>
              </a:path>
              <a:path w="11177905" h="76200">
                <a:moveTo>
                  <a:pt x="3492500" y="31750"/>
                </a:moveTo>
                <a:lnTo>
                  <a:pt x="3390900" y="31750"/>
                </a:lnTo>
                <a:lnTo>
                  <a:pt x="3390900" y="44450"/>
                </a:lnTo>
                <a:lnTo>
                  <a:pt x="3492500" y="44450"/>
                </a:lnTo>
                <a:lnTo>
                  <a:pt x="3492500" y="31750"/>
                </a:lnTo>
                <a:close/>
              </a:path>
              <a:path w="11177905" h="76200">
                <a:moveTo>
                  <a:pt x="3632200" y="31750"/>
                </a:moveTo>
                <a:lnTo>
                  <a:pt x="3530600" y="31750"/>
                </a:lnTo>
                <a:lnTo>
                  <a:pt x="3530600" y="44450"/>
                </a:lnTo>
                <a:lnTo>
                  <a:pt x="3632200" y="44450"/>
                </a:lnTo>
                <a:lnTo>
                  <a:pt x="3632200" y="31750"/>
                </a:lnTo>
                <a:close/>
              </a:path>
              <a:path w="11177905" h="76200">
                <a:moveTo>
                  <a:pt x="3771900" y="31750"/>
                </a:moveTo>
                <a:lnTo>
                  <a:pt x="3670300" y="31750"/>
                </a:lnTo>
                <a:lnTo>
                  <a:pt x="3670300" y="44450"/>
                </a:lnTo>
                <a:lnTo>
                  <a:pt x="3771900" y="44450"/>
                </a:lnTo>
                <a:lnTo>
                  <a:pt x="3771900" y="31750"/>
                </a:lnTo>
                <a:close/>
              </a:path>
              <a:path w="11177905" h="76200">
                <a:moveTo>
                  <a:pt x="3911600" y="31750"/>
                </a:moveTo>
                <a:lnTo>
                  <a:pt x="3810000" y="31750"/>
                </a:lnTo>
                <a:lnTo>
                  <a:pt x="3810000" y="44450"/>
                </a:lnTo>
                <a:lnTo>
                  <a:pt x="3911600" y="44450"/>
                </a:lnTo>
                <a:lnTo>
                  <a:pt x="3911600" y="31750"/>
                </a:lnTo>
                <a:close/>
              </a:path>
              <a:path w="11177905" h="76200">
                <a:moveTo>
                  <a:pt x="4051300" y="31750"/>
                </a:moveTo>
                <a:lnTo>
                  <a:pt x="3949700" y="31750"/>
                </a:lnTo>
                <a:lnTo>
                  <a:pt x="3949700" y="44450"/>
                </a:lnTo>
                <a:lnTo>
                  <a:pt x="4051300" y="44450"/>
                </a:lnTo>
                <a:lnTo>
                  <a:pt x="4051300" y="31750"/>
                </a:lnTo>
                <a:close/>
              </a:path>
              <a:path w="11177905" h="76200">
                <a:moveTo>
                  <a:pt x="4191000" y="31750"/>
                </a:moveTo>
                <a:lnTo>
                  <a:pt x="4089400" y="31750"/>
                </a:lnTo>
                <a:lnTo>
                  <a:pt x="4089400" y="44450"/>
                </a:lnTo>
                <a:lnTo>
                  <a:pt x="4191000" y="44450"/>
                </a:lnTo>
                <a:lnTo>
                  <a:pt x="4191000" y="31750"/>
                </a:lnTo>
                <a:close/>
              </a:path>
              <a:path w="11177905" h="76200">
                <a:moveTo>
                  <a:pt x="4330700" y="31750"/>
                </a:moveTo>
                <a:lnTo>
                  <a:pt x="4229100" y="31750"/>
                </a:lnTo>
                <a:lnTo>
                  <a:pt x="4229100" y="44450"/>
                </a:lnTo>
                <a:lnTo>
                  <a:pt x="4330700" y="44450"/>
                </a:lnTo>
                <a:lnTo>
                  <a:pt x="4330700" y="31750"/>
                </a:lnTo>
                <a:close/>
              </a:path>
              <a:path w="11177905" h="76200">
                <a:moveTo>
                  <a:pt x="4470400" y="31750"/>
                </a:moveTo>
                <a:lnTo>
                  <a:pt x="4368800" y="31750"/>
                </a:lnTo>
                <a:lnTo>
                  <a:pt x="4368800" y="44450"/>
                </a:lnTo>
                <a:lnTo>
                  <a:pt x="4470400" y="44450"/>
                </a:lnTo>
                <a:lnTo>
                  <a:pt x="4470400" y="31750"/>
                </a:lnTo>
                <a:close/>
              </a:path>
              <a:path w="11177905" h="76200">
                <a:moveTo>
                  <a:pt x="4610100" y="31750"/>
                </a:moveTo>
                <a:lnTo>
                  <a:pt x="4508500" y="31750"/>
                </a:lnTo>
                <a:lnTo>
                  <a:pt x="4508500" y="44450"/>
                </a:lnTo>
                <a:lnTo>
                  <a:pt x="4610100" y="44450"/>
                </a:lnTo>
                <a:lnTo>
                  <a:pt x="4610100" y="31750"/>
                </a:lnTo>
                <a:close/>
              </a:path>
              <a:path w="11177905" h="76200">
                <a:moveTo>
                  <a:pt x="4749800" y="31750"/>
                </a:moveTo>
                <a:lnTo>
                  <a:pt x="4648200" y="31750"/>
                </a:lnTo>
                <a:lnTo>
                  <a:pt x="4648200" y="44450"/>
                </a:lnTo>
                <a:lnTo>
                  <a:pt x="4749800" y="44450"/>
                </a:lnTo>
                <a:lnTo>
                  <a:pt x="4749800" y="31750"/>
                </a:lnTo>
                <a:close/>
              </a:path>
              <a:path w="11177905" h="76200">
                <a:moveTo>
                  <a:pt x="4889500" y="31750"/>
                </a:moveTo>
                <a:lnTo>
                  <a:pt x="4787900" y="31750"/>
                </a:lnTo>
                <a:lnTo>
                  <a:pt x="4787900" y="44450"/>
                </a:lnTo>
                <a:lnTo>
                  <a:pt x="4889500" y="44450"/>
                </a:lnTo>
                <a:lnTo>
                  <a:pt x="4889500" y="31750"/>
                </a:lnTo>
                <a:close/>
              </a:path>
              <a:path w="11177905" h="76200">
                <a:moveTo>
                  <a:pt x="5029200" y="31750"/>
                </a:moveTo>
                <a:lnTo>
                  <a:pt x="4927600" y="31750"/>
                </a:lnTo>
                <a:lnTo>
                  <a:pt x="4927600" y="44450"/>
                </a:lnTo>
                <a:lnTo>
                  <a:pt x="5029200" y="44450"/>
                </a:lnTo>
                <a:lnTo>
                  <a:pt x="5029200" y="31750"/>
                </a:lnTo>
                <a:close/>
              </a:path>
              <a:path w="11177905" h="76200">
                <a:moveTo>
                  <a:pt x="5168900" y="31750"/>
                </a:moveTo>
                <a:lnTo>
                  <a:pt x="5067300" y="31750"/>
                </a:lnTo>
                <a:lnTo>
                  <a:pt x="5067300" y="44450"/>
                </a:lnTo>
                <a:lnTo>
                  <a:pt x="5168900" y="44450"/>
                </a:lnTo>
                <a:lnTo>
                  <a:pt x="5168900" y="31750"/>
                </a:lnTo>
                <a:close/>
              </a:path>
              <a:path w="11177905" h="76200">
                <a:moveTo>
                  <a:pt x="5308600" y="31750"/>
                </a:moveTo>
                <a:lnTo>
                  <a:pt x="5207000" y="31750"/>
                </a:lnTo>
                <a:lnTo>
                  <a:pt x="5207000" y="44450"/>
                </a:lnTo>
                <a:lnTo>
                  <a:pt x="5308600" y="44450"/>
                </a:lnTo>
                <a:lnTo>
                  <a:pt x="5308600" y="31750"/>
                </a:lnTo>
                <a:close/>
              </a:path>
              <a:path w="11177905" h="76200">
                <a:moveTo>
                  <a:pt x="5448300" y="31750"/>
                </a:moveTo>
                <a:lnTo>
                  <a:pt x="5346700" y="31750"/>
                </a:lnTo>
                <a:lnTo>
                  <a:pt x="5346700" y="44450"/>
                </a:lnTo>
                <a:lnTo>
                  <a:pt x="5448300" y="44450"/>
                </a:lnTo>
                <a:lnTo>
                  <a:pt x="5448300" y="31750"/>
                </a:lnTo>
                <a:close/>
              </a:path>
              <a:path w="11177905" h="76200">
                <a:moveTo>
                  <a:pt x="5588000" y="31750"/>
                </a:moveTo>
                <a:lnTo>
                  <a:pt x="5486400" y="31750"/>
                </a:lnTo>
                <a:lnTo>
                  <a:pt x="5486400" y="44450"/>
                </a:lnTo>
                <a:lnTo>
                  <a:pt x="5588000" y="44450"/>
                </a:lnTo>
                <a:lnTo>
                  <a:pt x="5588000" y="31750"/>
                </a:lnTo>
                <a:close/>
              </a:path>
              <a:path w="11177905" h="76200">
                <a:moveTo>
                  <a:pt x="5727700" y="31750"/>
                </a:moveTo>
                <a:lnTo>
                  <a:pt x="5626100" y="31750"/>
                </a:lnTo>
                <a:lnTo>
                  <a:pt x="5626100" y="44450"/>
                </a:lnTo>
                <a:lnTo>
                  <a:pt x="5727700" y="44450"/>
                </a:lnTo>
                <a:lnTo>
                  <a:pt x="5727700" y="31750"/>
                </a:lnTo>
                <a:close/>
              </a:path>
              <a:path w="11177905" h="76200">
                <a:moveTo>
                  <a:pt x="5867400" y="31750"/>
                </a:moveTo>
                <a:lnTo>
                  <a:pt x="5765800" y="31750"/>
                </a:lnTo>
                <a:lnTo>
                  <a:pt x="5765800" y="44450"/>
                </a:lnTo>
                <a:lnTo>
                  <a:pt x="5867400" y="44450"/>
                </a:lnTo>
                <a:lnTo>
                  <a:pt x="5867400" y="31750"/>
                </a:lnTo>
                <a:close/>
              </a:path>
              <a:path w="11177905" h="76200">
                <a:moveTo>
                  <a:pt x="6007100" y="31750"/>
                </a:moveTo>
                <a:lnTo>
                  <a:pt x="5905500" y="31750"/>
                </a:lnTo>
                <a:lnTo>
                  <a:pt x="5905500" y="44450"/>
                </a:lnTo>
                <a:lnTo>
                  <a:pt x="6007100" y="44450"/>
                </a:lnTo>
                <a:lnTo>
                  <a:pt x="6007100" y="31750"/>
                </a:lnTo>
                <a:close/>
              </a:path>
              <a:path w="11177905" h="76200">
                <a:moveTo>
                  <a:pt x="6146800" y="31750"/>
                </a:moveTo>
                <a:lnTo>
                  <a:pt x="6045200" y="31750"/>
                </a:lnTo>
                <a:lnTo>
                  <a:pt x="6045200" y="44450"/>
                </a:lnTo>
                <a:lnTo>
                  <a:pt x="6146800" y="44450"/>
                </a:lnTo>
                <a:lnTo>
                  <a:pt x="6146800" y="31750"/>
                </a:lnTo>
                <a:close/>
              </a:path>
              <a:path w="11177905" h="76200">
                <a:moveTo>
                  <a:pt x="6286500" y="31750"/>
                </a:moveTo>
                <a:lnTo>
                  <a:pt x="6184900" y="31750"/>
                </a:lnTo>
                <a:lnTo>
                  <a:pt x="6184900" y="44450"/>
                </a:lnTo>
                <a:lnTo>
                  <a:pt x="6286500" y="44450"/>
                </a:lnTo>
                <a:lnTo>
                  <a:pt x="6286500" y="31750"/>
                </a:lnTo>
                <a:close/>
              </a:path>
              <a:path w="11177905" h="76200">
                <a:moveTo>
                  <a:pt x="6426200" y="31750"/>
                </a:moveTo>
                <a:lnTo>
                  <a:pt x="6324600" y="31750"/>
                </a:lnTo>
                <a:lnTo>
                  <a:pt x="6324600" y="44450"/>
                </a:lnTo>
                <a:lnTo>
                  <a:pt x="6426200" y="44450"/>
                </a:lnTo>
                <a:lnTo>
                  <a:pt x="6426200" y="31750"/>
                </a:lnTo>
                <a:close/>
              </a:path>
              <a:path w="11177905" h="76200">
                <a:moveTo>
                  <a:pt x="6565900" y="31750"/>
                </a:moveTo>
                <a:lnTo>
                  <a:pt x="6464300" y="31750"/>
                </a:lnTo>
                <a:lnTo>
                  <a:pt x="6464300" y="44450"/>
                </a:lnTo>
                <a:lnTo>
                  <a:pt x="6565900" y="44450"/>
                </a:lnTo>
                <a:lnTo>
                  <a:pt x="6565900" y="31750"/>
                </a:lnTo>
                <a:close/>
              </a:path>
              <a:path w="11177905" h="76200">
                <a:moveTo>
                  <a:pt x="6705600" y="31750"/>
                </a:moveTo>
                <a:lnTo>
                  <a:pt x="6604000" y="31750"/>
                </a:lnTo>
                <a:lnTo>
                  <a:pt x="6604000" y="44450"/>
                </a:lnTo>
                <a:lnTo>
                  <a:pt x="6705600" y="44450"/>
                </a:lnTo>
                <a:lnTo>
                  <a:pt x="6705600" y="31750"/>
                </a:lnTo>
                <a:close/>
              </a:path>
              <a:path w="11177905" h="76200">
                <a:moveTo>
                  <a:pt x="6845300" y="31750"/>
                </a:moveTo>
                <a:lnTo>
                  <a:pt x="6743700" y="31750"/>
                </a:lnTo>
                <a:lnTo>
                  <a:pt x="6743700" y="44450"/>
                </a:lnTo>
                <a:lnTo>
                  <a:pt x="6845300" y="44450"/>
                </a:lnTo>
                <a:lnTo>
                  <a:pt x="6845300" y="31750"/>
                </a:lnTo>
                <a:close/>
              </a:path>
              <a:path w="11177905" h="76200">
                <a:moveTo>
                  <a:pt x="6985000" y="31750"/>
                </a:moveTo>
                <a:lnTo>
                  <a:pt x="6883400" y="31750"/>
                </a:lnTo>
                <a:lnTo>
                  <a:pt x="6883400" y="44450"/>
                </a:lnTo>
                <a:lnTo>
                  <a:pt x="6985000" y="44450"/>
                </a:lnTo>
                <a:lnTo>
                  <a:pt x="6985000" y="31750"/>
                </a:lnTo>
                <a:close/>
              </a:path>
              <a:path w="11177905" h="76200">
                <a:moveTo>
                  <a:pt x="7124700" y="31750"/>
                </a:moveTo>
                <a:lnTo>
                  <a:pt x="7023100" y="31750"/>
                </a:lnTo>
                <a:lnTo>
                  <a:pt x="7023100" y="44450"/>
                </a:lnTo>
                <a:lnTo>
                  <a:pt x="7124700" y="44450"/>
                </a:lnTo>
                <a:lnTo>
                  <a:pt x="7124700" y="31750"/>
                </a:lnTo>
                <a:close/>
              </a:path>
              <a:path w="11177905" h="76200">
                <a:moveTo>
                  <a:pt x="7264400" y="31750"/>
                </a:moveTo>
                <a:lnTo>
                  <a:pt x="7162800" y="31750"/>
                </a:lnTo>
                <a:lnTo>
                  <a:pt x="7162800" y="44450"/>
                </a:lnTo>
                <a:lnTo>
                  <a:pt x="7264400" y="44450"/>
                </a:lnTo>
                <a:lnTo>
                  <a:pt x="7264400" y="31750"/>
                </a:lnTo>
                <a:close/>
              </a:path>
              <a:path w="11177905" h="76200">
                <a:moveTo>
                  <a:pt x="7404100" y="31750"/>
                </a:moveTo>
                <a:lnTo>
                  <a:pt x="7302500" y="31750"/>
                </a:lnTo>
                <a:lnTo>
                  <a:pt x="7302500" y="44450"/>
                </a:lnTo>
                <a:lnTo>
                  <a:pt x="7404100" y="44450"/>
                </a:lnTo>
                <a:lnTo>
                  <a:pt x="7404100" y="31750"/>
                </a:lnTo>
                <a:close/>
              </a:path>
              <a:path w="11177905" h="76200">
                <a:moveTo>
                  <a:pt x="7543800" y="31750"/>
                </a:moveTo>
                <a:lnTo>
                  <a:pt x="7442200" y="31750"/>
                </a:lnTo>
                <a:lnTo>
                  <a:pt x="7442200" y="44450"/>
                </a:lnTo>
                <a:lnTo>
                  <a:pt x="7543800" y="44450"/>
                </a:lnTo>
                <a:lnTo>
                  <a:pt x="7543800" y="31750"/>
                </a:lnTo>
                <a:close/>
              </a:path>
              <a:path w="11177905" h="76200">
                <a:moveTo>
                  <a:pt x="7683500" y="31750"/>
                </a:moveTo>
                <a:lnTo>
                  <a:pt x="7581900" y="31750"/>
                </a:lnTo>
                <a:lnTo>
                  <a:pt x="7581900" y="44450"/>
                </a:lnTo>
                <a:lnTo>
                  <a:pt x="7683500" y="44450"/>
                </a:lnTo>
                <a:lnTo>
                  <a:pt x="7683500" y="31750"/>
                </a:lnTo>
                <a:close/>
              </a:path>
              <a:path w="11177905" h="76200">
                <a:moveTo>
                  <a:pt x="7823200" y="31750"/>
                </a:moveTo>
                <a:lnTo>
                  <a:pt x="7721600" y="31750"/>
                </a:lnTo>
                <a:lnTo>
                  <a:pt x="7721600" y="44450"/>
                </a:lnTo>
                <a:lnTo>
                  <a:pt x="7823200" y="44450"/>
                </a:lnTo>
                <a:lnTo>
                  <a:pt x="7823200" y="31750"/>
                </a:lnTo>
                <a:close/>
              </a:path>
              <a:path w="11177905" h="76200">
                <a:moveTo>
                  <a:pt x="7962900" y="31750"/>
                </a:moveTo>
                <a:lnTo>
                  <a:pt x="7861300" y="31750"/>
                </a:lnTo>
                <a:lnTo>
                  <a:pt x="7861300" y="44450"/>
                </a:lnTo>
                <a:lnTo>
                  <a:pt x="7962900" y="44450"/>
                </a:lnTo>
                <a:lnTo>
                  <a:pt x="7962900" y="31750"/>
                </a:lnTo>
                <a:close/>
              </a:path>
              <a:path w="11177905" h="76200">
                <a:moveTo>
                  <a:pt x="8102600" y="31750"/>
                </a:moveTo>
                <a:lnTo>
                  <a:pt x="8001000" y="31750"/>
                </a:lnTo>
                <a:lnTo>
                  <a:pt x="8001000" y="44450"/>
                </a:lnTo>
                <a:lnTo>
                  <a:pt x="8102600" y="44450"/>
                </a:lnTo>
                <a:lnTo>
                  <a:pt x="8102600" y="31750"/>
                </a:lnTo>
                <a:close/>
              </a:path>
              <a:path w="11177905" h="76200">
                <a:moveTo>
                  <a:pt x="8242300" y="31750"/>
                </a:moveTo>
                <a:lnTo>
                  <a:pt x="8140700" y="31750"/>
                </a:lnTo>
                <a:lnTo>
                  <a:pt x="8140700" y="44450"/>
                </a:lnTo>
                <a:lnTo>
                  <a:pt x="8242300" y="44450"/>
                </a:lnTo>
                <a:lnTo>
                  <a:pt x="8242300" y="31750"/>
                </a:lnTo>
                <a:close/>
              </a:path>
              <a:path w="11177905" h="76200">
                <a:moveTo>
                  <a:pt x="8382000" y="31750"/>
                </a:moveTo>
                <a:lnTo>
                  <a:pt x="8280400" y="31750"/>
                </a:lnTo>
                <a:lnTo>
                  <a:pt x="8280400" y="44450"/>
                </a:lnTo>
                <a:lnTo>
                  <a:pt x="8382000" y="44450"/>
                </a:lnTo>
                <a:lnTo>
                  <a:pt x="8382000" y="31750"/>
                </a:lnTo>
                <a:close/>
              </a:path>
              <a:path w="11177905" h="76200">
                <a:moveTo>
                  <a:pt x="8521700" y="31750"/>
                </a:moveTo>
                <a:lnTo>
                  <a:pt x="8420100" y="31750"/>
                </a:lnTo>
                <a:lnTo>
                  <a:pt x="8420100" y="44450"/>
                </a:lnTo>
                <a:lnTo>
                  <a:pt x="8521700" y="44450"/>
                </a:lnTo>
                <a:lnTo>
                  <a:pt x="8521700" y="31750"/>
                </a:lnTo>
                <a:close/>
              </a:path>
              <a:path w="11177905" h="76200">
                <a:moveTo>
                  <a:pt x="8661400" y="31750"/>
                </a:moveTo>
                <a:lnTo>
                  <a:pt x="8559800" y="31750"/>
                </a:lnTo>
                <a:lnTo>
                  <a:pt x="8559800" y="44450"/>
                </a:lnTo>
                <a:lnTo>
                  <a:pt x="8661400" y="44450"/>
                </a:lnTo>
                <a:lnTo>
                  <a:pt x="8661400" y="31750"/>
                </a:lnTo>
                <a:close/>
              </a:path>
              <a:path w="11177905" h="76200">
                <a:moveTo>
                  <a:pt x="8801100" y="31750"/>
                </a:moveTo>
                <a:lnTo>
                  <a:pt x="8699500" y="31750"/>
                </a:lnTo>
                <a:lnTo>
                  <a:pt x="8699500" y="44450"/>
                </a:lnTo>
                <a:lnTo>
                  <a:pt x="8801100" y="44450"/>
                </a:lnTo>
                <a:lnTo>
                  <a:pt x="8801100" y="31750"/>
                </a:lnTo>
                <a:close/>
              </a:path>
              <a:path w="11177905" h="76200">
                <a:moveTo>
                  <a:pt x="8940800" y="31750"/>
                </a:moveTo>
                <a:lnTo>
                  <a:pt x="8839200" y="31750"/>
                </a:lnTo>
                <a:lnTo>
                  <a:pt x="8839200" y="44450"/>
                </a:lnTo>
                <a:lnTo>
                  <a:pt x="8940800" y="44450"/>
                </a:lnTo>
                <a:lnTo>
                  <a:pt x="8940800" y="31750"/>
                </a:lnTo>
                <a:close/>
              </a:path>
              <a:path w="11177905" h="76200">
                <a:moveTo>
                  <a:pt x="9080500" y="31750"/>
                </a:moveTo>
                <a:lnTo>
                  <a:pt x="8978900" y="31750"/>
                </a:lnTo>
                <a:lnTo>
                  <a:pt x="8978900" y="44450"/>
                </a:lnTo>
                <a:lnTo>
                  <a:pt x="9080500" y="44450"/>
                </a:lnTo>
                <a:lnTo>
                  <a:pt x="9080500" y="31750"/>
                </a:lnTo>
                <a:close/>
              </a:path>
              <a:path w="11177905" h="76200">
                <a:moveTo>
                  <a:pt x="9220200" y="31750"/>
                </a:moveTo>
                <a:lnTo>
                  <a:pt x="9118600" y="31750"/>
                </a:lnTo>
                <a:lnTo>
                  <a:pt x="9118600" y="44450"/>
                </a:lnTo>
                <a:lnTo>
                  <a:pt x="9220200" y="44450"/>
                </a:lnTo>
                <a:lnTo>
                  <a:pt x="9220200" y="31750"/>
                </a:lnTo>
                <a:close/>
              </a:path>
              <a:path w="11177905" h="76200">
                <a:moveTo>
                  <a:pt x="9359900" y="31750"/>
                </a:moveTo>
                <a:lnTo>
                  <a:pt x="9258300" y="31750"/>
                </a:lnTo>
                <a:lnTo>
                  <a:pt x="9258300" y="44450"/>
                </a:lnTo>
                <a:lnTo>
                  <a:pt x="9359900" y="44450"/>
                </a:lnTo>
                <a:lnTo>
                  <a:pt x="9359900" y="31750"/>
                </a:lnTo>
                <a:close/>
              </a:path>
              <a:path w="11177905" h="76200">
                <a:moveTo>
                  <a:pt x="9499600" y="31750"/>
                </a:moveTo>
                <a:lnTo>
                  <a:pt x="9398000" y="31750"/>
                </a:lnTo>
                <a:lnTo>
                  <a:pt x="9398000" y="44450"/>
                </a:lnTo>
                <a:lnTo>
                  <a:pt x="9499600" y="44450"/>
                </a:lnTo>
                <a:lnTo>
                  <a:pt x="9499600" y="31750"/>
                </a:lnTo>
                <a:close/>
              </a:path>
              <a:path w="11177905" h="76200">
                <a:moveTo>
                  <a:pt x="9639300" y="31750"/>
                </a:moveTo>
                <a:lnTo>
                  <a:pt x="9537700" y="31750"/>
                </a:lnTo>
                <a:lnTo>
                  <a:pt x="9537700" y="44450"/>
                </a:lnTo>
                <a:lnTo>
                  <a:pt x="9639300" y="44450"/>
                </a:lnTo>
                <a:lnTo>
                  <a:pt x="9639300" y="31750"/>
                </a:lnTo>
                <a:close/>
              </a:path>
              <a:path w="11177905" h="76200">
                <a:moveTo>
                  <a:pt x="9779000" y="31750"/>
                </a:moveTo>
                <a:lnTo>
                  <a:pt x="9677400" y="31750"/>
                </a:lnTo>
                <a:lnTo>
                  <a:pt x="9677400" y="44450"/>
                </a:lnTo>
                <a:lnTo>
                  <a:pt x="9779000" y="44450"/>
                </a:lnTo>
                <a:lnTo>
                  <a:pt x="9779000" y="31750"/>
                </a:lnTo>
                <a:close/>
              </a:path>
              <a:path w="11177905" h="76200">
                <a:moveTo>
                  <a:pt x="9918700" y="31750"/>
                </a:moveTo>
                <a:lnTo>
                  <a:pt x="9817100" y="31750"/>
                </a:lnTo>
                <a:lnTo>
                  <a:pt x="9817100" y="44450"/>
                </a:lnTo>
                <a:lnTo>
                  <a:pt x="9918700" y="44450"/>
                </a:lnTo>
                <a:lnTo>
                  <a:pt x="9918700" y="31750"/>
                </a:lnTo>
                <a:close/>
              </a:path>
              <a:path w="11177905" h="76200">
                <a:moveTo>
                  <a:pt x="10058400" y="31750"/>
                </a:moveTo>
                <a:lnTo>
                  <a:pt x="9956800" y="31750"/>
                </a:lnTo>
                <a:lnTo>
                  <a:pt x="9956800" y="44450"/>
                </a:lnTo>
                <a:lnTo>
                  <a:pt x="10058400" y="44450"/>
                </a:lnTo>
                <a:lnTo>
                  <a:pt x="10058400" y="31750"/>
                </a:lnTo>
                <a:close/>
              </a:path>
              <a:path w="11177905" h="76200">
                <a:moveTo>
                  <a:pt x="10198100" y="31750"/>
                </a:moveTo>
                <a:lnTo>
                  <a:pt x="10096500" y="31750"/>
                </a:lnTo>
                <a:lnTo>
                  <a:pt x="10096500" y="44450"/>
                </a:lnTo>
                <a:lnTo>
                  <a:pt x="10198100" y="44450"/>
                </a:lnTo>
                <a:lnTo>
                  <a:pt x="10198100" y="31750"/>
                </a:lnTo>
                <a:close/>
              </a:path>
              <a:path w="11177905" h="76200">
                <a:moveTo>
                  <a:pt x="10337800" y="31750"/>
                </a:moveTo>
                <a:lnTo>
                  <a:pt x="10236200" y="31750"/>
                </a:lnTo>
                <a:lnTo>
                  <a:pt x="10236200" y="44450"/>
                </a:lnTo>
                <a:lnTo>
                  <a:pt x="10337800" y="44450"/>
                </a:lnTo>
                <a:lnTo>
                  <a:pt x="10337800" y="31750"/>
                </a:lnTo>
                <a:close/>
              </a:path>
              <a:path w="11177905" h="76200">
                <a:moveTo>
                  <a:pt x="10477500" y="31750"/>
                </a:moveTo>
                <a:lnTo>
                  <a:pt x="10375900" y="31750"/>
                </a:lnTo>
                <a:lnTo>
                  <a:pt x="10375900" y="44450"/>
                </a:lnTo>
                <a:lnTo>
                  <a:pt x="10477500" y="44450"/>
                </a:lnTo>
                <a:lnTo>
                  <a:pt x="10477500" y="31750"/>
                </a:lnTo>
                <a:close/>
              </a:path>
              <a:path w="11177905" h="76200">
                <a:moveTo>
                  <a:pt x="10617200" y="31750"/>
                </a:moveTo>
                <a:lnTo>
                  <a:pt x="10515600" y="31750"/>
                </a:lnTo>
                <a:lnTo>
                  <a:pt x="10515600" y="44450"/>
                </a:lnTo>
                <a:lnTo>
                  <a:pt x="10617200" y="44450"/>
                </a:lnTo>
                <a:lnTo>
                  <a:pt x="10617200" y="31750"/>
                </a:lnTo>
                <a:close/>
              </a:path>
              <a:path w="11177905" h="76200">
                <a:moveTo>
                  <a:pt x="10756900" y="31750"/>
                </a:moveTo>
                <a:lnTo>
                  <a:pt x="10655300" y="31750"/>
                </a:lnTo>
                <a:lnTo>
                  <a:pt x="10655300" y="44450"/>
                </a:lnTo>
                <a:lnTo>
                  <a:pt x="10756900" y="44450"/>
                </a:lnTo>
                <a:lnTo>
                  <a:pt x="10756900" y="31750"/>
                </a:lnTo>
                <a:close/>
              </a:path>
              <a:path w="11177905" h="76200">
                <a:moveTo>
                  <a:pt x="10896600" y="31750"/>
                </a:moveTo>
                <a:lnTo>
                  <a:pt x="10795000" y="31750"/>
                </a:lnTo>
                <a:lnTo>
                  <a:pt x="10795000" y="44450"/>
                </a:lnTo>
                <a:lnTo>
                  <a:pt x="10896600" y="44450"/>
                </a:lnTo>
                <a:lnTo>
                  <a:pt x="10896600" y="31750"/>
                </a:lnTo>
                <a:close/>
              </a:path>
              <a:path w="11177905" h="76200">
                <a:moveTo>
                  <a:pt x="11036300" y="31750"/>
                </a:moveTo>
                <a:lnTo>
                  <a:pt x="10934700" y="31750"/>
                </a:lnTo>
                <a:lnTo>
                  <a:pt x="10934700" y="44450"/>
                </a:lnTo>
                <a:lnTo>
                  <a:pt x="11036300" y="44450"/>
                </a:lnTo>
                <a:lnTo>
                  <a:pt x="11036300" y="31750"/>
                </a:lnTo>
                <a:close/>
              </a:path>
              <a:path w="11177905" h="76200">
                <a:moveTo>
                  <a:pt x="11139805" y="0"/>
                </a:moveTo>
                <a:lnTo>
                  <a:pt x="11124957" y="2988"/>
                </a:lnTo>
                <a:lnTo>
                  <a:pt x="11112849" y="11144"/>
                </a:lnTo>
                <a:lnTo>
                  <a:pt x="11104693" y="23252"/>
                </a:lnTo>
                <a:lnTo>
                  <a:pt x="11101705" y="38100"/>
                </a:lnTo>
                <a:lnTo>
                  <a:pt x="11104693" y="52947"/>
                </a:lnTo>
                <a:lnTo>
                  <a:pt x="11112849" y="65055"/>
                </a:lnTo>
                <a:lnTo>
                  <a:pt x="11124957" y="73211"/>
                </a:lnTo>
                <a:lnTo>
                  <a:pt x="11139805" y="76200"/>
                </a:lnTo>
                <a:lnTo>
                  <a:pt x="11154652" y="73211"/>
                </a:lnTo>
                <a:lnTo>
                  <a:pt x="11166760" y="65055"/>
                </a:lnTo>
                <a:lnTo>
                  <a:pt x="11174916" y="52947"/>
                </a:lnTo>
                <a:lnTo>
                  <a:pt x="11176626" y="44450"/>
                </a:lnTo>
                <a:lnTo>
                  <a:pt x="11139805" y="44450"/>
                </a:lnTo>
                <a:lnTo>
                  <a:pt x="11139805" y="31750"/>
                </a:lnTo>
                <a:lnTo>
                  <a:pt x="11176626" y="31750"/>
                </a:lnTo>
                <a:lnTo>
                  <a:pt x="11174916" y="23252"/>
                </a:lnTo>
                <a:lnTo>
                  <a:pt x="11166760" y="11144"/>
                </a:lnTo>
                <a:lnTo>
                  <a:pt x="11154652" y="2988"/>
                </a:lnTo>
                <a:lnTo>
                  <a:pt x="11139805" y="0"/>
                </a:lnTo>
                <a:close/>
              </a:path>
              <a:path w="11177905" h="76200">
                <a:moveTo>
                  <a:pt x="11102983" y="31750"/>
                </a:moveTo>
                <a:lnTo>
                  <a:pt x="11074400" y="31750"/>
                </a:lnTo>
                <a:lnTo>
                  <a:pt x="11074400" y="44450"/>
                </a:lnTo>
                <a:lnTo>
                  <a:pt x="11102983" y="44450"/>
                </a:lnTo>
                <a:lnTo>
                  <a:pt x="11101705" y="38100"/>
                </a:lnTo>
                <a:lnTo>
                  <a:pt x="11102983" y="31750"/>
                </a:lnTo>
                <a:close/>
              </a:path>
              <a:path w="11177905" h="76200">
                <a:moveTo>
                  <a:pt x="11176626" y="31750"/>
                </a:moveTo>
                <a:lnTo>
                  <a:pt x="11139805" y="31750"/>
                </a:lnTo>
                <a:lnTo>
                  <a:pt x="11139805" y="44450"/>
                </a:lnTo>
                <a:lnTo>
                  <a:pt x="11176626" y="44450"/>
                </a:lnTo>
                <a:lnTo>
                  <a:pt x="11177905" y="38100"/>
                </a:lnTo>
                <a:lnTo>
                  <a:pt x="11176626" y="3175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txBox="1"/>
          <p:nvPr/>
        </p:nvSpPr>
        <p:spPr>
          <a:xfrm>
            <a:off x="935227" y="4658614"/>
            <a:ext cx="3302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行业</a:t>
            </a:r>
            <a:endParaRPr sz="1200">
              <a:latin typeface="微软雅黑"/>
              <a:cs typeface="微软雅黑"/>
            </a:endParaRPr>
          </a:p>
        </p:txBody>
      </p:sp>
      <p:sp>
        <p:nvSpPr>
          <p:cNvPr id="10" name="object 10"/>
          <p:cNvSpPr/>
          <p:nvPr/>
        </p:nvSpPr>
        <p:spPr>
          <a:xfrm>
            <a:off x="814933" y="3916441"/>
            <a:ext cx="593725" cy="607060"/>
          </a:xfrm>
          <a:custGeom>
            <a:rect l="l" t="t" r="r" b="b"/>
            <a:pathLst>
              <a:path w="593725" h="607060">
                <a:moveTo>
                  <a:pt x="569144" y="0"/>
                </a:moveTo>
                <a:lnTo>
                  <a:pt x="14541" y="280781"/>
                </a:lnTo>
                <a:lnTo>
                  <a:pt x="0" y="308721"/>
                </a:lnTo>
                <a:lnTo>
                  <a:pt x="2866" y="317230"/>
                </a:lnTo>
                <a:lnTo>
                  <a:pt x="7831" y="324310"/>
                </a:lnTo>
                <a:lnTo>
                  <a:pt x="14475" y="329723"/>
                </a:lnTo>
                <a:lnTo>
                  <a:pt x="22377" y="333232"/>
                </a:lnTo>
                <a:lnTo>
                  <a:pt x="247243" y="376793"/>
                </a:lnTo>
                <a:lnTo>
                  <a:pt x="308775" y="586724"/>
                </a:lnTo>
                <a:lnTo>
                  <a:pt x="312479" y="594574"/>
                </a:lnTo>
                <a:lnTo>
                  <a:pt x="318282" y="600948"/>
                </a:lnTo>
                <a:lnTo>
                  <a:pt x="325764" y="605226"/>
                </a:lnTo>
                <a:lnTo>
                  <a:pt x="334505" y="606790"/>
                </a:lnTo>
                <a:lnTo>
                  <a:pt x="335622" y="606790"/>
                </a:lnTo>
                <a:lnTo>
                  <a:pt x="400801" y="495157"/>
                </a:lnTo>
                <a:lnTo>
                  <a:pt x="340093" y="495157"/>
                </a:lnTo>
                <a:lnTo>
                  <a:pt x="300939" y="360029"/>
                </a:lnTo>
                <a:lnTo>
                  <a:pt x="335297" y="322056"/>
                </a:lnTo>
                <a:lnTo>
                  <a:pt x="259549" y="322056"/>
                </a:lnTo>
                <a:lnTo>
                  <a:pt x="111874" y="293100"/>
                </a:lnTo>
                <a:lnTo>
                  <a:pt x="438543" y="124444"/>
                </a:lnTo>
                <a:lnTo>
                  <a:pt x="554950" y="124444"/>
                </a:lnTo>
                <a:lnTo>
                  <a:pt x="590702" y="38465"/>
                </a:lnTo>
                <a:lnTo>
                  <a:pt x="593276" y="29975"/>
                </a:lnTo>
                <a:lnTo>
                  <a:pt x="592813" y="21605"/>
                </a:lnTo>
                <a:lnTo>
                  <a:pt x="589612" y="13854"/>
                </a:lnTo>
                <a:lnTo>
                  <a:pt x="583971" y="7223"/>
                </a:lnTo>
                <a:lnTo>
                  <a:pt x="577176" y="2474"/>
                </a:lnTo>
                <a:lnTo>
                  <a:pt x="569144" y="0"/>
                </a:lnTo>
                <a:close/>
              </a:path>
              <a:path w="593725" h="607060">
                <a:moveTo>
                  <a:pt x="538210" y="164703"/>
                </a:moveTo>
                <a:lnTo>
                  <a:pt x="477672" y="164703"/>
                </a:lnTo>
                <a:lnTo>
                  <a:pt x="340093" y="495157"/>
                </a:lnTo>
                <a:lnTo>
                  <a:pt x="400801" y="495157"/>
                </a:lnTo>
                <a:lnTo>
                  <a:pt x="538210" y="164703"/>
                </a:lnTo>
                <a:close/>
              </a:path>
              <a:path w="593725" h="607060">
                <a:moveTo>
                  <a:pt x="554950" y="124444"/>
                </a:moveTo>
                <a:lnTo>
                  <a:pt x="438543" y="124444"/>
                </a:lnTo>
                <a:lnTo>
                  <a:pt x="259549" y="322056"/>
                </a:lnTo>
                <a:lnTo>
                  <a:pt x="335297" y="322056"/>
                </a:lnTo>
                <a:lnTo>
                  <a:pt x="477672" y="164703"/>
                </a:lnTo>
                <a:lnTo>
                  <a:pt x="538210" y="164703"/>
                </a:lnTo>
                <a:lnTo>
                  <a:pt x="554950" y="124444"/>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3256788" y="2587751"/>
            <a:ext cx="628015" cy="151130"/>
          </a:xfrm>
          <a:custGeom>
            <a:rect l="l" t="t" r="r" b="b"/>
            <a:pathLst>
              <a:path w="628014" h="151130">
                <a:moveTo>
                  <a:pt x="627888" y="0"/>
                </a:moveTo>
                <a:lnTo>
                  <a:pt x="0" y="0"/>
                </a:lnTo>
                <a:lnTo>
                  <a:pt x="0" y="150875"/>
                </a:lnTo>
                <a:lnTo>
                  <a:pt x="627888" y="150875"/>
                </a:lnTo>
                <a:lnTo>
                  <a:pt x="62788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3256788" y="2828544"/>
            <a:ext cx="502920" cy="149860"/>
          </a:xfrm>
          <a:custGeom>
            <a:rect l="l" t="t" r="r" b="b"/>
            <a:pathLst>
              <a:path w="502920" h="149860">
                <a:moveTo>
                  <a:pt x="502920" y="0"/>
                </a:moveTo>
                <a:lnTo>
                  <a:pt x="0" y="0"/>
                </a:lnTo>
                <a:lnTo>
                  <a:pt x="0" y="149351"/>
                </a:lnTo>
                <a:lnTo>
                  <a:pt x="502920" y="149351"/>
                </a:lnTo>
                <a:lnTo>
                  <a:pt x="50292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3256788" y="3067811"/>
            <a:ext cx="460375" cy="151130"/>
          </a:xfrm>
          <a:custGeom>
            <a:rect l="l" t="t" r="r" b="b"/>
            <a:pathLst>
              <a:path w="460375" h="151130">
                <a:moveTo>
                  <a:pt x="460248" y="0"/>
                </a:moveTo>
                <a:lnTo>
                  <a:pt x="0" y="0"/>
                </a:lnTo>
                <a:lnTo>
                  <a:pt x="0" y="150875"/>
                </a:lnTo>
                <a:lnTo>
                  <a:pt x="460248" y="150875"/>
                </a:lnTo>
                <a:lnTo>
                  <a:pt x="46024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3256788" y="3308603"/>
            <a:ext cx="419100" cy="151130"/>
          </a:xfrm>
          <a:custGeom>
            <a:rect l="l" t="t" r="r" b="b"/>
            <a:pathLst>
              <a:path w="419100" h="151129">
                <a:moveTo>
                  <a:pt x="419100" y="0"/>
                </a:moveTo>
                <a:lnTo>
                  <a:pt x="0" y="0"/>
                </a:lnTo>
                <a:lnTo>
                  <a:pt x="0" y="150875"/>
                </a:lnTo>
                <a:lnTo>
                  <a:pt x="419100" y="150875"/>
                </a:lnTo>
                <a:lnTo>
                  <a:pt x="41910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3256788" y="3549396"/>
            <a:ext cx="325120" cy="149860"/>
          </a:xfrm>
          <a:custGeom>
            <a:rect l="l" t="t" r="r" b="b"/>
            <a:pathLst>
              <a:path w="325120" h="149860">
                <a:moveTo>
                  <a:pt x="324612" y="0"/>
                </a:moveTo>
                <a:lnTo>
                  <a:pt x="0" y="0"/>
                </a:lnTo>
                <a:lnTo>
                  <a:pt x="0" y="149351"/>
                </a:lnTo>
                <a:lnTo>
                  <a:pt x="324612" y="149351"/>
                </a:lnTo>
                <a:lnTo>
                  <a:pt x="32461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3256788" y="3788664"/>
            <a:ext cx="281940" cy="151130"/>
          </a:xfrm>
          <a:custGeom>
            <a:rect l="l" t="t" r="r" b="b"/>
            <a:pathLst>
              <a:path w="281939" h="151129">
                <a:moveTo>
                  <a:pt x="281939" y="0"/>
                </a:moveTo>
                <a:lnTo>
                  <a:pt x="0" y="0"/>
                </a:lnTo>
                <a:lnTo>
                  <a:pt x="0" y="150875"/>
                </a:lnTo>
                <a:lnTo>
                  <a:pt x="281939" y="150875"/>
                </a:lnTo>
                <a:lnTo>
                  <a:pt x="28193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3256788" y="4029455"/>
            <a:ext cx="241300" cy="151130"/>
          </a:xfrm>
          <a:custGeom>
            <a:rect l="l" t="t" r="r" b="b"/>
            <a:pathLst>
              <a:path w="241300" h="151129">
                <a:moveTo>
                  <a:pt x="240791" y="0"/>
                </a:moveTo>
                <a:lnTo>
                  <a:pt x="0" y="0"/>
                </a:lnTo>
                <a:lnTo>
                  <a:pt x="0" y="150876"/>
                </a:lnTo>
                <a:lnTo>
                  <a:pt x="240791" y="150876"/>
                </a:lnTo>
                <a:lnTo>
                  <a:pt x="24079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3256788" y="4270247"/>
            <a:ext cx="241300" cy="149860"/>
          </a:xfrm>
          <a:custGeom>
            <a:rect l="l" t="t" r="r" b="b"/>
            <a:pathLst>
              <a:path w="241300" h="149860">
                <a:moveTo>
                  <a:pt x="240791" y="0"/>
                </a:moveTo>
                <a:lnTo>
                  <a:pt x="0" y="0"/>
                </a:lnTo>
                <a:lnTo>
                  <a:pt x="0" y="149351"/>
                </a:lnTo>
                <a:lnTo>
                  <a:pt x="240791" y="149351"/>
                </a:lnTo>
                <a:lnTo>
                  <a:pt x="24079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3256788" y="4509515"/>
            <a:ext cx="208915" cy="151130"/>
          </a:xfrm>
          <a:custGeom>
            <a:rect l="l" t="t" r="r" b="b"/>
            <a:pathLst>
              <a:path w="208914" h="151129">
                <a:moveTo>
                  <a:pt x="208787" y="0"/>
                </a:moveTo>
                <a:lnTo>
                  <a:pt x="0" y="0"/>
                </a:lnTo>
                <a:lnTo>
                  <a:pt x="0" y="150875"/>
                </a:lnTo>
                <a:lnTo>
                  <a:pt x="208787" y="150875"/>
                </a:lnTo>
                <a:lnTo>
                  <a:pt x="208787"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3256788" y="4750308"/>
            <a:ext cx="187960" cy="151130"/>
          </a:xfrm>
          <a:custGeom>
            <a:rect l="l" t="t" r="r" b="b"/>
            <a:pathLst>
              <a:path w="187960" h="151129">
                <a:moveTo>
                  <a:pt x="187451" y="0"/>
                </a:moveTo>
                <a:lnTo>
                  <a:pt x="0" y="0"/>
                </a:lnTo>
                <a:lnTo>
                  <a:pt x="0" y="150876"/>
                </a:lnTo>
                <a:lnTo>
                  <a:pt x="187451" y="150876"/>
                </a:lnTo>
                <a:lnTo>
                  <a:pt x="18745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3256788" y="4991100"/>
            <a:ext cx="178435" cy="149860"/>
          </a:xfrm>
          <a:custGeom>
            <a:rect l="l" t="t" r="r" b="b"/>
            <a:pathLst>
              <a:path w="178435" h="149860">
                <a:moveTo>
                  <a:pt x="178308" y="0"/>
                </a:moveTo>
                <a:lnTo>
                  <a:pt x="0" y="0"/>
                </a:lnTo>
                <a:lnTo>
                  <a:pt x="0" y="149351"/>
                </a:lnTo>
                <a:lnTo>
                  <a:pt x="178308" y="149351"/>
                </a:lnTo>
                <a:lnTo>
                  <a:pt x="17830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3256788" y="5231891"/>
            <a:ext cx="167640" cy="149860"/>
          </a:xfrm>
          <a:custGeom>
            <a:rect l="l" t="t" r="r" b="b"/>
            <a:pathLst>
              <a:path w="167639" h="149860">
                <a:moveTo>
                  <a:pt x="167639" y="0"/>
                </a:moveTo>
                <a:lnTo>
                  <a:pt x="0" y="0"/>
                </a:lnTo>
                <a:lnTo>
                  <a:pt x="0" y="149351"/>
                </a:lnTo>
                <a:lnTo>
                  <a:pt x="167639" y="149351"/>
                </a:lnTo>
                <a:lnTo>
                  <a:pt x="16763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3256788" y="5471159"/>
            <a:ext cx="146685" cy="151130"/>
          </a:xfrm>
          <a:custGeom>
            <a:rect l="l" t="t" r="r" b="b"/>
            <a:pathLst>
              <a:path w="146685" h="151129">
                <a:moveTo>
                  <a:pt x="146303" y="0"/>
                </a:moveTo>
                <a:lnTo>
                  <a:pt x="0" y="0"/>
                </a:lnTo>
                <a:lnTo>
                  <a:pt x="0" y="150875"/>
                </a:lnTo>
                <a:lnTo>
                  <a:pt x="146303" y="150875"/>
                </a:lnTo>
                <a:lnTo>
                  <a:pt x="146303"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flipH="1">
            <a:off x="3266694" y="5711952"/>
            <a:ext cx="0" cy="149860"/>
          </a:xfrm>
          <a:custGeom>
            <a:rect l="l" t="t" r="r" b="b"/>
            <a:pathLst>
              <a:path h="149860">
                <a:moveTo>
                  <a:pt x="0" y="0"/>
                </a:moveTo>
                <a:lnTo>
                  <a:pt x="0" y="149352"/>
                </a:lnTo>
              </a:path>
            </a:pathLst>
          </a:custGeom>
          <a:ln w="19812">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3256788" y="5952744"/>
            <a:ext cx="178435" cy="149860"/>
          </a:xfrm>
          <a:custGeom>
            <a:rect l="l" t="t" r="r" b="b"/>
            <a:pathLst>
              <a:path w="178435" h="149860">
                <a:moveTo>
                  <a:pt x="178308" y="0"/>
                </a:moveTo>
                <a:lnTo>
                  <a:pt x="0" y="0"/>
                </a:lnTo>
                <a:lnTo>
                  <a:pt x="0" y="149351"/>
                </a:lnTo>
                <a:lnTo>
                  <a:pt x="178308" y="149351"/>
                </a:lnTo>
                <a:lnTo>
                  <a:pt x="17830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flipH="1">
            <a:off x="3256788" y="2542032"/>
            <a:ext cx="0" cy="3606165"/>
          </a:xfrm>
          <a:custGeom>
            <a:rect l="l" t="t" r="r" b="b"/>
            <a:pathLst>
              <a:path h="3606165">
                <a:moveTo>
                  <a:pt x="0" y="0"/>
                </a:moveTo>
                <a:lnTo>
                  <a:pt x="0" y="3605783"/>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txBox="1"/>
          <p:nvPr/>
        </p:nvSpPr>
        <p:spPr>
          <a:xfrm>
            <a:off x="3948429" y="257530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15.0%</a:t>
            </a:r>
            <a:endParaRPr sz="1000">
              <a:latin typeface="微软雅黑"/>
              <a:cs typeface="微软雅黑"/>
            </a:endParaRPr>
          </a:p>
        </p:txBody>
      </p:sp>
      <p:sp>
        <p:nvSpPr>
          <p:cNvPr id="28" name="object 28"/>
          <p:cNvSpPr txBox="1"/>
          <p:nvPr/>
        </p:nvSpPr>
        <p:spPr>
          <a:xfrm>
            <a:off x="3822572" y="2815843"/>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12.0%</a:t>
            </a:r>
            <a:endParaRPr sz="1000">
              <a:latin typeface="微软雅黑"/>
              <a:cs typeface="微软雅黑"/>
            </a:endParaRPr>
          </a:p>
        </p:txBody>
      </p:sp>
      <p:sp>
        <p:nvSpPr>
          <p:cNvPr id="29" name="object 29"/>
          <p:cNvSpPr txBox="1"/>
          <p:nvPr/>
        </p:nvSpPr>
        <p:spPr>
          <a:xfrm>
            <a:off x="3780535" y="3055696"/>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1</a:t>
            </a:r>
            <a:r>
              <a:rPr sz="1000" spc="-5">
                <a:solidFill>
                  <a:srgbClr val="585858"/>
                </a:solidFill>
                <a:latin typeface="微软雅黑"/>
                <a:cs typeface="微软雅黑"/>
              </a:rPr>
              <a:t>1.0%</a:t>
            </a:r>
            <a:endParaRPr sz="1000">
              <a:latin typeface="微软雅黑"/>
              <a:cs typeface="微软雅黑"/>
            </a:endParaRPr>
          </a:p>
        </p:txBody>
      </p:sp>
      <p:sp>
        <p:nvSpPr>
          <p:cNvPr id="30" name="object 30"/>
          <p:cNvSpPr txBox="1"/>
          <p:nvPr/>
        </p:nvSpPr>
        <p:spPr>
          <a:xfrm>
            <a:off x="3738753" y="3296539"/>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10.0%</a:t>
            </a:r>
            <a:endParaRPr sz="1000">
              <a:latin typeface="微软雅黑"/>
              <a:cs typeface="微软雅黑"/>
            </a:endParaRPr>
          </a:p>
        </p:txBody>
      </p:sp>
      <p:sp>
        <p:nvSpPr>
          <p:cNvPr id="31" name="object 31"/>
          <p:cNvSpPr txBox="1"/>
          <p:nvPr/>
        </p:nvSpPr>
        <p:spPr>
          <a:xfrm>
            <a:off x="3645153" y="3536950"/>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7.8%</a:t>
            </a:r>
            <a:endParaRPr sz="1000">
              <a:latin typeface="微软雅黑"/>
              <a:cs typeface="微软雅黑"/>
            </a:endParaRPr>
          </a:p>
        </p:txBody>
      </p:sp>
      <p:sp>
        <p:nvSpPr>
          <p:cNvPr id="32" name="object 32"/>
          <p:cNvSpPr txBox="1"/>
          <p:nvPr/>
        </p:nvSpPr>
        <p:spPr>
          <a:xfrm>
            <a:off x="3603116" y="3777234"/>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6.8%</a:t>
            </a:r>
            <a:endParaRPr sz="1000">
              <a:latin typeface="微软雅黑"/>
              <a:cs typeface="微软雅黑"/>
            </a:endParaRPr>
          </a:p>
        </p:txBody>
      </p:sp>
      <p:sp>
        <p:nvSpPr>
          <p:cNvPr id="33" name="object 33"/>
          <p:cNvSpPr txBox="1"/>
          <p:nvPr/>
        </p:nvSpPr>
        <p:spPr>
          <a:xfrm>
            <a:off x="3561079" y="4017645"/>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5.8%</a:t>
            </a:r>
            <a:endParaRPr sz="1000">
              <a:latin typeface="微软雅黑"/>
              <a:cs typeface="微软雅黑"/>
            </a:endParaRPr>
          </a:p>
        </p:txBody>
      </p:sp>
      <p:sp>
        <p:nvSpPr>
          <p:cNvPr id="34" name="object 34"/>
          <p:cNvSpPr txBox="1"/>
          <p:nvPr/>
        </p:nvSpPr>
        <p:spPr>
          <a:xfrm>
            <a:off x="3561079" y="4257497"/>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5.</a:t>
            </a:r>
            <a:r>
              <a:rPr sz="1000" spc="-5">
                <a:solidFill>
                  <a:srgbClr val="585858"/>
                </a:solidFill>
                <a:latin typeface="微软雅黑"/>
                <a:cs typeface="微软雅黑"/>
              </a:rPr>
              <a:t>8%</a:t>
            </a:r>
            <a:endParaRPr sz="1000">
              <a:latin typeface="微软雅黑"/>
              <a:cs typeface="微软雅黑"/>
            </a:endParaRPr>
          </a:p>
        </p:txBody>
      </p:sp>
      <p:sp>
        <p:nvSpPr>
          <p:cNvPr id="35" name="object 35"/>
          <p:cNvSpPr txBox="1"/>
          <p:nvPr/>
        </p:nvSpPr>
        <p:spPr>
          <a:xfrm>
            <a:off x="3529710" y="4498340"/>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5.0%</a:t>
            </a:r>
            <a:endParaRPr sz="1000">
              <a:latin typeface="微软雅黑"/>
              <a:cs typeface="微软雅黑"/>
            </a:endParaRPr>
          </a:p>
        </p:txBody>
      </p:sp>
      <p:sp>
        <p:nvSpPr>
          <p:cNvPr id="36" name="object 36"/>
          <p:cNvSpPr txBox="1"/>
          <p:nvPr/>
        </p:nvSpPr>
        <p:spPr>
          <a:xfrm>
            <a:off x="3508628" y="4738878"/>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4.5%</a:t>
            </a:r>
            <a:endParaRPr sz="1000">
              <a:latin typeface="微软雅黑"/>
              <a:cs typeface="微软雅黑"/>
            </a:endParaRPr>
          </a:p>
        </p:txBody>
      </p:sp>
      <p:sp>
        <p:nvSpPr>
          <p:cNvPr id="37" name="object 37"/>
          <p:cNvSpPr txBox="1"/>
          <p:nvPr/>
        </p:nvSpPr>
        <p:spPr>
          <a:xfrm>
            <a:off x="3498341" y="4979034"/>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4.3%</a:t>
            </a:r>
            <a:endParaRPr sz="1000">
              <a:latin typeface="微软雅黑"/>
              <a:cs typeface="微软雅黑"/>
            </a:endParaRPr>
          </a:p>
        </p:txBody>
      </p:sp>
      <p:sp>
        <p:nvSpPr>
          <p:cNvPr id="38" name="object 38"/>
          <p:cNvSpPr txBox="1"/>
          <p:nvPr/>
        </p:nvSpPr>
        <p:spPr>
          <a:xfrm>
            <a:off x="3487673" y="5219446"/>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4.0%</a:t>
            </a:r>
            <a:endParaRPr sz="1000">
              <a:latin typeface="微软雅黑"/>
              <a:cs typeface="微软雅黑"/>
            </a:endParaRPr>
          </a:p>
        </p:txBody>
      </p:sp>
      <p:sp>
        <p:nvSpPr>
          <p:cNvPr id="39" name="object 39"/>
          <p:cNvSpPr txBox="1"/>
          <p:nvPr/>
        </p:nvSpPr>
        <p:spPr>
          <a:xfrm>
            <a:off x="3466846" y="5459374"/>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3.</a:t>
            </a:r>
            <a:r>
              <a:rPr sz="1000" spc="-5">
                <a:solidFill>
                  <a:srgbClr val="585858"/>
                </a:solidFill>
                <a:latin typeface="微软雅黑"/>
                <a:cs typeface="微软雅黑"/>
              </a:rPr>
              <a:t>5%</a:t>
            </a:r>
            <a:endParaRPr sz="1000">
              <a:latin typeface="微软雅黑"/>
              <a:cs typeface="微软雅黑"/>
            </a:endParaRPr>
          </a:p>
        </p:txBody>
      </p:sp>
      <p:sp>
        <p:nvSpPr>
          <p:cNvPr id="40" name="object 40"/>
          <p:cNvSpPr txBox="1"/>
          <p:nvPr/>
        </p:nvSpPr>
        <p:spPr>
          <a:xfrm>
            <a:off x="3340989" y="5700166"/>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0.5%</a:t>
            </a:r>
            <a:endParaRPr sz="1000">
              <a:latin typeface="微软雅黑"/>
              <a:cs typeface="微软雅黑"/>
            </a:endParaRPr>
          </a:p>
        </p:txBody>
      </p:sp>
      <p:sp>
        <p:nvSpPr>
          <p:cNvPr id="41" name="object 41"/>
          <p:cNvSpPr txBox="1"/>
          <p:nvPr/>
        </p:nvSpPr>
        <p:spPr>
          <a:xfrm>
            <a:off x="3498341" y="5940653"/>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4.3%</a:t>
            </a:r>
            <a:endParaRPr sz="1000">
              <a:latin typeface="微软雅黑"/>
              <a:cs typeface="微软雅黑"/>
            </a:endParaRPr>
          </a:p>
        </p:txBody>
      </p:sp>
      <p:sp>
        <p:nvSpPr>
          <p:cNvPr id="42" name="object 42"/>
          <p:cNvSpPr txBox="1"/>
          <p:nvPr/>
        </p:nvSpPr>
        <p:spPr>
          <a:xfrm>
            <a:off x="1866645" y="2476525"/>
            <a:ext cx="1273175" cy="363156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5090" marR="5715" indent="667385">
              <a:lnSpc>
                <a:spcPct val="157800"/>
              </a:lnSpc>
              <a:spcBef>
                <a:spcPts val="100"/>
              </a:spcBef>
            </a:pPr>
            <a:r>
              <a:rPr sz="1000" spc="-5">
                <a:solidFill>
                  <a:srgbClr val="585858"/>
                </a:solidFill>
                <a:latin typeface="微软雅黑"/>
                <a:cs typeface="微软雅黑"/>
              </a:rPr>
              <a:t>轻制造业 商业</a:t>
            </a:r>
            <a:r>
              <a:rPr sz="1000" spc="-15">
                <a:solidFill>
                  <a:srgbClr val="585858"/>
                </a:solidFill>
                <a:latin typeface="微软雅黑"/>
                <a:cs typeface="微软雅黑"/>
              </a:rPr>
              <a:t>/</a:t>
            </a:r>
            <a:r>
              <a:rPr sz="1000" spc="-5">
                <a:solidFill>
                  <a:srgbClr val="585858"/>
                </a:solidFill>
                <a:latin typeface="微软雅黑"/>
                <a:cs typeface="微软雅黑"/>
              </a:rPr>
              <a:t>贸易</a:t>
            </a:r>
            <a:r>
              <a:rPr sz="1000" spc="-15">
                <a:solidFill>
                  <a:srgbClr val="585858"/>
                </a:solidFill>
                <a:latin typeface="微软雅黑"/>
                <a:cs typeface="微软雅黑"/>
              </a:rPr>
              <a:t>/</a:t>
            </a:r>
            <a:r>
              <a:rPr sz="1000" spc="-5">
                <a:solidFill>
                  <a:srgbClr val="585858"/>
                </a:solidFill>
                <a:latin typeface="微软雅黑"/>
                <a:cs typeface="微软雅黑"/>
              </a:rPr>
              <a:t>批发</a:t>
            </a:r>
            <a:r>
              <a:rPr sz="1000" spc="-15">
                <a:solidFill>
                  <a:srgbClr val="585858"/>
                </a:solidFill>
                <a:latin typeface="微软雅黑"/>
                <a:cs typeface="微软雅黑"/>
              </a:rPr>
              <a:t>/</a:t>
            </a:r>
            <a:r>
              <a:rPr sz="1000" spc="-5">
                <a:solidFill>
                  <a:srgbClr val="585858"/>
                </a:solidFill>
                <a:latin typeface="微软雅黑"/>
                <a:cs typeface="微软雅黑"/>
              </a:rPr>
              <a:t>零售</a:t>
            </a:r>
            <a:endParaRPr sz="1000">
              <a:latin typeface="微软雅黑"/>
              <a:cs typeface="微软雅黑"/>
            </a:endParaRPr>
          </a:p>
          <a:p>
            <a:pPr marL="699770">
              <a:lnSpc>
                <a:spcPct val="100000"/>
              </a:lnSpc>
              <a:spcBef>
                <a:spcPts val="690"/>
              </a:spcBef>
            </a:pPr>
            <a:r>
              <a:rPr sz="1000" spc="-5">
                <a:solidFill>
                  <a:srgbClr val="585858"/>
                </a:solidFill>
                <a:latin typeface="微软雅黑"/>
                <a:cs typeface="微软雅黑"/>
              </a:rPr>
              <a:t>教育</a:t>
            </a:r>
            <a:r>
              <a:rPr sz="1000" spc="-15">
                <a:solidFill>
                  <a:srgbClr val="585858"/>
                </a:solidFill>
                <a:latin typeface="微软雅黑"/>
                <a:cs typeface="微软雅黑"/>
              </a:rPr>
              <a:t>/</a:t>
            </a:r>
            <a:r>
              <a:rPr sz="1000" spc="-5">
                <a:solidFill>
                  <a:srgbClr val="585858"/>
                </a:solidFill>
                <a:latin typeface="微软雅黑"/>
                <a:cs typeface="微软雅黑"/>
              </a:rPr>
              <a:t>科研</a:t>
            </a:r>
            <a:endParaRPr sz="1000">
              <a:latin typeface="微软雅黑"/>
              <a:cs typeface="微软雅黑"/>
            </a:endParaRPr>
          </a:p>
          <a:p>
            <a:pPr marL="446405" marR="5080" indent="396875" algn="r">
              <a:lnSpc>
                <a:spcPct val="157700"/>
              </a:lnSpc>
            </a:pPr>
            <a:r>
              <a:rPr sz="1000" spc="-10">
                <a:solidFill>
                  <a:srgbClr val="585858"/>
                </a:solidFill>
                <a:latin typeface="微软雅黑"/>
                <a:cs typeface="微软雅黑"/>
              </a:rPr>
              <a:t>I</a:t>
            </a:r>
            <a:r>
              <a:rPr sz="1000" spc="-5">
                <a:solidFill>
                  <a:srgbClr val="585858"/>
                </a:solidFill>
                <a:latin typeface="微软雅黑"/>
                <a:cs typeface="微软雅黑"/>
              </a:rPr>
              <a:t>T</a:t>
            </a:r>
            <a:r>
              <a:rPr sz="1000" spc="-10">
                <a:solidFill>
                  <a:srgbClr val="585858"/>
                </a:solidFill>
                <a:latin typeface="微软雅黑"/>
                <a:cs typeface="微软雅黑"/>
              </a:rPr>
              <a:t>/</a:t>
            </a:r>
            <a:r>
              <a:rPr sz="1000" spc="-5">
                <a:solidFill>
                  <a:srgbClr val="585858"/>
                </a:solidFill>
                <a:latin typeface="微软雅黑"/>
                <a:cs typeface="微软雅黑"/>
              </a:rPr>
              <a:t>通讯 重制造业</a:t>
            </a:r>
            <a:r>
              <a:rPr sz="1000" spc="-15">
                <a:solidFill>
                  <a:srgbClr val="585858"/>
                </a:solidFill>
                <a:latin typeface="微软雅黑"/>
                <a:cs typeface="微软雅黑"/>
              </a:rPr>
              <a:t>/</a:t>
            </a:r>
            <a:r>
              <a:rPr sz="1000" spc="-5">
                <a:solidFill>
                  <a:srgbClr val="585858"/>
                </a:solidFill>
                <a:latin typeface="微软雅黑"/>
                <a:cs typeface="微软雅黑"/>
              </a:rPr>
              <a:t>矿业 建筑</a:t>
            </a:r>
            <a:r>
              <a:rPr sz="1000" spc="-15">
                <a:solidFill>
                  <a:srgbClr val="585858"/>
                </a:solidFill>
                <a:latin typeface="微软雅黑"/>
                <a:cs typeface="微软雅黑"/>
              </a:rPr>
              <a:t>/</a:t>
            </a:r>
            <a:r>
              <a:rPr sz="1000" spc="-5">
                <a:solidFill>
                  <a:srgbClr val="585858"/>
                </a:solidFill>
                <a:latin typeface="微软雅黑"/>
                <a:cs typeface="微软雅黑"/>
              </a:rPr>
              <a:t>房地产</a:t>
            </a:r>
            <a:endParaRPr sz="1000">
              <a:latin typeface="微软雅黑"/>
              <a:cs typeface="微软雅黑"/>
            </a:endParaRPr>
          </a:p>
          <a:p>
            <a:pPr marL="266065" marR="5715" indent="-180975" algn="r">
              <a:lnSpc>
                <a:spcPct val="157700"/>
              </a:lnSpc>
              <a:spcBef>
                <a:spcPts val="5"/>
              </a:spcBef>
            </a:pPr>
            <a:r>
              <a:rPr sz="1000" spc="-5">
                <a:solidFill>
                  <a:srgbClr val="585858"/>
                </a:solidFill>
                <a:latin typeface="微软雅黑"/>
                <a:cs typeface="微软雅黑"/>
              </a:rPr>
              <a:t>银行</a:t>
            </a:r>
            <a:r>
              <a:rPr sz="1000" spc="-15">
                <a:solidFill>
                  <a:srgbClr val="585858"/>
                </a:solidFill>
                <a:latin typeface="微软雅黑"/>
                <a:cs typeface="微软雅黑"/>
              </a:rPr>
              <a:t>/</a:t>
            </a:r>
            <a:r>
              <a:rPr sz="1000" spc="-5">
                <a:solidFill>
                  <a:srgbClr val="585858"/>
                </a:solidFill>
                <a:latin typeface="微软雅黑"/>
                <a:cs typeface="微软雅黑"/>
              </a:rPr>
              <a:t>金融</a:t>
            </a:r>
            <a:r>
              <a:rPr sz="1000" spc="-15">
                <a:solidFill>
                  <a:srgbClr val="585858"/>
                </a:solidFill>
                <a:latin typeface="微软雅黑"/>
                <a:cs typeface="微软雅黑"/>
              </a:rPr>
              <a:t>/</a:t>
            </a:r>
            <a:r>
              <a:rPr sz="1000" spc="-5">
                <a:solidFill>
                  <a:srgbClr val="585858"/>
                </a:solidFill>
                <a:latin typeface="微软雅黑"/>
                <a:cs typeface="微软雅黑"/>
              </a:rPr>
              <a:t>证券</a:t>
            </a:r>
            <a:r>
              <a:rPr sz="1000" spc="-15">
                <a:solidFill>
                  <a:srgbClr val="585858"/>
                </a:solidFill>
                <a:latin typeface="微软雅黑"/>
                <a:cs typeface="微软雅黑"/>
              </a:rPr>
              <a:t>/</a:t>
            </a:r>
            <a:r>
              <a:rPr sz="1000" spc="-5">
                <a:solidFill>
                  <a:srgbClr val="585858"/>
                </a:solidFill>
                <a:latin typeface="微软雅黑"/>
                <a:cs typeface="微软雅黑"/>
              </a:rPr>
              <a:t>保险 旅游</a:t>
            </a:r>
            <a:r>
              <a:rPr sz="1000" spc="-15">
                <a:solidFill>
                  <a:srgbClr val="585858"/>
                </a:solidFill>
                <a:latin typeface="微软雅黑"/>
                <a:cs typeface="微软雅黑"/>
              </a:rPr>
              <a:t>/</a:t>
            </a:r>
            <a:r>
              <a:rPr sz="1000" spc="-5">
                <a:solidFill>
                  <a:srgbClr val="585858"/>
                </a:solidFill>
                <a:latin typeface="微软雅黑"/>
                <a:cs typeface="微软雅黑"/>
              </a:rPr>
              <a:t>餐饮</a:t>
            </a:r>
            <a:r>
              <a:rPr sz="1000" spc="-15">
                <a:solidFill>
                  <a:srgbClr val="585858"/>
                </a:solidFill>
                <a:latin typeface="微软雅黑"/>
                <a:cs typeface="微软雅黑"/>
              </a:rPr>
              <a:t>/</a:t>
            </a:r>
            <a:r>
              <a:rPr sz="1000" spc="-5">
                <a:solidFill>
                  <a:srgbClr val="585858"/>
                </a:solidFill>
                <a:latin typeface="微软雅黑"/>
                <a:cs typeface="微软雅黑"/>
              </a:rPr>
              <a:t>酒店  文化</a:t>
            </a:r>
            <a:r>
              <a:rPr sz="1000" spc="-15">
                <a:solidFill>
                  <a:srgbClr val="585858"/>
                </a:solidFill>
                <a:latin typeface="微软雅黑"/>
                <a:cs typeface="微软雅黑"/>
              </a:rPr>
              <a:t>/</a:t>
            </a:r>
            <a:r>
              <a:rPr sz="1000" spc="-5">
                <a:solidFill>
                  <a:srgbClr val="585858"/>
                </a:solidFill>
                <a:latin typeface="微软雅黑"/>
                <a:cs typeface="微软雅黑"/>
              </a:rPr>
              <a:t>体育</a:t>
            </a:r>
            <a:r>
              <a:rPr sz="1000" spc="-15">
                <a:solidFill>
                  <a:srgbClr val="585858"/>
                </a:solidFill>
                <a:latin typeface="微软雅黑"/>
                <a:cs typeface="微软雅黑"/>
              </a:rPr>
              <a:t>/</a:t>
            </a:r>
            <a:r>
              <a:rPr sz="1000" spc="-5">
                <a:solidFill>
                  <a:srgbClr val="585858"/>
                </a:solidFill>
                <a:latin typeface="微软雅黑"/>
                <a:cs typeface="微软雅黑"/>
              </a:rPr>
              <a:t>娱乐业 健康</a:t>
            </a:r>
            <a:r>
              <a:rPr sz="1000" spc="-15">
                <a:solidFill>
                  <a:srgbClr val="585858"/>
                </a:solidFill>
                <a:latin typeface="微软雅黑"/>
                <a:cs typeface="微软雅黑"/>
              </a:rPr>
              <a:t>/</a:t>
            </a:r>
            <a:r>
              <a:rPr sz="1000" spc="-5">
                <a:solidFill>
                  <a:srgbClr val="585858"/>
                </a:solidFill>
                <a:latin typeface="微软雅黑"/>
                <a:cs typeface="微软雅黑"/>
              </a:rPr>
              <a:t>医疗服务</a:t>
            </a:r>
            <a:endParaRPr sz="1000">
              <a:latin typeface="微软雅黑"/>
              <a:cs typeface="微软雅黑"/>
            </a:endParaRPr>
          </a:p>
          <a:p>
            <a:pPr marL="12700" marR="5715" indent="487045" algn="r">
              <a:lnSpc>
                <a:spcPct val="157700"/>
              </a:lnSpc>
            </a:pPr>
            <a:r>
              <a:rPr sz="1000" spc="-5">
                <a:solidFill>
                  <a:srgbClr val="585858"/>
                </a:solidFill>
                <a:latin typeface="微软雅黑"/>
                <a:cs typeface="微软雅黑"/>
              </a:rPr>
              <a:t>交通运输仓储 </a:t>
            </a:r>
            <a:r>
              <a:rPr sz="1000" spc="-10">
                <a:solidFill>
                  <a:srgbClr val="585858"/>
                </a:solidFill>
                <a:latin typeface="微软雅黑"/>
                <a:cs typeface="微软雅黑"/>
              </a:rPr>
              <a:t>制药医疗</a:t>
            </a:r>
            <a:r>
              <a:rPr sz="1000" spc="-15">
                <a:solidFill>
                  <a:srgbClr val="585858"/>
                </a:solidFill>
                <a:latin typeface="微软雅黑"/>
                <a:cs typeface="微软雅黑"/>
              </a:rPr>
              <a:t>/</a:t>
            </a:r>
            <a:r>
              <a:rPr sz="1000" spc="-10">
                <a:solidFill>
                  <a:srgbClr val="585858"/>
                </a:solidFill>
                <a:latin typeface="微软雅黑"/>
                <a:cs typeface="微软雅黑"/>
              </a:rPr>
              <a:t>生物</a:t>
            </a:r>
            <a:r>
              <a:rPr sz="1000" spc="-15">
                <a:solidFill>
                  <a:srgbClr val="585858"/>
                </a:solidFill>
                <a:latin typeface="微软雅黑"/>
                <a:cs typeface="微软雅黑"/>
              </a:rPr>
              <a:t>/</a:t>
            </a:r>
            <a:r>
              <a:rPr sz="1000" spc="-10">
                <a:solidFill>
                  <a:srgbClr val="585858"/>
                </a:solidFill>
                <a:latin typeface="微软雅黑"/>
                <a:cs typeface="微软雅黑"/>
              </a:rPr>
              <a:t>大健康 </a:t>
            </a:r>
            <a:r>
              <a:rPr sz="1000" spc="-5">
                <a:solidFill>
                  <a:srgbClr val="585858"/>
                </a:solidFill>
                <a:latin typeface="微软雅黑"/>
                <a:cs typeface="微软雅黑"/>
              </a:rPr>
              <a:t>政府机关</a:t>
            </a:r>
            <a:r>
              <a:rPr sz="1000" spc="-15">
                <a:solidFill>
                  <a:srgbClr val="585858"/>
                </a:solidFill>
                <a:latin typeface="微软雅黑"/>
                <a:cs typeface="微软雅黑"/>
              </a:rPr>
              <a:t>/</a:t>
            </a:r>
            <a:r>
              <a:rPr sz="1000" spc="-5">
                <a:solidFill>
                  <a:srgbClr val="585858"/>
                </a:solidFill>
                <a:latin typeface="微软雅黑"/>
                <a:cs typeface="微软雅黑"/>
              </a:rPr>
              <a:t>社会团体</a:t>
            </a:r>
            <a:endParaRPr sz="1000">
              <a:latin typeface="微软雅黑"/>
              <a:cs typeface="微软雅黑"/>
            </a:endParaRPr>
          </a:p>
          <a:p>
            <a:pPr marR="6985" algn="r">
              <a:lnSpc>
                <a:spcPct val="100000"/>
              </a:lnSpc>
              <a:spcBef>
                <a:spcPts val="695"/>
              </a:spcBef>
            </a:pPr>
            <a:r>
              <a:rPr sz="1000" spc="-5">
                <a:solidFill>
                  <a:srgbClr val="585858"/>
                </a:solidFill>
                <a:latin typeface="微软雅黑"/>
                <a:cs typeface="微软雅黑"/>
              </a:rPr>
              <a:t>媒介</a:t>
            </a:r>
            <a:r>
              <a:rPr sz="1000" spc="-15">
                <a:solidFill>
                  <a:srgbClr val="585858"/>
                </a:solidFill>
                <a:latin typeface="微软雅黑"/>
                <a:cs typeface="微软雅黑"/>
              </a:rPr>
              <a:t>/</a:t>
            </a:r>
            <a:r>
              <a:rPr sz="1000" spc="-5">
                <a:solidFill>
                  <a:srgbClr val="585858"/>
                </a:solidFill>
                <a:latin typeface="微软雅黑"/>
                <a:cs typeface="微软雅黑"/>
              </a:rPr>
              <a:t>广告</a:t>
            </a:r>
            <a:r>
              <a:rPr sz="1000" spc="-15">
                <a:solidFill>
                  <a:srgbClr val="585858"/>
                </a:solidFill>
                <a:latin typeface="微软雅黑"/>
                <a:cs typeface="微软雅黑"/>
              </a:rPr>
              <a:t>/</a:t>
            </a:r>
            <a:r>
              <a:rPr sz="1000" spc="-5">
                <a:solidFill>
                  <a:srgbClr val="585858"/>
                </a:solidFill>
                <a:latin typeface="微软雅黑"/>
                <a:cs typeface="微软雅黑"/>
              </a:rPr>
              <a:t>咨询</a:t>
            </a:r>
            <a:endParaRPr sz="1000">
              <a:latin typeface="微软雅黑"/>
              <a:cs typeface="微软雅黑"/>
            </a:endParaRPr>
          </a:p>
          <a:p>
            <a:pPr marR="5080" algn="r">
              <a:lnSpc>
                <a:spcPct val="100000"/>
              </a:lnSpc>
              <a:spcBef>
                <a:spcPts val="690"/>
              </a:spcBef>
            </a:pPr>
            <a:r>
              <a:rPr sz="1000" spc="-5">
                <a:solidFill>
                  <a:srgbClr val="585858"/>
                </a:solidFill>
                <a:latin typeface="微软雅黑"/>
                <a:cs typeface="微软雅黑"/>
              </a:rPr>
              <a:t>其他</a:t>
            </a:r>
            <a:endParaRPr sz="1000">
              <a:latin typeface="微软雅黑"/>
              <a:cs typeface="微软雅黑"/>
            </a:endParaRPr>
          </a:p>
        </p:txBody>
      </p:sp>
      <p:sp>
        <p:nvSpPr>
          <p:cNvPr id="43" name="object 43"/>
          <p:cNvSpPr/>
          <p:nvPr/>
        </p:nvSpPr>
        <p:spPr>
          <a:xfrm>
            <a:off x="6560819" y="2587751"/>
            <a:ext cx="567055" cy="151130"/>
          </a:xfrm>
          <a:custGeom>
            <a:rect l="l" t="t" r="r" b="b"/>
            <a:pathLst>
              <a:path w="567054" h="151130">
                <a:moveTo>
                  <a:pt x="566927" y="0"/>
                </a:moveTo>
                <a:lnTo>
                  <a:pt x="0" y="0"/>
                </a:lnTo>
                <a:lnTo>
                  <a:pt x="0" y="150875"/>
                </a:lnTo>
                <a:lnTo>
                  <a:pt x="566927" y="150875"/>
                </a:lnTo>
                <a:lnTo>
                  <a:pt x="56692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6560819" y="2828544"/>
            <a:ext cx="535305" cy="149860"/>
          </a:xfrm>
          <a:custGeom>
            <a:rect l="l" t="t" r="r" b="b"/>
            <a:pathLst>
              <a:path w="535304" h="149860">
                <a:moveTo>
                  <a:pt x="534924" y="0"/>
                </a:moveTo>
                <a:lnTo>
                  <a:pt x="0" y="0"/>
                </a:lnTo>
                <a:lnTo>
                  <a:pt x="0" y="149351"/>
                </a:lnTo>
                <a:lnTo>
                  <a:pt x="534924" y="149351"/>
                </a:lnTo>
                <a:lnTo>
                  <a:pt x="534924"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6560819" y="3067811"/>
            <a:ext cx="483234" cy="151130"/>
          </a:xfrm>
          <a:custGeom>
            <a:rect l="l" t="t" r="r" b="b"/>
            <a:pathLst>
              <a:path w="483234" h="151130">
                <a:moveTo>
                  <a:pt x="483107" y="0"/>
                </a:moveTo>
                <a:lnTo>
                  <a:pt x="0" y="0"/>
                </a:lnTo>
                <a:lnTo>
                  <a:pt x="0" y="150875"/>
                </a:lnTo>
                <a:lnTo>
                  <a:pt x="483107" y="150875"/>
                </a:lnTo>
                <a:lnTo>
                  <a:pt x="48310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6560819" y="3308603"/>
            <a:ext cx="440690" cy="151130"/>
          </a:xfrm>
          <a:custGeom>
            <a:rect l="l" t="t" r="r" b="b"/>
            <a:pathLst>
              <a:path w="440690" h="151129">
                <a:moveTo>
                  <a:pt x="440435" y="0"/>
                </a:moveTo>
                <a:lnTo>
                  <a:pt x="0" y="0"/>
                </a:lnTo>
                <a:lnTo>
                  <a:pt x="0" y="150875"/>
                </a:lnTo>
                <a:lnTo>
                  <a:pt x="440435" y="150875"/>
                </a:lnTo>
                <a:lnTo>
                  <a:pt x="440435"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p:nvPr/>
        </p:nvSpPr>
        <p:spPr>
          <a:xfrm>
            <a:off x="6560819" y="3549396"/>
            <a:ext cx="388620" cy="149860"/>
          </a:xfrm>
          <a:custGeom>
            <a:rect l="l" t="t" r="r" b="b"/>
            <a:pathLst>
              <a:path w="388620" h="149860">
                <a:moveTo>
                  <a:pt x="388620" y="0"/>
                </a:moveTo>
                <a:lnTo>
                  <a:pt x="0" y="0"/>
                </a:lnTo>
                <a:lnTo>
                  <a:pt x="0" y="149351"/>
                </a:lnTo>
                <a:lnTo>
                  <a:pt x="388620" y="149351"/>
                </a:lnTo>
                <a:lnTo>
                  <a:pt x="38862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6560819" y="3788664"/>
            <a:ext cx="325120" cy="151130"/>
          </a:xfrm>
          <a:custGeom>
            <a:rect l="l" t="t" r="r" b="b"/>
            <a:pathLst>
              <a:path w="325120" h="151129">
                <a:moveTo>
                  <a:pt x="324611" y="0"/>
                </a:moveTo>
                <a:lnTo>
                  <a:pt x="0" y="0"/>
                </a:lnTo>
                <a:lnTo>
                  <a:pt x="0" y="150875"/>
                </a:lnTo>
                <a:lnTo>
                  <a:pt x="324611" y="150875"/>
                </a:lnTo>
                <a:lnTo>
                  <a:pt x="32461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6560819" y="4029455"/>
            <a:ext cx="273050" cy="151130"/>
          </a:xfrm>
          <a:custGeom>
            <a:rect l="l" t="t" r="r" b="b"/>
            <a:pathLst>
              <a:path w="273050" h="151129">
                <a:moveTo>
                  <a:pt x="272796" y="0"/>
                </a:moveTo>
                <a:lnTo>
                  <a:pt x="0" y="0"/>
                </a:lnTo>
                <a:lnTo>
                  <a:pt x="0" y="150876"/>
                </a:lnTo>
                <a:lnTo>
                  <a:pt x="272796" y="150876"/>
                </a:lnTo>
                <a:lnTo>
                  <a:pt x="27279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6560819" y="4270247"/>
            <a:ext cx="210820" cy="149860"/>
          </a:xfrm>
          <a:custGeom>
            <a:rect l="l" t="t" r="r" b="b"/>
            <a:pathLst>
              <a:path w="210820" h="149860">
                <a:moveTo>
                  <a:pt x="210311" y="0"/>
                </a:moveTo>
                <a:lnTo>
                  <a:pt x="0" y="0"/>
                </a:lnTo>
                <a:lnTo>
                  <a:pt x="0" y="149351"/>
                </a:lnTo>
                <a:lnTo>
                  <a:pt x="210311" y="149351"/>
                </a:lnTo>
                <a:lnTo>
                  <a:pt x="21031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6560819" y="4509515"/>
            <a:ext cx="200025" cy="151130"/>
          </a:xfrm>
          <a:custGeom>
            <a:rect l="l" t="t" r="r" b="b"/>
            <a:pathLst>
              <a:path w="200025" h="151129">
                <a:moveTo>
                  <a:pt x="199644" y="0"/>
                </a:moveTo>
                <a:lnTo>
                  <a:pt x="0" y="0"/>
                </a:lnTo>
                <a:lnTo>
                  <a:pt x="0" y="150875"/>
                </a:lnTo>
                <a:lnTo>
                  <a:pt x="199644" y="150875"/>
                </a:lnTo>
                <a:lnTo>
                  <a:pt x="199644"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6560819" y="4750308"/>
            <a:ext cx="189230" cy="151130"/>
          </a:xfrm>
          <a:custGeom>
            <a:rect l="l" t="t" r="r" b="b"/>
            <a:pathLst>
              <a:path w="189229" h="151129">
                <a:moveTo>
                  <a:pt x="188975" y="0"/>
                </a:moveTo>
                <a:lnTo>
                  <a:pt x="0" y="0"/>
                </a:lnTo>
                <a:lnTo>
                  <a:pt x="0" y="150876"/>
                </a:lnTo>
                <a:lnTo>
                  <a:pt x="188975" y="150876"/>
                </a:lnTo>
                <a:lnTo>
                  <a:pt x="188975"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6560819" y="4991100"/>
            <a:ext cx="178435" cy="149860"/>
          </a:xfrm>
          <a:custGeom>
            <a:rect l="l" t="t" r="r" b="b"/>
            <a:pathLst>
              <a:path w="178434" h="149860">
                <a:moveTo>
                  <a:pt x="178307" y="0"/>
                </a:moveTo>
                <a:lnTo>
                  <a:pt x="0" y="0"/>
                </a:lnTo>
                <a:lnTo>
                  <a:pt x="0" y="149351"/>
                </a:lnTo>
                <a:lnTo>
                  <a:pt x="178307" y="149351"/>
                </a:lnTo>
                <a:lnTo>
                  <a:pt x="17830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6560819" y="5231891"/>
            <a:ext cx="137160" cy="149860"/>
          </a:xfrm>
          <a:custGeom>
            <a:rect l="l" t="t" r="r" b="b"/>
            <a:pathLst>
              <a:path w="137159" h="149860">
                <a:moveTo>
                  <a:pt x="137159" y="0"/>
                </a:moveTo>
                <a:lnTo>
                  <a:pt x="0" y="0"/>
                </a:lnTo>
                <a:lnTo>
                  <a:pt x="0" y="149351"/>
                </a:lnTo>
                <a:lnTo>
                  <a:pt x="137159" y="149351"/>
                </a:lnTo>
                <a:lnTo>
                  <a:pt x="137159"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6560819" y="5471159"/>
            <a:ext cx="116205" cy="151130"/>
          </a:xfrm>
          <a:custGeom>
            <a:rect l="l" t="t" r="r" b="b"/>
            <a:pathLst>
              <a:path w="116204" h="151129">
                <a:moveTo>
                  <a:pt x="115824" y="0"/>
                </a:moveTo>
                <a:lnTo>
                  <a:pt x="0" y="0"/>
                </a:lnTo>
                <a:lnTo>
                  <a:pt x="0" y="150875"/>
                </a:lnTo>
                <a:lnTo>
                  <a:pt x="115824" y="150875"/>
                </a:lnTo>
                <a:lnTo>
                  <a:pt x="115824"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flipH="1">
            <a:off x="6576821" y="5711952"/>
            <a:ext cx="0" cy="149860"/>
          </a:xfrm>
          <a:custGeom>
            <a:rect l="l" t="t" r="r" b="b"/>
            <a:pathLst>
              <a:path h="149860">
                <a:moveTo>
                  <a:pt x="0" y="0"/>
                </a:moveTo>
                <a:lnTo>
                  <a:pt x="0" y="149352"/>
                </a:lnTo>
              </a:path>
            </a:pathLst>
          </a:custGeom>
          <a:ln w="32003">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6560819" y="5952744"/>
            <a:ext cx="127000" cy="149860"/>
          </a:xfrm>
          <a:custGeom>
            <a:rect l="l" t="t" r="r" b="b"/>
            <a:pathLst>
              <a:path w="127000" h="149860">
                <a:moveTo>
                  <a:pt x="126491" y="0"/>
                </a:moveTo>
                <a:lnTo>
                  <a:pt x="0" y="0"/>
                </a:lnTo>
                <a:lnTo>
                  <a:pt x="0" y="149351"/>
                </a:lnTo>
                <a:lnTo>
                  <a:pt x="126491" y="149351"/>
                </a:lnTo>
                <a:lnTo>
                  <a:pt x="12649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flipH="1">
            <a:off x="6560819" y="2542032"/>
            <a:ext cx="0" cy="3606165"/>
          </a:xfrm>
          <a:custGeom>
            <a:rect l="l" t="t" r="r" b="b"/>
            <a:pathLst>
              <a:path h="3606165">
                <a:moveTo>
                  <a:pt x="0" y="0"/>
                </a:moveTo>
                <a:lnTo>
                  <a:pt x="0" y="3605783"/>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txBox="1"/>
          <p:nvPr/>
        </p:nvSpPr>
        <p:spPr>
          <a:xfrm>
            <a:off x="7159497" y="2486558"/>
            <a:ext cx="423545" cy="506730"/>
          </a:xfrm>
          <a:prstGeom prst="rect">
            <a:avLst/>
          </a:prstGeom>
        </p:spPr>
        <p:txBody>
          <a:bodyPr vert="horz" wrap="square" lIns="0" tIns="1009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3815">
              <a:lnSpc>
                <a:spcPct val="100000"/>
              </a:lnSpc>
              <a:spcBef>
                <a:spcPts val="795"/>
              </a:spcBef>
            </a:pPr>
            <a:r>
              <a:rPr sz="1000" spc="-5">
                <a:solidFill>
                  <a:srgbClr val="585858"/>
                </a:solidFill>
                <a:latin typeface="微软雅黑"/>
                <a:cs typeface="微软雅黑"/>
              </a:rPr>
              <a:t>13.5%</a:t>
            </a:r>
            <a:endParaRPr sz="1000">
              <a:latin typeface="微软雅黑"/>
              <a:cs typeface="微软雅黑"/>
            </a:endParaRPr>
          </a:p>
          <a:p>
            <a:pPr marL="12700">
              <a:lnSpc>
                <a:spcPct val="100000"/>
              </a:lnSpc>
              <a:spcBef>
                <a:spcPts val="690"/>
              </a:spcBef>
            </a:pPr>
            <a:r>
              <a:rPr sz="1000" spc="-5">
                <a:solidFill>
                  <a:srgbClr val="585858"/>
                </a:solidFill>
                <a:latin typeface="微软雅黑"/>
                <a:cs typeface="微软雅黑"/>
              </a:rPr>
              <a:t>12.8%</a:t>
            </a:r>
            <a:endParaRPr sz="1000">
              <a:latin typeface="微软雅黑"/>
              <a:cs typeface="微软雅黑"/>
            </a:endParaRPr>
          </a:p>
        </p:txBody>
      </p:sp>
      <p:sp>
        <p:nvSpPr>
          <p:cNvPr id="60" name="object 60"/>
          <p:cNvSpPr txBox="1"/>
          <p:nvPr/>
        </p:nvSpPr>
        <p:spPr>
          <a:xfrm>
            <a:off x="7107173" y="3055696"/>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1</a:t>
            </a:r>
            <a:r>
              <a:rPr sz="1000" spc="-5">
                <a:solidFill>
                  <a:srgbClr val="585858"/>
                </a:solidFill>
                <a:latin typeface="微软雅黑"/>
                <a:cs typeface="微软雅黑"/>
              </a:rPr>
              <a:t>1.5%</a:t>
            </a:r>
            <a:endParaRPr sz="1000">
              <a:latin typeface="微软雅黑"/>
              <a:cs typeface="微软雅黑"/>
            </a:endParaRPr>
          </a:p>
        </p:txBody>
      </p:sp>
      <p:sp>
        <p:nvSpPr>
          <p:cNvPr id="61" name="object 61"/>
          <p:cNvSpPr txBox="1"/>
          <p:nvPr/>
        </p:nvSpPr>
        <p:spPr>
          <a:xfrm>
            <a:off x="7065009" y="3296539"/>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10.5%</a:t>
            </a:r>
            <a:endParaRPr sz="1000">
              <a:latin typeface="微软雅黑"/>
              <a:cs typeface="微软雅黑"/>
            </a:endParaRPr>
          </a:p>
        </p:txBody>
      </p:sp>
      <p:sp>
        <p:nvSpPr>
          <p:cNvPr id="62" name="object 62"/>
          <p:cNvSpPr txBox="1"/>
          <p:nvPr/>
        </p:nvSpPr>
        <p:spPr>
          <a:xfrm>
            <a:off x="7013575" y="3536950"/>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9.3%</a:t>
            </a:r>
            <a:endParaRPr sz="1000">
              <a:latin typeface="微软雅黑"/>
              <a:cs typeface="微软雅黑"/>
            </a:endParaRPr>
          </a:p>
        </p:txBody>
      </p:sp>
      <p:sp>
        <p:nvSpPr>
          <p:cNvPr id="63" name="object 63"/>
          <p:cNvSpPr txBox="1"/>
          <p:nvPr/>
        </p:nvSpPr>
        <p:spPr>
          <a:xfrm>
            <a:off x="6950456" y="3777234"/>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7.8%</a:t>
            </a:r>
            <a:endParaRPr sz="1000">
              <a:latin typeface="微软雅黑"/>
              <a:cs typeface="微软雅黑"/>
            </a:endParaRPr>
          </a:p>
        </p:txBody>
      </p:sp>
      <p:sp>
        <p:nvSpPr>
          <p:cNvPr id="64" name="object 64"/>
          <p:cNvSpPr txBox="1"/>
          <p:nvPr/>
        </p:nvSpPr>
        <p:spPr>
          <a:xfrm>
            <a:off x="6898005" y="4017645"/>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6.5%</a:t>
            </a:r>
            <a:endParaRPr sz="1000">
              <a:latin typeface="微软雅黑"/>
              <a:cs typeface="微软雅黑"/>
            </a:endParaRPr>
          </a:p>
        </p:txBody>
      </p:sp>
      <p:sp>
        <p:nvSpPr>
          <p:cNvPr id="65" name="object 65"/>
          <p:cNvSpPr txBox="1"/>
          <p:nvPr/>
        </p:nvSpPr>
        <p:spPr>
          <a:xfrm>
            <a:off x="6835267" y="4257497"/>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5.</a:t>
            </a:r>
            <a:r>
              <a:rPr sz="1000" spc="-5">
                <a:solidFill>
                  <a:srgbClr val="585858"/>
                </a:solidFill>
                <a:latin typeface="微软雅黑"/>
                <a:cs typeface="微软雅黑"/>
              </a:rPr>
              <a:t>0%</a:t>
            </a:r>
            <a:endParaRPr sz="1000">
              <a:latin typeface="微软雅黑"/>
              <a:cs typeface="微软雅黑"/>
            </a:endParaRPr>
          </a:p>
        </p:txBody>
      </p:sp>
      <p:sp>
        <p:nvSpPr>
          <p:cNvPr id="66" name="object 66"/>
          <p:cNvSpPr txBox="1"/>
          <p:nvPr/>
        </p:nvSpPr>
        <p:spPr>
          <a:xfrm>
            <a:off x="6824598" y="4498340"/>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4.8%</a:t>
            </a:r>
            <a:endParaRPr sz="1000">
              <a:latin typeface="微软雅黑"/>
              <a:cs typeface="微软雅黑"/>
            </a:endParaRPr>
          </a:p>
        </p:txBody>
      </p:sp>
      <p:sp>
        <p:nvSpPr>
          <p:cNvPr id="67" name="object 67"/>
          <p:cNvSpPr txBox="1"/>
          <p:nvPr/>
        </p:nvSpPr>
        <p:spPr>
          <a:xfrm>
            <a:off x="6814184" y="4738878"/>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4.5%</a:t>
            </a:r>
            <a:endParaRPr sz="1000">
              <a:latin typeface="微软雅黑"/>
              <a:cs typeface="微软雅黑"/>
            </a:endParaRPr>
          </a:p>
        </p:txBody>
      </p:sp>
      <p:sp>
        <p:nvSpPr>
          <p:cNvPr id="68" name="object 68"/>
          <p:cNvSpPr txBox="1"/>
          <p:nvPr/>
        </p:nvSpPr>
        <p:spPr>
          <a:xfrm>
            <a:off x="6803517" y="4979034"/>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4.3%</a:t>
            </a:r>
            <a:endParaRPr sz="1000">
              <a:latin typeface="微软雅黑"/>
              <a:cs typeface="微软雅黑"/>
            </a:endParaRPr>
          </a:p>
        </p:txBody>
      </p:sp>
      <p:sp>
        <p:nvSpPr>
          <p:cNvPr id="69" name="object 69"/>
          <p:cNvSpPr txBox="1"/>
          <p:nvPr/>
        </p:nvSpPr>
        <p:spPr>
          <a:xfrm>
            <a:off x="6761733" y="5219446"/>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3.3%</a:t>
            </a:r>
            <a:endParaRPr sz="1000">
              <a:latin typeface="微软雅黑"/>
              <a:cs typeface="微软雅黑"/>
            </a:endParaRPr>
          </a:p>
        </p:txBody>
      </p:sp>
      <p:sp>
        <p:nvSpPr>
          <p:cNvPr id="70" name="object 70"/>
          <p:cNvSpPr txBox="1"/>
          <p:nvPr/>
        </p:nvSpPr>
        <p:spPr>
          <a:xfrm>
            <a:off x="6740779" y="5459374"/>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2.</a:t>
            </a:r>
            <a:r>
              <a:rPr sz="1000" spc="-5">
                <a:solidFill>
                  <a:srgbClr val="585858"/>
                </a:solidFill>
                <a:latin typeface="微软雅黑"/>
                <a:cs typeface="微软雅黑"/>
              </a:rPr>
              <a:t>8%</a:t>
            </a:r>
            <a:endParaRPr sz="1000">
              <a:latin typeface="微软雅黑"/>
              <a:cs typeface="微软雅黑"/>
            </a:endParaRPr>
          </a:p>
        </p:txBody>
      </p:sp>
      <p:sp>
        <p:nvSpPr>
          <p:cNvPr id="71" name="object 71"/>
          <p:cNvSpPr txBox="1"/>
          <p:nvPr/>
        </p:nvSpPr>
        <p:spPr>
          <a:xfrm>
            <a:off x="6656958" y="5700166"/>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0.8%</a:t>
            </a:r>
            <a:endParaRPr sz="1000">
              <a:latin typeface="微软雅黑"/>
              <a:cs typeface="微软雅黑"/>
            </a:endParaRPr>
          </a:p>
        </p:txBody>
      </p:sp>
      <p:sp>
        <p:nvSpPr>
          <p:cNvPr id="72" name="object 72"/>
          <p:cNvSpPr txBox="1"/>
          <p:nvPr/>
        </p:nvSpPr>
        <p:spPr>
          <a:xfrm>
            <a:off x="6751066" y="5940653"/>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3.0%</a:t>
            </a:r>
            <a:endParaRPr sz="1000">
              <a:latin typeface="微软雅黑"/>
              <a:cs typeface="微软雅黑"/>
            </a:endParaRPr>
          </a:p>
        </p:txBody>
      </p:sp>
      <p:sp>
        <p:nvSpPr>
          <p:cNvPr id="73" name="object 73"/>
          <p:cNvSpPr txBox="1"/>
          <p:nvPr/>
        </p:nvSpPr>
        <p:spPr>
          <a:xfrm>
            <a:off x="5171947" y="2476525"/>
            <a:ext cx="1273175" cy="363156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5090" marR="6350" indent="667385">
              <a:lnSpc>
                <a:spcPct val="157800"/>
              </a:lnSpc>
              <a:spcBef>
                <a:spcPts val="100"/>
              </a:spcBef>
            </a:pPr>
            <a:r>
              <a:rPr sz="1000" spc="-5">
                <a:solidFill>
                  <a:srgbClr val="585858"/>
                </a:solidFill>
                <a:latin typeface="微软雅黑"/>
                <a:cs typeface="微软雅黑"/>
              </a:rPr>
              <a:t>轻制造业 商</a:t>
            </a:r>
            <a:r>
              <a:rPr sz="1000" spc="-10">
                <a:solidFill>
                  <a:srgbClr val="585858"/>
                </a:solidFill>
                <a:latin typeface="微软雅黑"/>
                <a:cs typeface="微软雅黑"/>
              </a:rPr>
              <a:t>业</a:t>
            </a:r>
            <a:r>
              <a:rPr sz="1000" spc="-15">
                <a:solidFill>
                  <a:srgbClr val="585858"/>
                </a:solidFill>
                <a:latin typeface="微软雅黑"/>
                <a:cs typeface="微软雅黑"/>
              </a:rPr>
              <a:t>/</a:t>
            </a:r>
            <a:r>
              <a:rPr sz="1000" spc="-5">
                <a:solidFill>
                  <a:srgbClr val="585858"/>
                </a:solidFill>
                <a:latin typeface="微软雅黑"/>
                <a:cs typeface="微软雅黑"/>
              </a:rPr>
              <a:t>贸易</a:t>
            </a:r>
            <a:r>
              <a:rPr sz="1000" spc="-15">
                <a:solidFill>
                  <a:srgbClr val="585858"/>
                </a:solidFill>
                <a:latin typeface="微软雅黑"/>
                <a:cs typeface="微软雅黑"/>
              </a:rPr>
              <a:t>/</a:t>
            </a:r>
            <a:r>
              <a:rPr sz="1000" spc="-5">
                <a:solidFill>
                  <a:srgbClr val="585858"/>
                </a:solidFill>
                <a:latin typeface="微软雅黑"/>
                <a:cs typeface="微软雅黑"/>
              </a:rPr>
              <a:t>批发</a:t>
            </a:r>
            <a:r>
              <a:rPr sz="1000" spc="-15">
                <a:solidFill>
                  <a:srgbClr val="585858"/>
                </a:solidFill>
                <a:latin typeface="微软雅黑"/>
                <a:cs typeface="微软雅黑"/>
              </a:rPr>
              <a:t>/</a:t>
            </a:r>
            <a:r>
              <a:rPr sz="1000" spc="-5">
                <a:solidFill>
                  <a:srgbClr val="585858"/>
                </a:solidFill>
                <a:latin typeface="微软雅黑"/>
                <a:cs typeface="微软雅黑"/>
              </a:rPr>
              <a:t>零售</a:t>
            </a:r>
            <a:endParaRPr sz="1000">
              <a:latin typeface="微软雅黑"/>
              <a:cs typeface="微软雅黑"/>
            </a:endParaRPr>
          </a:p>
          <a:p>
            <a:pPr marL="85090" marR="5080" indent="758190" algn="r">
              <a:lnSpc>
                <a:spcPts val="1889"/>
              </a:lnSpc>
              <a:spcBef>
                <a:spcPts val="180"/>
              </a:spcBef>
            </a:pPr>
            <a:r>
              <a:rPr sz="1000" spc="-10">
                <a:solidFill>
                  <a:srgbClr val="585858"/>
                </a:solidFill>
                <a:latin typeface="微软雅黑"/>
                <a:cs typeface="微软雅黑"/>
              </a:rPr>
              <a:t>I</a:t>
            </a:r>
            <a:r>
              <a:rPr sz="1000" spc="-5">
                <a:solidFill>
                  <a:srgbClr val="585858"/>
                </a:solidFill>
                <a:latin typeface="微软雅黑"/>
                <a:cs typeface="微软雅黑"/>
              </a:rPr>
              <a:t>T</a:t>
            </a:r>
            <a:r>
              <a:rPr sz="1000" spc="-10">
                <a:solidFill>
                  <a:srgbClr val="585858"/>
                </a:solidFill>
                <a:latin typeface="微软雅黑"/>
                <a:cs typeface="微软雅黑"/>
              </a:rPr>
              <a:t>/</a:t>
            </a:r>
            <a:r>
              <a:rPr sz="1000" spc="-5">
                <a:solidFill>
                  <a:srgbClr val="585858"/>
                </a:solidFill>
                <a:latin typeface="微软雅黑"/>
                <a:cs typeface="微软雅黑"/>
              </a:rPr>
              <a:t>通讯 银</a:t>
            </a:r>
            <a:r>
              <a:rPr sz="1000" spc="-10">
                <a:solidFill>
                  <a:srgbClr val="585858"/>
                </a:solidFill>
                <a:latin typeface="微软雅黑"/>
                <a:cs typeface="微软雅黑"/>
              </a:rPr>
              <a:t>行</a:t>
            </a:r>
            <a:r>
              <a:rPr sz="1000" spc="-15">
                <a:solidFill>
                  <a:srgbClr val="585858"/>
                </a:solidFill>
                <a:latin typeface="微软雅黑"/>
                <a:cs typeface="微软雅黑"/>
              </a:rPr>
              <a:t>/</a:t>
            </a:r>
            <a:r>
              <a:rPr sz="1000" spc="-5">
                <a:solidFill>
                  <a:srgbClr val="585858"/>
                </a:solidFill>
                <a:latin typeface="微软雅黑"/>
                <a:cs typeface="微软雅黑"/>
              </a:rPr>
              <a:t>金融</a:t>
            </a:r>
            <a:r>
              <a:rPr sz="1000" spc="-15">
                <a:solidFill>
                  <a:srgbClr val="585858"/>
                </a:solidFill>
                <a:latin typeface="微软雅黑"/>
                <a:cs typeface="微软雅黑"/>
              </a:rPr>
              <a:t>/</a:t>
            </a:r>
            <a:r>
              <a:rPr sz="1000" spc="-5">
                <a:solidFill>
                  <a:srgbClr val="585858"/>
                </a:solidFill>
                <a:latin typeface="微软雅黑"/>
                <a:cs typeface="微软雅黑"/>
              </a:rPr>
              <a:t>证券</a:t>
            </a:r>
            <a:r>
              <a:rPr sz="1000" spc="-15">
                <a:solidFill>
                  <a:srgbClr val="585858"/>
                </a:solidFill>
                <a:latin typeface="微软雅黑"/>
                <a:cs typeface="微软雅黑"/>
              </a:rPr>
              <a:t>/</a:t>
            </a:r>
            <a:r>
              <a:rPr sz="1000" spc="-5">
                <a:solidFill>
                  <a:srgbClr val="585858"/>
                </a:solidFill>
                <a:latin typeface="微软雅黑"/>
                <a:cs typeface="微软雅黑"/>
              </a:rPr>
              <a:t>保险</a:t>
            </a:r>
            <a:endParaRPr sz="1000">
              <a:latin typeface="微软雅黑"/>
              <a:cs typeface="微软雅黑"/>
            </a:endParaRPr>
          </a:p>
          <a:p>
            <a:pPr marL="446405" marR="5080" indent="125730" algn="r">
              <a:lnSpc>
                <a:spcPts val="1889"/>
              </a:lnSpc>
              <a:spcBef>
                <a:spcPts val="5"/>
              </a:spcBef>
            </a:pPr>
            <a:r>
              <a:rPr sz="1000" spc="-5">
                <a:solidFill>
                  <a:srgbClr val="585858"/>
                </a:solidFill>
                <a:latin typeface="微软雅黑"/>
                <a:cs typeface="微软雅黑"/>
              </a:rPr>
              <a:t>建筑</a:t>
            </a:r>
            <a:r>
              <a:rPr sz="1000" spc="-15">
                <a:solidFill>
                  <a:srgbClr val="585858"/>
                </a:solidFill>
                <a:latin typeface="微软雅黑"/>
                <a:cs typeface="微软雅黑"/>
              </a:rPr>
              <a:t>/</a:t>
            </a:r>
            <a:r>
              <a:rPr sz="1000" spc="-5">
                <a:solidFill>
                  <a:srgbClr val="585858"/>
                </a:solidFill>
                <a:latin typeface="微软雅黑"/>
                <a:cs typeface="微软雅黑"/>
              </a:rPr>
              <a:t>房地产 重制造业</a:t>
            </a:r>
            <a:r>
              <a:rPr sz="1000" spc="-15">
                <a:solidFill>
                  <a:srgbClr val="585858"/>
                </a:solidFill>
                <a:latin typeface="微软雅黑"/>
                <a:cs typeface="微软雅黑"/>
              </a:rPr>
              <a:t>/</a:t>
            </a:r>
            <a:r>
              <a:rPr sz="1000" spc="-5">
                <a:solidFill>
                  <a:srgbClr val="585858"/>
                </a:solidFill>
                <a:latin typeface="微软雅黑"/>
                <a:cs typeface="微软雅黑"/>
              </a:rPr>
              <a:t>矿业</a:t>
            </a:r>
            <a:endParaRPr sz="1000">
              <a:latin typeface="微软雅黑"/>
              <a:cs typeface="微软雅黑"/>
            </a:endParaRPr>
          </a:p>
          <a:p>
            <a:pPr marL="391795" marR="6985" indent="-199390" algn="r">
              <a:lnSpc>
                <a:spcPts val="1889"/>
              </a:lnSpc>
              <a:spcBef>
                <a:spcPts val="5"/>
              </a:spcBef>
            </a:pPr>
            <a:r>
              <a:rPr sz="1000" spc="-5">
                <a:solidFill>
                  <a:srgbClr val="585858"/>
                </a:solidFill>
                <a:latin typeface="微软雅黑"/>
                <a:cs typeface="微软雅黑"/>
              </a:rPr>
              <a:t>政府机</a:t>
            </a:r>
            <a:r>
              <a:rPr sz="1000" spc="-15">
                <a:solidFill>
                  <a:srgbClr val="585858"/>
                </a:solidFill>
                <a:latin typeface="微软雅黑"/>
                <a:cs typeface="微软雅黑"/>
              </a:rPr>
              <a:t>关/</a:t>
            </a:r>
            <a:r>
              <a:rPr sz="1000" spc="-5">
                <a:solidFill>
                  <a:srgbClr val="585858"/>
                </a:solidFill>
                <a:latin typeface="微软雅黑"/>
                <a:cs typeface="微软雅黑"/>
              </a:rPr>
              <a:t>社会团体 旅游</a:t>
            </a:r>
            <a:r>
              <a:rPr sz="1000" spc="-15">
                <a:solidFill>
                  <a:srgbClr val="585858"/>
                </a:solidFill>
                <a:latin typeface="微软雅黑"/>
                <a:cs typeface="微软雅黑"/>
              </a:rPr>
              <a:t>/</a:t>
            </a:r>
            <a:r>
              <a:rPr sz="1000" spc="-5">
                <a:solidFill>
                  <a:srgbClr val="585858"/>
                </a:solidFill>
                <a:latin typeface="微软雅黑"/>
                <a:cs typeface="微软雅黑"/>
              </a:rPr>
              <a:t>餐饮</a:t>
            </a:r>
            <a:r>
              <a:rPr sz="1000" spc="-10">
                <a:solidFill>
                  <a:srgbClr val="585858"/>
                </a:solidFill>
                <a:latin typeface="微软雅黑"/>
                <a:cs typeface="微软雅黑"/>
              </a:rPr>
              <a:t>/</a:t>
            </a:r>
            <a:r>
              <a:rPr sz="1000" spc="-5">
                <a:solidFill>
                  <a:srgbClr val="585858"/>
                </a:solidFill>
                <a:latin typeface="微软雅黑"/>
                <a:cs typeface="微软雅黑"/>
              </a:rPr>
              <a:t>酒店</a:t>
            </a:r>
            <a:endParaRPr sz="1000">
              <a:latin typeface="微软雅黑"/>
              <a:cs typeface="微软雅黑"/>
            </a:endParaRPr>
          </a:p>
          <a:p>
            <a:pPr marR="5715" algn="r">
              <a:lnSpc>
                <a:spcPct val="100000"/>
              </a:lnSpc>
              <a:spcBef>
                <a:spcPts val="520"/>
              </a:spcBef>
            </a:pPr>
            <a:r>
              <a:rPr sz="1000" spc="-5">
                <a:solidFill>
                  <a:srgbClr val="585858"/>
                </a:solidFill>
                <a:latin typeface="微软雅黑"/>
                <a:cs typeface="微软雅黑"/>
              </a:rPr>
              <a:t>制药医疗</a:t>
            </a:r>
            <a:r>
              <a:rPr sz="1000" spc="-15">
                <a:solidFill>
                  <a:srgbClr val="585858"/>
                </a:solidFill>
                <a:latin typeface="微软雅黑"/>
                <a:cs typeface="微软雅黑"/>
              </a:rPr>
              <a:t>/</a:t>
            </a:r>
            <a:r>
              <a:rPr sz="1000" spc="-5">
                <a:solidFill>
                  <a:srgbClr val="585858"/>
                </a:solidFill>
                <a:latin typeface="微软雅黑"/>
                <a:cs typeface="微软雅黑"/>
              </a:rPr>
              <a:t>生物</a:t>
            </a:r>
            <a:r>
              <a:rPr sz="1000" spc="-15">
                <a:solidFill>
                  <a:srgbClr val="585858"/>
                </a:solidFill>
                <a:latin typeface="微软雅黑"/>
                <a:cs typeface="微软雅黑"/>
              </a:rPr>
              <a:t>/</a:t>
            </a:r>
            <a:r>
              <a:rPr sz="1000" spc="-5">
                <a:solidFill>
                  <a:srgbClr val="585858"/>
                </a:solidFill>
                <a:latin typeface="微软雅黑"/>
                <a:cs typeface="微软雅黑"/>
              </a:rPr>
              <a:t>大健康</a:t>
            </a:r>
            <a:endParaRPr sz="1000">
              <a:latin typeface="微软雅黑"/>
              <a:cs typeface="微软雅黑"/>
            </a:endParaRPr>
          </a:p>
          <a:p>
            <a:pPr marR="5715" algn="r">
              <a:lnSpc>
                <a:spcPct val="100000"/>
              </a:lnSpc>
              <a:spcBef>
                <a:spcPts val="690"/>
              </a:spcBef>
            </a:pPr>
            <a:r>
              <a:rPr sz="1000" spc="-5">
                <a:solidFill>
                  <a:srgbClr val="585858"/>
                </a:solidFill>
                <a:latin typeface="微软雅黑"/>
                <a:cs typeface="微软雅黑"/>
              </a:rPr>
              <a:t>健康</a:t>
            </a:r>
            <a:r>
              <a:rPr sz="1000" spc="-15">
                <a:solidFill>
                  <a:srgbClr val="585858"/>
                </a:solidFill>
                <a:latin typeface="微软雅黑"/>
                <a:cs typeface="微软雅黑"/>
              </a:rPr>
              <a:t>/</a:t>
            </a:r>
            <a:r>
              <a:rPr sz="1000" spc="-5">
                <a:solidFill>
                  <a:srgbClr val="585858"/>
                </a:solidFill>
                <a:latin typeface="微软雅黑"/>
                <a:cs typeface="微软雅黑"/>
              </a:rPr>
              <a:t>医疗服务</a:t>
            </a:r>
            <a:endParaRPr sz="1000">
              <a:latin typeface="微软雅黑"/>
              <a:cs typeface="微软雅黑"/>
            </a:endParaRPr>
          </a:p>
          <a:p>
            <a:pPr marR="5080" algn="r">
              <a:lnSpc>
                <a:spcPct val="100000"/>
              </a:lnSpc>
              <a:spcBef>
                <a:spcPts val="695"/>
              </a:spcBef>
            </a:pPr>
            <a:r>
              <a:rPr sz="1000" spc="-5">
                <a:solidFill>
                  <a:srgbClr val="585858"/>
                </a:solidFill>
                <a:latin typeface="微软雅黑"/>
                <a:cs typeface="微软雅黑"/>
              </a:rPr>
              <a:t>教育</a:t>
            </a:r>
            <a:r>
              <a:rPr sz="1000" spc="-15">
                <a:solidFill>
                  <a:srgbClr val="585858"/>
                </a:solidFill>
                <a:latin typeface="微软雅黑"/>
                <a:cs typeface="微软雅黑"/>
              </a:rPr>
              <a:t>/</a:t>
            </a:r>
            <a:r>
              <a:rPr sz="1000" spc="-5">
                <a:solidFill>
                  <a:srgbClr val="585858"/>
                </a:solidFill>
                <a:latin typeface="微软雅黑"/>
                <a:cs typeface="微软雅黑"/>
              </a:rPr>
              <a:t>科研</a:t>
            </a:r>
            <a:endParaRPr sz="1000">
              <a:latin typeface="微软雅黑"/>
              <a:cs typeface="微软雅黑"/>
            </a:endParaRPr>
          </a:p>
          <a:p>
            <a:pPr marL="266065" marR="6985" indent="233045" algn="r">
              <a:lnSpc>
                <a:spcPts val="1889"/>
              </a:lnSpc>
              <a:spcBef>
                <a:spcPts val="175"/>
              </a:spcBef>
            </a:pPr>
            <a:r>
              <a:rPr sz="1000" spc="-10">
                <a:solidFill>
                  <a:srgbClr val="585858"/>
                </a:solidFill>
                <a:latin typeface="微软雅黑"/>
                <a:cs typeface="微软雅黑"/>
              </a:rPr>
              <a:t>交通运输仓储 </a:t>
            </a:r>
            <a:r>
              <a:rPr sz="1000" spc="-5">
                <a:solidFill>
                  <a:srgbClr val="585858"/>
                </a:solidFill>
                <a:latin typeface="微软雅黑"/>
                <a:cs typeface="微软雅黑"/>
              </a:rPr>
              <a:t>文化</a:t>
            </a:r>
            <a:r>
              <a:rPr sz="1000" spc="-15">
                <a:solidFill>
                  <a:srgbClr val="585858"/>
                </a:solidFill>
                <a:latin typeface="微软雅黑"/>
                <a:cs typeface="微软雅黑"/>
              </a:rPr>
              <a:t>/</a:t>
            </a:r>
            <a:r>
              <a:rPr sz="1000" spc="-5">
                <a:solidFill>
                  <a:srgbClr val="585858"/>
                </a:solidFill>
                <a:latin typeface="微软雅黑"/>
                <a:cs typeface="微软雅黑"/>
              </a:rPr>
              <a:t>体育</a:t>
            </a:r>
            <a:r>
              <a:rPr sz="1000" spc="-15">
                <a:solidFill>
                  <a:srgbClr val="585858"/>
                </a:solidFill>
                <a:latin typeface="微软雅黑"/>
                <a:cs typeface="微软雅黑"/>
              </a:rPr>
              <a:t>/</a:t>
            </a:r>
            <a:r>
              <a:rPr sz="1000" spc="-5">
                <a:solidFill>
                  <a:srgbClr val="585858"/>
                </a:solidFill>
                <a:latin typeface="微软雅黑"/>
                <a:cs typeface="微软雅黑"/>
              </a:rPr>
              <a:t>娱乐业 媒介</a:t>
            </a:r>
            <a:r>
              <a:rPr sz="1000" spc="-15">
                <a:solidFill>
                  <a:srgbClr val="585858"/>
                </a:solidFill>
                <a:latin typeface="微软雅黑"/>
                <a:cs typeface="微软雅黑"/>
              </a:rPr>
              <a:t>/</a:t>
            </a:r>
            <a:r>
              <a:rPr sz="1000" spc="-5">
                <a:solidFill>
                  <a:srgbClr val="585858"/>
                </a:solidFill>
                <a:latin typeface="微软雅黑"/>
                <a:cs typeface="微软雅黑"/>
              </a:rPr>
              <a:t>广告</a:t>
            </a:r>
            <a:r>
              <a:rPr sz="1000" spc="-10">
                <a:solidFill>
                  <a:srgbClr val="585858"/>
                </a:solidFill>
                <a:latin typeface="微软雅黑"/>
                <a:cs typeface="微软雅黑"/>
              </a:rPr>
              <a:t>/</a:t>
            </a:r>
            <a:r>
              <a:rPr sz="1000" spc="-5">
                <a:solidFill>
                  <a:srgbClr val="585858"/>
                </a:solidFill>
                <a:latin typeface="微软雅黑"/>
                <a:cs typeface="微软雅黑"/>
              </a:rPr>
              <a:t>咨询</a:t>
            </a:r>
            <a:endParaRPr sz="1000">
              <a:latin typeface="微软雅黑"/>
              <a:cs typeface="微软雅黑"/>
            </a:endParaRPr>
          </a:p>
          <a:p>
            <a:pPr marR="5080" algn="r">
              <a:lnSpc>
                <a:spcPct val="100000"/>
              </a:lnSpc>
              <a:spcBef>
                <a:spcPts val="520"/>
              </a:spcBef>
            </a:pPr>
            <a:r>
              <a:rPr sz="1000" spc="-5">
                <a:solidFill>
                  <a:srgbClr val="585858"/>
                </a:solidFill>
                <a:latin typeface="微软雅黑"/>
                <a:cs typeface="微软雅黑"/>
              </a:rPr>
              <a:t>其他</a:t>
            </a:r>
            <a:endParaRPr sz="1000">
              <a:latin typeface="微软雅黑"/>
              <a:cs typeface="微软雅黑"/>
            </a:endParaRPr>
          </a:p>
        </p:txBody>
      </p:sp>
      <p:sp>
        <p:nvSpPr>
          <p:cNvPr id="74" name="object 74"/>
          <p:cNvSpPr/>
          <p:nvPr/>
        </p:nvSpPr>
        <p:spPr>
          <a:xfrm>
            <a:off x="9866376" y="2587751"/>
            <a:ext cx="565785" cy="151130"/>
          </a:xfrm>
          <a:custGeom>
            <a:rect l="l" t="t" r="r" b="b"/>
            <a:pathLst>
              <a:path w="565784" h="151130">
                <a:moveTo>
                  <a:pt x="565403" y="0"/>
                </a:moveTo>
                <a:lnTo>
                  <a:pt x="0" y="0"/>
                </a:lnTo>
                <a:lnTo>
                  <a:pt x="0" y="150875"/>
                </a:lnTo>
                <a:lnTo>
                  <a:pt x="565403" y="150875"/>
                </a:lnTo>
                <a:lnTo>
                  <a:pt x="565403"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p:nvPr/>
        </p:nvSpPr>
        <p:spPr>
          <a:xfrm>
            <a:off x="9866376" y="2828544"/>
            <a:ext cx="502920" cy="149860"/>
          </a:xfrm>
          <a:custGeom>
            <a:rect l="l" t="t" r="r" b="b"/>
            <a:pathLst>
              <a:path w="502920" h="149860">
                <a:moveTo>
                  <a:pt x="502920" y="0"/>
                </a:moveTo>
                <a:lnTo>
                  <a:pt x="0" y="0"/>
                </a:lnTo>
                <a:lnTo>
                  <a:pt x="0" y="149351"/>
                </a:lnTo>
                <a:lnTo>
                  <a:pt x="502920" y="149351"/>
                </a:lnTo>
                <a:lnTo>
                  <a:pt x="502920"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p:nvPr/>
        </p:nvSpPr>
        <p:spPr>
          <a:xfrm>
            <a:off x="9866376" y="3067811"/>
            <a:ext cx="429895" cy="151130"/>
          </a:xfrm>
          <a:custGeom>
            <a:rect l="l" t="t" r="r" b="b"/>
            <a:pathLst>
              <a:path w="429895" h="151130">
                <a:moveTo>
                  <a:pt x="429768" y="0"/>
                </a:moveTo>
                <a:lnTo>
                  <a:pt x="0" y="0"/>
                </a:lnTo>
                <a:lnTo>
                  <a:pt x="0" y="150875"/>
                </a:lnTo>
                <a:lnTo>
                  <a:pt x="429768" y="150875"/>
                </a:lnTo>
                <a:lnTo>
                  <a:pt x="429768"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p:nvPr/>
        </p:nvSpPr>
        <p:spPr>
          <a:xfrm>
            <a:off x="9866376" y="3308603"/>
            <a:ext cx="314325" cy="151130"/>
          </a:xfrm>
          <a:custGeom>
            <a:rect l="l" t="t" r="r" b="b"/>
            <a:pathLst>
              <a:path w="314325" h="151129">
                <a:moveTo>
                  <a:pt x="313944" y="0"/>
                </a:moveTo>
                <a:lnTo>
                  <a:pt x="0" y="0"/>
                </a:lnTo>
                <a:lnTo>
                  <a:pt x="0" y="150875"/>
                </a:lnTo>
                <a:lnTo>
                  <a:pt x="313944" y="150875"/>
                </a:lnTo>
                <a:lnTo>
                  <a:pt x="31394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9866376" y="3549396"/>
            <a:ext cx="292735" cy="149860"/>
          </a:xfrm>
          <a:custGeom>
            <a:rect l="l" t="t" r="r" b="b"/>
            <a:pathLst>
              <a:path w="292734" h="149860">
                <a:moveTo>
                  <a:pt x="292607" y="0"/>
                </a:moveTo>
                <a:lnTo>
                  <a:pt x="0" y="0"/>
                </a:lnTo>
                <a:lnTo>
                  <a:pt x="0" y="149351"/>
                </a:lnTo>
                <a:lnTo>
                  <a:pt x="292607" y="149351"/>
                </a:lnTo>
                <a:lnTo>
                  <a:pt x="292607"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9866376" y="3788664"/>
            <a:ext cx="292735" cy="151130"/>
          </a:xfrm>
          <a:custGeom>
            <a:rect l="l" t="t" r="r" b="b"/>
            <a:pathLst>
              <a:path w="292734" h="151129">
                <a:moveTo>
                  <a:pt x="292607" y="0"/>
                </a:moveTo>
                <a:lnTo>
                  <a:pt x="0" y="0"/>
                </a:lnTo>
                <a:lnTo>
                  <a:pt x="0" y="150875"/>
                </a:lnTo>
                <a:lnTo>
                  <a:pt x="292607" y="150875"/>
                </a:lnTo>
                <a:lnTo>
                  <a:pt x="292607"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9866376" y="4029455"/>
            <a:ext cx="262255" cy="151130"/>
          </a:xfrm>
          <a:custGeom>
            <a:rect l="l" t="t" r="r" b="b"/>
            <a:pathLst>
              <a:path w="262254" h="151129">
                <a:moveTo>
                  <a:pt x="262127" y="0"/>
                </a:moveTo>
                <a:lnTo>
                  <a:pt x="0" y="0"/>
                </a:lnTo>
                <a:lnTo>
                  <a:pt x="0" y="150876"/>
                </a:lnTo>
                <a:lnTo>
                  <a:pt x="262127" y="150876"/>
                </a:lnTo>
                <a:lnTo>
                  <a:pt x="262127"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p:nvPr/>
        </p:nvSpPr>
        <p:spPr>
          <a:xfrm>
            <a:off x="9866376" y="4270247"/>
            <a:ext cx="251460" cy="149860"/>
          </a:xfrm>
          <a:custGeom>
            <a:rect l="l" t="t" r="r" b="b"/>
            <a:pathLst>
              <a:path w="251459" h="149860">
                <a:moveTo>
                  <a:pt x="251459" y="0"/>
                </a:moveTo>
                <a:lnTo>
                  <a:pt x="0" y="0"/>
                </a:lnTo>
                <a:lnTo>
                  <a:pt x="0" y="149351"/>
                </a:lnTo>
                <a:lnTo>
                  <a:pt x="251459" y="149351"/>
                </a:lnTo>
                <a:lnTo>
                  <a:pt x="251459"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object 82"/>
          <p:cNvSpPr/>
          <p:nvPr/>
        </p:nvSpPr>
        <p:spPr>
          <a:xfrm>
            <a:off x="9866376" y="4509515"/>
            <a:ext cx="241300" cy="151130"/>
          </a:xfrm>
          <a:custGeom>
            <a:rect l="l" t="t" r="r" b="b"/>
            <a:pathLst>
              <a:path w="241300" h="151129">
                <a:moveTo>
                  <a:pt x="240792" y="0"/>
                </a:moveTo>
                <a:lnTo>
                  <a:pt x="0" y="0"/>
                </a:lnTo>
                <a:lnTo>
                  <a:pt x="0" y="150875"/>
                </a:lnTo>
                <a:lnTo>
                  <a:pt x="240792" y="150875"/>
                </a:lnTo>
                <a:lnTo>
                  <a:pt x="24079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object 83"/>
          <p:cNvSpPr/>
          <p:nvPr/>
        </p:nvSpPr>
        <p:spPr>
          <a:xfrm>
            <a:off x="9866376" y="4750308"/>
            <a:ext cx="230504" cy="151130"/>
          </a:xfrm>
          <a:custGeom>
            <a:rect l="l" t="t" r="r" b="b"/>
            <a:pathLst>
              <a:path w="230502" h="151129">
                <a:moveTo>
                  <a:pt x="230124" y="0"/>
                </a:moveTo>
                <a:lnTo>
                  <a:pt x="0" y="0"/>
                </a:lnTo>
                <a:lnTo>
                  <a:pt x="0" y="150876"/>
                </a:lnTo>
                <a:lnTo>
                  <a:pt x="230124" y="150876"/>
                </a:lnTo>
                <a:lnTo>
                  <a:pt x="23012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p:nvPr/>
        </p:nvSpPr>
        <p:spPr>
          <a:xfrm>
            <a:off x="9866376" y="4991100"/>
            <a:ext cx="219710" cy="149860"/>
          </a:xfrm>
          <a:custGeom>
            <a:rect l="l" t="t" r="r" b="b"/>
            <a:pathLst>
              <a:path w="219709" h="149860">
                <a:moveTo>
                  <a:pt x="219455" y="0"/>
                </a:moveTo>
                <a:lnTo>
                  <a:pt x="0" y="0"/>
                </a:lnTo>
                <a:lnTo>
                  <a:pt x="0" y="149351"/>
                </a:lnTo>
                <a:lnTo>
                  <a:pt x="219455" y="149351"/>
                </a:lnTo>
                <a:lnTo>
                  <a:pt x="219455"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object 85"/>
          <p:cNvSpPr/>
          <p:nvPr/>
        </p:nvSpPr>
        <p:spPr>
          <a:xfrm>
            <a:off x="9866376" y="5231891"/>
            <a:ext cx="219710" cy="149860"/>
          </a:xfrm>
          <a:custGeom>
            <a:rect l="l" t="t" r="r" b="b"/>
            <a:pathLst>
              <a:path w="219709" h="149860">
                <a:moveTo>
                  <a:pt x="219455" y="0"/>
                </a:moveTo>
                <a:lnTo>
                  <a:pt x="0" y="0"/>
                </a:lnTo>
                <a:lnTo>
                  <a:pt x="0" y="149351"/>
                </a:lnTo>
                <a:lnTo>
                  <a:pt x="219455" y="149351"/>
                </a:lnTo>
                <a:lnTo>
                  <a:pt x="219455"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p:nvPr/>
        </p:nvSpPr>
        <p:spPr>
          <a:xfrm>
            <a:off x="9866376" y="5471159"/>
            <a:ext cx="189230" cy="151130"/>
          </a:xfrm>
          <a:custGeom>
            <a:rect l="l" t="t" r="r" b="b"/>
            <a:pathLst>
              <a:path w="189229" h="151129">
                <a:moveTo>
                  <a:pt x="188975" y="0"/>
                </a:moveTo>
                <a:lnTo>
                  <a:pt x="0" y="0"/>
                </a:lnTo>
                <a:lnTo>
                  <a:pt x="0" y="150875"/>
                </a:lnTo>
                <a:lnTo>
                  <a:pt x="188975" y="150875"/>
                </a:lnTo>
                <a:lnTo>
                  <a:pt x="188975"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object 87"/>
          <p:cNvSpPr/>
          <p:nvPr/>
        </p:nvSpPr>
        <p:spPr>
          <a:xfrm>
            <a:off x="9866376" y="5711952"/>
            <a:ext cx="105410" cy="149860"/>
          </a:xfrm>
          <a:custGeom>
            <a:rect l="l" t="t" r="r" b="b"/>
            <a:pathLst>
              <a:path w="105409" h="149860">
                <a:moveTo>
                  <a:pt x="105155" y="0"/>
                </a:moveTo>
                <a:lnTo>
                  <a:pt x="0" y="0"/>
                </a:lnTo>
                <a:lnTo>
                  <a:pt x="0" y="149352"/>
                </a:lnTo>
                <a:lnTo>
                  <a:pt x="105155" y="149352"/>
                </a:lnTo>
                <a:lnTo>
                  <a:pt x="105155"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object 88"/>
          <p:cNvSpPr/>
          <p:nvPr/>
        </p:nvSpPr>
        <p:spPr>
          <a:xfrm flipH="1">
            <a:off x="9902952" y="5952744"/>
            <a:ext cx="0" cy="149860"/>
          </a:xfrm>
          <a:custGeom>
            <a:rect l="l" t="t" r="r" b="b"/>
            <a:pathLst>
              <a:path h="149860">
                <a:moveTo>
                  <a:pt x="0" y="0"/>
                </a:moveTo>
                <a:lnTo>
                  <a:pt x="0" y="149351"/>
                </a:lnTo>
              </a:path>
            </a:pathLst>
          </a:custGeom>
          <a:ln w="73151">
            <a:solidFill>
              <a:srgbClr val="FFCF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9" name="object 89"/>
          <p:cNvSpPr/>
          <p:nvPr/>
        </p:nvSpPr>
        <p:spPr>
          <a:xfrm flipH="1">
            <a:off x="9866376" y="2542032"/>
            <a:ext cx="0" cy="3606165"/>
          </a:xfrm>
          <a:custGeom>
            <a:rect l="l" t="t" r="r" b="b"/>
            <a:pathLst>
              <a:path h="3606165">
                <a:moveTo>
                  <a:pt x="0" y="0"/>
                </a:moveTo>
                <a:lnTo>
                  <a:pt x="0" y="3605783"/>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object 90"/>
          <p:cNvSpPr txBox="1"/>
          <p:nvPr/>
        </p:nvSpPr>
        <p:spPr>
          <a:xfrm>
            <a:off x="10433431" y="2486558"/>
            <a:ext cx="455930" cy="506730"/>
          </a:xfrm>
          <a:prstGeom prst="rect">
            <a:avLst/>
          </a:prstGeom>
        </p:spPr>
        <p:txBody>
          <a:bodyPr vert="horz" wrap="square" lIns="0" tIns="1009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930">
              <a:lnSpc>
                <a:spcPct val="100000"/>
              </a:lnSpc>
              <a:spcBef>
                <a:spcPts val="795"/>
              </a:spcBef>
            </a:pPr>
            <a:r>
              <a:rPr sz="1000">
                <a:solidFill>
                  <a:srgbClr val="585858"/>
                </a:solidFill>
                <a:latin typeface="微软雅黑"/>
                <a:cs typeface="微软雅黑"/>
              </a:rPr>
              <a:t>13</a:t>
            </a:r>
            <a:r>
              <a:rPr sz="1000" spc="-5">
                <a:solidFill>
                  <a:srgbClr val="585858"/>
                </a:solidFill>
                <a:latin typeface="微软雅黑"/>
                <a:cs typeface="微软雅黑"/>
              </a:rPr>
              <a:t>.</a:t>
            </a:r>
            <a:r>
              <a:rPr sz="1000">
                <a:solidFill>
                  <a:srgbClr val="585858"/>
                </a:solidFill>
                <a:latin typeface="微软雅黑"/>
                <a:cs typeface="微软雅黑"/>
              </a:rPr>
              <a:t>5</a:t>
            </a:r>
            <a:r>
              <a:rPr sz="1000" spc="-5">
                <a:solidFill>
                  <a:srgbClr val="585858"/>
                </a:solidFill>
                <a:latin typeface="微软雅黑"/>
                <a:cs typeface="微软雅黑"/>
              </a:rPr>
              <a:t>%</a:t>
            </a:r>
            <a:endParaRPr sz="1000">
              <a:latin typeface="微软雅黑"/>
              <a:cs typeface="微软雅黑"/>
            </a:endParaRPr>
          </a:p>
          <a:p>
            <a:pPr marL="12700">
              <a:lnSpc>
                <a:spcPct val="100000"/>
              </a:lnSpc>
              <a:spcBef>
                <a:spcPts val="690"/>
              </a:spcBef>
            </a:pPr>
            <a:r>
              <a:rPr sz="1000" spc="-5">
                <a:solidFill>
                  <a:srgbClr val="585858"/>
                </a:solidFill>
                <a:latin typeface="微软雅黑"/>
                <a:cs typeface="微软雅黑"/>
              </a:rPr>
              <a:t>12.0%</a:t>
            </a:r>
            <a:endParaRPr sz="1000">
              <a:latin typeface="微软雅黑"/>
              <a:cs typeface="微软雅黑"/>
            </a:endParaRPr>
          </a:p>
        </p:txBody>
      </p:sp>
      <p:sp>
        <p:nvSpPr>
          <p:cNvPr id="106" name="object 106"/>
          <p:cNvSpPr txBox="1"/>
          <p:nvPr/>
        </p:nvSpPr>
        <p:spPr>
          <a:xfrm>
            <a:off x="523748" y="6363573"/>
            <a:ext cx="5143500" cy="342401"/>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a:lnSpc>
                <a:spcPct val="100000"/>
              </a:lnSpc>
              <a:spcBef>
                <a:spcPts val="5"/>
              </a:spcBef>
            </a:pPr>
            <a:endParaRPr sz="500">
              <a:latin typeface="微软雅黑"/>
              <a:cs typeface="微软雅黑"/>
            </a:endParaRPr>
          </a:p>
          <a:p>
            <a:pPr marL="12700">
              <a:lnSpc>
                <a:spcPct val="100000"/>
              </a:lnSpc>
            </a:pPr>
            <a:endParaRPr sz="800">
              <a:latin typeface="微软雅黑"/>
              <a:cs typeface="微软雅黑"/>
            </a:endParaRPr>
          </a:p>
        </p:txBody>
      </p:sp>
      <p:sp>
        <p:nvSpPr>
          <p:cNvPr id="107" name="object 107"/>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11</a:t>
            </a:r>
          </a:p>
        </p:txBody>
      </p:sp>
      <p:sp>
        <p:nvSpPr>
          <p:cNvPr id="108" name="object 108"/>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91" name="object 91"/>
          <p:cNvSpPr txBox="1"/>
          <p:nvPr/>
        </p:nvSpPr>
        <p:spPr>
          <a:xfrm>
            <a:off x="10359897" y="3055696"/>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1</a:t>
            </a:r>
            <a:r>
              <a:rPr sz="1000" spc="-5">
                <a:solidFill>
                  <a:srgbClr val="585858"/>
                </a:solidFill>
                <a:latin typeface="微软雅黑"/>
                <a:cs typeface="微软雅黑"/>
              </a:rPr>
              <a:t>0.3%</a:t>
            </a:r>
            <a:endParaRPr sz="1000">
              <a:latin typeface="微软雅黑"/>
              <a:cs typeface="微软雅黑"/>
            </a:endParaRPr>
          </a:p>
        </p:txBody>
      </p:sp>
      <p:sp>
        <p:nvSpPr>
          <p:cNvPr id="92" name="object 92"/>
          <p:cNvSpPr txBox="1"/>
          <p:nvPr/>
        </p:nvSpPr>
        <p:spPr>
          <a:xfrm>
            <a:off x="10245343" y="3296539"/>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7.5%</a:t>
            </a:r>
            <a:endParaRPr sz="1000">
              <a:latin typeface="微软雅黑"/>
              <a:cs typeface="微软雅黑"/>
            </a:endParaRPr>
          </a:p>
        </p:txBody>
      </p:sp>
      <p:sp>
        <p:nvSpPr>
          <p:cNvPr id="93" name="object 93"/>
          <p:cNvSpPr txBox="1"/>
          <p:nvPr/>
        </p:nvSpPr>
        <p:spPr>
          <a:xfrm>
            <a:off x="10224261" y="3536950"/>
            <a:ext cx="31877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7</a:t>
            </a:r>
            <a:r>
              <a:rPr sz="1000" spc="-5">
                <a:solidFill>
                  <a:srgbClr val="585858"/>
                </a:solidFill>
                <a:latin typeface="微软雅黑"/>
                <a:cs typeface="微软雅黑"/>
              </a:rPr>
              <a:t>.</a:t>
            </a:r>
            <a:r>
              <a:rPr sz="1000">
                <a:solidFill>
                  <a:srgbClr val="585858"/>
                </a:solidFill>
                <a:latin typeface="微软雅黑"/>
                <a:cs typeface="微软雅黑"/>
              </a:rPr>
              <a:t>0</a:t>
            </a:r>
            <a:r>
              <a:rPr sz="1000" spc="-5">
                <a:solidFill>
                  <a:srgbClr val="585858"/>
                </a:solidFill>
                <a:latin typeface="微软雅黑"/>
                <a:cs typeface="微软雅黑"/>
              </a:rPr>
              <a:t>%</a:t>
            </a:r>
            <a:endParaRPr sz="1000">
              <a:latin typeface="微软雅黑"/>
              <a:cs typeface="微软雅黑"/>
            </a:endParaRPr>
          </a:p>
        </p:txBody>
      </p:sp>
      <p:sp>
        <p:nvSpPr>
          <p:cNvPr id="94" name="object 94"/>
          <p:cNvSpPr txBox="1"/>
          <p:nvPr/>
        </p:nvSpPr>
        <p:spPr>
          <a:xfrm>
            <a:off x="10224261" y="3777234"/>
            <a:ext cx="31877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7</a:t>
            </a:r>
            <a:r>
              <a:rPr sz="1000" spc="-5">
                <a:solidFill>
                  <a:srgbClr val="585858"/>
                </a:solidFill>
                <a:latin typeface="微软雅黑"/>
                <a:cs typeface="微软雅黑"/>
              </a:rPr>
              <a:t>.</a:t>
            </a:r>
            <a:r>
              <a:rPr sz="1000">
                <a:solidFill>
                  <a:srgbClr val="585858"/>
                </a:solidFill>
                <a:latin typeface="微软雅黑"/>
                <a:cs typeface="微软雅黑"/>
              </a:rPr>
              <a:t>0</a:t>
            </a:r>
            <a:r>
              <a:rPr sz="1000" spc="-5">
                <a:solidFill>
                  <a:srgbClr val="585858"/>
                </a:solidFill>
                <a:latin typeface="微软雅黑"/>
                <a:cs typeface="微软雅黑"/>
              </a:rPr>
              <a:t>%</a:t>
            </a:r>
            <a:endParaRPr sz="1000">
              <a:latin typeface="微软雅黑"/>
              <a:cs typeface="微软雅黑"/>
            </a:endParaRPr>
          </a:p>
        </p:txBody>
      </p:sp>
      <p:sp>
        <p:nvSpPr>
          <p:cNvPr id="95" name="object 95"/>
          <p:cNvSpPr txBox="1"/>
          <p:nvPr/>
        </p:nvSpPr>
        <p:spPr>
          <a:xfrm>
            <a:off x="10192893" y="4017645"/>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6.3%</a:t>
            </a:r>
            <a:endParaRPr sz="1000">
              <a:latin typeface="微软雅黑"/>
              <a:cs typeface="微软雅黑"/>
            </a:endParaRPr>
          </a:p>
        </p:txBody>
      </p:sp>
      <p:sp>
        <p:nvSpPr>
          <p:cNvPr id="96" name="object 96"/>
          <p:cNvSpPr txBox="1"/>
          <p:nvPr/>
        </p:nvSpPr>
        <p:spPr>
          <a:xfrm>
            <a:off x="10182606" y="4257497"/>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6.</a:t>
            </a:r>
            <a:r>
              <a:rPr sz="1000" spc="-5">
                <a:solidFill>
                  <a:srgbClr val="585858"/>
                </a:solidFill>
                <a:latin typeface="微软雅黑"/>
                <a:cs typeface="微软雅黑"/>
              </a:rPr>
              <a:t>0%</a:t>
            </a:r>
            <a:endParaRPr sz="1000">
              <a:latin typeface="微软雅黑"/>
              <a:cs typeface="微软雅黑"/>
            </a:endParaRPr>
          </a:p>
        </p:txBody>
      </p:sp>
      <p:sp>
        <p:nvSpPr>
          <p:cNvPr id="97" name="object 97"/>
          <p:cNvSpPr txBox="1"/>
          <p:nvPr/>
        </p:nvSpPr>
        <p:spPr>
          <a:xfrm>
            <a:off x="10171938" y="4498340"/>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5.8%</a:t>
            </a:r>
            <a:endParaRPr sz="1000">
              <a:latin typeface="微软雅黑"/>
              <a:cs typeface="微软雅黑"/>
            </a:endParaRPr>
          </a:p>
        </p:txBody>
      </p:sp>
      <p:sp>
        <p:nvSpPr>
          <p:cNvPr id="98" name="object 98"/>
          <p:cNvSpPr txBox="1"/>
          <p:nvPr/>
        </p:nvSpPr>
        <p:spPr>
          <a:xfrm>
            <a:off x="10161523" y="4738878"/>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5.5%</a:t>
            </a:r>
            <a:endParaRPr sz="1000">
              <a:latin typeface="微软雅黑"/>
              <a:cs typeface="微软雅黑"/>
            </a:endParaRPr>
          </a:p>
        </p:txBody>
      </p:sp>
      <p:sp>
        <p:nvSpPr>
          <p:cNvPr id="99" name="object 99"/>
          <p:cNvSpPr txBox="1"/>
          <p:nvPr/>
        </p:nvSpPr>
        <p:spPr>
          <a:xfrm>
            <a:off x="10151109" y="4979034"/>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5.3%</a:t>
            </a:r>
            <a:endParaRPr sz="1000">
              <a:latin typeface="微软雅黑"/>
              <a:cs typeface="微软雅黑"/>
            </a:endParaRPr>
          </a:p>
        </p:txBody>
      </p:sp>
      <p:sp>
        <p:nvSpPr>
          <p:cNvPr id="100" name="object 100"/>
          <p:cNvSpPr txBox="1"/>
          <p:nvPr/>
        </p:nvSpPr>
        <p:spPr>
          <a:xfrm>
            <a:off x="10151109" y="5219446"/>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5.3%</a:t>
            </a:r>
            <a:endParaRPr sz="1000">
              <a:latin typeface="微软雅黑"/>
              <a:cs typeface="微软雅黑"/>
            </a:endParaRPr>
          </a:p>
        </p:txBody>
      </p:sp>
      <p:sp>
        <p:nvSpPr>
          <p:cNvPr id="101" name="object 101"/>
          <p:cNvSpPr txBox="1"/>
          <p:nvPr/>
        </p:nvSpPr>
        <p:spPr>
          <a:xfrm>
            <a:off x="10119486" y="5459374"/>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4.</a:t>
            </a:r>
            <a:r>
              <a:rPr sz="1000" spc="-5">
                <a:solidFill>
                  <a:srgbClr val="585858"/>
                </a:solidFill>
                <a:latin typeface="微软雅黑"/>
                <a:cs typeface="微软雅黑"/>
              </a:rPr>
              <a:t>5%</a:t>
            </a:r>
            <a:endParaRPr sz="1000">
              <a:latin typeface="微软雅黑"/>
              <a:cs typeface="微软雅黑"/>
            </a:endParaRPr>
          </a:p>
        </p:txBody>
      </p:sp>
      <p:sp>
        <p:nvSpPr>
          <p:cNvPr id="102" name="object 102"/>
          <p:cNvSpPr txBox="1"/>
          <p:nvPr/>
        </p:nvSpPr>
        <p:spPr>
          <a:xfrm>
            <a:off x="10035667" y="5700166"/>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2.5%</a:t>
            </a:r>
            <a:endParaRPr sz="1000">
              <a:latin typeface="微软雅黑"/>
              <a:cs typeface="微软雅黑"/>
            </a:endParaRPr>
          </a:p>
        </p:txBody>
      </p:sp>
      <p:sp>
        <p:nvSpPr>
          <p:cNvPr id="103" name="object 103"/>
          <p:cNvSpPr txBox="1"/>
          <p:nvPr/>
        </p:nvSpPr>
        <p:spPr>
          <a:xfrm>
            <a:off x="10004297" y="5940653"/>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1.8%</a:t>
            </a:r>
            <a:endParaRPr sz="1000">
              <a:latin typeface="微软雅黑"/>
              <a:cs typeface="微软雅黑"/>
            </a:endParaRPr>
          </a:p>
        </p:txBody>
      </p:sp>
      <p:sp>
        <p:nvSpPr>
          <p:cNvPr id="104" name="object 104"/>
          <p:cNvSpPr txBox="1"/>
          <p:nvPr/>
        </p:nvSpPr>
        <p:spPr>
          <a:xfrm>
            <a:off x="8477504" y="2476525"/>
            <a:ext cx="1273175" cy="3631565"/>
          </a:xfrm>
          <a:prstGeom prst="rect">
            <a:avLst/>
          </a:prstGeom>
        </p:spPr>
        <p:txBody>
          <a:bodyPr vert="horz" wrap="square" lIns="0" tIns="1009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6350" algn="r">
              <a:lnSpc>
                <a:spcPct val="100000"/>
              </a:lnSpc>
              <a:spcBef>
                <a:spcPts val="795"/>
              </a:spcBef>
            </a:pPr>
            <a:r>
              <a:rPr sz="1000" spc="-5">
                <a:solidFill>
                  <a:srgbClr val="585858"/>
                </a:solidFill>
                <a:latin typeface="微软雅黑"/>
                <a:cs typeface="微软雅黑"/>
              </a:rPr>
              <a:t>商业</a:t>
            </a:r>
            <a:r>
              <a:rPr sz="1000" spc="-15">
                <a:solidFill>
                  <a:srgbClr val="585858"/>
                </a:solidFill>
                <a:latin typeface="微软雅黑"/>
                <a:cs typeface="微软雅黑"/>
              </a:rPr>
              <a:t>/</a:t>
            </a:r>
            <a:r>
              <a:rPr sz="1000" spc="-5">
                <a:solidFill>
                  <a:srgbClr val="585858"/>
                </a:solidFill>
                <a:latin typeface="微软雅黑"/>
                <a:cs typeface="微软雅黑"/>
              </a:rPr>
              <a:t>贸易</a:t>
            </a:r>
            <a:r>
              <a:rPr sz="1000" spc="-15">
                <a:solidFill>
                  <a:srgbClr val="585858"/>
                </a:solidFill>
                <a:latin typeface="微软雅黑"/>
                <a:cs typeface="微软雅黑"/>
              </a:rPr>
              <a:t>/</a:t>
            </a:r>
            <a:r>
              <a:rPr sz="1000" spc="-5">
                <a:solidFill>
                  <a:srgbClr val="585858"/>
                </a:solidFill>
                <a:latin typeface="微软雅黑"/>
                <a:cs typeface="微软雅黑"/>
              </a:rPr>
              <a:t>批发</a:t>
            </a:r>
            <a:r>
              <a:rPr sz="1000" spc="-15">
                <a:solidFill>
                  <a:srgbClr val="585858"/>
                </a:solidFill>
                <a:latin typeface="微软雅黑"/>
                <a:cs typeface="微软雅黑"/>
              </a:rPr>
              <a:t>/</a:t>
            </a:r>
            <a:r>
              <a:rPr sz="1000" spc="-5">
                <a:solidFill>
                  <a:srgbClr val="585858"/>
                </a:solidFill>
                <a:latin typeface="微软雅黑"/>
                <a:cs typeface="微软雅黑"/>
              </a:rPr>
              <a:t>零售</a:t>
            </a:r>
            <a:endParaRPr sz="1000">
              <a:latin typeface="微软雅黑"/>
              <a:cs typeface="微软雅黑"/>
            </a:endParaRPr>
          </a:p>
          <a:p>
            <a:pPr marL="391795" marR="5080" indent="307975" algn="r">
              <a:lnSpc>
                <a:spcPct val="157600"/>
              </a:lnSpc>
            </a:pPr>
            <a:r>
              <a:rPr sz="1000" spc="-5">
                <a:solidFill>
                  <a:srgbClr val="585858"/>
                </a:solidFill>
                <a:latin typeface="微软雅黑"/>
                <a:cs typeface="微软雅黑"/>
              </a:rPr>
              <a:t>教育</a:t>
            </a:r>
            <a:r>
              <a:rPr sz="1000" spc="-15">
                <a:solidFill>
                  <a:srgbClr val="585858"/>
                </a:solidFill>
                <a:latin typeface="微软雅黑"/>
                <a:cs typeface="微软雅黑"/>
              </a:rPr>
              <a:t>/</a:t>
            </a:r>
            <a:r>
              <a:rPr sz="1000" spc="-5">
                <a:solidFill>
                  <a:srgbClr val="585858"/>
                </a:solidFill>
                <a:latin typeface="微软雅黑"/>
                <a:cs typeface="微软雅黑"/>
              </a:rPr>
              <a:t>科研 旅游</a:t>
            </a:r>
            <a:r>
              <a:rPr sz="1000" spc="-15">
                <a:solidFill>
                  <a:srgbClr val="585858"/>
                </a:solidFill>
                <a:latin typeface="微软雅黑"/>
                <a:cs typeface="微软雅黑"/>
              </a:rPr>
              <a:t>/</a:t>
            </a:r>
            <a:r>
              <a:rPr sz="1000" spc="-5">
                <a:solidFill>
                  <a:srgbClr val="585858"/>
                </a:solidFill>
                <a:latin typeface="微软雅黑"/>
                <a:cs typeface="微软雅黑"/>
              </a:rPr>
              <a:t>餐饮</a:t>
            </a:r>
            <a:r>
              <a:rPr sz="1000" spc="-15">
                <a:solidFill>
                  <a:srgbClr val="585858"/>
                </a:solidFill>
                <a:latin typeface="微软雅黑"/>
                <a:cs typeface="微软雅黑"/>
              </a:rPr>
              <a:t>/</a:t>
            </a:r>
            <a:r>
              <a:rPr sz="1000" spc="-5">
                <a:solidFill>
                  <a:srgbClr val="585858"/>
                </a:solidFill>
                <a:latin typeface="微软雅黑"/>
                <a:cs typeface="微软雅黑"/>
              </a:rPr>
              <a:t>酒店</a:t>
            </a:r>
            <a:endParaRPr sz="1000">
              <a:latin typeface="微软雅黑"/>
              <a:cs typeface="微软雅黑"/>
            </a:endParaRPr>
          </a:p>
          <a:p>
            <a:pPr marL="193040" marR="6350" indent="560070" algn="r">
              <a:lnSpc>
                <a:spcPct val="157600"/>
              </a:lnSpc>
              <a:spcBef>
                <a:spcPts val="5"/>
              </a:spcBef>
            </a:pPr>
            <a:r>
              <a:rPr sz="1000" spc="-5">
                <a:solidFill>
                  <a:srgbClr val="585858"/>
                </a:solidFill>
                <a:latin typeface="微软雅黑"/>
                <a:cs typeface="微软雅黑"/>
              </a:rPr>
              <a:t>轻制造业 政府机关</a:t>
            </a:r>
            <a:r>
              <a:rPr sz="1000" spc="-15">
                <a:solidFill>
                  <a:srgbClr val="585858"/>
                </a:solidFill>
                <a:latin typeface="微软雅黑"/>
                <a:cs typeface="微软雅黑"/>
              </a:rPr>
              <a:t>/</a:t>
            </a:r>
            <a:r>
              <a:rPr sz="1000" spc="-5">
                <a:solidFill>
                  <a:srgbClr val="585858"/>
                </a:solidFill>
                <a:latin typeface="微软雅黑"/>
                <a:cs typeface="微软雅黑"/>
              </a:rPr>
              <a:t>社会团体</a:t>
            </a:r>
            <a:endParaRPr sz="1000">
              <a:latin typeface="微软雅黑"/>
              <a:cs typeface="微软雅黑"/>
            </a:endParaRPr>
          </a:p>
          <a:p>
            <a:pPr marL="85090" marR="5080" indent="758190" algn="r">
              <a:lnSpc>
                <a:spcPct val="157800"/>
              </a:lnSpc>
            </a:pPr>
            <a:r>
              <a:rPr sz="1000" spc="-10">
                <a:solidFill>
                  <a:srgbClr val="585858"/>
                </a:solidFill>
                <a:latin typeface="微软雅黑"/>
                <a:cs typeface="微软雅黑"/>
              </a:rPr>
              <a:t>I</a:t>
            </a:r>
            <a:r>
              <a:rPr sz="1000" spc="-5">
                <a:solidFill>
                  <a:srgbClr val="585858"/>
                </a:solidFill>
                <a:latin typeface="微软雅黑"/>
                <a:cs typeface="微软雅黑"/>
              </a:rPr>
              <a:t>T</a:t>
            </a:r>
            <a:r>
              <a:rPr sz="1000" spc="-10">
                <a:solidFill>
                  <a:srgbClr val="585858"/>
                </a:solidFill>
                <a:latin typeface="微软雅黑"/>
                <a:cs typeface="微软雅黑"/>
              </a:rPr>
              <a:t>/</a:t>
            </a:r>
            <a:r>
              <a:rPr sz="1000" spc="-5">
                <a:solidFill>
                  <a:srgbClr val="585858"/>
                </a:solidFill>
                <a:latin typeface="微软雅黑"/>
                <a:cs typeface="微软雅黑"/>
              </a:rPr>
              <a:t>通讯 银行</a:t>
            </a:r>
            <a:r>
              <a:rPr sz="1000" spc="-15">
                <a:solidFill>
                  <a:srgbClr val="585858"/>
                </a:solidFill>
                <a:latin typeface="微软雅黑"/>
                <a:cs typeface="微软雅黑"/>
              </a:rPr>
              <a:t>/</a:t>
            </a:r>
            <a:r>
              <a:rPr sz="1000" spc="-5">
                <a:solidFill>
                  <a:srgbClr val="585858"/>
                </a:solidFill>
                <a:latin typeface="微软雅黑"/>
                <a:cs typeface="微软雅黑"/>
              </a:rPr>
              <a:t>金融</a:t>
            </a:r>
            <a:r>
              <a:rPr sz="1000" spc="-15">
                <a:solidFill>
                  <a:srgbClr val="585858"/>
                </a:solidFill>
                <a:latin typeface="微软雅黑"/>
                <a:cs typeface="微软雅黑"/>
              </a:rPr>
              <a:t>/</a:t>
            </a:r>
            <a:r>
              <a:rPr sz="1000" spc="-5">
                <a:solidFill>
                  <a:srgbClr val="585858"/>
                </a:solidFill>
                <a:latin typeface="微软雅黑"/>
                <a:cs typeface="微软雅黑"/>
              </a:rPr>
              <a:t>证券</a:t>
            </a:r>
            <a:r>
              <a:rPr sz="1000" spc="-15">
                <a:solidFill>
                  <a:srgbClr val="585858"/>
                </a:solidFill>
                <a:latin typeface="微软雅黑"/>
                <a:cs typeface="微软雅黑"/>
              </a:rPr>
              <a:t>/</a:t>
            </a:r>
            <a:r>
              <a:rPr sz="1000" spc="-5">
                <a:solidFill>
                  <a:srgbClr val="585858"/>
                </a:solidFill>
                <a:latin typeface="微软雅黑"/>
                <a:cs typeface="微软雅黑"/>
              </a:rPr>
              <a:t>保险</a:t>
            </a:r>
            <a:endParaRPr sz="1000">
              <a:latin typeface="微软雅黑"/>
              <a:cs typeface="微软雅黑"/>
            </a:endParaRPr>
          </a:p>
          <a:p>
            <a:pPr marL="446405" marR="5715" indent="125730" algn="r">
              <a:lnSpc>
                <a:spcPts val="1889"/>
              </a:lnSpc>
              <a:spcBef>
                <a:spcPts val="175"/>
              </a:spcBef>
            </a:pPr>
            <a:r>
              <a:rPr sz="1000" spc="-5">
                <a:solidFill>
                  <a:srgbClr val="585858"/>
                </a:solidFill>
                <a:latin typeface="微软雅黑"/>
                <a:cs typeface="微软雅黑"/>
              </a:rPr>
              <a:t>建筑</a:t>
            </a:r>
            <a:r>
              <a:rPr sz="1000" spc="-15">
                <a:solidFill>
                  <a:srgbClr val="585858"/>
                </a:solidFill>
                <a:latin typeface="微软雅黑"/>
                <a:cs typeface="微软雅黑"/>
              </a:rPr>
              <a:t>/</a:t>
            </a:r>
            <a:r>
              <a:rPr sz="1000" spc="-5">
                <a:solidFill>
                  <a:srgbClr val="585858"/>
                </a:solidFill>
                <a:latin typeface="微软雅黑"/>
                <a:cs typeface="微软雅黑"/>
              </a:rPr>
              <a:t>房地产 重制造业</a:t>
            </a:r>
            <a:r>
              <a:rPr sz="1000" spc="-15">
                <a:solidFill>
                  <a:srgbClr val="585858"/>
                </a:solidFill>
                <a:latin typeface="微软雅黑"/>
                <a:cs typeface="微软雅黑"/>
              </a:rPr>
              <a:t>/</a:t>
            </a:r>
            <a:r>
              <a:rPr sz="1000" spc="-5">
                <a:solidFill>
                  <a:srgbClr val="585858"/>
                </a:solidFill>
                <a:latin typeface="微软雅黑"/>
                <a:cs typeface="微软雅黑"/>
              </a:rPr>
              <a:t>矿业</a:t>
            </a:r>
            <a:endParaRPr sz="1000">
              <a:latin typeface="微软雅黑"/>
              <a:cs typeface="微软雅黑"/>
            </a:endParaRPr>
          </a:p>
          <a:p>
            <a:pPr marL="446405" marR="5715" indent="-180975" algn="r">
              <a:lnSpc>
                <a:spcPts val="1889"/>
              </a:lnSpc>
              <a:spcBef>
                <a:spcPts val="5"/>
              </a:spcBef>
            </a:pPr>
            <a:r>
              <a:rPr sz="1000" spc="-5">
                <a:solidFill>
                  <a:srgbClr val="585858"/>
                </a:solidFill>
                <a:latin typeface="微软雅黑"/>
                <a:cs typeface="微软雅黑"/>
              </a:rPr>
              <a:t>文化</a:t>
            </a:r>
            <a:r>
              <a:rPr sz="1000" spc="-15">
                <a:solidFill>
                  <a:srgbClr val="585858"/>
                </a:solidFill>
                <a:latin typeface="微软雅黑"/>
                <a:cs typeface="微软雅黑"/>
              </a:rPr>
              <a:t>/</a:t>
            </a:r>
            <a:r>
              <a:rPr sz="1000" spc="-5">
                <a:solidFill>
                  <a:srgbClr val="585858"/>
                </a:solidFill>
                <a:latin typeface="微软雅黑"/>
                <a:cs typeface="微软雅黑"/>
              </a:rPr>
              <a:t>体育</a:t>
            </a:r>
            <a:r>
              <a:rPr sz="1000" spc="-15">
                <a:solidFill>
                  <a:srgbClr val="585858"/>
                </a:solidFill>
                <a:latin typeface="微软雅黑"/>
                <a:cs typeface="微软雅黑"/>
              </a:rPr>
              <a:t>/</a:t>
            </a:r>
            <a:r>
              <a:rPr sz="1000" spc="-5">
                <a:solidFill>
                  <a:srgbClr val="585858"/>
                </a:solidFill>
                <a:latin typeface="微软雅黑"/>
                <a:cs typeface="微软雅黑"/>
              </a:rPr>
              <a:t>娱乐业 健康</a:t>
            </a:r>
            <a:r>
              <a:rPr sz="1000" spc="-15">
                <a:solidFill>
                  <a:srgbClr val="585858"/>
                </a:solidFill>
                <a:latin typeface="微软雅黑"/>
                <a:cs typeface="微软雅黑"/>
              </a:rPr>
              <a:t>/</a:t>
            </a:r>
            <a:r>
              <a:rPr sz="1000" spc="-5">
                <a:solidFill>
                  <a:srgbClr val="585858"/>
                </a:solidFill>
                <a:latin typeface="微软雅黑"/>
                <a:cs typeface="微软雅黑"/>
              </a:rPr>
              <a:t>医疗服务</a:t>
            </a:r>
            <a:endParaRPr sz="1000">
              <a:latin typeface="微软雅黑"/>
              <a:cs typeface="微软雅黑"/>
            </a:endParaRPr>
          </a:p>
          <a:p>
            <a:pPr marR="6985" algn="r">
              <a:lnSpc>
                <a:spcPct val="100000"/>
              </a:lnSpc>
              <a:spcBef>
                <a:spcPts val="520"/>
              </a:spcBef>
            </a:pPr>
            <a:r>
              <a:rPr sz="1000" spc="-10">
                <a:solidFill>
                  <a:srgbClr val="585858"/>
                </a:solidFill>
                <a:latin typeface="微软雅黑"/>
                <a:cs typeface="微软雅黑"/>
              </a:rPr>
              <a:t>交通运输仓储</a:t>
            </a:r>
            <a:endParaRPr sz="1000">
              <a:latin typeface="微软雅黑"/>
              <a:cs typeface="微软雅黑"/>
            </a:endParaRPr>
          </a:p>
          <a:p>
            <a:pPr marR="6985" algn="r">
              <a:lnSpc>
                <a:spcPct val="100000"/>
              </a:lnSpc>
              <a:spcBef>
                <a:spcPts val="695"/>
              </a:spcBef>
            </a:pPr>
            <a:r>
              <a:rPr sz="1000" spc="-5">
                <a:solidFill>
                  <a:srgbClr val="585858"/>
                </a:solidFill>
                <a:latin typeface="微软雅黑"/>
                <a:cs typeface="微软雅黑"/>
              </a:rPr>
              <a:t>制药医疗</a:t>
            </a:r>
            <a:r>
              <a:rPr sz="1000" spc="-15">
                <a:solidFill>
                  <a:srgbClr val="585858"/>
                </a:solidFill>
                <a:latin typeface="微软雅黑"/>
                <a:cs typeface="微软雅黑"/>
              </a:rPr>
              <a:t>/</a:t>
            </a:r>
            <a:r>
              <a:rPr sz="1000" spc="-5">
                <a:solidFill>
                  <a:srgbClr val="585858"/>
                </a:solidFill>
                <a:latin typeface="微软雅黑"/>
                <a:cs typeface="微软雅黑"/>
              </a:rPr>
              <a:t>生物</a:t>
            </a:r>
            <a:r>
              <a:rPr sz="1000" spc="-15">
                <a:solidFill>
                  <a:srgbClr val="585858"/>
                </a:solidFill>
                <a:latin typeface="微软雅黑"/>
                <a:cs typeface="微软雅黑"/>
              </a:rPr>
              <a:t>/</a:t>
            </a:r>
            <a:r>
              <a:rPr sz="1000" spc="-5">
                <a:solidFill>
                  <a:srgbClr val="585858"/>
                </a:solidFill>
                <a:latin typeface="微软雅黑"/>
                <a:cs typeface="微软雅黑"/>
              </a:rPr>
              <a:t>大健康</a:t>
            </a:r>
            <a:endParaRPr sz="1000">
              <a:latin typeface="微软雅黑"/>
              <a:cs typeface="微软雅黑"/>
            </a:endParaRPr>
          </a:p>
          <a:p>
            <a:pPr marR="6985" algn="r">
              <a:lnSpc>
                <a:spcPct val="100000"/>
              </a:lnSpc>
              <a:spcBef>
                <a:spcPts val="690"/>
              </a:spcBef>
            </a:pPr>
            <a:r>
              <a:rPr sz="1000" spc="-5">
                <a:solidFill>
                  <a:srgbClr val="585858"/>
                </a:solidFill>
                <a:latin typeface="微软雅黑"/>
                <a:cs typeface="微软雅黑"/>
              </a:rPr>
              <a:t>媒介</a:t>
            </a:r>
            <a:r>
              <a:rPr sz="1000" spc="-15">
                <a:solidFill>
                  <a:srgbClr val="585858"/>
                </a:solidFill>
                <a:latin typeface="微软雅黑"/>
                <a:cs typeface="微软雅黑"/>
              </a:rPr>
              <a:t>/</a:t>
            </a:r>
            <a:r>
              <a:rPr sz="1000" spc="-5">
                <a:solidFill>
                  <a:srgbClr val="585858"/>
                </a:solidFill>
                <a:latin typeface="微软雅黑"/>
                <a:cs typeface="微软雅黑"/>
              </a:rPr>
              <a:t>广告</a:t>
            </a:r>
            <a:r>
              <a:rPr sz="1000" spc="-15">
                <a:solidFill>
                  <a:srgbClr val="585858"/>
                </a:solidFill>
                <a:latin typeface="微软雅黑"/>
                <a:cs typeface="微软雅黑"/>
              </a:rPr>
              <a:t>/</a:t>
            </a:r>
            <a:r>
              <a:rPr sz="1000" spc="-5">
                <a:solidFill>
                  <a:srgbClr val="585858"/>
                </a:solidFill>
                <a:latin typeface="微软雅黑"/>
                <a:cs typeface="微软雅黑"/>
              </a:rPr>
              <a:t>咨询</a:t>
            </a:r>
            <a:endParaRPr sz="1000">
              <a:latin typeface="微软雅黑"/>
              <a:cs typeface="微软雅黑"/>
            </a:endParaRPr>
          </a:p>
          <a:p>
            <a:pPr marR="5080" algn="r">
              <a:lnSpc>
                <a:spcPct val="100000"/>
              </a:lnSpc>
              <a:spcBef>
                <a:spcPts val="695"/>
              </a:spcBef>
            </a:pPr>
            <a:r>
              <a:rPr sz="1000" spc="-5">
                <a:solidFill>
                  <a:srgbClr val="585858"/>
                </a:solidFill>
                <a:latin typeface="微软雅黑"/>
                <a:cs typeface="微软雅黑"/>
              </a:rPr>
              <a:t>其他</a:t>
            </a:r>
            <a:endParaRPr sz="1000">
              <a:latin typeface="微软雅黑"/>
              <a:cs typeface="微软雅黑"/>
            </a:endParaRPr>
          </a:p>
        </p:txBody>
      </p:sp>
      <p:sp>
        <p:nvSpPr>
          <p:cNvPr id="105" name="object 105"/>
          <p:cNvSpPr txBox="1"/>
          <p:nvPr/>
        </p:nvSpPr>
        <p:spPr>
          <a:xfrm>
            <a:off x="526795" y="1061720"/>
            <a:ext cx="10960100" cy="123507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受访家长所在行业分布较为平均，其中制造业、贸易、教育</a:t>
            </a:r>
            <a:r>
              <a:rPr sz="2400" spc="10">
                <a:solidFill>
                  <a:srgbClr val="585858"/>
                </a:solidFill>
                <a:latin typeface="微软雅黑"/>
                <a:cs typeface="微软雅黑"/>
              </a:rPr>
              <a:t>、</a:t>
            </a:r>
            <a:r>
              <a:rPr sz="2400">
                <a:solidFill>
                  <a:srgbClr val="585858"/>
                </a:solidFill>
                <a:latin typeface="微软雅黑"/>
                <a:cs typeface="微软雅黑"/>
              </a:rPr>
              <a:t>IT类从业者相对更多</a:t>
            </a:r>
            <a:endParaRPr sz="2400">
              <a:latin typeface="微软雅黑"/>
              <a:cs typeface="微软雅黑"/>
            </a:endParaRPr>
          </a:p>
          <a:p>
            <a:pPr marL="179705" algn="ctr">
              <a:lnSpc>
                <a:spcPct val="100000"/>
              </a:lnSpc>
              <a:spcBef>
                <a:spcPts val="1470"/>
              </a:spcBef>
            </a:pPr>
            <a:r>
              <a:rPr sz="1400" b="1">
                <a:solidFill>
                  <a:srgbClr val="404040"/>
                </a:solidFill>
                <a:latin typeface="微软雅黑"/>
                <a:cs typeface="微软雅黑"/>
              </a:rPr>
              <a:t>中国</a:t>
            </a:r>
            <a:r>
              <a:rPr sz="1400" b="1" spc="-5">
                <a:solidFill>
                  <a:srgbClr val="404040"/>
                </a:solidFill>
                <a:latin typeface="微软雅黑"/>
                <a:cs typeface="微软雅黑"/>
              </a:rPr>
              <a:t>3-18</a:t>
            </a:r>
            <a:r>
              <a:rPr sz="1400" b="1">
                <a:solidFill>
                  <a:srgbClr val="404040"/>
                </a:solidFill>
                <a:latin typeface="微软雅黑"/>
                <a:cs typeface="微软雅黑"/>
              </a:rPr>
              <a:t>岁儿童家庭画像</a:t>
            </a:r>
            <a:r>
              <a:rPr sz="1400" b="1" spc="-5">
                <a:solidFill>
                  <a:srgbClr val="404040"/>
                </a:solidFill>
                <a:latin typeface="微软雅黑"/>
                <a:cs typeface="微软雅黑"/>
              </a:rPr>
              <a:t>——</a:t>
            </a:r>
            <a:r>
              <a:rPr sz="1400" b="1" spc="-15">
                <a:solidFill>
                  <a:srgbClr val="404040"/>
                </a:solidFill>
                <a:latin typeface="微软雅黑"/>
                <a:cs typeface="微软雅黑"/>
              </a:rPr>
              <a:t>家</a:t>
            </a:r>
            <a:r>
              <a:rPr sz="1400" b="1">
                <a:solidFill>
                  <a:srgbClr val="404040"/>
                </a:solidFill>
                <a:latin typeface="微软雅黑"/>
                <a:cs typeface="微软雅黑"/>
              </a:rPr>
              <a:t>长（</a:t>
            </a:r>
            <a:r>
              <a:rPr sz="1400" b="1" spc="-15">
                <a:solidFill>
                  <a:srgbClr val="404040"/>
                </a:solidFill>
                <a:latin typeface="微软雅黑"/>
                <a:cs typeface="微软雅黑"/>
              </a:rPr>
              <a:t>子</a:t>
            </a:r>
            <a:r>
              <a:rPr sz="1400" b="1">
                <a:solidFill>
                  <a:srgbClr val="404040"/>
                </a:solidFill>
                <a:latin typeface="微软雅黑"/>
                <a:cs typeface="微软雅黑"/>
              </a:rPr>
              <a:t>女教</a:t>
            </a:r>
            <a:r>
              <a:rPr sz="1400" b="1" spc="-15">
                <a:solidFill>
                  <a:srgbClr val="404040"/>
                </a:solidFill>
                <a:latin typeface="微软雅黑"/>
                <a:cs typeface="微软雅黑"/>
              </a:rPr>
              <a:t>育</a:t>
            </a:r>
            <a:r>
              <a:rPr sz="1400" b="1">
                <a:solidFill>
                  <a:srgbClr val="404040"/>
                </a:solidFill>
                <a:latin typeface="微软雅黑"/>
                <a:cs typeface="微软雅黑"/>
              </a:rPr>
              <a:t>负责</a:t>
            </a:r>
            <a:r>
              <a:rPr sz="1400" b="1" spc="-15">
                <a:solidFill>
                  <a:srgbClr val="404040"/>
                </a:solidFill>
                <a:latin typeface="微软雅黑"/>
                <a:cs typeface="微软雅黑"/>
              </a:rPr>
              <a:t>人</a:t>
            </a:r>
            <a:r>
              <a:rPr sz="1400" b="1">
                <a:solidFill>
                  <a:srgbClr val="404040"/>
                </a:solidFill>
                <a:latin typeface="微软雅黑"/>
                <a:cs typeface="微软雅黑"/>
              </a:rPr>
              <a:t>）行业</a:t>
            </a:r>
            <a:endParaRPr sz="1400">
              <a:latin typeface="微软雅黑"/>
              <a:cs typeface="微软雅黑"/>
            </a:endParaRPr>
          </a:p>
          <a:p>
            <a:pPr>
              <a:lnSpc>
                <a:spcPct val="100000"/>
              </a:lnSpc>
              <a:spcBef>
                <a:spcPts val="20"/>
              </a:spcBef>
            </a:pPr>
            <a:endParaRPr sz="1100">
              <a:latin typeface="微软雅黑"/>
              <a:cs typeface="微软雅黑"/>
            </a:endParaRPr>
          </a:p>
          <a:p>
            <a:pPr marL="1968500">
              <a:lnSpc>
                <a:spcPct val="100000"/>
              </a:lnSpc>
              <a:tabLst>
                <a:tab pos="5303520"/>
                <a:tab pos="8561070"/>
              </a:tabLst>
            </a:pPr>
            <a:r>
              <a:rPr sz="1200" b="1">
                <a:solidFill>
                  <a:srgbClr val="B1D234"/>
                </a:solidFill>
                <a:latin typeface="微软雅黑"/>
                <a:cs typeface="微软雅黑"/>
              </a:rPr>
              <a:t>3-6岁儿童（幼儿园）	</a:t>
            </a:r>
            <a:r>
              <a:rPr sz="1200" b="1">
                <a:solidFill>
                  <a:srgbClr val="1EC7F3"/>
                </a:solidFill>
                <a:latin typeface="微软雅黑"/>
                <a:cs typeface="微软雅黑"/>
              </a:rPr>
              <a:t>6-12岁儿童（小学）	</a:t>
            </a:r>
            <a:r>
              <a:rPr sz="1200" b="1">
                <a:solidFill>
                  <a:srgbClr val="FFCF00"/>
                </a:solidFill>
                <a:latin typeface="微软雅黑"/>
                <a:cs typeface="微软雅黑"/>
              </a:rPr>
              <a:t>12-18岁儿童（中学）</a:t>
            </a:r>
            <a:endParaRPr sz="120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5105400" y="2026920"/>
            <a:ext cx="2865120" cy="4282440"/>
          </a:xfrm>
          <a:custGeom>
            <a:rect l="l" t="t" r="r" b="b"/>
            <a:pathLst>
              <a:path w="2865120" h="4282440">
                <a:moveTo>
                  <a:pt x="0" y="4282440"/>
                </a:moveTo>
                <a:lnTo>
                  <a:pt x="2865120" y="4282440"/>
                </a:lnTo>
                <a:lnTo>
                  <a:pt x="2865120" y="0"/>
                </a:lnTo>
                <a:lnTo>
                  <a:pt x="0" y="0"/>
                </a:lnTo>
                <a:lnTo>
                  <a:pt x="0" y="428244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8410956" y="2026920"/>
            <a:ext cx="2865120" cy="4282440"/>
          </a:xfrm>
          <a:custGeom>
            <a:rect l="l" t="t" r="r" b="b"/>
            <a:pathLst>
              <a:path w="2865120" h="4282440">
                <a:moveTo>
                  <a:pt x="0" y="4282440"/>
                </a:moveTo>
                <a:lnTo>
                  <a:pt x="2865120" y="4282440"/>
                </a:lnTo>
                <a:lnTo>
                  <a:pt x="2865120" y="0"/>
                </a:lnTo>
                <a:lnTo>
                  <a:pt x="0" y="0"/>
                </a:lnTo>
                <a:lnTo>
                  <a:pt x="0" y="428244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1799844" y="2026920"/>
            <a:ext cx="2867025" cy="4282440"/>
          </a:xfrm>
          <a:custGeom>
            <a:rect l="l" t="t" r="r" b="b"/>
            <a:pathLst>
              <a:path w="2867025" h="4282440">
                <a:moveTo>
                  <a:pt x="0" y="4282440"/>
                </a:moveTo>
                <a:lnTo>
                  <a:pt x="2866644" y="4282440"/>
                </a:lnTo>
                <a:lnTo>
                  <a:pt x="2866644" y="0"/>
                </a:lnTo>
                <a:lnTo>
                  <a:pt x="0" y="0"/>
                </a:lnTo>
                <a:lnTo>
                  <a:pt x="0" y="428244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a:spLocks noGrp="1"/>
          </p:cNvSpPr>
          <p:nvPr>
            <p:ph type="title"/>
          </p:nvPr>
        </p:nvSpPr>
        <p:spPr>
          <a:xfrm>
            <a:off x="526795" y="482041"/>
            <a:ext cx="5786755" cy="514350"/>
          </a:xfrm>
          <a:prstGeom prst="rect">
            <a:avLst/>
          </a:prstGeom>
        </p:spPr>
        <p:txBody>
          <a:bodyPr vert="horz" wrap="square" lIns="0" tIns="13335" rIns="0" bIns="0" rtlCol="0">
            <a:spAutoFit/>
          </a:bodyPr>
          <a:lstStyle/>
          <a:p>
            <a:pPr marL="12700">
              <a:lnSpc>
                <a:spcPct val="100000"/>
              </a:lnSpc>
              <a:spcBef>
                <a:spcPts val="105"/>
              </a:spcBef>
            </a:pPr>
            <a:r>
              <a:rPr/>
              <a:t>中国儿童家庭画</a:t>
            </a:r>
            <a:r>
              <a:rPr spc="5"/>
              <a:t>像</a:t>
            </a:r>
            <a:r>
              <a:rPr spc="-5"/>
              <a:t>——</a:t>
            </a:r>
            <a:r>
              <a:rPr/>
              <a:t>家庭结构</a:t>
            </a:r>
          </a:p>
        </p:txBody>
      </p:sp>
      <p:sp>
        <p:nvSpPr>
          <p:cNvPr id="7" name="object 7"/>
          <p:cNvSpPr/>
          <p:nvPr/>
        </p:nvSpPr>
        <p:spPr>
          <a:xfrm>
            <a:off x="512063" y="4962144"/>
            <a:ext cx="11177905" cy="76200"/>
          </a:xfrm>
          <a:custGeom>
            <a:rect l="l" t="t" r="r" b="b"/>
            <a:pathLst>
              <a:path w="11177905" h="76200">
                <a:moveTo>
                  <a:pt x="38100" y="0"/>
                </a:moveTo>
                <a:lnTo>
                  <a:pt x="23268" y="2988"/>
                </a:lnTo>
                <a:lnTo>
                  <a:pt x="11158" y="11144"/>
                </a:lnTo>
                <a:lnTo>
                  <a:pt x="2993" y="23252"/>
                </a:lnTo>
                <a:lnTo>
                  <a:pt x="0" y="38099"/>
                </a:lnTo>
                <a:lnTo>
                  <a:pt x="2993" y="52947"/>
                </a:lnTo>
                <a:lnTo>
                  <a:pt x="11158" y="65055"/>
                </a:lnTo>
                <a:lnTo>
                  <a:pt x="23268" y="73211"/>
                </a:lnTo>
                <a:lnTo>
                  <a:pt x="38100" y="76199"/>
                </a:lnTo>
                <a:lnTo>
                  <a:pt x="52931" y="73211"/>
                </a:lnTo>
                <a:lnTo>
                  <a:pt x="65041" y="65055"/>
                </a:lnTo>
                <a:lnTo>
                  <a:pt x="73206" y="52947"/>
                </a:lnTo>
                <a:lnTo>
                  <a:pt x="74919" y="44449"/>
                </a:lnTo>
                <a:lnTo>
                  <a:pt x="38100" y="44449"/>
                </a:lnTo>
                <a:lnTo>
                  <a:pt x="38100" y="31749"/>
                </a:lnTo>
                <a:lnTo>
                  <a:pt x="74919" y="31749"/>
                </a:lnTo>
                <a:lnTo>
                  <a:pt x="73206" y="23252"/>
                </a:lnTo>
                <a:lnTo>
                  <a:pt x="65041" y="11144"/>
                </a:lnTo>
                <a:lnTo>
                  <a:pt x="52931" y="2988"/>
                </a:lnTo>
                <a:lnTo>
                  <a:pt x="38100" y="0"/>
                </a:lnTo>
                <a:close/>
              </a:path>
              <a:path w="11177905" h="76200">
                <a:moveTo>
                  <a:pt x="74919" y="31749"/>
                </a:moveTo>
                <a:lnTo>
                  <a:pt x="38100" y="31749"/>
                </a:lnTo>
                <a:lnTo>
                  <a:pt x="38100" y="44449"/>
                </a:lnTo>
                <a:lnTo>
                  <a:pt x="74919" y="44449"/>
                </a:lnTo>
                <a:lnTo>
                  <a:pt x="76200" y="38099"/>
                </a:lnTo>
                <a:lnTo>
                  <a:pt x="74919" y="31749"/>
                </a:lnTo>
                <a:close/>
              </a:path>
              <a:path w="11177905" h="76200">
                <a:moveTo>
                  <a:pt x="139700" y="31749"/>
                </a:moveTo>
                <a:lnTo>
                  <a:pt x="74919" y="31749"/>
                </a:lnTo>
                <a:lnTo>
                  <a:pt x="76200" y="38099"/>
                </a:lnTo>
                <a:lnTo>
                  <a:pt x="74919" y="44449"/>
                </a:lnTo>
                <a:lnTo>
                  <a:pt x="139700" y="44449"/>
                </a:lnTo>
                <a:lnTo>
                  <a:pt x="139700" y="31749"/>
                </a:lnTo>
                <a:close/>
              </a:path>
              <a:path w="11177905" h="76200">
                <a:moveTo>
                  <a:pt x="279400" y="31749"/>
                </a:moveTo>
                <a:lnTo>
                  <a:pt x="177800" y="31749"/>
                </a:lnTo>
                <a:lnTo>
                  <a:pt x="177800" y="44449"/>
                </a:lnTo>
                <a:lnTo>
                  <a:pt x="279400" y="44449"/>
                </a:lnTo>
                <a:lnTo>
                  <a:pt x="279400" y="31749"/>
                </a:lnTo>
                <a:close/>
              </a:path>
              <a:path w="11177905" h="76200">
                <a:moveTo>
                  <a:pt x="419099" y="31749"/>
                </a:moveTo>
                <a:lnTo>
                  <a:pt x="317499" y="31749"/>
                </a:lnTo>
                <a:lnTo>
                  <a:pt x="317499" y="44449"/>
                </a:lnTo>
                <a:lnTo>
                  <a:pt x="419099" y="44449"/>
                </a:lnTo>
                <a:lnTo>
                  <a:pt x="419099" y="31749"/>
                </a:lnTo>
                <a:close/>
              </a:path>
              <a:path w="11177905" h="76200">
                <a:moveTo>
                  <a:pt x="558799" y="31749"/>
                </a:moveTo>
                <a:lnTo>
                  <a:pt x="457199" y="31749"/>
                </a:lnTo>
                <a:lnTo>
                  <a:pt x="457199" y="44449"/>
                </a:lnTo>
                <a:lnTo>
                  <a:pt x="558799" y="44449"/>
                </a:lnTo>
                <a:lnTo>
                  <a:pt x="558799" y="31749"/>
                </a:lnTo>
                <a:close/>
              </a:path>
              <a:path w="11177905" h="76200">
                <a:moveTo>
                  <a:pt x="698499" y="31749"/>
                </a:moveTo>
                <a:lnTo>
                  <a:pt x="596899" y="31749"/>
                </a:lnTo>
                <a:lnTo>
                  <a:pt x="596899" y="44449"/>
                </a:lnTo>
                <a:lnTo>
                  <a:pt x="698499" y="44449"/>
                </a:lnTo>
                <a:lnTo>
                  <a:pt x="698499" y="31749"/>
                </a:lnTo>
                <a:close/>
              </a:path>
              <a:path w="11177905" h="76200">
                <a:moveTo>
                  <a:pt x="838200" y="31749"/>
                </a:moveTo>
                <a:lnTo>
                  <a:pt x="736599" y="31749"/>
                </a:lnTo>
                <a:lnTo>
                  <a:pt x="736599" y="44449"/>
                </a:lnTo>
                <a:lnTo>
                  <a:pt x="838200" y="44449"/>
                </a:lnTo>
                <a:lnTo>
                  <a:pt x="838200" y="31749"/>
                </a:lnTo>
                <a:close/>
              </a:path>
              <a:path w="11177905" h="76200">
                <a:moveTo>
                  <a:pt x="977900" y="31749"/>
                </a:moveTo>
                <a:lnTo>
                  <a:pt x="876300" y="31749"/>
                </a:lnTo>
                <a:lnTo>
                  <a:pt x="876300" y="44449"/>
                </a:lnTo>
                <a:lnTo>
                  <a:pt x="977900" y="44449"/>
                </a:lnTo>
                <a:lnTo>
                  <a:pt x="977900" y="31749"/>
                </a:lnTo>
                <a:close/>
              </a:path>
              <a:path w="11177905" h="76200">
                <a:moveTo>
                  <a:pt x="1117600" y="31749"/>
                </a:moveTo>
                <a:lnTo>
                  <a:pt x="1016000" y="31749"/>
                </a:lnTo>
                <a:lnTo>
                  <a:pt x="1016000" y="44449"/>
                </a:lnTo>
                <a:lnTo>
                  <a:pt x="1117600" y="44449"/>
                </a:lnTo>
                <a:lnTo>
                  <a:pt x="1117600" y="31749"/>
                </a:lnTo>
                <a:close/>
              </a:path>
              <a:path w="11177905" h="76200">
                <a:moveTo>
                  <a:pt x="1257300" y="31749"/>
                </a:moveTo>
                <a:lnTo>
                  <a:pt x="1155700" y="31749"/>
                </a:lnTo>
                <a:lnTo>
                  <a:pt x="1155700" y="44449"/>
                </a:lnTo>
                <a:lnTo>
                  <a:pt x="1257300" y="44449"/>
                </a:lnTo>
                <a:lnTo>
                  <a:pt x="1257300" y="31749"/>
                </a:lnTo>
                <a:close/>
              </a:path>
              <a:path w="11177905" h="76200">
                <a:moveTo>
                  <a:pt x="1397000" y="31749"/>
                </a:moveTo>
                <a:lnTo>
                  <a:pt x="1295400" y="31749"/>
                </a:lnTo>
                <a:lnTo>
                  <a:pt x="1295400" y="44449"/>
                </a:lnTo>
                <a:lnTo>
                  <a:pt x="1397000" y="44449"/>
                </a:lnTo>
                <a:lnTo>
                  <a:pt x="1397000" y="31749"/>
                </a:lnTo>
                <a:close/>
              </a:path>
              <a:path w="11177905" h="76200">
                <a:moveTo>
                  <a:pt x="1536700" y="31749"/>
                </a:moveTo>
                <a:lnTo>
                  <a:pt x="1435100" y="31749"/>
                </a:lnTo>
                <a:lnTo>
                  <a:pt x="1435100" y="44449"/>
                </a:lnTo>
                <a:lnTo>
                  <a:pt x="1536700" y="44449"/>
                </a:lnTo>
                <a:lnTo>
                  <a:pt x="1536700" y="31749"/>
                </a:lnTo>
                <a:close/>
              </a:path>
              <a:path w="11177905" h="76200">
                <a:moveTo>
                  <a:pt x="1676400" y="31749"/>
                </a:moveTo>
                <a:lnTo>
                  <a:pt x="1574800" y="31749"/>
                </a:lnTo>
                <a:lnTo>
                  <a:pt x="1574800" y="44449"/>
                </a:lnTo>
                <a:lnTo>
                  <a:pt x="1676400" y="44449"/>
                </a:lnTo>
                <a:lnTo>
                  <a:pt x="1676400" y="31749"/>
                </a:lnTo>
                <a:close/>
              </a:path>
              <a:path w="11177905" h="76200">
                <a:moveTo>
                  <a:pt x="1816100" y="31749"/>
                </a:moveTo>
                <a:lnTo>
                  <a:pt x="1714500" y="31749"/>
                </a:lnTo>
                <a:lnTo>
                  <a:pt x="1714500" y="44449"/>
                </a:lnTo>
                <a:lnTo>
                  <a:pt x="1816100" y="44449"/>
                </a:lnTo>
                <a:lnTo>
                  <a:pt x="1816100" y="31749"/>
                </a:lnTo>
                <a:close/>
              </a:path>
              <a:path w="11177905" h="76200">
                <a:moveTo>
                  <a:pt x="1955800" y="31749"/>
                </a:moveTo>
                <a:lnTo>
                  <a:pt x="1854200" y="31749"/>
                </a:lnTo>
                <a:lnTo>
                  <a:pt x="1854200" y="44449"/>
                </a:lnTo>
                <a:lnTo>
                  <a:pt x="1955800" y="44449"/>
                </a:lnTo>
                <a:lnTo>
                  <a:pt x="1955800" y="31749"/>
                </a:lnTo>
                <a:close/>
              </a:path>
              <a:path w="11177905" h="76200">
                <a:moveTo>
                  <a:pt x="2095500" y="31749"/>
                </a:moveTo>
                <a:lnTo>
                  <a:pt x="1993900" y="31749"/>
                </a:lnTo>
                <a:lnTo>
                  <a:pt x="1993900" y="44449"/>
                </a:lnTo>
                <a:lnTo>
                  <a:pt x="2095500" y="44449"/>
                </a:lnTo>
                <a:lnTo>
                  <a:pt x="2095500" y="31749"/>
                </a:lnTo>
                <a:close/>
              </a:path>
              <a:path w="11177905" h="76200">
                <a:moveTo>
                  <a:pt x="2235200" y="31749"/>
                </a:moveTo>
                <a:lnTo>
                  <a:pt x="2133600" y="31749"/>
                </a:lnTo>
                <a:lnTo>
                  <a:pt x="2133600" y="44449"/>
                </a:lnTo>
                <a:lnTo>
                  <a:pt x="2235200" y="44449"/>
                </a:lnTo>
                <a:lnTo>
                  <a:pt x="2235200" y="31749"/>
                </a:lnTo>
                <a:close/>
              </a:path>
              <a:path w="11177905" h="76200">
                <a:moveTo>
                  <a:pt x="2374900" y="31749"/>
                </a:moveTo>
                <a:lnTo>
                  <a:pt x="2273300" y="31749"/>
                </a:lnTo>
                <a:lnTo>
                  <a:pt x="2273300" y="44449"/>
                </a:lnTo>
                <a:lnTo>
                  <a:pt x="2374900" y="44449"/>
                </a:lnTo>
                <a:lnTo>
                  <a:pt x="2374900" y="31749"/>
                </a:lnTo>
                <a:close/>
              </a:path>
              <a:path w="11177905" h="76200">
                <a:moveTo>
                  <a:pt x="2514600" y="31749"/>
                </a:moveTo>
                <a:lnTo>
                  <a:pt x="2413000" y="31749"/>
                </a:lnTo>
                <a:lnTo>
                  <a:pt x="2413000" y="44449"/>
                </a:lnTo>
                <a:lnTo>
                  <a:pt x="2514600" y="44449"/>
                </a:lnTo>
                <a:lnTo>
                  <a:pt x="2514600" y="31749"/>
                </a:lnTo>
                <a:close/>
              </a:path>
              <a:path w="11177905" h="76200">
                <a:moveTo>
                  <a:pt x="2654300" y="31749"/>
                </a:moveTo>
                <a:lnTo>
                  <a:pt x="2552700" y="31749"/>
                </a:lnTo>
                <a:lnTo>
                  <a:pt x="2552700" y="44449"/>
                </a:lnTo>
                <a:lnTo>
                  <a:pt x="2654300" y="44449"/>
                </a:lnTo>
                <a:lnTo>
                  <a:pt x="2654300" y="31749"/>
                </a:lnTo>
                <a:close/>
              </a:path>
              <a:path w="11177905" h="76200">
                <a:moveTo>
                  <a:pt x="2794000" y="31749"/>
                </a:moveTo>
                <a:lnTo>
                  <a:pt x="2692400" y="31749"/>
                </a:lnTo>
                <a:lnTo>
                  <a:pt x="2692400" y="44449"/>
                </a:lnTo>
                <a:lnTo>
                  <a:pt x="2794000" y="44449"/>
                </a:lnTo>
                <a:lnTo>
                  <a:pt x="2794000" y="31749"/>
                </a:lnTo>
                <a:close/>
              </a:path>
              <a:path w="11177905" h="76200">
                <a:moveTo>
                  <a:pt x="2933700" y="31749"/>
                </a:moveTo>
                <a:lnTo>
                  <a:pt x="2832100" y="31749"/>
                </a:lnTo>
                <a:lnTo>
                  <a:pt x="2832100" y="44449"/>
                </a:lnTo>
                <a:lnTo>
                  <a:pt x="2933700" y="44449"/>
                </a:lnTo>
                <a:lnTo>
                  <a:pt x="2933700" y="31749"/>
                </a:lnTo>
                <a:close/>
              </a:path>
              <a:path w="11177905" h="76200">
                <a:moveTo>
                  <a:pt x="3073400" y="31749"/>
                </a:moveTo>
                <a:lnTo>
                  <a:pt x="2971800" y="31749"/>
                </a:lnTo>
                <a:lnTo>
                  <a:pt x="2971800" y="44449"/>
                </a:lnTo>
                <a:lnTo>
                  <a:pt x="3073400" y="44449"/>
                </a:lnTo>
                <a:lnTo>
                  <a:pt x="3073400" y="31749"/>
                </a:lnTo>
                <a:close/>
              </a:path>
              <a:path w="11177905" h="76200">
                <a:moveTo>
                  <a:pt x="3213100" y="31749"/>
                </a:moveTo>
                <a:lnTo>
                  <a:pt x="3111500" y="31749"/>
                </a:lnTo>
                <a:lnTo>
                  <a:pt x="3111500" y="44449"/>
                </a:lnTo>
                <a:lnTo>
                  <a:pt x="3213100" y="44449"/>
                </a:lnTo>
                <a:lnTo>
                  <a:pt x="3213100" y="31749"/>
                </a:lnTo>
                <a:close/>
              </a:path>
              <a:path w="11177905" h="76200">
                <a:moveTo>
                  <a:pt x="3352800" y="31749"/>
                </a:moveTo>
                <a:lnTo>
                  <a:pt x="3251200" y="31749"/>
                </a:lnTo>
                <a:lnTo>
                  <a:pt x="3251200" y="44449"/>
                </a:lnTo>
                <a:lnTo>
                  <a:pt x="3352800" y="44449"/>
                </a:lnTo>
                <a:lnTo>
                  <a:pt x="3352800" y="31749"/>
                </a:lnTo>
                <a:close/>
              </a:path>
              <a:path w="11177905" h="76200">
                <a:moveTo>
                  <a:pt x="3492500" y="31749"/>
                </a:moveTo>
                <a:lnTo>
                  <a:pt x="3390900" y="31749"/>
                </a:lnTo>
                <a:lnTo>
                  <a:pt x="3390900" y="44449"/>
                </a:lnTo>
                <a:lnTo>
                  <a:pt x="3492500" y="44449"/>
                </a:lnTo>
                <a:lnTo>
                  <a:pt x="3492500" y="31749"/>
                </a:lnTo>
                <a:close/>
              </a:path>
              <a:path w="11177905" h="76200">
                <a:moveTo>
                  <a:pt x="3632200" y="31749"/>
                </a:moveTo>
                <a:lnTo>
                  <a:pt x="3530600" y="31749"/>
                </a:lnTo>
                <a:lnTo>
                  <a:pt x="3530600" y="44449"/>
                </a:lnTo>
                <a:lnTo>
                  <a:pt x="3632200" y="44449"/>
                </a:lnTo>
                <a:lnTo>
                  <a:pt x="3632200" y="31749"/>
                </a:lnTo>
                <a:close/>
              </a:path>
              <a:path w="11177905" h="76200">
                <a:moveTo>
                  <a:pt x="3771900" y="31749"/>
                </a:moveTo>
                <a:lnTo>
                  <a:pt x="3670300" y="31749"/>
                </a:lnTo>
                <a:lnTo>
                  <a:pt x="3670300" y="44449"/>
                </a:lnTo>
                <a:lnTo>
                  <a:pt x="3771900" y="44449"/>
                </a:lnTo>
                <a:lnTo>
                  <a:pt x="3771900" y="31749"/>
                </a:lnTo>
                <a:close/>
              </a:path>
              <a:path w="11177905" h="76200">
                <a:moveTo>
                  <a:pt x="3911600" y="31749"/>
                </a:moveTo>
                <a:lnTo>
                  <a:pt x="3810000" y="31749"/>
                </a:lnTo>
                <a:lnTo>
                  <a:pt x="3810000" y="44449"/>
                </a:lnTo>
                <a:lnTo>
                  <a:pt x="3911600" y="44449"/>
                </a:lnTo>
                <a:lnTo>
                  <a:pt x="3911600" y="31749"/>
                </a:lnTo>
                <a:close/>
              </a:path>
              <a:path w="11177905" h="76200">
                <a:moveTo>
                  <a:pt x="4051300" y="31749"/>
                </a:moveTo>
                <a:lnTo>
                  <a:pt x="3949700" y="31749"/>
                </a:lnTo>
                <a:lnTo>
                  <a:pt x="3949700" y="44449"/>
                </a:lnTo>
                <a:lnTo>
                  <a:pt x="4051300" y="44449"/>
                </a:lnTo>
                <a:lnTo>
                  <a:pt x="4051300" y="31749"/>
                </a:lnTo>
                <a:close/>
              </a:path>
              <a:path w="11177905" h="76200">
                <a:moveTo>
                  <a:pt x="4191000" y="31749"/>
                </a:moveTo>
                <a:lnTo>
                  <a:pt x="4089400" y="31749"/>
                </a:lnTo>
                <a:lnTo>
                  <a:pt x="4089400" y="44449"/>
                </a:lnTo>
                <a:lnTo>
                  <a:pt x="4191000" y="44449"/>
                </a:lnTo>
                <a:lnTo>
                  <a:pt x="4191000" y="31749"/>
                </a:lnTo>
                <a:close/>
              </a:path>
              <a:path w="11177905" h="76200">
                <a:moveTo>
                  <a:pt x="4330700" y="31749"/>
                </a:moveTo>
                <a:lnTo>
                  <a:pt x="4229100" y="31749"/>
                </a:lnTo>
                <a:lnTo>
                  <a:pt x="4229100" y="44449"/>
                </a:lnTo>
                <a:lnTo>
                  <a:pt x="4330700" y="44449"/>
                </a:lnTo>
                <a:lnTo>
                  <a:pt x="4330700" y="31749"/>
                </a:lnTo>
                <a:close/>
              </a:path>
              <a:path w="11177905" h="76200">
                <a:moveTo>
                  <a:pt x="4470400" y="31749"/>
                </a:moveTo>
                <a:lnTo>
                  <a:pt x="4368800" y="31749"/>
                </a:lnTo>
                <a:lnTo>
                  <a:pt x="4368800" y="44449"/>
                </a:lnTo>
                <a:lnTo>
                  <a:pt x="4470400" y="44449"/>
                </a:lnTo>
                <a:lnTo>
                  <a:pt x="4470400" y="31749"/>
                </a:lnTo>
                <a:close/>
              </a:path>
              <a:path w="11177905" h="76200">
                <a:moveTo>
                  <a:pt x="4610100" y="31749"/>
                </a:moveTo>
                <a:lnTo>
                  <a:pt x="4508500" y="31749"/>
                </a:lnTo>
                <a:lnTo>
                  <a:pt x="4508500" y="44449"/>
                </a:lnTo>
                <a:lnTo>
                  <a:pt x="4610100" y="44449"/>
                </a:lnTo>
                <a:lnTo>
                  <a:pt x="4610100" y="31749"/>
                </a:lnTo>
                <a:close/>
              </a:path>
              <a:path w="11177905" h="76200">
                <a:moveTo>
                  <a:pt x="4749800" y="31749"/>
                </a:moveTo>
                <a:lnTo>
                  <a:pt x="4648200" y="31749"/>
                </a:lnTo>
                <a:lnTo>
                  <a:pt x="4648200" y="44449"/>
                </a:lnTo>
                <a:lnTo>
                  <a:pt x="4749800" y="44449"/>
                </a:lnTo>
                <a:lnTo>
                  <a:pt x="4749800" y="31749"/>
                </a:lnTo>
                <a:close/>
              </a:path>
              <a:path w="11177905" h="76200">
                <a:moveTo>
                  <a:pt x="4889500" y="31749"/>
                </a:moveTo>
                <a:lnTo>
                  <a:pt x="4787900" y="31749"/>
                </a:lnTo>
                <a:lnTo>
                  <a:pt x="4787900" y="44449"/>
                </a:lnTo>
                <a:lnTo>
                  <a:pt x="4889500" y="44449"/>
                </a:lnTo>
                <a:lnTo>
                  <a:pt x="4889500" y="31749"/>
                </a:lnTo>
                <a:close/>
              </a:path>
              <a:path w="11177905" h="76200">
                <a:moveTo>
                  <a:pt x="5029200" y="31749"/>
                </a:moveTo>
                <a:lnTo>
                  <a:pt x="4927600" y="31749"/>
                </a:lnTo>
                <a:lnTo>
                  <a:pt x="4927600" y="44449"/>
                </a:lnTo>
                <a:lnTo>
                  <a:pt x="5029200" y="44449"/>
                </a:lnTo>
                <a:lnTo>
                  <a:pt x="5029200" y="31749"/>
                </a:lnTo>
                <a:close/>
              </a:path>
              <a:path w="11177905" h="76200">
                <a:moveTo>
                  <a:pt x="5168900" y="31749"/>
                </a:moveTo>
                <a:lnTo>
                  <a:pt x="5067300" y="31749"/>
                </a:lnTo>
                <a:lnTo>
                  <a:pt x="5067300" y="44449"/>
                </a:lnTo>
                <a:lnTo>
                  <a:pt x="5168900" y="44449"/>
                </a:lnTo>
                <a:lnTo>
                  <a:pt x="5168900" y="31749"/>
                </a:lnTo>
                <a:close/>
              </a:path>
              <a:path w="11177905" h="76200">
                <a:moveTo>
                  <a:pt x="5308600" y="31749"/>
                </a:moveTo>
                <a:lnTo>
                  <a:pt x="5207000" y="31749"/>
                </a:lnTo>
                <a:lnTo>
                  <a:pt x="5207000" y="44449"/>
                </a:lnTo>
                <a:lnTo>
                  <a:pt x="5308600" y="44449"/>
                </a:lnTo>
                <a:lnTo>
                  <a:pt x="5308600" y="31749"/>
                </a:lnTo>
                <a:close/>
              </a:path>
              <a:path w="11177905" h="76200">
                <a:moveTo>
                  <a:pt x="5448300" y="31749"/>
                </a:moveTo>
                <a:lnTo>
                  <a:pt x="5346700" y="31749"/>
                </a:lnTo>
                <a:lnTo>
                  <a:pt x="5346700" y="44449"/>
                </a:lnTo>
                <a:lnTo>
                  <a:pt x="5448300" y="44449"/>
                </a:lnTo>
                <a:lnTo>
                  <a:pt x="5448300" y="31749"/>
                </a:lnTo>
                <a:close/>
              </a:path>
              <a:path w="11177905" h="76200">
                <a:moveTo>
                  <a:pt x="5588000" y="31749"/>
                </a:moveTo>
                <a:lnTo>
                  <a:pt x="5486400" y="31749"/>
                </a:lnTo>
                <a:lnTo>
                  <a:pt x="5486400" y="44449"/>
                </a:lnTo>
                <a:lnTo>
                  <a:pt x="5588000" y="44449"/>
                </a:lnTo>
                <a:lnTo>
                  <a:pt x="5588000" y="31749"/>
                </a:lnTo>
                <a:close/>
              </a:path>
              <a:path w="11177905" h="76200">
                <a:moveTo>
                  <a:pt x="5727700" y="31749"/>
                </a:moveTo>
                <a:lnTo>
                  <a:pt x="5626100" y="31749"/>
                </a:lnTo>
                <a:lnTo>
                  <a:pt x="5626100" y="44449"/>
                </a:lnTo>
                <a:lnTo>
                  <a:pt x="5727700" y="44449"/>
                </a:lnTo>
                <a:lnTo>
                  <a:pt x="5727700" y="31749"/>
                </a:lnTo>
                <a:close/>
              </a:path>
              <a:path w="11177905" h="76200">
                <a:moveTo>
                  <a:pt x="5867400" y="31749"/>
                </a:moveTo>
                <a:lnTo>
                  <a:pt x="5765800" y="31749"/>
                </a:lnTo>
                <a:lnTo>
                  <a:pt x="5765800" y="44449"/>
                </a:lnTo>
                <a:lnTo>
                  <a:pt x="5867400" y="44449"/>
                </a:lnTo>
                <a:lnTo>
                  <a:pt x="5867400" y="31749"/>
                </a:lnTo>
                <a:close/>
              </a:path>
              <a:path w="11177905" h="76200">
                <a:moveTo>
                  <a:pt x="6007100" y="31749"/>
                </a:moveTo>
                <a:lnTo>
                  <a:pt x="5905500" y="31749"/>
                </a:lnTo>
                <a:lnTo>
                  <a:pt x="5905500" y="44449"/>
                </a:lnTo>
                <a:lnTo>
                  <a:pt x="6007100" y="44449"/>
                </a:lnTo>
                <a:lnTo>
                  <a:pt x="6007100" y="31749"/>
                </a:lnTo>
                <a:close/>
              </a:path>
              <a:path w="11177905" h="76200">
                <a:moveTo>
                  <a:pt x="6146800" y="31749"/>
                </a:moveTo>
                <a:lnTo>
                  <a:pt x="6045200" y="31749"/>
                </a:lnTo>
                <a:lnTo>
                  <a:pt x="6045200" y="44449"/>
                </a:lnTo>
                <a:lnTo>
                  <a:pt x="6146800" y="44449"/>
                </a:lnTo>
                <a:lnTo>
                  <a:pt x="6146800" y="31749"/>
                </a:lnTo>
                <a:close/>
              </a:path>
              <a:path w="11177905" h="76200">
                <a:moveTo>
                  <a:pt x="6286500" y="31749"/>
                </a:moveTo>
                <a:lnTo>
                  <a:pt x="6184900" y="31749"/>
                </a:lnTo>
                <a:lnTo>
                  <a:pt x="6184900" y="44449"/>
                </a:lnTo>
                <a:lnTo>
                  <a:pt x="6286500" y="44449"/>
                </a:lnTo>
                <a:lnTo>
                  <a:pt x="6286500" y="31749"/>
                </a:lnTo>
                <a:close/>
              </a:path>
              <a:path w="11177905" h="76200">
                <a:moveTo>
                  <a:pt x="6426200" y="31749"/>
                </a:moveTo>
                <a:lnTo>
                  <a:pt x="6324600" y="31749"/>
                </a:lnTo>
                <a:lnTo>
                  <a:pt x="6324600" y="44449"/>
                </a:lnTo>
                <a:lnTo>
                  <a:pt x="6426200" y="44449"/>
                </a:lnTo>
                <a:lnTo>
                  <a:pt x="6426200" y="31749"/>
                </a:lnTo>
                <a:close/>
              </a:path>
              <a:path w="11177905" h="76200">
                <a:moveTo>
                  <a:pt x="6565900" y="31749"/>
                </a:moveTo>
                <a:lnTo>
                  <a:pt x="6464300" y="31749"/>
                </a:lnTo>
                <a:lnTo>
                  <a:pt x="6464300" y="44449"/>
                </a:lnTo>
                <a:lnTo>
                  <a:pt x="6565900" y="44449"/>
                </a:lnTo>
                <a:lnTo>
                  <a:pt x="6565900" y="31749"/>
                </a:lnTo>
                <a:close/>
              </a:path>
              <a:path w="11177905" h="76200">
                <a:moveTo>
                  <a:pt x="6705600" y="31749"/>
                </a:moveTo>
                <a:lnTo>
                  <a:pt x="6604000" y="31749"/>
                </a:lnTo>
                <a:lnTo>
                  <a:pt x="6604000" y="44449"/>
                </a:lnTo>
                <a:lnTo>
                  <a:pt x="6705600" y="44449"/>
                </a:lnTo>
                <a:lnTo>
                  <a:pt x="6705600" y="31749"/>
                </a:lnTo>
                <a:close/>
              </a:path>
              <a:path w="11177905" h="76200">
                <a:moveTo>
                  <a:pt x="6845300" y="31749"/>
                </a:moveTo>
                <a:lnTo>
                  <a:pt x="6743700" y="31749"/>
                </a:lnTo>
                <a:lnTo>
                  <a:pt x="6743700" y="44449"/>
                </a:lnTo>
                <a:lnTo>
                  <a:pt x="6845300" y="44449"/>
                </a:lnTo>
                <a:lnTo>
                  <a:pt x="6845300" y="31749"/>
                </a:lnTo>
                <a:close/>
              </a:path>
              <a:path w="11177905" h="76200">
                <a:moveTo>
                  <a:pt x="6985000" y="31749"/>
                </a:moveTo>
                <a:lnTo>
                  <a:pt x="6883400" y="31749"/>
                </a:lnTo>
                <a:lnTo>
                  <a:pt x="6883400" y="44449"/>
                </a:lnTo>
                <a:lnTo>
                  <a:pt x="6985000" y="44449"/>
                </a:lnTo>
                <a:lnTo>
                  <a:pt x="6985000" y="31749"/>
                </a:lnTo>
                <a:close/>
              </a:path>
              <a:path w="11177905" h="76200">
                <a:moveTo>
                  <a:pt x="7124700" y="31749"/>
                </a:moveTo>
                <a:lnTo>
                  <a:pt x="7023100" y="31749"/>
                </a:lnTo>
                <a:lnTo>
                  <a:pt x="7023100" y="44449"/>
                </a:lnTo>
                <a:lnTo>
                  <a:pt x="7124700" y="44449"/>
                </a:lnTo>
                <a:lnTo>
                  <a:pt x="7124700" y="31749"/>
                </a:lnTo>
                <a:close/>
              </a:path>
              <a:path w="11177905" h="76200">
                <a:moveTo>
                  <a:pt x="7264400" y="31749"/>
                </a:moveTo>
                <a:lnTo>
                  <a:pt x="7162800" y="31749"/>
                </a:lnTo>
                <a:lnTo>
                  <a:pt x="7162800" y="44449"/>
                </a:lnTo>
                <a:lnTo>
                  <a:pt x="7264400" y="44449"/>
                </a:lnTo>
                <a:lnTo>
                  <a:pt x="7264400" y="31749"/>
                </a:lnTo>
                <a:close/>
              </a:path>
              <a:path w="11177905" h="76200">
                <a:moveTo>
                  <a:pt x="7404100" y="31749"/>
                </a:moveTo>
                <a:lnTo>
                  <a:pt x="7302500" y="31749"/>
                </a:lnTo>
                <a:lnTo>
                  <a:pt x="7302500" y="44449"/>
                </a:lnTo>
                <a:lnTo>
                  <a:pt x="7404100" y="44449"/>
                </a:lnTo>
                <a:lnTo>
                  <a:pt x="7404100" y="31749"/>
                </a:lnTo>
                <a:close/>
              </a:path>
              <a:path w="11177905" h="76200">
                <a:moveTo>
                  <a:pt x="7543800" y="31749"/>
                </a:moveTo>
                <a:lnTo>
                  <a:pt x="7442200" y="31749"/>
                </a:lnTo>
                <a:lnTo>
                  <a:pt x="7442200" y="44449"/>
                </a:lnTo>
                <a:lnTo>
                  <a:pt x="7543800" y="44449"/>
                </a:lnTo>
                <a:lnTo>
                  <a:pt x="7543800" y="31749"/>
                </a:lnTo>
                <a:close/>
              </a:path>
              <a:path w="11177905" h="76200">
                <a:moveTo>
                  <a:pt x="7683500" y="31749"/>
                </a:moveTo>
                <a:lnTo>
                  <a:pt x="7581900" y="31749"/>
                </a:lnTo>
                <a:lnTo>
                  <a:pt x="7581900" y="44449"/>
                </a:lnTo>
                <a:lnTo>
                  <a:pt x="7683500" y="44449"/>
                </a:lnTo>
                <a:lnTo>
                  <a:pt x="7683500" y="31749"/>
                </a:lnTo>
                <a:close/>
              </a:path>
              <a:path w="11177905" h="76200">
                <a:moveTo>
                  <a:pt x="7823200" y="31749"/>
                </a:moveTo>
                <a:lnTo>
                  <a:pt x="7721600" y="31749"/>
                </a:lnTo>
                <a:lnTo>
                  <a:pt x="7721600" y="44449"/>
                </a:lnTo>
                <a:lnTo>
                  <a:pt x="7823200" y="44449"/>
                </a:lnTo>
                <a:lnTo>
                  <a:pt x="7823200" y="31749"/>
                </a:lnTo>
                <a:close/>
              </a:path>
              <a:path w="11177905" h="76200">
                <a:moveTo>
                  <a:pt x="7962900" y="31749"/>
                </a:moveTo>
                <a:lnTo>
                  <a:pt x="7861300" y="31749"/>
                </a:lnTo>
                <a:lnTo>
                  <a:pt x="7861300" y="44449"/>
                </a:lnTo>
                <a:lnTo>
                  <a:pt x="7962900" y="44449"/>
                </a:lnTo>
                <a:lnTo>
                  <a:pt x="7962900" y="31749"/>
                </a:lnTo>
                <a:close/>
              </a:path>
              <a:path w="11177905" h="76200">
                <a:moveTo>
                  <a:pt x="8102600" y="31749"/>
                </a:moveTo>
                <a:lnTo>
                  <a:pt x="8001000" y="31749"/>
                </a:lnTo>
                <a:lnTo>
                  <a:pt x="8001000" y="44449"/>
                </a:lnTo>
                <a:lnTo>
                  <a:pt x="8102600" y="44449"/>
                </a:lnTo>
                <a:lnTo>
                  <a:pt x="8102600" y="31749"/>
                </a:lnTo>
                <a:close/>
              </a:path>
              <a:path w="11177905" h="76200">
                <a:moveTo>
                  <a:pt x="8242300" y="31749"/>
                </a:moveTo>
                <a:lnTo>
                  <a:pt x="8140700" y="31749"/>
                </a:lnTo>
                <a:lnTo>
                  <a:pt x="8140700" y="44449"/>
                </a:lnTo>
                <a:lnTo>
                  <a:pt x="8242300" y="44449"/>
                </a:lnTo>
                <a:lnTo>
                  <a:pt x="8242300" y="31749"/>
                </a:lnTo>
                <a:close/>
              </a:path>
              <a:path w="11177905" h="76200">
                <a:moveTo>
                  <a:pt x="8382000" y="31749"/>
                </a:moveTo>
                <a:lnTo>
                  <a:pt x="8280400" y="31749"/>
                </a:lnTo>
                <a:lnTo>
                  <a:pt x="8280400" y="44449"/>
                </a:lnTo>
                <a:lnTo>
                  <a:pt x="8382000" y="44449"/>
                </a:lnTo>
                <a:lnTo>
                  <a:pt x="8382000" y="31749"/>
                </a:lnTo>
                <a:close/>
              </a:path>
              <a:path w="11177905" h="76200">
                <a:moveTo>
                  <a:pt x="8521700" y="31749"/>
                </a:moveTo>
                <a:lnTo>
                  <a:pt x="8420100" y="31749"/>
                </a:lnTo>
                <a:lnTo>
                  <a:pt x="8420100" y="44449"/>
                </a:lnTo>
                <a:lnTo>
                  <a:pt x="8521700" y="44449"/>
                </a:lnTo>
                <a:lnTo>
                  <a:pt x="8521700" y="31749"/>
                </a:lnTo>
                <a:close/>
              </a:path>
              <a:path w="11177905" h="76200">
                <a:moveTo>
                  <a:pt x="8661400" y="31749"/>
                </a:moveTo>
                <a:lnTo>
                  <a:pt x="8559800" y="31749"/>
                </a:lnTo>
                <a:lnTo>
                  <a:pt x="8559800" y="44449"/>
                </a:lnTo>
                <a:lnTo>
                  <a:pt x="8661400" y="44449"/>
                </a:lnTo>
                <a:lnTo>
                  <a:pt x="8661400" y="31749"/>
                </a:lnTo>
                <a:close/>
              </a:path>
              <a:path w="11177905" h="76200">
                <a:moveTo>
                  <a:pt x="8801100" y="31749"/>
                </a:moveTo>
                <a:lnTo>
                  <a:pt x="8699500" y="31749"/>
                </a:lnTo>
                <a:lnTo>
                  <a:pt x="8699500" y="44449"/>
                </a:lnTo>
                <a:lnTo>
                  <a:pt x="8801100" y="44449"/>
                </a:lnTo>
                <a:lnTo>
                  <a:pt x="8801100" y="31749"/>
                </a:lnTo>
                <a:close/>
              </a:path>
              <a:path w="11177905" h="76200">
                <a:moveTo>
                  <a:pt x="8940800" y="31749"/>
                </a:moveTo>
                <a:lnTo>
                  <a:pt x="8839200" y="31749"/>
                </a:lnTo>
                <a:lnTo>
                  <a:pt x="8839200" y="44449"/>
                </a:lnTo>
                <a:lnTo>
                  <a:pt x="8940800" y="44449"/>
                </a:lnTo>
                <a:lnTo>
                  <a:pt x="8940800" y="31749"/>
                </a:lnTo>
                <a:close/>
              </a:path>
              <a:path w="11177905" h="76200">
                <a:moveTo>
                  <a:pt x="9080500" y="31749"/>
                </a:moveTo>
                <a:lnTo>
                  <a:pt x="8978900" y="31749"/>
                </a:lnTo>
                <a:lnTo>
                  <a:pt x="8978900" y="44449"/>
                </a:lnTo>
                <a:lnTo>
                  <a:pt x="9080500" y="44449"/>
                </a:lnTo>
                <a:lnTo>
                  <a:pt x="9080500" y="31749"/>
                </a:lnTo>
                <a:close/>
              </a:path>
              <a:path w="11177905" h="76200">
                <a:moveTo>
                  <a:pt x="9220200" y="31749"/>
                </a:moveTo>
                <a:lnTo>
                  <a:pt x="9118600" y="31749"/>
                </a:lnTo>
                <a:lnTo>
                  <a:pt x="9118600" y="44449"/>
                </a:lnTo>
                <a:lnTo>
                  <a:pt x="9220200" y="44449"/>
                </a:lnTo>
                <a:lnTo>
                  <a:pt x="9220200" y="31749"/>
                </a:lnTo>
                <a:close/>
              </a:path>
              <a:path w="11177905" h="76200">
                <a:moveTo>
                  <a:pt x="9359900" y="31749"/>
                </a:moveTo>
                <a:lnTo>
                  <a:pt x="9258300" y="31749"/>
                </a:lnTo>
                <a:lnTo>
                  <a:pt x="9258300" y="44449"/>
                </a:lnTo>
                <a:lnTo>
                  <a:pt x="9359900" y="44449"/>
                </a:lnTo>
                <a:lnTo>
                  <a:pt x="9359900" y="31749"/>
                </a:lnTo>
                <a:close/>
              </a:path>
              <a:path w="11177905" h="76200">
                <a:moveTo>
                  <a:pt x="9499600" y="31749"/>
                </a:moveTo>
                <a:lnTo>
                  <a:pt x="9398000" y="31749"/>
                </a:lnTo>
                <a:lnTo>
                  <a:pt x="9398000" y="44449"/>
                </a:lnTo>
                <a:lnTo>
                  <a:pt x="9499600" y="44449"/>
                </a:lnTo>
                <a:lnTo>
                  <a:pt x="9499600" y="31749"/>
                </a:lnTo>
                <a:close/>
              </a:path>
              <a:path w="11177905" h="76200">
                <a:moveTo>
                  <a:pt x="9639300" y="31749"/>
                </a:moveTo>
                <a:lnTo>
                  <a:pt x="9537700" y="31749"/>
                </a:lnTo>
                <a:lnTo>
                  <a:pt x="9537700" y="44449"/>
                </a:lnTo>
                <a:lnTo>
                  <a:pt x="9639300" y="44449"/>
                </a:lnTo>
                <a:lnTo>
                  <a:pt x="9639300" y="31749"/>
                </a:lnTo>
                <a:close/>
              </a:path>
              <a:path w="11177905" h="76200">
                <a:moveTo>
                  <a:pt x="9779000" y="31749"/>
                </a:moveTo>
                <a:lnTo>
                  <a:pt x="9677400" y="31749"/>
                </a:lnTo>
                <a:lnTo>
                  <a:pt x="9677400" y="44449"/>
                </a:lnTo>
                <a:lnTo>
                  <a:pt x="9779000" y="44449"/>
                </a:lnTo>
                <a:lnTo>
                  <a:pt x="9779000" y="31749"/>
                </a:lnTo>
                <a:close/>
              </a:path>
              <a:path w="11177905" h="76200">
                <a:moveTo>
                  <a:pt x="9918700" y="31749"/>
                </a:moveTo>
                <a:lnTo>
                  <a:pt x="9817100" y="31749"/>
                </a:lnTo>
                <a:lnTo>
                  <a:pt x="9817100" y="44449"/>
                </a:lnTo>
                <a:lnTo>
                  <a:pt x="9918700" y="44449"/>
                </a:lnTo>
                <a:lnTo>
                  <a:pt x="9918700" y="31749"/>
                </a:lnTo>
                <a:close/>
              </a:path>
              <a:path w="11177905" h="76200">
                <a:moveTo>
                  <a:pt x="10058400" y="31749"/>
                </a:moveTo>
                <a:lnTo>
                  <a:pt x="9956800" y="31749"/>
                </a:lnTo>
                <a:lnTo>
                  <a:pt x="9956800" y="44449"/>
                </a:lnTo>
                <a:lnTo>
                  <a:pt x="10058400" y="44449"/>
                </a:lnTo>
                <a:lnTo>
                  <a:pt x="10058400" y="31749"/>
                </a:lnTo>
                <a:close/>
              </a:path>
              <a:path w="11177905" h="76200">
                <a:moveTo>
                  <a:pt x="10198100" y="31749"/>
                </a:moveTo>
                <a:lnTo>
                  <a:pt x="10096500" y="31749"/>
                </a:lnTo>
                <a:lnTo>
                  <a:pt x="10096500" y="44449"/>
                </a:lnTo>
                <a:lnTo>
                  <a:pt x="10198100" y="44449"/>
                </a:lnTo>
                <a:lnTo>
                  <a:pt x="10198100" y="31749"/>
                </a:lnTo>
                <a:close/>
              </a:path>
              <a:path w="11177905" h="76200">
                <a:moveTo>
                  <a:pt x="10337800" y="31749"/>
                </a:moveTo>
                <a:lnTo>
                  <a:pt x="10236200" y="31749"/>
                </a:lnTo>
                <a:lnTo>
                  <a:pt x="10236200" y="44449"/>
                </a:lnTo>
                <a:lnTo>
                  <a:pt x="10337800" y="44449"/>
                </a:lnTo>
                <a:lnTo>
                  <a:pt x="10337800" y="31749"/>
                </a:lnTo>
                <a:close/>
              </a:path>
              <a:path w="11177905" h="76200">
                <a:moveTo>
                  <a:pt x="10477500" y="31749"/>
                </a:moveTo>
                <a:lnTo>
                  <a:pt x="10375900" y="31749"/>
                </a:lnTo>
                <a:lnTo>
                  <a:pt x="10375900" y="44449"/>
                </a:lnTo>
                <a:lnTo>
                  <a:pt x="10477500" y="44449"/>
                </a:lnTo>
                <a:lnTo>
                  <a:pt x="10477500" y="31749"/>
                </a:lnTo>
                <a:close/>
              </a:path>
              <a:path w="11177905" h="76200">
                <a:moveTo>
                  <a:pt x="10617200" y="31749"/>
                </a:moveTo>
                <a:lnTo>
                  <a:pt x="10515600" y="31749"/>
                </a:lnTo>
                <a:lnTo>
                  <a:pt x="10515600" y="44449"/>
                </a:lnTo>
                <a:lnTo>
                  <a:pt x="10617200" y="44449"/>
                </a:lnTo>
                <a:lnTo>
                  <a:pt x="10617200" y="31749"/>
                </a:lnTo>
                <a:close/>
              </a:path>
              <a:path w="11177905" h="76200">
                <a:moveTo>
                  <a:pt x="10756900" y="31749"/>
                </a:moveTo>
                <a:lnTo>
                  <a:pt x="10655300" y="31749"/>
                </a:lnTo>
                <a:lnTo>
                  <a:pt x="10655300" y="44449"/>
                </a:lnTo>
                <a:lnTo>
                  <a:pt x="10756900" y="44449"/>
                </a:lnTo>
                <a:lnTo>
                  <a:pt x="10756900" y="31749"/>
                </a:lnTo>
                <a:close/>
              </a:path>
              <a:path w="11177905" h="76200">
                <a:moveTo>
                  <a:pt x="10896600" y="31749"/>
                </a:moveTo>
                <a:lnTo>
                  <a:pt x="10795000" y="31749"/>
                </a:lnTo>
                <a:lnTo>
                  <a:pt x="10795000" y="44449"/>
                </a:lnTo>
                <a:lnTo>
                  <a:pt x="10896600" y="44449"/>
                </a:lnTo>
                <a:lnTo>
                  <a:pt x="10896600" y="31749"/>
                </a:lnTo>
                <a:close/>
              </a:path>
              <a:path w="11177905" h="76200">
                <a:moveTo>
                  <a:pt x="11036300" y="31749"/>
                </a:moveTo>
                <a:lnTo>
                  <a:pt x="10934700" y="31749"/>
                </a:lnTo>
                <a:lnTo>
                  <a:pt x="10934700" y="44449"/>
                </a:lnTo>
                <a:lnTo>
                  <a:pt x="11036300" y="44449"/>
                </a:lnTo>
                <a:lnTo>
                  <a:pt x="11036300" y="31749"/>
                </a:lnTo>
                <a:close/>
              </a:path>
              <a:path w="11177905" h="76200">
                <a:moveTo>
                  <a:pt x="11139805" y="0"/>
                </a:moveTo>
                <a:lnTo>
                  <a:pt x="11124957" y="2988"/>
                </a:lnTo>
                <a:lnTo>
                  <a:pt x="11112849" y="11144"/>
                </a:lnTo>
                <a:lnTo>
                  <a:pt x="11104693" y="23252"/>
                </a:lnTo>
                <a:lnTo>
                  <a:pt x="11101705" y="38099"/>
                </a:lnTo>
                <a:lnTo>
                  <a:pt x="11104693" y="52947"/>
                </a:lnTo>
                <a:lnTo>
                  <a:pt x="11112849" y="65055"/>
                </a:lnTo>
                <a:lnTo>
                  <a:pt x="11124957" y="73211"/>
                </a:lnTo>
                <a:lnTo>
                  <a:pt x="11139805" y="76199"/>
                </a:lnTo>
                <a:lnTo>
                  <a:pt x="11154652" y="73211"/>
                </a:lnTo>
                <a:lnTo>
                  <a:pt x="11166760" y="65055"/>
                </a:lnTo>
                <a:lnTo>
                  <a:pt x="11174916" y="52947"/>
                </a:lnTo>
                <a:lnTo>
                  <a:pt x="11176626" y="44449"/>
                </a:lnTo>
                <a:lnTo>
                  <a:pt x="11139805" y="44449"/>
                </a:lnTo>
                <a:lnTo>
                  <a:pt x="11139805" y="31749"/>
                </a:lnTo>
                <a:lnTo>
                  <a:pt x="11176626" y="31749"/>
                </a:lnTo>
                <a:lnTo>
                  <a:pt x="11174916" y="23252"/>
                </a:lnTo>
                <a:lnTo>
                  <a:pt x="11166760" y="11144"/>
                </a:lnTo>
                <a:lnTo>
                  <a:pt x="11154652" y="2988"/>
                </a:lnTo>
                <a:lnTo>
                  <a:pt x="11139805" y="0"/>
                </a:lnTo>
                <a:close/>
              </a:path>
              <a:path w="11177905" h="76200">
                <a:moveTo>
                  <a:pt x="11102983" y="31749"/>
                </a:moveTo>
                <a:lnTo>
                  <a:pt x="11074400" y="31749"/>
                </a:lnTo>
                <a:lnTo>
                  <a:pt x="11074400" y="44449"/>
                </a:lnTo>
                <a:lnTo>
                  <a:pt x="11102983" y="44449"/>
                </a:lnTo>
                <a:lnTo>
                  <a:pt x="11101705" y="38099"/>
                </a:lnTo>
                <a:lnTo>
                  <a:pt x="11102983" y="31749"/>
                </a:lnTo>
                <a:close/>
              </a:path>
              <a:path w="11177905" h="76200">
                <a:moveTo>
                  <a:pt x="11176626" y="31749"/>
                </a:moveTo>
                <a:lnTo>
                  <a:pt x="11139805" y="31749"/>
                </a:lnTo>
                <a:lnTo>
                  <a:pt x="11139805" y="44449"/>
                </a:lnTo>
                <a:lnTo>
                  <a:pt x="11176626" y="44449"/>
                </a:lnTo>
                <a:lnTo>
                  <a:pt x="11177905" y="38099"/>
                </a:lnTo>
                <a:lnTo>
                  <a:pt x="11176626" y="31749"/>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512063" y="6271259"/>
            <a:ext cx="11177905" cy="76200"/>
          </a:xfrm>
          <a:custGeom>
            <a:rect l="l" t="t" r="r" b="b"/>
            <a:pathLst>
              <a:path w="11177905" h="76200">
                <a:moveTo>
                  <a:pt x="38100" y="0"/>
                </a:moveTo>
                <a:lnTo>
                  <a:pt x="23268" y="2993"/>
                </a:lnTo>
                <a:lnTo>
                  <a:pt x="11158" y="11158"/>
                </a:lnTo>
                <a:lnTo>
                  <a:pt x="2993" y="23268"/>
                </a:lnTo>
                <a:lnTo>
                  <a:pt x="0" y="38099"/>
                </a:lnTo>
                <a:lnTo>
                  <a:pt x="2993" y="52931"/>
                </a:lnTo>
                <a:lnTo>
                  <a:pt x="11158" y="65041"/>
                </a:lnTo>
                <a:lnTo>
                  <a:pt x="23268" y="73206"/>
                </a:lnTo>
                <a:lnTo>
                  <a:pt x="38100" y="76199"/>
                </a:lnTo>
                <a:lnTo>
                  <a:pt x="52931" y="73206"/>
                </a:lnTo>
                <a:lnTo>
                  <a:pt x="65041" y="65041"/>
                </a:lnTo>
                <a:lnTo>
                  <a:pt x="73206" y="52931"/>
                </a:lnTo>
                <a:lnTo>
                  <a:pt x="74918" y="44449"/>
                </a:lnTo>
                <a:lnTo>
                  <a:pt x="38100" y="44449"/>
                </a:lnTo>
                <a:lnTo>
                  <a:pt x="38100" y="31749"/>
                </a:lnTo>
                <a:lnTo>
                  <a:pt x="74918" y="31749"/>
                </a:lnTo>
                <a:lnTo>
                  <a:pt x="73206" y="23268"/>
                </a:lnTo>
                <a:lnTo>
                  <a:pt x="65041" y="11158"/>
                </a:lnTo>
                <a:lnTo>
                  <a:pt x="52931" y="2993"/>
                </a:lnTo>
                <a:lnTo>
                  <a:pt x="38100" y="0"/>
                </a:lnTo>
                <a:close/>
              </a:path>
              <a:path w="11177905" h="76200">
                <a:moveTo>
                  <a:pt x="74918" y="31749"/>
                </a:moveTo>
                <a:lnTo>
                  <a:pt x="38100" y="31749"/>
                </a:lnTo>
                <a:lnTo>
                  <a:pt x="38100" y="44449"/>
                </a:lnTo>
                <a:lnTo>
                  <a:pt x="74918" y="44449"/>
                </a:lnTo>
                <a:lnTo>
                  <a:pt x="76200" y="38099"/>
                </a:lnTo>
                <a:lnTo>
                  <a:pt x="74918" y="31749"/>
                </a:lnTo>
                <a:close/>
              </a:path>
              <a:path w="11177905" h="76200">
                <a:moveTo>
                  <a:pt x="139700" y="31749"/>
                </a:moveTo>
                <a:lnTo>
                  <a:pt x="74918" y="31749"/>
                </a:lnTo>
                <a:lnTo>
                  <a:pt x="76200" y="38099"/>
                </a:lnTo>
                <a:lnTo>
                  <a:pt x="74918" y="44449"/>
                </a:lnTo>
                <a:lnTo>
                  <a:pt x="139700" y="44449"/>
                </a:lnTo>
                <a:lnTo>
                  <a:pt x="139700" y="31749"/>
                </a:lnTo>
                <a:close/>
              </a:path>
              <a:path w="11177905" h="76200">
                <a:moveTo>
                  <a:pt x="279400" y="31749"/>
                </a:moveTo>
                <a:lnTo>
                  <a:pt x="177800" y="31749"/>
                </a:lnTo>
                <a:lnTo>
                  <a:pt x="177800" y="44449"/>
                </a:lnTo>
                <a:lnTo>
                  <a:pt x="279400" y="44449"/>
                </a:lnTo>
                <a:lnTo>
                  <a:pt x="279400" y="31749"/>
                </a:lnTo>
                <a:close/>
              </a:path>
              <a:path w="11177905" h="76200">
                <a:moveTo>
                  <a:pt x="419099" y="31749"/>
                </a:moveTo>
                <a:lnTo>
                  <a:pt x="317499" y="31749"/>
                </a:lnTo>
                <a:lnTo>
                  <a:pt x="317499" y="44449"/>
                </a:lnTo>
                <a:lnTo>
                  <a:pt x="419099" y="44449"/>
                </a:lnTo>
                <a:lnTo>
                  <a:pt x="419099" y="31749"/>
                </a:lnTo>
                <a:close/>
              </a:path>
              <a:path w="11177905" h="76200">
                <a:moveTo>
                  <a:pt x="558799" y="31749"/>
                </a:moveTo>
                <a:lnTo>
                  <a:pt x="457199" y="31749"/>
                </a:lnTo>
                <a:lnTo>
                  <a:pt x="457199" y="44449"/>
                </a:lnTo>
                <a:lnTo>
                  <a:pt x="558799" y="44449"/>
                </a:lnTo>
                <a:lnTo>
                  <a:pt x="558799" y="31749"/>
                </a:lnTo>
                <a:close/>
              </a:path>
              <a:path w="11177905" h="76200">
                <a:moveTo>
                  <a:pt x="698499" y="31749"/>
                </a:moveTo>
                <a:lnTo>
                  <a:pt x="596899" y="31749"/>
                </a:lnTo>
                <a:lnTo>
                  <a:pt x="596899" y="44449"/>
                </a:lnTo>
                <a:lnTo>
                  <a:pt x="698499" y="44449"/>
                </a:lnTo>
                <a:lnTo>
                  <a:pt x="698499" y="31749"/>
                </a:lnTo>
                <a:close/>
              </a:path>
              <a:path w="11177905" h="76200">
                <a:moveTo>
                  <a:pt x="838200" y="31749"/>
                </a:moveTo>
                <a:lnTo>
                  <a:pt x="736599" y="31749"/>
                </a:lnTo>
                <a:lnTo>
                  <a:pt x="736599" y="44449"/>
                </a:lnTo>
                <a:lnTo>
                  <a:pt x="838200" y="44449"/>
                </a:lnTo>
                <a:lnTo>
                  <a:pt x="838200" y="31749"/>
                </a:lnTo>
                <a:close/>
              </a:path>
              <a:path w="11177905" h="76200">
                <a:moveTo>
                  <a:pt x="977900" y="31749"/>
                </a:moveTo>
                <a:lnTo>
                  <a:pt x="876300" y="31749"/>
                </a:lnTo>
                <a:lnTo>
                  <a:pt x="876300" y="44449"/>
                </a:lnTo>
                <a:lnTo>
                  <a:pt x="977900" y="44449"/>
                </a:lnTo>
                <a:lnTo>
                  <a:pt x="977900" y="31749"/>
                </a:lnTo>
                <a:close/>
              </a:path>
              <a:path w="11177905" h="76200">
                <a:moveTo>
                  <a:pt x="1117600" y="31749"/>
                </a:moveTo>
                <a:lnTo>
                  <a:pt x="1016000" y="31749"/>
                </a:lnTo>
                <a:lnTo>
                  <a:pt x="1016000" y="44449"/>
                </a:lnTo>
                <a:lnTo>
                  <a:pt x="1117600" y="44449"/>
                </a:lnTo>
                <a:lnTo>
                  <a:pt x="1117600" y="31749"/>
                </a:lnTo>
                <a:close/>
              </a:path>
              <a:path w="11177905" h="76200">
                <a:moveTo>
                  <a:pt x="1257300" y="31749"/>
                </a:moveTo>
                <a:lnTo>
                  <a:pt x="1155700" y="31749"/>
                </a:lnTo>
                <a:lnTo>
                  <a:pt x="1155700" y="44449"/>
                </a:lnTo>
                <a:lnTo>
                  <a:pt x="1257300" y="44449"/>
                </a:lnTo>
                <a:lnTo>
                  <a:pt x="1257300" y="31749"/>
                </a:lnTo>
                <a:close/>
              </a:path>
              <a:path w="11177905" h="76200">
                <a:moveTo>
                  <a:pt x="1397000" y="31749"/>
                </a:moveTo>
                <a:lnTo>
                  <a:pt x="1295400" y="31749"/>
                </a:lnTo>
                <a:lnTo>
                  <a:pt x="1295400" y="44449"/>
                </a:lnTo>
                <a:lnTo>
                  <a:pt x="1397000" y="44449"/>
                </a:lnTo>
                <a:lnTo>
                  <a:pt x="1397000" y="31749"/>
                </a:lnTo>
                <a:close/>
              </a:path>
              <a:path w="11177905" h="76200">
                <a:moveTo>
                  <a:pt x="1536700" y="31749"/>
                </a:moveTo>
                <a:lnTo>
                  <a:pt x="1435100" y="31749"/>
                </a:lnTo>
                <a:lnTo>
                  <a:pt x="1435100" y="44449"/>
                </a:lnTo>
                <a:lnTo>
                  <a:pt x="1536700" y="44449"/>
                </a:lnTo>
                <a:lnTo>
                  <a:pt x="1536700" y="31749"/>
                </a:lnTo>
                <a:close/>
              </a:path>
              <a:path w="11177905" h="76200">
                <a:moveTo>
                  <a:pt x="1676400" y="31749"/>
                </a:moveTo>
                <a:lnTo>
                  <a:pt x="1574800" y="31749"/>
                </a:lnTo>
                <a:lnTo>
                  <a:pt x="1574800" y="44449"/>
                </a:lnTo>
                <a:lnTo>
                  <a:pt x="1676400" y="44449"/>
                </a:lnTo>
                <a:lnTo>
                  <a:pt x="1676400" y="31749"/>
                </a:lnTo>
                <a:close/>
              </a:path>
              <a:path w="11177905" h="76200">
                <a:moveTo>
                  <a:pt x="1816100" y="31749"/>
                </a:moveTo>
                <a:lnTo>
                  <a:pt x="1714500" y="31749"/>
                </a:lnTo>
                <a:lnTo>
                  <a:pt x="1714500" y="44449"/>
                </a:lnTo>
                <a:lnTo>
                  <a:pt x="1816100" y="44449"/>
                </a:lnTo>
                <a:lnTo>
                  <a:pt x="1816100" y="31749"/>
                </a:lnTo>
                <a:close/>
              </a:path>
              <a:path w="11177905" h="76200">
                <a:moveTo>
                  <a:pt x="1955800" y="31749"/>
                </a:moveTo>
                <a:lnTo>
                  <a:pt x="1854200" y="31749"/>
                </a:lnTo>
                <a:lnTo>
                  <a:pt x="1854200" y="44449"/>
                </a:lnTo>
                <a:lnTo>
                  <a:pt x="1955800" y="44449"/>
                </a:lnTo>
                <a:lnTo>
                  <a:pt x="1955800" y="31749"/>
                </a:lnTo>
                <a:close/>
              </a:path>
              <a:path w="11177905" h="76200">
                <a:moveTo>
                  <a:pt x="2095500" y="31749"/>
                </a:moveTo>
                <a:lnTo>
                  <a:pt x="1993900" y="31749"/>
                </a:lnTo>
                <a:lnTo>
                  <a:pt x="1993900" y="44449"/>
                </a:lnTo>
                <a:lnTo>
                  <a:pt x="2095500" y="44449"/>
                </a:lnTo>
                <a:lnTo>
                  <a:pt x="2095500" y="31749"/>
                </a:lnTo>
                <a:close/>
              </a:path>
              <a:path w="11177905" h="76200">
                <a:moveTo>
                  <a:pt x="2235200" y="31749"/>
                </a:moveTo>
                <a:lnTo>
                  <a:pt x="2133600" y="31749"/>
                </a:lnTo>
                <a:lnTo>
                  <a:pt x="2133600" y="44449"/>
                </a:lnTo>
                <a:lnTo>
                  <a:pt x="2235200" y="44449"/>
                </a:lnTo>
                <a:lnTo>
                  <a:pt x="2235200" y="31749"/>
                </a:lnTo>
                <a:close/>
              </a:path>
              <a:path w="11177905" h="76200">
                <a:moveTo>
                  <a:pt x="2374900" y="31749"/>
                </a:moveTo>
                <a:lnTo>
                  <a:pt x="2273300" y="31749"/>
                </a:lnTo>
                <a:lnTo>
                  <a:pt x="2273300" y="44449"/>
                </a:lnTo>
                <a:lnTo>
                  <a:pt x="2374900" y="44449"/>
                </a:lnTo>
                <a:lnTo>
                  <a:pt x="2374900" y="31749"/>
                </a:lnTo>
                <a:close/>
              </a:path>
              <a:path w="11177905" h="76200">
                <a:moveTo>
                  <a:pt x="2514600" y="31749"/>
                </a:moveTo>
                <a:lnTo>
                  <a:pt x="2413000" y="31749"/>
                </a:lnTo>
                <a:lnTo>
                  <a:pt x="2413000" y="44449"/>
                </a:lnTo>
                <a:lnTo>
                  <a:pt x="2514600" y="44449"/>
                </a:lnTo>
                <a:lnTo>
                  <a:pt x="2514600" y="31749"/>
                </a:lnTo>
                <a:close/>
              </a:path>
              <a:path w="11177905" h="76200">
                <a:moveTo>
                  <a:pt x="2654300" y="31749"/>
                </a:moveTo>
                <a:lnTo>
                  <a:pt x="2552700" y="31749"/>
                </a:lnTo>
                <a:lnTo>
                  <a:pt x="2552700" y="44449"/>
                </a:lnTo>
                <a:lnTo>
                  <a:pt x="2654300" y="44449"/>
                </a:lnTo>
                <a:lnTo>
                  <a:pt x="2654300" y="31749"/>
                </a:lnTo>
                <a:close/>
              </a:path>
              <a:path w="11177905" h="76200">
                <a:moveTo>
                  <a:pt x="2794000" y="31749"/>
                </a:moveTo>
                <a:lnTo>
                  <a:pt x="2692400" y="31749"/>
                </a:lnTo>
                <a:lnTo>
                  <a:pt x="2692400" y="44449"/>
                </a:lnTo>
                <a:lnTo>
                  <a:pt x="2794000" y="44449"/>
                </a:lnTo>
                <a:lnTo>
                  <a:pt x="2794000" y="31749"/>
                </a:lnTo>
                <a:close/>
              </a:path>
              <a:path w="11177905" h="76200">
                <a:moveTo>
                  <a:pt x="2933700" y="31749"/>
                </a:moveTo>
                <a:lnTo>
                  <a:pt x="2832100" y="31749"/>
                </a:lnTo>
                <a:lnTo>
                  <a:pt x="2832100" y="44449"/>
                </a:lnTo>
                <a:lnTo>
                  <a:pt x="2933700" y="44449"/>
                </a:lnTo>
                <a:lnTo>
                  <a:pt x="2933700" y="31749"/>
                </a:lnTo>
                <a:close/>
              </a:path>
              <a:path w="11177905" h="76200">
                <a:moveTo>
                  <a:pt x="3073400" y="31749"/>
                </a:moveTo>
                <a:lnTo>
                  <a:pt x="2971800" y="31749"/>
                </a:lnTo>
                <a:lnTo>
                  <a:pt x="2971800" y="44449"/>
                </a:lnTo>
                <a:lnTo>
                  <a:pt x="3073400" y="44449"/>
                </a:lnTo>
                <a:lnTo>
                  <a:pt x="3073400" y="31749"/>
                </a:lnTo>
                <a:close/>
              </a:path>
              <a:path w="11177905" h="76200">
                <a:moveTo>
                  <a:pt x="3213100" y="31749"/>
                </a:moveTo>
                <a:lnTo>
                  <a:pt x="3111500" y="31749"/>
                </a:lnTo>
                <a:lnTo>
                  <a:pt x="3111500" y="44449"/>
                </a:lnTo>
                <a:lnTo>
                  <a:pt x="3213100" y="44449"/>
                </a:lnTo>
                <a:lnTo>
                  <a:pt x="3213100" y="31749"/>
                </a:lnTo>
                <a:close/>
              </a:path>
              <a:path w="11177905" h="76200">
                <a:moveTo>
                  <a:pt x="3352800" y="31749"/>
                </a:moveTo>
                <a:lnTo>
                  <a:pt x="3251200" y="31749"/>
                </a:lnTo>
                <a:lnTo>
                  <a:pt x="3251200" y="44449"/>
                </a:lnTo>
                <a:lnTo>
                  <a:pt x="3352800" y="44449"/>
                </a:lnTo>
                <a:lnTo>
                  <a:pt x="3352800" y="31749"/>
                </a:lnTo>
                <a:close/>
              </a:path>
              <a:path w="11177905" h="76200">
                <a:moveTo>
                  <a:pt x="3492500" y="31749"/>
                </a:moveTo>
                <a:lnTo>
                  <a:pt x="3390900" y="31749"/>
                </a:lnTo>
                <a:lnTo>
                  <a:pt x="3390900" y="44449"/>
                </a:lnTo>
                <a:lnTo>
                  <a:pt x="3492500" y="44449"/>
                </a:lnTo>
                <a:lnTo>
                  <a:pt x="3492500" y="31749"/>
                </a:lnTo>
                <a:close/>
              </a:path>
              <a:path w="11177905" h="76200">
                <a:moveTo>
                  <a:pt x="3632200" y="31749"/>
                </a:moveTo>
                <a:lnTo>
                  <a:pt x="3530600" y="31749"/>
                </a:lnTo>
                <a:lnTo>
                  <a:pt x="3530600" y="44449"/>
                </a:lnTo>
                <a:lnTo>
                  <a:pt x="3632200" y="44449"/>
                </a:lnTo>
                <a:lnTo>
                  <a:pt x="3632200" y="31749"/>
                </a:lnTo>
                <a:close/>
              </a:path>
              <a:path w="11177905" h="76200">
                <a:moveTo>
                  <a:pt x="3771900" y="31749"/>
                </a:moveTo>
                <a:lnTo>
                  <a:pt x="3670300" y="31749"/>
                </a:lnTo>
                <a:lnTo>
                  <a:pt x="3670300" y="44449"/>
                </a:lnTo>
                <a:lnTo>
                  <a:pt x="3771900" y="44449"/>
                </a:lnTo>
                <a:lnTo>
                  <a:pt x="3771900" y="31749"/>
                </a:lnTo>
                <a:close/>
              </a:path>
              <a:path w="11177905" h="76200">
                <a:moveTo>
                  <a:pt x="3911600" y="31749"/>
                </a:moveTo>
                <a:lnTo>
                  <a:pt x="3810000" y="31749"/>
                </a:lnTo>
                <a:lnTo>
                  <a:pt x="3810000" y="44449"/>
                </a:lnTo>
                <a:lnTo>
                  <a:pt x="3911600" y="44449"/>
                </a:lnTo>
                <a:lnTo>
                  <a:pt x="3911600" y="31749"/>
                </a:lnTo>
                <a:close/>
              </a:path>
              <a:path w="11177905" h="76200">
                <a:moveTo>
                  <a:pt x="4051300" y="31749"/>
                </a:moveTo>
                <a:lnTo>
                  <a:pt x="3949700" y="31749"/>
                </a:lnTo>
                <a:lnTo>
                  <a:pt x="3949700" y="44449"/>
                </a:lnTo>
                <a:lnTo>
                  <a:pt x="4051300" y="44449"/>
                </a:lnTo>
                <a:lnTo>
                  <a:pt x="4051300" y="31749"/>
                </a:lnTo>
                <a:close/>
              </a:path>
              <a:path w="11177905" h="76200">
                <a:moveTo>
                  <a:pt x="4191000" y="31749"/>
                </a:moveTo>
                <a:lnTo>
                  <a:pt x="4089400" y="31749"/>
                </a:lnTo>
                <a:lnTo>
                  <a:pt x="4089400" y="44449"/>
                </a:lnTo>
                <a:lnTo>
                  <a:pt x="4191000" y="44449"/>
                </a:lnTo>
                <a:lnTo>
                  <a:pt x="4191000" y="31749"/>
                </a:lnTo>
                <a:close/>
              </a:path>
              <a:path w="11177905" h="76200">
                <a:moveTo>
                  <a:pt x="4330700" y="31749"/>
                </a:moveTo>
                <a:lnTo>
                  <a:pt x="4229100" y="31749"/>
                </a:lnTo>
                <a:lnTo>
                  <a:pt x="4229100" y="44449"/>
                </a:lnTo>
                <a:lnTo>
                  <a:pt x="4330700" y="44449"/>
                </a:lnTo>
                <a:lnTo>
                  <a:pt x="4330700" y="31749"/>
                </a:lnTo>
                <a:close/>
              </a:path>
              <a:path w="11177905" h="76200">
                <a:moveTo>
                  <a:pt x="4470400" y="31749"/>
                </a:moveTo>
                <a:lnTo>
                  <a:pt x="4368800" y="31749"/>
                </a:lnTo>
                <a:lnTo>
                  <a:pt x="4368800" y="44449"/>
                </a:lnTo>
                <a:lnTo>
                  <a:pt x="4470400" y="44449"/>
                </a:lnTo>
                <a:lnTo>
                  <a:pt x="4470400" y="31749"/>
                </a:lnTo>
                <a:close/>
              </a:path>
              <a:path w="11177905" h="76200">
                <a:moveTo>
                  <a:pt x="4610100" y="31749"/>
                </a:moveTo>
                <a:lnTo>
                  <a:pt x="4508500" y="31749"/>
                </a:lnTo>
                <a:lnTo>
                  <a:pt x="4508500" y="44449"/>
                </a:lnTo>
                <a:lnTo>
                  <a:pt x="4610100" y="44449"/>
                </a:lnTo>
                <a:lnTo>
                  <a:pt x="4610100" y="31749"/>
                </a:lnTo>
                <a:close/>
              </a:path>
              <a:path w="11177905" h="76200">
                <a:moveTo>
                  <a:pt x="4749800" y="31749"/>
                </a:moveTo>
                <a:lnTo>
                  <a:pt x="4648200" y="31749"/>
                </a:lnTo>
                <a:lnTo>
                  <a:pt x="4648200" y="44449"/>
                </a:lnTo>
                <a:lnTo>
                  <a:pt x="4749800" y="44449"/>
                </a:lnTo>
                <a:lnTo>
                  <a:pt x="4749800" y="31749"/>
                </a:lnTo>
                <a:close/>
              </a:path>
              <a:path w="11177905" h="76200">
                <a:moveTo>
                  <a:pt x="4889500" y="31749"/>
                </a:moveTo>
                <a:lnTo>
                  <a:pt x="4787900" y="31749"/>
                </a:lnTo>
                <a:lnTo>
                  <a:pt x="4787900" y="44449"/>
                </a:lnTo>
                <a:lnTo>
                  <a:pt x="4889500" y="44449"/>
                </a:lnTo>
                <a:lnTo>
                  <a:pt x="4889500" y="31749"/>
                </a:lnTo>
                <a:close/>
              </a:path>
              <a:path w="11177905" h="76200">
                <a:moveTo>
                  <a:pt x="5029200" y="31749"/>
                </a:moveTo>
                <a:lnTo>
                  <a:pt x="4927600" y="31749"/>
                </a:lnTo>
                <a:lnTo>
                  <a:pt x="4927600" y="44449"/>
                </a:lnTo>
                <a:lnTo>
                  <a:pt x="5029200" y="44449"/>
                </a:lnTo>
                <a:lnTo>
                  <a:pt x="5029200" y="31749"/>
                </a:lnTo>
                <a:close/>
              </a:path>
              <a:path w="11177905" h="76200">
                <a:moveTo>
                  <a:pt x="5168900" y="31749"/>
                </a:moveTo>
                <a:lnTo>
                  <a:pt x="5067300" y="31749"/>
                </a:lnTo>
                <a:lnTo>
                  <a:pt x="5067300" y="44449"/>
                </a:lnTo>
                <a:lnTo>
                  <a:pt x="5168900" y="44449"/>
                </a:lnTo>
                <a:lnTo>
                  <a:pt x="5168900" y="31749"/>
                </a:lnTo>
                <a:close/>
              </a:path>
              <a:path w="11177905" h="76200">
                <a:moveTo>
                  <a:pt x="5308600" y="31749"/>
                </a:moveTo>
                <a:lnTo>
                  <a:pt x="5207000" y="31749"/>
                </a:lnTo>
                <a:lnTo>
                  <a:pt x="5207000" y="44449"/>
                </a:lnTo>
                <a:lnTo>
                  <a:pt x="5308600" y="44449"/>
                </a:lnTo>
                <a:lnTo>
                  <a:pt x="5308600" y="31749"/>
                </a:lnTo>
                <a:close/>
              </a:path>
              <a:path w="11177905" h="76200">
                <a:moveTo>
                  <a:pt x="5448300" y="31749"/>
                </a:moveTo>
                <a:lnTo>
                  <a:pt x="5346700" y="31749"/>
                </a:lnTo>
                <a:lnTo>
                  <a:pt x="5346700" y="44449"/>
                </a:lnTo>
                <a:lnTo>
                  <a:pt x="5448300" y="44449"/>
                </a:lnTo>
                <a:lnTo>
                  <a:pt x="5448300" y="31749"/>
                </a:lnTo>
                <a:close/>
              </a:path>
              <a:path w="11177905" h="76200">
                <a:moveTo>
                  <a:pt x="5588000" y="31749"/>
                </a:moveTo>
                <a:lnTo>
                  <a:pt x="5486400" y="31749"/>
                </a:lnTo>
                <a:lnTo>
                  <a:pt x="5486400" y="44449"/>
                </a:lnTo>
                <a:lnTo>
                  <a:pt x="5588000" y="44449"/>
                </a:lnTo>
                <a:lnTo>
                  <a:pt x="5588000" y="31749"/>
                </a:lnTo>
                <a:close/>
              </a:path>
              <a:path w="11177905" h="76200">
                <a:moveTo>
                  <a:pt x="5727700" y="31749"/>
                </a:moveTo>
                <a:lnTo>
                  <a:pt x="5626100" y="31749"/>
                </a:lnTo>
                <a:lnTo>
                  <a:pt x="5626100" y="44449"/>
                </a:lnTo>
                <a:lnTo>
                  <a:pt x="5727700" y="44449"/>
                </a:lnTo>
                <a:lnTo>
                  <a:pt x="5727700" y="31749"/>
                </a:lnTo>
                <a:close/>
              </a:path>
              <a:path w="11177905" h="76200">
                <a:moveTo>
                  <a:pt x="5867400" y="31749"/>
                </a:moveTo>
                <a:lnTo>
                  <a:pt x="5765800" y="31749"/>
                </a:lnTo>
                <a:lnTo>
                  <a:pt x="5765800" y="44449"/>
                </a:lnTo>
                <a:lnTo>
                  <a:pt x="5867400" y="44449"/>
                </a:lnTo>
                <a:lnTo>
                  <a:pt x="5867400" y="31749"/>
                </a:lnTo>
                <a:close/>
              </a:path>
              <a:path w="11177905" h="76200">
                <a:moveTo>
                  <a:pt x="6007100" y="31749"/>
                </a:moveTo>
                <a:lnTo>
                  <a:pt x="5905500" y="31749"/>
                </a:lnTo>
                <a:lnTo>
                  <a:pt x="5905500" y="44449"/>
                </a:lnTo>
                <a:lnTo>
                  <a:pt x="6007100" y="44449"/>
                </a:lnTo>
                <a:lnTo>
                  <a:pt x="6007100" y="31749"/>
                </a:lnTo>
                <a:close/>
              </a:path>
              <a:path w="11177905" h="76200">
                <a:moveTo>
                  <a:pt x="6146800" y="31749"/>
                </a:moveTo>
                <a:lnTo>
                  <a:pt x="6045200" y="31749"/>
                </a:lnTo>
                <a:lnTo>
                  <a:pt x="6045200" y="44449"/>
                </a:lnTo>
                <a:lnTo>
                  <a:pt x="6146800" y="44449"/>
                </a:lnTo>
                <a:lnTo>
                  <a:pt x="6146800" y="31749"/>
                </a:lnTo>
                <a:close/>
              </a:path>
              <a:path w="11177905" h="76200">
                <a:moveTo>
                  <a:pt x="6286500" y="31749"/>
                </a:moveTo>
                <a:lnTo>
                  <a:pt x="6184900" y="31749"/>
                </a:lnTo>
                <a:lnTo>
                  <a:pt x="6184900" y="44449"/>
                </a:lnTo>
                <a:lnTo>
                  <a:pt x="6286500" y="44449"/>
                </a:lnTo>
                <a:lnTo>
                  <a:pt x="6286500" y="31749"/>
                </a:lnTo>
                <a:close/>
              </a:path>
              <a:path w="11177905" h="76200">
                <a:moveTo>
                  <a:pt x="6426200" y="31749"/>
                </a:moveTo>
                <a:lnTo>
                  <a:pt x="6324600" y="31749"/>
                </a:lnTo>
                <a:lnTo>
                  <a:pt x="6324600" y="44449"/>
                </a:lnTo>
                <a:lnTo>
                  <a:pt x="6426200" y="44449"/>
                </a:lnTo>
                <a:lnTo>
                  <a:pt x="6426200" y="31749"/>
                </a:lnTo>
                <a:close/>
              </a:path>
              <a:path w="11177905" h="76200">
                <a:moveTo>
                  <a:pt x="6565900" y="31749"/>
                </a:moveTo>
                <a:lnTo>
                  <a:pt x="6464300" y="31749"/>
                </a:lnTo>
                <a:lnTo>
                  <a:pt x="6464300" y="44449"/>
                </a:lnTo>
                <a:lnTo>
                  <a:pt x="6565900" y="44449"/>
                </a:lnTo>
                <a:lnTo>
                  <a:pt x="6565900" y="31749"/>
                </a:lnTo>
                <a:close/>
              </a:path>
              <a:path w="11177905" h="76200">
                <a:moveTo>
                  <a:pt x="6705600" y="31749"/>
                </a:moveTo>
                <a:lnTo>
                  <a:pt x="6604000" y="31749"/>
                </a:lnTo>
                <a:lnTo>
                  <a:pt x="6604000" y="44449"/>
                </a:lnTo>
                <a:lnTo>
                  <a:pt x="6705600" y="44449"/>
                </a:lnTo>
                <a:lnTo>
                  <a:pt x="6705600" y="31749"/>
                </a:lnTo>
                <a:close/>
              </a:path>
              <a:path w="11177905" h="76200">
                <a:moveTo>
                  <a:pt x="6845300" y="31749"/>
                </a:moveTo>
                <a:lnTo>
                  <a:pt x="6743700" y="31749"/>
                </a:lnTo>
                <a:lnTo>
                  <a:pt x="6743700" y="44449"/>
                </a:lnTo>
                <a:lnTo>
                  <a:pt x="6845300" y="44449"/>
                </a:lnTo>
                <a:lnTo>
                  <a:pt x="6845300" y="31749"/>
                </a:lnTo>
                <a:close/>
              </a:path>
              <a:path w="11177905" h="76200">
                <a:moveTo>
                  <a:pt x="6985000" y="31749"/>
                </a:moveTo>
                <a:lnTo>
                  <a:pt x="6883400" y="31749"/>
                </a:lnTo>
                <a:lnTo>
                  <a:pt x="6883400" y="44449"/>
                </a:lnTo>
                <a:lnTo>
                  <a:pt x="6985000" y="44449"/>
                </a:lnTo>
                <a:lnTo>
                  <a:pt x="6985000" y="31749"/>
                </a:lnTo>
                <a:close/>
              </a:path>
              <a:path w="11177905" h="76200">
                <a:moveTo>
                  <a:pt x="7124700" y="31749"/>
                </a:moveTo>
                <a:lnTo>
                  <a:pt x="7023100" y="31749"/>
                </a:lnTo>
                <a:lnTo>
                  <a:pt x="7023100" y="44449"/>
                </a:lnTo>
                <a:lnTo>
                  <a:pt x="7124700" y="44449"/>
                </a:lnTo>
                <a:lnTo>
                  <a:pt x="7124700" y="31749"/>
                </a:lnTo>
                <a:close/>
              </a:path>
              <a:path w="11177905" h="76200">
                <a:moveTo>
                  <a:pt x="7264400" y="31749"/>
                </a:moveTo>
                <a:lnTo>
                  <a:pt x="7162800" y="31749"/>
                </a:lnTo>
                <a:lnTo>
                  <a:pt x="7162800" y="44449"/>
                </a:lnTo>
                <a:lnTo>
                  <a:pt x="7264400" y="44449"/>
                </a:lnTo>
                <a:lnTo>
                  <a:pt x="7264400" y="31749"/>
                </a:lnTo>
                <a:close/>
              </a:path>
              <a:path w="11177905" h="76200">
                <a:moveTo>
                  <a:pt x="7404100" y="31749"/>
                </a:moveTo>
                <a:lnTo>
                  <a:pt x="7302500" y="31749"/>
                </a:lnTo>
                <a:lnTo>
                  <a:pt x="7302500" y="44449"/>
                </a:lnTo>
                <a:lnTo>
                  <a:pt x="7404100" y="44449"/>
                </a:lnTo>
                <a:lnTo>
                  <a:pt x="7404100" y="31749"/>
                </a:lnTo>
                <a:close/>
              </a:path>
              <a:path w="11177905" h="76200">
                <a:moveTo>
                  <a:pt x="7543800" y="31749"/>
                </a:moveTo>
                <a:lnTo>
                  <a:pt x="7442200" y="31749"/>
                </a:lnTo>
                <a:lnTo>
                  <a:pt x="7442200" y="44449"/>
                </a:lnTo>
                <a:lnTo>
                  <a:pt x="7543800" y="44449"/>
                </a:lnTo>
                <a:lnTo>
                  <a:pt x="7543800" y="31749"/>
                </a:lnTo>
                <a:close/>
              </a:path>
              <a:path w="11177905" h="76200">
                <a:moveTo>
                  <a:pt x="7683500" y="31749"/>
                </a:moveTo>
                <a:lnTo>
                  <a:pt x="7581900" y="31749"/>
                </a:lnTo>
                <a:lnTo>
                  <a:pt x="7581900" y="44449"/>
                </a:lnTo>
                <a:lnTo>
                  <a:pt x="7683500" y="44449"/>
                </a:lnTo>
                <a:lnTo>
                  <a:pt x="7683500" y="31749"/>
                </a:lnTo>
                <a:close/>
              </a:path>
              <a:path w="11177905" h="76200">
                <a:moveTo>
                  <a:pt x="7823200" y="31749"/>
                </a:moveTo>
                <a:lnTo>
                  <a:pt x="7721600" y="31749"/>
                </a:lnTo>
                <a:lnTo>
                  <a:pt x="7721600" y="44449"/>
                </a:lnTo>
                <a:lnTo>
                  <a:pt x="7823200" y="44449"/>
                </a:lnTo>
                <a:lnTo>
                  <a:pt x="7823200" y="31749"/>
                </a:lnTo>
                <a:close/>
              </a:path>
              <a:path w="11177905" h="76200">
                <a:moveTo>
                  <a:pt x="7962900" y="31749"/>
                </a:moveTo>
                <a:lnTo>
                  <a:pt x="7861300" y="31749"/>
                </a:lnTo>
                <a:lnTo>
                  <a:pt x="7861300" y="44449"/>
                </a:lnTo>
                <a:lnTo>
                  <a:pt x="7962900" y="44449"/>
                </a:lnTo>
                <a:lnTo>
                  <a:pt x="7962900" y="31749"/>
                </a:lnTo>
                <a:close/>
              </a:path>
              <a:path w="11177905" h="76200">
                <a:moveTo>
                  <a:pt x="8102600" y="31749"/>
                </a:moveTo>
                <a:lnTo>
                  <a:pt x="8001000" y="31749"/>
                </a:lnTo>
                <a:lnTo>
                  <a:pt x="8001000" y="44449"/>
                </a:lnTo>
                <a:lnTo>
                  <a:pt x="8102600" y="44449"/>
                </a:lnTo>
                <a:lnTo>
                  <a:pt x="8102600" y="31749"/>
                </a:lnTo>
                <a:close/>
              </a:path>
              <a:path w="11177905" h="76200">
                <a:moveTo>
                  <a:pt x="8242300" y="31749"/>
                </a:moveTo>
                <a:lnTo>
                  <a:pt x="8140700" y="31749"/>
                </a:lnTo>
                <a:lnTo>
                  <a:pt x="8140700" y="44449"/>
                </a:lnTo>
                <a:lnTo>
                  <a:pt x="8242300" y="44449"/>
                </a:lnTo>
                <a:lnTo>
                  <a:pt x="8242300" y="31749"/>
                </a:lnTo>
                <a:close/>
              </a:path>
              <a:path w="11177905" h="76200">
                <a:moveTo>
                  <a:pt x="8382000" y="31749"/>
                </a:moveTo>
                <a:lnTo>
                  <a:pt x="8280400" y="31749"/>
                </a:lnTo>
                <a:lnTo>
                  <a:pt x="8280400" y="44449"/>
                </a:lnTo>
                <a:lnTo>
                  <a:pt x="8382000" y="44449"/>
                </a:lnTo>
                <a:lnTo>
                  <a:pt x="8382000" y="31749"/>
                </a:lnTo>
                <a:close/>
              </a:path>
              <a:path w="11177905" h="76200">
                <a:moveTo>
                  <a:pt x="8521700" y="31749"/>
                </a:moveTo>
                <a:lnTo>
                  <a:pt x="8420100" y="31749"/>
                </a:lnTo>
                <a:lnTo>
                  <a:pt x="8420100" y="44449"/>
                </a:lnTo>
                <a:lnTo>
                  <a:pt x="8521700" y="44449"/>
                </a:lnTo>
                <a:lnTo>
                  <a:pt x="8521700" y="31749"/>
                </a:lnTo>
                <a:close/>
              </a:path>
              <a:path w="11177905" h="76200">
                <a:moveTo>
                  <a:pt x="8661400" y="31749"/>
                </a:moveTo>
                <a:lnTo>
                  <a:pt x="8559800" y="31749"/>
                </a:lnTo>
                <a:lnTo>
                  <a:pt x="8559800" y="44449"/>
                </a:lnTo>
                <a:lnTo>
                  <a:pt x="8661400" y="44449"/>
                </a:lnTo>
                <a:lnTo>
                  <a:pt x="8661400" y="31749"/>
                </a:lnTo>
                <a:close/>
              </a:path>
              <a:path w="11177905" h="76200">
                <a:moveTo>
                  <a:pt x="8801100" y="31749"/>
                </a:moveTo>
                <a:lnTo>
                  <a:pt x="8699500" y="31749"/>
                </a:lnTo>
                <a:lnTo>
                  <a:pt x="8699500" y="44449"/>
                </a:lnTo>
                <a:lnTo>
                  <a:pt x="8801100" y="44449"/>
                </a:lnTo>
                <a:lnTo>
                  <a:pt x="8801100" y="31749"/>
                </a:lnTo>
                <a:close/>
              </a:path>
              <a:path w="11177905" h="76200">
                <a:moveTo>
                  <a:pt x="8940800" y="31749"/>
                </a:moveTo>
                <a:lnTo>
                  <a:pt x="8839200" y="31749"/>
                </a:lnTo>
                <a:lnTo>
                  <a:pt x="8839200" y="44449"/>
                </a:lnTo>
                <a:lnTo>
                  <a:pt x="8940800" y="44449"/>
                </a:lnTo>
                <a:lnTo>
                  <a:pt x="8940800" y="31749"/>
                </a:lnTo>
                <a:close/>
              </a:path>
              <a:path w="11177905" h="76200">
                <a:moveTo>
                  <a:pt x="9080500" y="31749"/>
                </a:moveTo>
                <a:lnTo>
                  <a:pt x="8978900" y="31749"/>
                </a:lnTo>
                <a:lnTo>
                  <a:pt x="8978900" y="44449"/>
                </a:lnTo>
                <a:lnTo>
                  <a:pt x="9080500" y="44449"/>
                </a:lnTo>
                <a:lnTo>
                  <a:pt x="9080500" y="31749"/>
                </a:lnTo>
                <a:close/>
              </a:path>
              <a:path w="11177905" h="76200">
                <a:moveTo>
                  <a:pt x="9220200" y="31749"/>
                </a:moveTo>
                <a:lnTo>
                  <a:pt x="9118600" y="31749"/>
                </a:lnTo>
                <a:lnTo>
                  <a:pt x="9118600" y="44449"/>
                </a:lnTo>
                <a:lnTo>
                  <a:pt x="9220200" y="44449"/>
                </a:lnTo>
                <a:lnTo>
                  <a:pt x="9220200" y="31749"/>
                </a:lnTo>
                <a:close/>
              </a:path>
              <a:path w="11177905" h="76200">
                <a:moveTo>
                  <a:pt x="9359900" y="31749"/>
                </a:moveTo>
                <a:lnTo>
                  <a:pt x="9258300" y="31749"/>
                </a:lnTo>
                <a:lnTo>
                  <a:pt x="9258300" y="44449"/>
                </a:lnTo>
                <a:lnTo>
                  <a:pt x="9359900" y="44449"/>
                </a:lnTo>
                <a:lnTo>
                  <a:pt x="9359900" y="31749"/>
                </a:lnTo>
                <a:close/>
              </a:path>
              <a:path w="11177905" h="76200">
                <a:moveTo>
                  <a:pt x="9499600" y="31749"/>
                </a:moveTo>
                <a:lnTo>
                  <a:pt x="9398000" y="31749"/>
                </a:lnTo>
                <a:lnTo>
                  <a:pt x="9398000" y="44449"/>
                </a:lnTo>
                <a:lnTo>
                  <a:pt x="9499600" y="44449"/>
                </a:lnTo>
                <a:lnTo>
                  <a:pt x="9499600" y="31749"/>
                </a:lnTo>
                <a:close/>
              </a:path>
              <a:path w="11177905" h="76200">
                <a:moveTo>
                  <a:pt x="9639300" y="31749"/>
                </a:moveTo>
                <a:lnTo>
                  <a:pt x="9537700" y="31749"/>
                </a:lnTo>
                <a:lnTo>
                  <a:pt x="9537700" y="44449"/>
                </a:lnTo>
                <a:lnTo>
                  <a:pt x="9639300" y="44449"/>
                </a:lnTo>
                <a:lnTo>
                  <a:pt x="9639300" y="31749"/>
                </a:lnTo>
                <a:close/>
              </a:path>
              <a:path w="11177905" h="76200">
                <a:moveTo>
                  <a:pt x="9779000" y="31749"/>
                </a:moveTo>
                <a:lnTo>
                  <a:pt x="9677400" y="31749"/>
                </a:lnTo>
                <a:lnTo>
                  <a:pt x="9677400" y="44449"/>
                </a:lnTo>
                <a:lnTo>
                  <a:pt x="9779000" y="44449"/>
                </a:lnTo>
                <a:lnTo>
                  <a:pt x="9779000" y="31749"/>
                </a:lnTo>
                <a:close/>
              </a:path>
              <a:path w="11177905" h="76200">
                <a:moveTo>
                  <a:pt x="9918700" y="31749"/>
                </a:moveTo>
                <a:lnTo>
                  <a:pt x="9817100" y="31749"/>
                </a:lnTo>
                <a:lnTo>
                  <a:pt x="9817100" y="44449"/>
                </a:lnTo>
                <a:lnTo>
                  <a:pt x="9918700" y="44449"/>
                </a:lnTo>
                <a:lnTo>
                  <a:pt x="9918700" y="31749"/>
                </a:lnTo>
                <a:close/>
              </a:path>
              <a:path w="11177905" h="76200">
                <a:moveTo>
                  <a:pt x="10058400" y="31749"/>
                </a:moveTo>
                <a:lnTo>
                  <a:pt x="9956800" y="31749"/>
                </a:lnTo>
                <a:lnTo>
                  <a:pt x="9956800" y="44449"/>
                </a:lnTo>
                <a:lnTo>
                  <a:pt x="10058400" y="44449"/>
                </a:lnTo>
                <a:lnTo>
                  <a:pt x="10058400" y="31749"/>
                </a:lnTo>
                <a:close/>
              </a:path>
              <a:path w="11177905" h="76200">
                <a:moveTo>
                  <a:pt x="10198100" y="31749"/>
                </a:moveTo>
                <a:lnTo>
                  <a:pt x="10096500" y="31749"/>
                </a:lnTo>
                <a:lnTo>
                  <a:pt x="10096500" y="44449"/>
                </a:lnTo>
                <a:lnTo>
                  <a:pt x="10198100" y="44449"/>
                </a:lnTo>
                <a:lnTo>
                  <a:pt x="10198100" y="31749"/>
                </a:lnTo>
                <a:close/>
              </a:path>
              <a:path w="11177905" h="76200">
                <a:moveTo>
                  <a:pt x="10337800" y="31749"/>
                </a:moveTo>
                <a:lnTo>
                  <a:pt x="10236200" y="31749"/>
                </a:lnTo>
                <a:lnTo>
                  <a:pt x="10236200" y="44449"/>
                </a:lnTo>
                <a:lnTo>
                  <a:pt x="10337800" y="44449"/>
                </a:lnTo>
                <a:lnTo>
                  <a:pt x="10337800" y="31749"/>
                </a:lnTo>
                <a:close/>
              </a:path>
              <a:path w="11177905" h="76200">
                <a:moveTo>
                  <a:pt x="10477500" y="31749"/>
                </a:moveTo>
                <a:lnTo>
                  <a:pt x="10375900" y="31749"/>
                </a:lnTo>
                <a:lnTo>
                  <a:pt x="10375900" y="44449"/>
                </a:lnTo>
                <a:lnTo>
                  <a:pt x="10477500" y="44449"/>
                </a:lnTo>
                <a:lnTo>
                  <a:pt x="10477500" y="31749"/>
                </a:lnTo>
                <a:close/>
              </a:path>
              <a:path w="11177905" h="76200">
                <a:moveTo>
                  <a:pt x="10617200" y="31749"/>
                </a:moveTo>
                <a:lnTo>
                  <a:pt x="10515600" y="31749"/>
                </a:lnTo>
                <a:lnTo>
                  <a:pt x="10515600" y="44449"/>
                </a:lnTo>
                <a:lnTo>
                  <a:pt x="10617200" y="44449"/>
                </a:lnTo>
                <a:lnTo>
                  <a:pt x="10617200" y="31749"/>
                </a:lnTo>
                <a:close/>
              </a:path>
              <a:path w="11177905" h="76200">
                <a:moveTo>
                  <a:pt x="10756900" y="31749"/>
                </a:moveTo>
                <a:lnTo>
                  <a:pt x="10655300" y="31749"/>
                </a:lnTo>
                <a:lnTo>
                  <a:pt x="10655300" y="44449"/>
                </a:lnTo>
                <a:lnTo>
                  <a:pt x="10756900" y="44449"/>
                </a:lnTo>
                <a:lnTo>
                  <a:pt x="10756900" y="31749"/>
                </a:lnTo>
                <a:close/>
              </a:path>
              <a:path w="11177905" h="76200">
                <a:moveTo>
                  <a:pt x="10896600" y="31749"/>
                </a:moveTo>
                <a:lnTo>
                  <a:pt x="10795000" y="31749"/>
                </a:lnTo>
                <a:lnTo>
                  <a:pt x="10795000" y="44449"/>
                </a:lnTo>
                <a:lnTo>
                  <a:pt x="10896600" y="44449"/>
                </a:lnTo>
                <a:lnTo>
                  <a:pt x="10896600" y="31749"/>
                </a:lnTo>
                <a:close/>
              </a:path>
              <a:path w="11177905" h="76200">
                <a:moveTo>
                  <a:pt x="11036300" y="31749"/>
                </a:moveTo>
                <a:lnTo>
                  <a:pt x="10934700" y="31749"/>
                </a:lnTo>
                <a:lnTo>
                  <a:pt x="10934700" y="44449"/>
                </a:lnTo>
                <a:lnTo>
                  <a:pt x="11036300" y="44449"/>
                </a:lnTo>
                <a:lnTo>
                  <a:pt x="11036300" y="31749"/>
                </a:lnTo>
                <a:close/>
              </a:path>
              <a:path w="11177905" h="76200">
                <a:moveTo>
                  <a:pt x="11139805" y="0"/>
                </a:moveTo>
                <a:lnTo>
                  <a:pt x="11124957" y="2993"/>
                </a:lnTo>
                <a:lnTo>
                  <a:pt x="11112849" y="11158"/>
                </a:lnTo>
                <a:lnTo>
                  <a:pt x="11104693" y="23268"/>
                </a:lnTo>
                <a:lnTo>
                  <a:pt x="11101705" y="38099"/>
                </a:lnTo>
                <a:lnTo>
                  <a:pt x="11104693" y="52931"/>
                </a:lnTo>
                <a:lnTo>
                  <a:pt x="11112849" y="65041"/>
                </a:lnTo>
                <a:lnTo>
                  <a:pt x="11124957" y="73206"/>
                </a:lnTo>
                <a:lnTo>
                  <a:pt x="11139805" y="76199"/>
                </a:lnTo>
                <a:lnTo>
                  <a:pt x="11154652" y="73206"/>
                </a:lnTo>
                <a:lnTo>
                  <a:pt x="11166760" y="65041"/>
                </a:lnTo>
                <a:lnTo>
                  <a:pt x="11174916" y="52931"/>
                </a:lnTo>
                <a:lnTo>
                  <a:pt x="11176625" y="44449"/>
                </a:lnTo>
                <a:lnTo>
                  <a:pt x="11139805" y="44449"/>
                </a:lnTo>
                <a:lnTo>
                  <a:pt x="11139805" y="31749"/>
                </a:lnTo>
                <a:lnTo>
                  <a:pt x="11176625" y="31749"/>
                </a:lnTo>
                <a:lnTo>
                  <a:pt x="11174916" y="23268"/>
                </a:lnTo>
                <a:lnTo>
                  <a:pt x="11166760" y="11158"/>
                </a:lnTo>
                <a:lnTo>
                  <a:pt x="11154652" y="2993"/>
                </a:lnTo>
                <a:lnTo>
                  <a:pt x="11139805" y="0"/>
                </a:lnTo>
                <a:close/>
              </a:path>
              <a:path w="11177905" h="76200">
                <a:moveTo>
                  <a:pt x="11102984" y="31749"/>
                </a:moveTo>
                <a:lnTo>
                  <a:pt x="11074400" y="31749"/>
                </a:lnTo>
                <a:lnTo>
                  <a:pt x="11074400" y="44449"/>
                </a:lnTo>
                <a:lnTo>
                  <a:pt x="11102984" y="44449"/>
                </a:lnTo>
                <a:lnTo>
                  <a:pt x="11101705" y="38099"/>
                </a:lnTo>
                <a:lnTo>
                  <a:pt x="11102984" y="31749"/>
                </a:lnTo>
                <a:close/>
              </a:path>
              <a:path w="11177905" h="76200">
                <a:moveTo>
                  <a:pt x="11176625" y="31749"/>
                </a:moveTo>
                <a:lnTo>
                  <a:pt x="11139805" y="31749"/>
                </a:lnTo>
                <a:lnTo>
                  <a:pt x="11139805" y="44449"/>
                </a:lnTo>
                <a:lnTo>
                  <a:pt x="11176625" y="44449"/>
                </a:lnTo>
                <a:lnTo>
                  <a:pt x="11177905" y="38099"/>
                </a:lnTo>
                <a:lnTo>
                  <a:pt x="11176625" y="31749"/>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512063" y="2343911"/>
            <a:ext cx="11177905" cy="76200"/>
          </a:xfrm>
          <a:custGeom>
            <a:rect l="l" t="t" r="r" b="b"/>
            <a:pathLst>
              <a:path w="11177905" h="76200">
                <a:moveTo>
                  <a:pt x="38100" y="0"/>
                </a:moveTo>
                <a:lnTo>
                  <a:pt x="23268" y="2988"/>
                </a:lnTo>
                <a:lnTo>
                  <a:pt x="11158" y="11144"/>
                </a:lnTo>
                <a:lnTo>
                  <a:pt x="2993" y="23252"/>
                </a:lnTo>
                <a:lnTo>
                  <a:pt x="0" y="38100"/>
                </a:lnTo>
                <a:lnTo>
                  <a:pt x="2993" y="52947"/>
                </a:lnTo>
                <a:lnTo>
                  <a:pt x="11158" y="65055"/>
                </a:lnTo>
                <a:lnTo>
                  <a:pt x="23268" y="73211"/>
                </a:lnTo>
                <a:lnTo>
                  <a:pt x="38100" y="76200"/>
                </a:lnTo>
                <a:lnTo>
                  <a:pt x="52931" y="73211"/>
                </a:lnTo>
                <a:lnTo>
                  <a:pt x="65041" y="65055"/>
                </a:lnTo>
                <a:lnTo>
                  <a:pt x="73206" y="52947"/>
                </a:lnTo>
                <a:lnTo>
                  <a:pt x="74919" y="44450"/>
                </a:lnTo>
                <a:lnTo>
                  <a:pt x="38100" y="44450"/>
                </a:lnTo>
                <a:lnTo>
                  <a:pt x="38100" y="31750"/>
                </a:lnTo>
                <a:lnTo>
                  <a:pt x="74919" y="31750"/>
                </a:lnTo>
                <a:lnTo>
                  <a:pt x="73206" y="23252"/>
                </a:lnTo>
                <a:lnTo>
                  <a:pt x="65041" y="11144"/>
                </a:lnTo>
                <a:lnTo>
                  <a:pt x="52931" y="2988"/>
                </a:lnTo>
                <a:lnTo>
                  <a:pt x="38100" y="0"/>
                </a:lnTo>
                <a:close/>
              </a:path>
              <a:path w="11177905" h="76200">
                <a:moveTo>
                  <a:pt x="74919" y="31750"/>
                </a:moveTo>
                <a:lnTo>
                  <a:pt x="38100" y="31750"/>
                </a:lnTo>
                <a:lnTo>
                  <a:pt x="38100" y="44450"/>
                </a:lnTo>
                <a:lnTo>
                  <a:pt x="74919" y="44450"/>
                </a:lnTo>
                <a:lnTo>
                  <a:pt x="76200" y="38100"/>
                </a:lnTo>
                <a:lnTo>
                  <a:pt x="74919" y="31750"/>
                </a:lnTo>
                <a:close/>
              </a:path>
              <a:path w="11177905" h="76200">
                <a:moveTo>
                  <a:pt x="139700" y="31750"/>
                </a:moveTo>
                <a:lnTo>
                  <a:pt x="74919" y="31750"/>
                </a:lnTo>
                <a:lnTo>
                  <a:pt x="76200" y="38100"/>
                </a:lnTo>
                <a:lnTo>
                  <a:pt x="74919" y="44450"/>
                </a:lnTo>
                <a:lnTo>
                  <a:pt x="139700" y="44450"/>
                </a:lnTo>
                <a:lnTo>
                  <a:pt x="139700" y="31750"/>
                </a:lnTo>
                <a:close/>
              </a:path>
              <a:path w="11177905" h="76200">
                <a:moveTo>
                  <a:pt x="279400" y="31750"/>
                </a:moveTo>
                <a:lnTo>
                  <a:pt x="177800" y="31750"/>
                </a:lnTo>
                <a:lnTo>
                  <a:pt x="177800" y="44450"/>
                </a:lnTo>
                <a:lnTo>
                  <a:pt x="279400" y="44450"/>
                </a:lnTo>
                <a:lnTo>
                  <a:pt x="279400" y="31750"/>
                </a:lnTo>
                <a:close/>
              </a:path>
              <a:path w="11177905" h="76200">
                <a:moveTo>
                  <a:pt x="419099" y="31750"/>
                </a:moveTo>
                <a:lnTo>
                  <a:pt x="317499" y="31750"/>
                </a:lnTo>
                <a:lnTo>
                  <a:pt x="317499" y="44450"/>
                </a:lnTo>
                <a:lnTo>
                  <a:pt x="419099" y="44450"/>
                </a:lnTo>
                <a:lnTo>
                  <a:pt x="419099" y="31750"/>
                </a:lnTo>
                <a:close/>
              </a:path>
              <a:path w="11177905" h="76200">
                <a:moveTo>
                  <a:pt x="558799" y="31750"/>
                </a:moveTo>
                <a:lnTo>
                  <a:pt x="457199" y="31750"/>
                </a:lnTo>
                <a:lnTo>
                  <a:pt x="457199" y="44450"/>
                </a:lnTo>
                <a:lnTo>
                  <a:pt x="558799" y="44450"/>
                </a:lnTo>
                <a:lnTo>
                  <a:pt x="558799" y="31750"/>
                </a:lnTo>
                <a:close/>
              </a:path>
              <a:path w="11177905" h="76200">
                <a:moveTo>
                  <a:pt x="698499" y="31750"/>
                </a:moveTo>
                <a:lnTo>
                  <a:pt x="596899" y="31750"/>
                </a:lnTo>
                <a:lnTo>
                  <a:pt x="596899" y="44450"/>
                </a:lnTo>
                <a:lnTo>
                  <a:pt x="698499" y="44450"/>
                </a:lnTo>
                <a:lnTo>
                  <a:pt x="698499" y="31750"/>
                </a:lnTo>
                <a:close/>
              </a:path>
              <a:path w="11177905" h="76200">
                <a:moveTo>
                  <a:pt x="838200" y="31750"/>
                </a:moveTo>
                <a:lnTo>
                  <a:pt x="736599" y="31750"/>
                </a:lnTo>
                <a:lnTo>
                  <a:pt x="736599" y="44450"/>
                </a:lnTo>
                <a:lnTo>
                  <a:pt x="838200" y="44450"/>
                </a:lnTo>
                <a:lnTo>
                  <a:pt x="838200" y="31750"/>
                </a:lnTo>
                <a:close/>
              </a:path>
              <a:path w="11177905" h="76200">
                <a:moveTo>
                  <a:pt x="977900" y="31750"/>
                </a:moveTo>
                <a:lnTo>
                  <a:pt x="876300" y="31750"/>
                </a:lnTo>
                <a:lnTo>
                  <a:pt x="876300" y="44450"/>
                </a:lnTo>
                <a:lnTo>
                  <a:pt x="977900" y="44450"/>
                </a:lnTo>
                <a:lnTo>
                  <a:pt x="977900" y="31750"/>
                </a:lnTo>
                <a:close/>
              </a:path>
              <a:path w="11177905" h="76200">
                <a:moveTo>
                  <a:pt x="1117600" y="31750"/>
                </a:moveTo>
                <a:lnTo>
                  <a:pt x="1016000" y="31750"/>
                </a:lnTo>
                <a:lnTo>
                  <a:pt x="1016000" y="44450"/>
                </a:lnTo>
                <a:lnTo>
                  <a:pt x="1117600" y="44450"/>
                </a:lnTo>
                <a:lnTo>
                  <a:pt x="1117600" y="31750"/>
                </a:lnTo>
                <a:close/>
              </a:path>
              <a:path w="11177905" h="76200">
                <a:moveTo>
                  <a:pt x="1257300" y="31750"/>
                </a:moveTo>
                <a:lnTo>
                  <a:pt x="1155700" y="31750"/>
                </a:lnTo>
                <a:lnTo>
                  <a:pt x="1155700" y="44450"/>
                </a:lnTo>
                <a:lnTo>
                  <a:pt x="1257300" y="44450"/>
                </a:lnTo>
                <a:lnTo>
                  <a:pt x="1257300" y="31750"/>
                </a:lnTo>
                <a:close/>
              </a:path>
              <a:path w="11177905" h="76200">
                <a:moveTo>
                  <a:pt x="1397000" y="31750"/>
                </a:moveTo>
                <a:lnTo>
                  <a:pt x="1295400" y="31750"/>
                </a:lnTo>
                <a:lnTo>
                  <a:pt x="1295400" y="44450"/>
                </a:lnTo>
                <a:lnTo>
                  <a:pt x="1397000" y="44450"/>
                </a:lnTo>
                <a:lnTo>
                  <a:pt x="1397000" y="31750"/>
                </a:lnTo>
                <a:close/>
              </a:path>
              <a:path w="11177905" h="76200">
                <a:moveTo>
                  <a:pt x="1536700" y="31750"/>
                </a:moveTo>
                <a:lnTo>
                  <a:pt x="1435100" y="31750"/>
                </a:lnTo>
                <a:lnTo>
                  <a:pt x="1435100" y="44450"/>
                </a:lnTo>
                <a:lnTo>
                  <a:pt x="1536700" y="44450"/>
                </a:lnTo>
                <a:lnTo>
                  <a:pt x="1536700" y="31750"/>
                </a:lnTo>
                <a:close/>
              </a:path>
              <a:path w="11177905" h="76200">
                <a:moveTo>
                  <a:pt x="1676400" y="31750"/>
                </a:moveTo>
                <a:lnTo>
                  <a:pt x="1574800" y="31750"/>
                </a:lnTo>
                <a:lnTo>
                  <a:pt x="1574800" y="44450"/>
                </a:lnTo>
                <a:lnTo>
                  <a:pt x="1676400" y="44450"/>
                </a:lnTo>
                <a:lnTo>
                  <a:pt x="1676400" y="31750"/>
                </a:lnTo>
                <a:close/>
              </a:path>
              <a:path w="11177905" h="76200">
                <a:moveTo>
                  <a:pt x="1816100" y="31750"/>
                </a:moveTo>
                <a:lnTo>
                  <a:pt x="1714500" y="31750"/>
                </a:lnTo>
                <a:lnTo>
                  <a:pt x="1714500" y="44450"/>
                </a:lnTo>
                <a:lnTo>
                  <a:pt x="1816100" y="44450"/>
                </a:lnTo>
                <a:lnTo>
                  <a:pt x="1816100" y="31750"/>
                </a:lnTo>
                <a:close/>
              </a:path>
              <a:path w="11177905" h="76200">
                <a:moveTo>
                  <a:pt x="1955800" y="31750"/>
                </a:moveTo>
                <a:lnTo>
                  <a:pt x="1854200" y="31750"/>
                </a:lnTo>
                <a:lnTo>
                  <a:pt x="1854200" y="44450"/>
                </a:lnTo>
                <a:lnTo>
                  <a:pt x="1955800" y="44450"/>
                </a:lnTo>
                <a:lnTo>
                  <a:pt x="1955800" y="31750"/>
                </a:lnTo>
                <a:close/>
              </a:path>
              <a:path w="11177905" h="76200">
                <a:moveTo>
                  <a:pt x="2095500" y="31750"/>
                </a:moveTo>
                <a:lnTo>
                  <a:pt x="1993900" y="31750"/>
                </a:lnTo>
                <a:lnTo>
                  <a:pt x="1993900" y="44450"/>
                </a:lnTo>
                <a:lnTo>
                  <a:pt x="2095500" y="44450"/>
                </a:lnTo>
                <a:lnTo>
                  <a:pt x="2095500" y="31750"/>
                </a:lnTo>
                <a:close/>
              </a:path>
              <a:path w="11177905" h="76200">
                <a:moveTo>
                  <a:pt x="2235200" y="31750"/>
                </a:moveTo>
                <a:lnTo>
                  <a:pt x="2133600" y="31750"/>
                </a:lnTo>
                <a:lnTo>
                  <a:pt x="2133600" y="44450"/>
                </a:lnTo>
                <a:lnTo>
                  <a:pt x="2235200" y="44450"/>
                </a:lnTo>
                <a:lnTo>
                  <a:pt x="2235200" y="31750"/>
                </a:lnTo>
                <a:close/>
              </a:path>
              <a:path w="11177905" h="76200">
                <a:moveTo>
                  <a:pt x="2374900" y="31750"/>
                </a:moveTo>
                <a:lnTo>
                  <a:pt x="2273300" y="31750"/>
                </a:lnTo>
                <a:lnTo>
                  <a:pt x="2273300" y="44450"/>
                </a:lnTo>
                <a:lnTo>
                  <a:pt x="2374900" y="44450"/>
                </a:lnTo>
                <a:lnTo>
                  <a:pt x="2374900" y="31750"/>
                </a:lnTo>
                <a:close/>
              </a:path>
              <a:path w="11177905" h="76200">
                <a:moveTo>
                  <a:pt x="2514600" y="31750"/>
                </a:moveTo>
                <a:lnTo>
                  <a:pt x="2413000" y="31750"/>
                </a:lnTo>
                <a:lnTo>
                  <a:pt x="2413000" y="44450"/>
                </a:lnTo>
                <a:lnTo>
                  <a:pt x="2514600" y="44450"/>
                </a:lnTo>
                <a:lnTo>
                  <a:pt x="2514600" y="31750"/>
                </a:lnTo>
                <a:close/>
              </a:path>
              <a:path w="11177905" h="76200">
                <a:moveTo>
                  <a:pt x="2654300" y="31750"/>
                </a:moveTo>
                <a:lnTo>
                  <a:pt x="2552700" y="31750"/>
                </a:lnTo>
                <a:lnTo>
                  <a:pt x="2552700" y="44450"/>
                </a:lnTo>
                <a:lnTo>
                  <a:pt x="2654300" y="44450"/>
                </a:lnTo>
                <a:lnTo>
                  <a:pt x="2654300" y="31750"/>
                </a:lnTo>
                <a:close/>
              </a:path>
              <a:path w="11177905" h="76200">
                <a:moveTo>
                  <a:pt x="2794000" y="31750"/>
                </a:moveTo>
                <a:lnTo>
                  <a:pt x="2692400" y="31750"/>
                </a:lnTo>
                <a:lnTo>
                  <a:pt x="2692400" y="44450"/>
                </a:lnTo>
                <a:lnTo>
                  <a:pt x="2794000" y="44450"/>
                </a:lnTo>
                <a:lnTo>
                  <a:pt x="2794000" y="31750"/>
                </a:lnTo>
                <a:close/>
              </a:path>
              <a:path w="11177905" h="76200">
                <a:moveTo>
                  <a:pt x="2933700" y="31750"/>
                </a:moveTo>
                <a:lnTo>
                  <a:pt x="2832100" y="31750"/>
                </a:lnTo>
                <a:lnTo>
                  <a:pt x="2832100" y="44450"/>
                </a:lnTo>
                <a:lnTo>
                  <a:pt x="2933700" y="44450"/>
                </a:lnTo>
                <a:lnTo>
                  <a:pt x="2933700" y="31750"/>
                </a:lnTo>
                <a:close/>
              </a:path>
              <a:path w="11177905" h="76200">
                <a:moveTo>
                  <a:pt x="3073400" y="31750"/>
                </a:moveTo>
                <a:lnTo>
                  <a:pt x="2971800" y="31750"/>
                </a:lnTo>
                <a:lnTo>
                  <a:pt x="2971800" y="44450"/>
                </a:lnTo>
                <a:lnTo>
                  <a:pt x="3073400" y="44450"/>
                </a:lnTo>
                <a:lnTo>
                  <a:pt x="3073400" y="31750"/>
                </a:lnTo>
                <a:close/>
              </a:path>
              <a:path w="11177905" h="76200">
                <a:moveTo>
                  <a:pt x="3213100" y="31750"/>
                </a:moveTo>
                <a:lnTo>
                  <a:pt x="3111500" y="31750"/>
                </a:lnTo>
                <a:lnTo>
                  <a:pt x="3111500" y="44450"/>
                </a:lnTo>
                <a:lnTo>
                  <a:pt x="3213100" y="44450"/>
                </a:lnTo>
                <a:lnTo>
                  <a:pt x="3213100" y="31750"/>
                </a:lnTo>
                <a:close/>
              </a:path>
              <a:path w="11177905" h="76200">
                <a:moveTo>
                  <a:pt x="3352800" y="31750"/>
                </a:moveTo>
                <a:lnTo>
                  <a:pt x="3251200" y="31750"/>
                </a:lnTo>
                <a:lnTo>
                  <a:pt x="3251200" y="44450"/>
                </a:lnTo>
                <a:lnTo>
                  <a:pt x="3352800" y="44450"/>
                </a:lnTo>
                <a:lnTo>
                  <a:pt x="3352800" y="31750"/>
                </a:lnTo>
                <a:close/>
              </a:path>
              <a:path w="11177905" h="76200">
                <a:moveTo>
                  <a:pt x="3492500" y="31750"/>
                </a:moveTo>
                <a:lnTo>
                  <a:pt x="3390900" y="31750"/>
                </a:lnTo>
                <a:lnTo>
                  <a:pt x="3390900" y="44450"/>
                </a:lnTo>
                <a:lnTo>
                  <a:pt x="3492500" y="44450"/>
                </a:lnTo>
                <a:lnTo>
                  <a:pt x="3492500" y="31750"/>
                </a:lnTo>
                <a:close/>
              </a:path>
              <a:path w="11177905" h="76200">
                <a:moveTo>
                  <a:pt x="3632200" y="31750"/>
                </a:moveTo>
                <a:lnTo>
                  <a:pt x="3530600" y="31750"/>
                </a:lnTo>
                <a:lnTo>
                  <a:pt x="3530600" y="44450"/>
                </a:lnTo>
                <a:lnTo>
                  <a:pt x="3632200" y="44450"/>
                </a:lnTo>
                <a:lnTo>
                  <a:pt x="3632200" y="31750"/>
                </a:lnTo>
                <a:close/>
              </a:path>
              <a:path w="11177905" h="76200">
                <a:moveTo>
                  <a:pt x="3771900" y="31750"/>
                </a:moveTo>
                <a:lnTo>
                  <a:pt x="3670300" y="31750"/>
                </a:lnTo>
                <a:lnTo>
                  <a:pt x="3670300" y="44450"/>
                </a:lnTo>
                <a:lnTo>
                  <a:pt x="3771900" y="44450"/>
                </a:lnTo>
                <a:lnTo>
                  <a:pt x="3771900" y="31750"/>
                </a:lnTo>
                <a:close/>
              </a:path>
              <a:path w="11177905" h="76200">
                <a:moveTo>
                  <a:pt x="3911600" y="31750"/>
                </a:moveTo>
                <a:lnTo>
                  <a:pt x="3810000" y="31750"/>
                </a:lnTo>
                <a:lnTo>
                  <a:pt x="3810000" y="44450"/>
                </a:lnTo>
                <a:lnTo>
                  <a:pt x="3911600" y="44450"/>
                </a:lnTo>
                <a:lnTo>
                  <a:pt x="3911600" y="31750"/>
                </a:lnTo>
                <a:close/>
              </a:path>
              <a:path w="11177905" h="76200">
                <a:moveTo>
                  <a:pt x="4051300" y="31750"/>
                </a:moveTo>
                <a:lnTo>
                  <a:pt x="3949700" y="31750"/>
                </a:lnTo>
                <a:lnTo>
                  <a:pt x="3949700" y="44450"/>
                </a:lnTo>
                <a:lnTo>
                  <a:pt x="4051300" y="44450"/>
                </a:lnTo>
                <a:lnTo>
                  <a:pt x="4051300" y="31750"/>
                </a:lnTo>
                <a:close/>
              </a:path>
              <a:path w="11177905" h="76200">
                <a:moveTo>
                  <a:pt x="4191000" y="31750"/>
                </a:moveTo>
                <a:lnTo>
                  <a:pt x="4089400" y="31750"/>
                </a:lnTo>
                <a:lnTo>
                  <a:pt x="4089400" y="44450"/>
                </a:lnTo>
                <a:lnTo>
                  <a:pt x="4191000" y="44450"/>
                </a:lnTo>
                <a:lnTo>
                  <a:pt x="4191000" y="31750"/>
                </a:lnTo>
                <a:close/>
              </a:path>
              <a:path w="11177905" h="76200">
                <a:moveTo>
                  <a:pt x="4330700" y="31750"/>
                </a:moveTo>
                <a:lnTo>
                  <a:pt x="4229100" y="31750"/>
                </a:lnTo>
                <a:lnTo>
                  <a:pt x="4229100" y="44450"/>
                </a:lnTo>
                <a:lnTo>
                  <a:pt x="4330700" y="44450"/>
                </a:lnTo>
                <a:lnTo>
                  <a:pt x="4330700" y="31750"/>
                </a:lnTo>
                <a:close/>
              </a:path>
              <a:path w="11177905" h="76200">
                <a:moveTo>
                  <a:pt x="4470400" y="31750"/>
                </a:moveTo>
                <a:lnTo>
                  <a:pt x="4368800" y="31750"/>
                </a:lnTo>
                <a:lnTo>
                  <a:pt x="4368800" y="44450"/>
                </a:lnTo>
                <a:lnTo>
                  <a:pt x="4470400" y="44450"/>
                </a:lnTo>
                <a:lnTo>
                  <a:pt x="4470400" y="31750"/>
                </a:lnTo>
                <a:close/>
              </a:path>
              <a:path w="11177905" h="76200">
                <a:moveTo>
                  <a:pt x="4610100" y="31750"/>
                </a:moveTo>
                <a:lnTo>
                  <a:pt x="4508500" y="31750"/>
                </a:lnTo>
                <a:lnTo>
                  <a:pt x="4508500" y="44450"/>
                </a:lnTo>
                <a:lnTo>
                  <a:pt x="4610100" y="44450"/>
                </a:lnTo>
                <a:lnTo>
                  <a:pt x="4610100" y="31750"/>
                </a:lnTo>
                <a:close/>
              </a:path>
              <a:path w="11177905" h="76200">
                <a:moveTo>
                  <a:pt x="4749800" y="31750"/>
                </a:moveTo>
                <a:lnTo>
                  <a:pt x="4648200" y="31750"/>
                </a:lnTo>
                <a:lnTo>
                  <a:pt x="4648200" y="44450"/>
                </a:lnTo>
                <a:lnTo>
                  <a:pt x="4749800" y="44450"/>
                </a:lnTo>
                <a:lnTo>
                  <a:pt x="4749800" y="31750"/>
                </a:lnTo>
                <a:close/>
              </a:path>
              <a:path w="11177905" h="76200">
                <a:moveTo>
                  <a:pt x="4889500" y="31750"/>
                </a:moveTo>
                <a:lnTo>
                  <a:pt x="4787900" y="31750"/>
                </a:lnTo>
                <a:lnTo>
                  <a:pt x="4787900" y="44450"/>
                </a:lnTo>
                <a:lnTo>
                  <a:pt x="4889500" y="44450"/>
                </a:lnTo>
                <a:lnTo>
                  <a:pt x="4889500" y="31750"/>
                </a:lnTo>
                <a:close/>
              </a:path>
              <a:path w="11177905" h="76200">
                <a:moveTo>
                  <a:pt x="5029200" y="31750"/>
                </a:moveTo>
                <a:lnTo>
                  <a:pt x="4927600" y="31750"/>
                </a:lnTo>
                <a:lnTo>
                  <a:pt x="4927600" y="44450"/>
                </a:lnTo>
                <a:lnTo>
                  <a:pt x="5029200" y="44450"/>
                </a:lnTo>
                <a:lnTo>
                  <a:pt x="5029200" y="31750"/>
                </a:lnTo>
                <a:close/>
              </a:path>
              <a:path w="11177905" h="76200">
                <a:moveTo>
                  <a:pt x="5168900" y="31750"/>
                </a:moveTo>
                <a:lnTo>
                  <a:pt x="5067300" y="31750"/>
                </a:lnTo>
                <a:lnTo>
                  <a:pt x="5067300" y="44450"/>
                </a:lnTo>
                <a:lnTo>
                  <a:pt x="5168900" y="44450"/>
                </a:lnTo>
                <a:lnTo>
                  <a:pt x="5168900" y="31750"/>
                </a:lnTo>
                <a:close/>
              </a:path>
              <a:path w="11177905" h="76200">
                <a:moveTo>
                  <a:pt x="5308600" y="31750"/>
                </a:moveTo>
                <a:lnTo>
                  <a:pt x="5207000" y="31750"/>
                </a:lnTo>
                <a:lnTo>
                  <a:pt x="5207000" y="44450"/>
                </a:lnTo>
                <a:lnTo>
                  <a:pt x="5308600" y="44450"/>
                </a:lnTo>
                <a:lnTo>
                  <a:pt x="5308600" y="31750"/>
                </a:lnTo>
                <a:close/>
              </a:path>
              <a:path w="11177905" h="76200">
                <a:moveTo>
                  <a:pt x="5448300" y="31750"/>
                </a:moveTo>
                <a:lnTo>
                  <a:pt x="5346700" y="31750"/>
                </a:lnTo>
                <a:lnTo>
                  <a:pt x="5346700" y="44450"/>
                </a:lnTo>
                <a:lnTo>
                  <a:pt x="5448300" y="44450"/>
                </a:lnTo>
                <a:lnTo>
                  <a:pt x="5448300" y="31750"/>
                </a:lnTo>
                <a:close/>
              </a:path>
              <a:path w="11177905" h="76200">
                <a:moveTo>
                  <a:pt x="5588000" y="31750"/>
                </a:moveTo>
                <a:lnTo>
                  <a:pt x="5486400" y="31750"/>
                </a:lnTo>
                <a:lnTo>
                  <a:pt x="5486400" y="44450"/>
                </a:lnTo>
                <a:lnTo>
                  <a:pt x="5588000" y="44450"/>
                </a:lnTo>
                <a:lnTo>
                  <a:pt x="5588000" y="31750"/>
                </a:lnTo>
                <a:close/>
              </a:path>
              <a:path w="11177905" h="76200">
                <a:moveTo>
                  <a:pt x="5727700" y="31750"/>
                </a:moveTo>
                <a:lnTo>
                  <a:pt x="5626100" y="31750"/>
                </a:lnTo>
                <a:lnTo>
                  <a:pt x="5626100" y="44450"/>
                </a:lnTo>
                <a:lnTo>
                  <a:pt x="5727700" y="44450"/>
                </a:lnTo>
                <a:lnTo>
                  <a:pt x="5727700" y="31750"/>
                </a:lnTo>
                <a:close/>
              </a:path>
              <a:path w="11177905" h="76200">
                <a:moveTo>
                  <a:pt x="5867400" y="31750"/>
                </a:moveTo>
                <a:lnTo>
                  <a:pt x="5765800" y="31750"/>
                </a:lnTo>
                <a:lnTo>
                  <a:pt x="5765800" y="44450"/>
                </a:lnTo>
                <a:lnTo>
                  <a:pt x="5867400" y="44450"/>
                </a:lnTo>
                <a:lnTo>
                  <a:pt x="5867400" y="31750"/>
                </a:lnTo>
                <a:close/>
              </a:path>
              <a:path w="11177905" h="76200">
                <a:moveTo>
                  <a:pt x="6007100" y="31750"/>
                </a:moveTo>
                <a:lnTo>
                  <a:pt x="5905500" y="31750"/>
                </a:lnTo>
                <a:lnTo>
                  <a:pt x="5905500" y="44450"/>
                </a:lnTo>
                <a:lnTo>
                  <a:pt x="6007100" y="44450"/>
                </a:lnTo>
                <a:lnTo>
                  <a:pt x="6007100" y="31750"/>
                </a:lnTo>
                <a:close/>
              </a:path>
              <a:path w="11177905" h="76200">
                <a:moveTo>
                  <a:pt x="6146800" y="31750"/>
                </a:moveTo>
                <a:lnTo>
                  <a:pt x="6045200" y="31750"/>
                </a:lnTo>
                <a:lnTo>
                  <a:pt x="6045200" y="44450"/>
                </a:lnTo>
                <a:lnTo>
                  <a:pt x="6146800" y="44450"/>
                </a:lnTo>
                <a:lnTo>
                  <a:pt x="6146800" y="31750"/>
                </a:lnTo>
                <a:close/>
              </a:path>
              <a:path w="11177905" h="76200">
                <a:moveTo>
                  <a:pt x="6286500" y="31750"/>
                </a:moveTo>
                <a:lnTo>
                  <a:pt x="6184900" y="31750"/>
                </a:lnTo>
                <a:lnTo>
                  <a:pt x="6184900" y="44450"/>
                </a:lnTo>
                <a:lnTo>
                  <a:pt x="6286500" y="44450"/>
                </a:lnTo>
                <a:lnTo>
                  <a:pt x="6286500" y="31750"/>
                </a:lnTo>
                <a:close/>
              </a:path>
              <a:path w="11177905" h="76200">
                <a:moveTo>
                  <a:pt x="6426200" y="31750"/>
                </a:moveTo>
                <a:lnTo>
                  <a:pt x="6324600" y="31750"/>
                </a:lnTo>
                <a:lnTo>
                  <a:pt x="6324600" y="44450"/>
                </a:lnTo>
                <a:lnTo>
                  <a:pt x="6426200" y="44450"/>
                </a:lnTo>
                <a:lnTo>
                  <a:pt x="6426200" y="31750"/>
                </a:lnTo>
                <a:close/>
              </a:path>
              <a:path w="11177905" h="76200">
                <a:moveTo>
                  <a:pt x="6565900" y="31750"/>
                </a:moveTo>
                <a:lnTo>
                  <a:pt x="6464300" y="31750"/>
                </a:lnTo>
                <a:lnTo>
                  <a:pt x="6464300" y="44450"/>
                </a:lnTo>
                <a:lnTo>
                  <a:pt x="6565900" y="44450"/>
                </a:lnTo>
                <a:lnTo>
                  <a:pt x="6565900" y="31750"/>
                </a:lnTo>
                <a:close/>
              </a:path>
              <a:path w="11177905" h="76200">
                <a:moveTo>
                  <a:pt x="6705600" y="31750"/>
                </a:moveTo>
                <a:lnTo>
                  <a:pt x="6604000" y="31750"/>
                </a:lnTo>
                <a:lnTo>
                  <a:pt x="6604000" y="44450"/>
                </a:lnTo>
                <a:lnTo>
                  <a:pt x="6705600" y="44450"/>
                </a:lnTo>
                <a:lnTo>
                  <a:pt x="6705600" y="31750"/>
                </a:lnTo>
                <a:close/>
              </a:path>
              <a:path w="11177905" h="76200">
                <a:moveTo>
                  <a:pt x="6845300" y="31750"/>
                </a:moveTo>
                <a:lnTo>
                  <a:pt x="6743700" y="31750"/>
                </a:lnTo>
                <a:lnTo>
                  <a:pt x="6743700" y="44450"/>
                </a:lnTo>
                <a:lnTo>
                  <a:pt x="6845300" y="44450"/>
                </a:lnTo>
                <a:lnTo>
                  <a:pt x="6845300" y="31750"/>
                </a:lnTo>
                <a:close/>
              </a:path>
              <a:path w="11177905" h="76200">
                <a:moveTo>
                  <a:pt x="6985000" y="31750"/>
                </a:moveTo>
                <a:lnTo>
                  <a:pt x="6883400" y="31750"/>
                </a:lnTo>
                <a:lnTo>
                  <a:pt x="6883400" y="44450"/>
                </a:lnTo>
                <a:lnTo>
                  <a:pt x="6985000" y="44450"/>
                </a:lnTo>
                <a:lnTo>
                  <a:pt x="6985000" y="31750"/>
                </a:lnTo>
                <a:close/>
              </a:path>
              <a:path w="11177905" h="76200">
                <a:moveTo>
                  <a:pt x="7124700" y="31750"/>
                </a:moveTo>
                <a:lnTo>
                  <a:pt x="7023100" y="31750"/>
                </a:lnTo>
                <a:lnTo>
                  <a:pt x="7023100" y="44450"/>
                </a:lnTo>
                <a:lnTo>
                  <a:pt x="7124700" y="44450"/>
                </a:lnTo>
                <a:lnTo>
                  <a:pt x="7124700" y="31750"/>
                </a:lnTo>
                <a:close/>
              </a:path>
              <a:path w="11177905" h="76200">
                <a:moveTo>
                  <a:pt x="7264400" y="31750"/>
                </a:moveTo>
                <a:lnTo>
                  <a:pt x="7162800" y="31750"/>
                </a:lnTo>
                <a:lnTo>
                  <a:pt x="7162800" y="44450"/>
                </a:lnTo>
                <a:lnTo>
                  <a:pt x="7264400" y="44450"/>
                </a:lnTo>
                <a:lnTo>
                  <a:pt x="7264400" y="31750"/>
                </a:lnTo>
                <a:close/>
              </a:path>
              <a:path w="11177905" h="76200">
                <a:moveTo>
                  <a:pt x="7404100" y="31750"/>
                </a:moveTo>
                <a:lnTo>
                  <a:pt x="7302500" y="31750"/>
                </a:lnTo>
                <a:lnTo>
                  <a:pt x="7302500" y="44450"/>
                </a:lnTo>
                <a:lnTo>
                  <a:pt x="7404100" y="44450"/>
                </a:lnTo>
                <a:lnTo>
                  <a:pt x="7404100" y="31750"/>
                </a:lnTo>
                <a:close/>
              </a:path>
              <a:path w="11177905" h="76200">
                <a:moveTo>
                  <a:pt x="7543800" y="31750"/>
                </a:moveTo>
                <a:lnTo>
                  <a:pt x="7442200" y="31750"/>
                </a:lnTo>
                <a:lnTo>
                  <a:pt x="7442200" y="44450"/>
                </a:lnTo>
                <a:lnTo>
                  <a:pt x="7543800" y="44450"/>
                </a:lnTo>
                <a:lnTo>
                  <a:pt x="7543800" y="31750"/>
                </a:lnTo>
                <a:close/>
              </a:path>
              <a:path w="11177905" h="76200">
                <a:moveTo>
                  <a:pt x="7683500" y="31750"/>
                </a:moveTo>
                <a:lnTo>
                  <a:pt x="7581900" y="31750"/>
                </a:lnTo>
                <a:lnTo>
                  <a:pt x="7581900" y="44450"/>
                </a:lnTo>
                <a:lnTo>
                  <a:pt x="7683500" y="44450"/>
                </a:lnTo>
                <a:lnTo>
                  <a:pt x="7683500" y="31750"/>
                </a:lnTo>
                <a:close/>
              </a:path>
              <a:path w="11177905" h="76200">
                <a:moveTo>
                  <a:pt x="7823200" y="31750"/>
                </a:moveTo>
                <a:lnTo>
                  <a:pt x="7721600" y="31750"/>
                </a:lnTo>
                <a:lnTo>
                  <a:pt x="7721600" y="44450"/>
                </a:lnTo>
                <a:lnTo>
                  <a:pt x="7823200" y="44450"/>
                </a:lnTo>
                <a:lnTo>
                  <a:pt x="7823200" y="31750"/>
                </a:lnTo>
                <a:close/>
              </a:path>
              <a:path w="11177905" h="76200">
                <a:moveTo>
                  <a:pt x="7962900" y="31750"/>
                </a:moveTo>
                <a:lnTo>
                  <a:pt x="7861300" y="31750"/>
                </a:lnTo>
                <a:lnTo>
                  <a:pt x="7861300" y="44450"/>
                </a:lnTo>
                <a:lnTo>
                  <a:pt x="7962900" y="44450"/>
                </a:lnTo>
                <a:lnTo>
                  <a:pt x="7962900" y="31750"/>
                </a:lnTo>
                <a:close/>
              </a:path>
              <a:path w="11177905" h="76200">
                <a:moveTo>
                  <a:pt x="8102600" y="31750"/>
                </a:moveTo>
                <a:lnTo>
                  <a:pt x="8001000" y="31750"/>
                </a:lnTo>
                <a:lnTo>
                  <a:pt x="8001000" y="44450"/>
                </a:lnTo>
                <a:lnTo>
                  <a:pt x="8102600" y="44450"/>
                </a:lnTo>
                <a:lnTo>
                  <a:pt x="8102600" y="31750"/>
                </a:lnTo>
                <a:close/>
              </a:path>
              <a:path w="11177905" h="76200">
                <a:moveTo>
                  <a:pt x="8242300" y="31750"/>
                </a:moveTo>
                <a:lnTo>
                  <a:pt x="8140700" y="31750"/>
                </a:lnTo>
                <a:lnTo>
                  <a:pt x="8140700" y="44450"/>
                </a:lnTo>
                <a:lnTo>
                  <a:pt x="8242300" y="44450"/>
                </a:lnTo>
                <a:lnTo>
                  <a:pt x="8242300" y="31750"/>
                </a:lnTo>
                <a:close/>
              </a:path>
              <a:path w="11177905" h="76200">
                <a:moveTo>
                  <a:pt x="8382000" y="31750"/>
                </a:moveTo>
                <a:lnTo>
                  <a:pt x="8280400" y="31750"/>
                </a:lnTo>
                <a:lnTo>
                  <a:pt x="8280400" y="44450"/>
                </a:lnTo>
                <a:lnTo>
                  <a:pt x="8382000" y="44450"/>
                </a:lnTo>
                <a:lnTo>
                  <a:pt x="8382000" y="31750"/>
                </a:lnTo>
                <a:close/>
              </a:path>
              <a:path w="11177905" h="76200">
                <a:moveTo>
                  <a:pt x="8521700" y="31750"/>
                </a:moveTo>
                <a:lnTo>
                  <a:pt x="8420100" y="31750"/>
                </a:lnTo>
                <a:lnTo>
                  <a:pt x="8420100" y="44450"/>
                </a:lnTo>
                <a:lnTo>
                  <a:pt x="8521700" y="44450"/>
                </a:lnTo>
                <a:lnTo>
                  <a:pt x="8521700" y="31750"/>
                </a:lnTo>
                <a:close/>
              </a:path>
              <a:path w="11177905" h="76200">
                <a:moveTo>
                  <a:pt x="8661400" y="31750"/>
                </a:moveTo>
                <a:lnTo>
                  <a:pt x="8559800" y="31750"/>
                </a:lnTo>
                <a:lnTo>
                  <a:pt x="8559800" y="44450"/>
                </a:lnTo>
                <a:lnTo>
                  <a:pt x="8661400" y="44450"/>
                </a:lnTo>
                <a:lnTo>
                  <a:pt x="8661400" y="31750"/>
                </a:lnTo>
                <a:close/>
              </a:path>
              <a:path w="11177905" h="76200">
                <a:moveTo>
                  <a:pt x="8801100" y="31750"/>
                </a:moveTo>
                <a:lnTo>
                  <a:pt x="8699500" y="31750"/>
                </a:lnTo>
                <a:lnTo>
                  <a:pt x="8699500" y="44450"/>
                </a:lnTo>
                <a:lnTo>
                  <a:pt x="8801100" y="44450"/>
                </a:lnTo>
                <a:lnTo>
                  <a:pt x="8801100" y="31750"/>
                </a:lnTo>
                <a:close/>
              </a:path>
              <a:path w="11177905" h="76200">
                <a:moveTo>
                  <a:pt x="8940800" y="31750"/>
                </a:moveTo>
                <a:lnTo>
                  <a:pt x="8839200" y="31750"/>
                </a:lnTo>
                <a:lnTo>
                  <a:pt x="8839200" y="44450"/>
                </a:lnTo>
                <a:lnTo>
                  <a:pt x="8940800" y="44450"/>
                </a:lnTo>
                <a:lnTo>
                  <a:pt x="8940800" y="31750"/>
                </a:lnTo>
                <a:close/>
              </a:path>
              <a:path w="11177905" h="76200">
                <a:moveTo>
                  <a:pt x="9080500" y="31750"/>
                </a:moveTo>
                <a:lnTo>
                  <a:pt x="8978900" y="31750"/>
                </a:lnTo>
                <a:lnTo>
                  <a:pt x="8978900" y="44450"/>
                </a:lnTo>
                <a:lnTo>
                  <a:pt x="9080500" y="44450"/>
                </a:lnTo>
                <a:lnTo>
                  <a:pt x="9080500" y="31750"/>
                </a:lnTo>
                <a:close/>
              </a:path>
              <a:path w="11177905" h="76200">
                <a:moveTo>
                  <a:pt x="9220200" y="31750"/>
                </a:moveTo>
                <a:lnTo>
                  <a:pt x="9118600" y="31750"/>
                </a:lnTo>
                <a:lnTo>
                  <a:pt x="9118600" y="44450"/>
                </a:lnTo>
                <a:lnTo>
                  <a:pt x="9220200" y="44450"/>
                </a:lnTo>
                <a:lnTo>
                  <a:pt x="9220200" y="31750"/>
                </a:lnTo>
                <a:close/>
              </a:path>
              <a:path w="11177905" h="76200">
                <a:moveTo>
                  <a:pt x="9359900" y="31750"/>
                </a:moveTo>
                <a:lnTo>
                  <a:pt x="9258300" y="31750"/>
                </a:lnTo>
                <a:lnTo>
                  <a:pt x="9258300" y="44450"/>
                </a:lnTo>
                <a:lnTo>
                  <a:pt x="9359900" y="44450"/>
                </a:lnTo>
                <a:lnTo>
                  <a:pt x="9359900" y="31750"/>
                </a:lnTo>
                <a:close/>
              </a:path>
              <a:path w="11177905" h="76200">
                <a:moveTo>
                  <a:pt x="9499600" y="31750"/>
                </a:moveTo>
                <a:lnTo>
                  <a:pt x="9398000" y="31750"/>
                </a:lnTo>
                <a:lnTo>
                  <a:pt x="9398000" y="44450"/>
                </a:lnTo>
                <a:lnTo>
                  <a:pt x="9499600" y="44450"/>
                </a:lnTo>
                <a:lnTo>
                  <a:pt x="9499600" y="31750"/>
                </a:lnTo>
                <a:close/>
              </a:path>
              <a:path w="11177905" h="76200">
                <a:moveTo>
                  <a:pt x="9639300" y="31750"/>
                </a:moveTo>
                <a:lnTo>
                  <a:pt x="9537700" y="31750"/>
                </a:lnTo>
                <a:lnTo>
                  <a:pt x="9537700" y="44450"/>
                </a:lnTo>
                <a:lnTo>
                  <a:pt x="9639300" y="44450"/>
                </a:lnTo>
                <a:lnTo>
                  <a:pt x="9639300" y="31750"/>
                </a:lnTo>
                <a:close/>
              </a:path>
              <a:path w="11177905" h="76200">
                <a:moveTo>
                  <a:pt x="9779000" y="31750"/>
                </a:moveTo>
                <a:lnTo>
                  <a:pt x="9677400" y="31750"/>
                </a:lnTo>
                <a:lnTo>
                  <a:pt x="9677400" y="44450"/>
                </a:lnTo>
                <a:lnTo>
                  <a:pt x="9779000" y="44450"/>
                </a:lnTo>
                <a:lnTo>
                  <a:pt x="9779000" y="31750"/>
                </a:lnTo>
                <a:close/>
              </a:path>
              <a:path w="11177905" h="76200">
                <a:moveTo>
                  <a:pt x="9918700" y="31750"/>
                </a:moveTo>
                <a:lnTo>
                  <a:pt x="9817100" y="31750"/>
                </a:lnTo>
                <a:lnTo>
                  <a:pt x="9817100" y="44450"/>
                </a:lnTo>
                <a:lnTo>
                  <a:pt x="9918700" y="44450"/>
                </a:lnTo>
                <a:lnTo>
                  <a:pt x="9918700" y="31750"/>
                </a:lnTo>
                <a:close/>
              </a:path>
              <a:path w="11177905" h="76200">
                <a:moveTo>
                  <a:pt x="10058400" y="31750"/>
                </a:moveTo>
                <a:lnTo>
                  <a:pt x="9956800" y="31750"/>
                </a:lnTo>
                <a:lnTo>
                  <a:pt x="9956800" y="44450"/>
                </a:lnTo>
                <a:lnTo>
                  <a:pt x="10058400" y="44450"/>
                </a:lnTo>
                <a:lnTo>
                  <a:pt x="10058400" y="31750"/>
                </a:lnTo>
                <a:close/>
              </a:path>
              <a:path w="11177905" h="76200">
                <a:moveTo>
                  <a:pt x="10198100" y="31750"/>
                </a:moveTo>
                <a:lnTo>
                  <a:pt x="10096500" y="31750"/>
                </a:lnTo>
                <a:lnTo>
                  <a:pt x="10096500" y="44450"/>
                </a:lnTo>
                <a:lnTo>
                  <a:pt x="10198100" y="44450"/>
                </a:lnTo>
                <a:lnTo>
                  <a:pt x="10198100" y="31750"/>
                </a:lnTo>
                <a:close/>
              </a:path>
              <a:path w="11177905" h="76200">
                <a:moveTo>
                  <a:pt x="10337800" y="31750"/>
                </a:moveTo>
                <a:lnTo>
                  <a:pt x="10236200" y="31750"/>
                </a:lnTo>
                <a:lnTo>
                  <a:pt x="10236200" y="44450"/>
                </a:lnTo>
                <a:lnTo>
                  <a:pt x="10337800" y="44450"/>
                </a:lnTo>
                <a:lnTo>
                  <a:pt x="10337800" y="31750"/>
                </a:lnTo>
                <a:close/>
              </a:path>
              <a:path w="11177905" h="76200">
                <a:moveTo>
                  <a:pt x="10477500" y="31750"/>
                </a:moveTo>
                <a:lnTo>
                  <a:pt x="10375900" y="31750"/>
                </a:lnTo>
                <a:lnTo>
                  <a:pt x="10375900" y="44450"/>
                </a:lnTo>
                <a:lnTo>
                  <a:pt x="10477500" y="44450"/>
                </a:lnTo>
                <a:lnTo>
                  <a:pt x="10477500" y="31750"/>
                </a:lnTo>
                <a:close/>
              </a:path>
              <a:path w="11177905" h="76200">
                <a:moveTo>
                  <a:pt x="10617200" y="31750"/>
                </a:moveTo>
                <a:lnTo>
                  <a:pt x="10515600" y="31750"/>
                </a:lnTo>
                <a:lnTo>
                  <a:pt x="10515600" y="44450"/>
                </a:lnTo>
                <a:lnTo>
                  <a:pt x="10617200" y="44450"/>
                </a:lnTo>
                <a:lnTo>
                  <a:pt x="10617200" y="31750"/>
                </a:lnTo>
                <a:close/>
              </a:path>
              <a:path w="11177905" h="76200">
                <a:moveTo>
                  <a:pt x="10756900" y="31750"/>
                </a:moveTo>
                <a:lnTo>
                  <a:pt x="10655300" y="31750"/>
                </a:lnTo>
                <a:lnTo>
                  <a:pt x="10655300" y="44450"/>
                </a:lnTo>
                <a:lnTo>
                  <a:pt x="10756900" y="44450"/>
                </a:lnTo>
                <a:lnTo>
                  <a:pt x="10756900" y="31750"/>
                </a:lnTo>
                <a:close/>
              </a:path>
              <a:path w="11177905" h="76200">
                <a:moveTo>
                  <a:pt x="10896600" y="31750"/>
                </a:moveTo>
                <a:lnTo>
                  <a:pt x="10795000" y="31750"/>
                </a:lnTo>
                <a:lnTo>
                  <a:pt x="10795000" y="44450"/>
                </a:lnTo>
                <a:lnTo>
                  <a:pt x="10896600" y="44450"/>
                </a:lnTo>
                <a:lnTo>
                  <a:pt x="10896600" y="31750"/>
                </a:lnTo>
                <a:close/>
              </a:path>
              <a:path w="11177905" h="76200">
                <a:moveTo>
                  <a:pt x="11036300" y="31750"/>
                </a:moveTo>
                <a:lnTo>
                  <a:pt x="10934700" y="31750"/>
                </a:lnTo>
                <a:lnTo>
                  <a:pt x="10934700" y="44450"/>
                </a:lnTo>
                <a:lnTo>
                  <a:pt x="11036300" y="44450"/>
                </a:lnTo>
                <a:lnTo>
                  <a:pt x="11036300" y="31750"/>
                </a:lnTo>
                <a:close/>
              </a:path>
              <a:path w="11177905" h="76200">
                <a:moveTo>
                  <a:pt x="11139805" y="0"/>
                </a:moveTo>
                <a:lnTo>
                  <a:pt x="11124957" y="2988"/>
                </a:lnTo>
                <a:lnTo>
                  <a:pt x="11112849" y="11144"/>
                </a:lnTo>
                <a:lnTo>
                  <a:pt x="11104693" y="23252"/>
                </a:lnTo>
                <a:lnTo>
                  <a:pt x="11101705" y="38100"/>
                </a:lnTo>
                <a:lnTo>
                  <a:pt x="11104693" y="52947"/>
                </a:lnTo>
                <a:lnTo>
                  <a:pt x="11112849" y="65055"/>
                </a:lnTo>
                <a:lnTo>
                  <a:pt x="11124957" y="73211"/>
                </a:lnTo>
                <a:lnTo>
                  <a:pt x="11139805" y="76200"/>
                </a:lnTo>
                <a:lnTo>
                  <a:pt x="11154652" y="73211"/>
                </a:lnTo>
                <a:lnTo>
                  <a:pt x="11166760" y="65055"/>
                </a:lnTo>
                <a:lnTo>
                  <a:pt x="11174916" y="52947"/>
                </a:lnTo>
                <a:lnTo>
                  <a:pt x="11176626" y="44450"/>
                </a:lnTo>
                <a:lnTo>
                  <a:pt x="11139805" y="44450"/>
                </a:lnTo>
                <a:lnTo>
                  <a:pt x="11139805" y="31750"/>
                </a:lnTo>
                <a:lnTo>
                  <a:pt x="11176626" y="31750"/>
                </a:lnTo>
                <a:lnTo>
                  <a:pt x="11174916" y="23252"/>
                </a:lnTo>
                <a:lnTo>
                  <a:pt x="11166760" y="11144"/>
                </a:lnTo>
                <a:lnTo>
                  <a:pt x="11154652" y="2988"/>
                </a:lnTo>
                <a:lnTo>
                  <a:pt x="11139805" y="0"/>
                </a:lnTo>
                <a:close/>
              </a:path>
              <a:path w="11177905" h="76200">
                <a:moveTo>
                  <a:pt x="11102983" y="31750"/>
                </a:moveTo>
                <a:lnTo>
                  <a:pt x="11074400" y="31750"/>
                </a:lnTo>
                <a:lnTo>
                  <a:pt x="11074400" y="44450"/>
                </a:lnTo>
                <a:lnTo>
                  <a:pt x="11102983" y="44450"/>
                </a:lnTo>
                <a:lnTo>
                  <a:pt x="11101705" y="38100"/>
                </a:lnTo>
                <a:lnTo>
                  <a:pt x="11102983" y="31750"/>
                </a:lnTo>
                <a:close/>
              </a:path>
              <a:path w="11177905" h="76200">
                <a:moveTo>
                  <a:pt x="11176626" y="31750"/>
                </a:moveTo>
                <a:lnTo>
                  <a:pt x="11139805" y="31750"/>
                </a:lnTo>
                <a:lnTo>
                  <a:pt x="11139805" y="44450"/>
                </a:lnTo>
                <a:lnTo>
                  <a:pt x="11176626" y="44450"/>
                </a:lnTo>
                <a:lnTo>
                  <a:pt x="11177905" y="38100"/>
                </a:lnTo>
                <a:lnTo>
                  <a:pt x="11176626" y="3175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512063" y="3653028"/>
            <a:ext cx="11177905" cy="76200"/>
          </a:xfrm>
          <a:custGeom>
            <a:rect l="l" t="t" r="r" b="b"/>
            <a:pathLst>
              <a:path w="11177905" h="76200">
                <a:moveTo>
                  <a:pt x="38100" y="0"/>
                </a:moveTo>
                <a:lnTo>
                  <a:pt x="23268" y="2988"/>
                </a:lnTo>
                <a:lnTo>
                  <a:pt x="11158" y="11144"/>
                </a:lnTo>
                <a:lnTo>
                  <a:pt x="2993" y="23252"/>
                </a:lnTo>
                <a:lnTo>
                  <a:pt x="0" y="38100"/>
                </a:lnTo>
                <a:lnTo>
                  <a:pt x="2993" y="52947"/>
                </a:lnTo>
                <a:lnTo>
                  <a:pt x="11158" y="65055"/>
                </a:lnTo>
                <a:lnTo>
                  <a:pt x="23268" y="73211"/>
                </a:lnTo>
                <a:lnTo>
                  <a:pt x="38100" y="76200"/>
                </a:lnTo>
                <a:lnTo>
                  <a:pt x="52931" y="73211"/>
                </a:lnTo>
                <a:lnTo>
                  <a:pt x="65041" y="65055"/>
                </a:lnTo>
                <a:lnTo>
                  <a:pt x="73206" y="52947"/>
                </a:lnTo>
                <a:lnTo>
                  <a:pt x="74919" y="44450"/>
                </a:lnTo>
                <a:lnTo>
                  <a:pt x="38100" y="44450"/>
                </a:lnTo>
                <a:lnTo>
                  <a:pt x="38100" y="31750"/>
                </a:lnTo>
                <a:lnTo>
                  <a:pt x="74919" y="31750"/>
                </a:lnTo>
                <a:lnTo>
                  <a:pt x="73206" y="23252"/>
                </a:lnTo>
                <a:lnTo>
                  <a:pt x="65041" y="11144"/>
                </a:lnTo>
                <a:lnTo>
                  <a:pt x="52931" y="2988"/>
                </a:lnTo>
                <a:lnTo>
                  <a:pt x="38100" y="0"/>
                </a:lnTo>
                <a:close/>
              </a:path>
              <a:path w="11177905" h="76200">
                <a:moveTo>
                  <a:pt x="74919" y="31750"/>
                </a:moveTo>
                <a:lnTo>
                  <a:pt x="38100" y="31750"/>
                </a:lnTo>
                <a:lnTo>
                  <a:pt x="38100" y="44450"/>
                </a:lnTo>
                <a:lnTo>
                  <a:pt x="74919" y="44450"/>
                </a:lnTo>
                <a:lnTo>
                  <a:pt x="76200" y="38100"/>
                </a:lnTo>
                <a:lnTo>
                  <a:pt x="74919" y="31750"/>
                </a:lnTo>
                <a:close/>
              </a:path>
              <a:path w="11177905" h="76200">
                <a:moveTo>
                  <a:pt x="139700" y="31750"/>
                </a:moveTo>
                <a:lnTo>
                  <a:pt x="74919" y="31750"/>
                </a:lnTo>
                <a:lnTo>
                  <a:pt x="76200" y="38100"/>
                </a:lnTo>
                <a:lnTo>
                  <a:pt x="74919" y="44450"/>
                </a:lnTo>
                <a:lnTo>
                  <a:pt x="139700" y="44450"/>
                </a:lnTo>
                <a:lnTo>
                  <a:pt x="139700" y="31750"/>
                </a:lnTo>
                <a:close/>
              </a:path>
              <a:path w="11177905" h="76200">
                <a:moveTo>
                  <a:pt x="279400" y="31750"/>
                </a:moveTo>
                <a:lnTo>
                  <a:pt x="177800" y="31750"/>
                </a:lnTo>
                <a:lnTo>
                  <a:pt x="177800" y="44450"/>
                </a:lnTo>
                <a:lnTo>
                  <a:pt x="279400" y="44450"/>
                </a:lnTo>
                <a:lnTo>
                  <a:pt x="279400" y="31750"/>
                </a:lnTo>
                <a:close/>
              </a:path>
              <a:path w="11177905" h="76200">
                <a:moveTo>
                  <a:pt x="419099" y="31750"/>
                </a:moveTo>
                <a:lnTo>
                  <a:pt x="317499" y="31750"/>
                </a:lnTo>
                <a:lnTo>
                  <a:pt x="317499" y="44450"/>
                </a:lnTo>
                <a:lnTo>
                  <a:pt x="419099" y="44450"/>
                </a:lnTo>
                <a:lnTo>
                  <a:pt x="419099" y="31750"/>
                </a:lnTo>
                <a:close/>
              </a:path>
              <a:path w="11177905" h="76200">
                <a:moveTo>
                  <a:pt x="558799" y="31750"/>
                </a:moveTo>
                <a:lnTo>
                  <a:pt x="457199" y="31750"/>
                </a:lnTo>
                <a:lnTo>
                  <a:pt x="457199" y="44450"/>
                </a:lnTo>
                <a:lnTo>
                  <a:pt x="558799" y="44450"/>
                </a:lnTo>
                <a:lnTo>
                  <a:pt x="558799" y="31750"/>
                </a:lnTo>
                <a:close/>
              </a:path>
              <a:path w="11177905" h="76200">
                <a:moveTo>
                  <a:pt x="698499" y="31750"/>
                </a:moveTo>
                <a:lnTo>
                  <a:pt x="596899" y="31750"/>
                </a:lnTo>
                <a:lnTo>
                  <a:pt x="596899" y="44450"/>
                </a:lnTo>
                <a:lnTo>
                  <a:pt x="698499" y="44450"/>
                </a:lnTo>
                <a:lnTo>
                  <a:pt x="698499" y="31750"/>
                </a:lnTo>
                <a:close/>
              </a:path>
              <a:path w="11177905" h="76200">
                <a:moveTo>
                  <a:pt x="838200" y="31750"/>
                </a:moveTo>
                <a:lnTo>
                  <a:pt x="736599" y="31750"/>
                </a:lnTo>
                <a:lnTo>
                  <a:pt x="736599" y="44450"/>
                </a:lnTo>
                <a:lnTo>
                  <a:pt x="838200" y="44450"/>
                </a:lnTo>
                <a:lnTo>
                  <a:pt x="838200" y="31750"/>
                </a:lnTo>
                <a:close/>
              </a:path>
              <a:path w="11177905" h="76200">
                <a:moveTo>
                  <a:pt x="977900" y="31750"/>
                </a:moveTo>
                <a:lnTo>
                  <a:pt x="876300" y="31750"/>
                </a:lnTo>
                <a:lnTo>
                  <a:pt x="876300" y="44450"/>
                </a:lnTo>
                <a:lnTo>
                  <a:pt x="977900" y="44450"/>
                </a:lnTo>
                <a:lnTo>
                  <a:pt x="977900" y="31750"/>
                </a:lnTo>
                <a:close/>
              </a:path>
              <a:path w="11177905" h="76200">
                <a:moveTo>
                  <a:pt x="1117600" y="31750"/>
                </a:moveTo>
                <a:lnTo>
                  <a:pt x="1016000" y="31750"/>
                </a:lnTo>
                <a:lnTo>
                  <a:pt x="1016000" y="44450"/>
                </a:lnTo>
                <a:lnTo>
                  <a:pt x="1117600" y="44450"/>
                </a:lnTo>
                <a:lnTo>
                  <a:pt x="1117600" y="31750"/>
                </a:lnTo>
                <a:close/>
              </a:path>
              <a:path w="11177905" h="76200">
                <a:moveTo>
                  <a:pt x="1257300" y="31750"/>
                </a:moveTo>
                <a:lnTo>
                  <a:pt x="1155700" y="31750"/>
                </a:lnTo>
                <a:lnTo>
                  <a:pt x="1155700" y="44450"/>
                </a:lnTo>
                <a:lnTo>
                  <a:pt x="1257300" y="44450"/>
                </a:lnTo>
                <a:lnTo>
                  <a:pt x="1257300" y="31750"/>
                </a:lnTo>
                <a:close/>
              </a:path>
              <a:path w="11177905" h="76200">
                <a:moveTo>
                  <a:pt x="1397000" y="31750"/>
                </a:moveTo>
                <a:lnTo>
                  <a:pt x="1295400" y="31750"/>
                </a:lnTo>
                <a:lnTo>
                  <a:pt x="1295400" y="44450"/>
                </a:lnTo>
                <a:lnTo>
                  <a:pt x="1397000" y="44450"/>
                </a:lnTo>
                <a:lnTo>
                  <a:pt x="1397000" y="31750"/>
                </a:lnTo>
                <a:close/>
              </a:path>
              <a:path w="11177905" h="76200">
                <a:moveTo>
                  <a:pt x="1536700" y="31750"/>
                </a:moveTo>
                <a:lnTo>
                  <a:pt x="1435100" y="31750"/>
                </a:lnTo>
                <a:lnTo>
                  <a:pt x="1435100" y="44450"/>
                </a:lnTo>
                <a:lnTo>
                  <a:pt x="1536700" y="44450"/>
                </a:lnTo>
                <a:lnTo>
                  <a:pt x="1536700" y="31750"/>
                </a:lnTo>
                <a:close/>
              </a:path>
              <a:path w="11177905" h="76200">
                <a:moveTo>
                  <a:pt x="1676400" y="31750"/>
                </a:moveTo>
                <a:lnTo>
                  <a:pt x="1574800" y="31750"/>
                </a:lnTo>
                <a:lnTo>
                  <a:pt x="1574800" y="44450"/>
                </a:lnTo>
                <a:lnTo>
                  <a:pt x="1676400" y="44450"/>
                </a:lnTo>
                <a:lnTo>
                  <a:pt x="1676400" y="31750"/>
                </a:lnTo>
                <a:close/>
              </a:path>
              <a:path w="11177905" h="76200">
                <a:moveTo>
                  <a:pt x="1816100" y="31750"/>
                </a:moveTo>
                <a:lnTo>
                  <a:pt x="1714500" y="31750"/>
                </a:lnTo>
                <a:lnTo>
                  <a:pt x="1714500" y="44450"/>
                </a:lnTo>
                <a:lnTo>
                  <a:pt x="1816100" y="44450"/>
                </a:lnTo>
                <a:lnTo>
                  <a:pt x="1816100" y="31750"/>
                </a:lnTo>
                <a:close/>
              </a:path>
              <a:path w="11177905" h="76200">
                <a:moveTo>
                  <a:pt x="1955800" y="31750"/>
                </a:moveTo>
                <a:lnTo>
                  <a:pt x="1854200" y="31750"/>
                </a:lnTo>
                <a:lnTo>
                  <a:pt x="1854200" y="44450"/>
                </a:lnTo>
                <a:lnTo>
                  <a:pt x="1955800" y="44450"/>
                </a:lnTo>
                <a:lnTo>
                  <a:pt x="1955800" y="31750"/>
                </a:lnTo>
                <a:close/>
              </a:path>
              <a:path w="11177905" h="76200">
                <a:moveTo>
                  <a:pt x="2095500" y="31750"/>
                </a:moveTo>
                <a:lnTo>
                  <a:pt x="1993900" y="31750"/>
                </a:lnTo>
                <a:lnTo>
                  <a:pt x="1993900" y="44450"/>
                </a:lnTo>
                <a:lnTo>
                  <a:pt x="2095500" y="44450"/>
                </a:lnTo>
                <a:lnTo>
                  <a:pt x="2095500" y="31750"/>
                </a:lnTo>
                <a:close/>
              </a:path>
              <a:path w="11177905" h="76200">
                <a:moveTo>
                  <a:pt x="2235200" y="31750"/>
                </a:moveTo>
                <a:lnTo>
                  <a:pt x="2133600" y="31750"/>
                </a:lnTo>
                <a:lnTo>
                  <a:pt x="2133600" y="44450"/>
                </a:lnTo>
                <a:lnTo>
                  <a:pt x="2235200" y="44450"/>
                </a:lnTo>
                <a:lnTo>
                  <a:pt x="2235200" y="31750"/>
                </a:lnTo>
                <a:close/>
              </a:path>
              <a:path w="11177905" h="76200">
                <a:moveTo>
                  <a:pt x="2374900" y="31750"/>
                </a:moveTo>
                <a:lnTo>
                  <a:pt x="2273300" y="31750"/>
                </a:lnTo>
                <a:lnTo>
                  <a:pt x="2273300" y="44450"/>
                </a:lnTo>
                <a:lnTo>
                  <a:pt x="2374900" y="44450"/>
                </a:lnTo>
                <a:lnTo>
                  <a:pt x="2374900" y="31750"/>
                </a:lnTo>
                <a:close/>
              </a:path>
              <a:path w="11177905" h="76200">
                <a:moveTo>
                  <a:pt x="2514600" y="31750"/>
                </a:moveTo>
                <a:lnTo>
                  <a:pt x="2413000" y="31750"/>
                </a:lnTo>
                <a:lnTo>
                  <a:pt x="2413000" y="44450"/>
                </a:lnTo>
                <a:lnTo>
                  <a:pt x="2514600" y="44450"/>
                </a:lnTo>
                <a:lnTo>
                  <a:pt x="2514600" y="31750"/>
                </a:lnTo>
                <a:close/>
              </a:path>
              <a:path w="11177905" h="76200">
                <a:moveTo>
                  <a:pt x="2654300" y="31750"/>
                </a:moveTo>
                <a:lnTo>
                  <a:pt x="2552700" y="31750"/>
                </a:lnTo>
                <a:lnTo>
                  <a:pt x="2552700" y="44450"/>
                </a:lnTo>
                <a:lnTo>
                  <a:pt x="2654300" y="44450"/>
                </a:lnTo>
                <a:lnTo>
                  <a:pt x="2654300" y="31750"/>
                </a:lnTo>
                <a:close/>
              </a:path>
              <a:path w="11177905" h="76200">
                <a:moveTo>
                  <a:pt x="2794000" y="31750"/>
                </a:moveTo>
                <a:lnTo>
                  <a:pt x="2692400" y="31750"/>
                </a:lnTo>
                <a:lnTo>
                  <a:pt x="2692400" y="44450"/>
                </a:lnTo>
                <a:lnTo>
                  <a:pt x="2794000" y="44450"/>
                </a:lnTo>
                <a:lnTo>
                  <a:pt x="2794000" y="31750"/>
                </a:lnTo>
                <a:close/>
              </a:path>
              <a:path w="11177905" h="76200">
                <a:moveTo>
                  <a:pt x="2933700" y="31750"/>
                </a:moveTo>
                <a:lnTo>
                  <a:pt x="2832100" y="31750"/>
                </a:lnTo>
                <a:lnTo>
                  <a:pt x="2832100" y="44450"/>
                </a:lnTo>
                <a:lnTo>
                  <a:pt x="2933700" y="44450"/>
                </a:lnTo>
                <a:lnTo>
                  <a:pt x="2933700" y="31750"/>
                </a:lnTo>
                <a:close/>
              </a:path>
              <a:path w="11177905" h="76200">
                <a:moveTo>
                  <a:pt x="3073400" y="31750"/>
                </a:moveTo>
                <a:lnTo>
                  <a:pt x="2971800" y="31750"/>
                </a:lnTo>
                <a:lnTo>
                  <a:pt x="2971800" y="44450"/>
                </a:lnTo>
                <a:lnTo>
                  <a:pt x="3073400" y="44450"/>
                </a:lnTo>
                <a:lnTo>
                  <a:pt x="3073400" y="31750"/>
                </a:lnTo>
                <a:close/>
              </a:path>
              <a:path w="11177905" h="76200">
                <a:moveTo>
                  <a:pt x="3213100" y="31750"/>
                </a:moveTo>
                <a:lnTo>
                  <a:pt x="3111500" y="31750"/>
                </a:lnTo>
                <a:lnTo>
                  <a:pt x="3111500" y="44450"/>
                </a:lnTo>
                <a:lnTo>
                  <a:pt x="3213100" y="44450"/>
                </a:lnTo>
                <a:lnTo>
                  <a:pt x="3213100" y="31750"/>
                </a:lnTo>
                <a:close/>
              </a:path>
              <a:path w="11177905" h="76200">
                <a:moveTo>
                  <a:pt x="3352800" y="31750"/>
                </a:moveTo>
                <a:lnTo>
                  <a:pt x="3251200" y="31750"/>
                </a:lnTo>
                <a:lnTo>
                  <a:pt x="3251200" y="44450"/>
                </a:lnTo>
                <a:lnTo>
                  <a:pt x="3352800" y="44450"/>
                </a:lnTo>
                <a:lnTo>
                  <a:pt x="3352800" y="31750"/>
                </a:lnTo>
                <a:close/>
              </a:path>
              <a:path w="11177905" h="76200">
                <a:moveTo>
                  <a:pt x="3492500" y="31750"/>
                </a:moveTo>
                <a:lnTo>
                  <a:pt x="3390900" y="31750"/>
                </a:lnTo>
                <a:lnTo>
                  <a:pt x="3390900" y="44450"/>
                </a:lnTo>
                <a:lnTo>
                  <a:pt x="3492500" y="44450"/>
                </a:lnTo>
                <a:lnTo>
                  <a:pt x="3492500" y="31750"/>
                </a:lnTo>
                <a:close/>
              </a:path>
              <a:path w="11177905" h="76200">
                <a:moveTo>
                  <a:pt x="3632200" y="31750"/>
                </a:moveTo>
                <a:lnTo>
                  <a:pt x="3530600" y="31750"/>
                </a:lnTo>
                <a:lnTo>
                  <a:pt x="3530600" y="44450"/>
                </a:lnTo>
                <a:lnTo>
                  <a:pt x="3632200" y="44450"/>
                </a:lnTo>
                <a:lnTo>
                  <a:pt x="3632200" y="31750"/>
                </a:lnTo>
                <a:close/>
              </a:path>
              <a:path w="11177905" h="76200">
                <a:moveTo>
                  <a:pt x="3771900" y="31750"/>
                </a:moveTo>
                <a:lnTo>
                  <a:pt x="3670300" y="31750"/>
                </a:lnTo>
                <a:lnTo>
                  <a:pt x="3670300" y="44450"/>
                </a:lnTo>
                <a:lnTo>
                  <a:pt x="3771900" y="44450"/>
                </a:lnTo>
                <a:lnTo>
                  <a:pt x="3771900" y="31750"/>
                </a:lnTo>
                <a:close/>
              </a:path>
              <a:path w="11177905" h="76200">
                <a:moveTo>
                  <a:pt x="3911600" y="31750"/>
                </a:moveTo>
                <a:lnTo>
                  <a:pt x="3810000" y="31750"/>
                </a:lnTo>
                <a:lnTo>
                  <a:pt x="3810000" y="44450"/>
                </a:lnTo>
                <a:lnTo>
                  <a:pt x="3911600" y="44450"/>
                </a:lnTo>
                <a:lnTo>
                  <a:pt x="3911600" y="31750"/>
                </a:lnTo>
                <a:close/>
              </a:path>
              <a:path w="11177905" h="76200">
                <a:moveTo>
                  <a:pt x="4051300" y="31750"/>
                </a:moveTo>
                <a:lnTo>
                  <a:pt x="3949700" y="31750"/>
                </a:lnTo>
                <a:lnTo>
                  <a:pt x="3949700" y="44450"/>
                </a:lnTo>
                <a:lnTo>
                  <a:pt x="4051300" y="44450"/>
                </a:lnTo>
                <a:lnTo>
                  <a:pt x="4051300" y="31750"/>
                </a:lnTo>
                <a:close/>
              </a:path>
              <a:path w="11177905" h="76200">
                <a:moveTo>
                  <a:pt x="4191000" y="31750"/>
                </a:moveTo>
                <a:lnTo>
                  <a:pt x="4089400" y="31750"/>
                </a:lnTo>
                <a:lnTo>
                  <a:pt x="4089400" y="44450"/>
                </a:lnTo>
                <a:lnTo>
                  <a:pt x="4191000" y="44450"/>
                </a:lnTo>
                <a:lnTo>
                  <a:pt x="4191000" y="31750"/>
                </a:lnTo>
                <a:close/>
              </a:path>
              <a:path w="11177905" h="76200">
                <a:moveTo>
                  <a:pt x="4330700" y="31750"/>
                </a:moveTo>
                <a:lnTo>
                  <a:pt x="4229100" y="31750"/>
                </a:lnTo>
                <a:lnTo>
                  <a:pt x="4229100" y="44450"/>
                </a:lnTo>
                <a:lnTo>
                  <a:pt x="4330700" y="44450"/>
                </a:lnTo>
                <a:lnTo>
                  <a:pt x="4330700" y="31750"/>
                </a:lnTo>
                <a:close/>
              </a:path>
              <a:path w="11177905" h="76200">
                <a:moveTo>
                  <a:pt x="4470400" y="31750"/>
                </a:moveTo>
                <a:lnTo>
                  <a:pt x="4368800" y="31750"/>
                </a:lnTo>
                <a:lnTo>
                  <a:pt x="4368800" y="44450"/>
                </a:lnTo>
                <a:lnTo>
                  <a:pt x="4470400" y="44450"/>
                </a:lnTo>
                <a:lnTo>
                  <a:pt x="4470400" y="31750"/>
                </a:lnTo>
                <a:close/>
              </a:path>
              <a:path w="11177905" h="76200">
                <a:moveTo>
                  <a:pt x="4610100" y="31750"/>
                </a:moveTo>
                <a:lnTo>
                  <a:pt x="4508500" y="31750"/>
                </a:lnTo>
                <a:lnTo>
                  <a:pt x="4508500" y="44450"/>
                </a:lnTo>
                <a:lnTo>
                  <a:pt x="4610100" y="44450"/>
                </a:lnTo>
                <a:lnTo>
                  <a:pt x="4610100" y="31750"/>
                </a:lnTo>
                <a:close/>
              </a:path>
              <a:path w="11177905" h="76200">
                <a:moveTo>
                  <a:pt x="4749800" y="31750"/>
                </a:moveTo>
                <a:lnTo>
                  <a:pt x="4648200" y="31750"/>
                </a:lnTo>
                <a:lnTo>
                  <a:pt x="4648200" y="44450"/>
                </a:lnTo>
                <a:lnTo>
                  <a:pt x="4749800" y="44450"/>
                </a:lnTo>
                <a:lnTo>
                  <a:pt x="4749800" y="31750"/>
                </a:lnTo>
                <a:close/>
              </a:path>
              <a:path w="11177905" h="76200">
                <a:moveTo>
                  <a:pt x="4889500" y="31750"/>
                </a:moveTo>
                <a:lnTo>
                  <a:pt x="4787900" y="31750"/>
                </a:lnTo>
                <a:lnTo>
                  <a:pt x="4787900" y="44450"/>
                </a:lnTo>
                <a:lnTo>
                  <a:pt x="4889500" y="44450"/>
                </a:lnTo>
                <a:lnTo>
                  <a:pt x="4889500" y="31750"/>
                </a:lnTo>
                <a:close/>
              </a:path>
              <a:path w="11177905" h="76200">
                <a:moveTo>
                  <a:pt x="5029200" y="31750"/>
                </a:moveTo>
                <a:lnTo>
                  <a:pt x="4927600" y="31750"/>
                </a:lnTo>
                <a:lnTo>
                  <a:pt x="4927600" y="44450"/>
                </a:lnTo>
                <a:lnTo>
                  <a:pt x="5029200" y="44450"/>
                </a:lnTo>
                <a:lnTo>
                  <a:pt x="5029200" y="31750"/>
                </a:lnTo>
                <a:close/>
              </a:path>
              <a:path w="11177905" h="76200">
                <a:moveTo>
                  <a:pt x="5168900" y="31750"/>
                </a:moveTo>
                <a:lnTo>
                  <a:pt x="5067300" y="31750"/>
                </a:lnTo>
                <a:lnTo>
                  <a:pt x="5067300" y="44450"/>
                </a:lnTo>
                <a:lnTo>
                  <a:pt x="5168900" y="44450"/>
                </a:lnTo>
                <a:lnTo>
                  <a:pt x="5168900" y="31750"/>
                </a:lnTo>
                <a:close/>
              </a:path>
              <a:path w="11177905" h="76200">
                <a:moveTo>
                  <a:pt x="5308600" y="31750"/>
                </a:moveTo>
                <a:lnTo>
                  <a:pt x="5207000" y="31750"/>
                </a:lnTo>
                <a:lnTo>
                  <a:pt x="5207000" y="44450"/>
                </a:lnTo>
                <a:lnTo>
                  <a:pt x="5308600" y="44450"/>
                </a:lnTo>
                <a:lnTo>
                  <a:pt x="5308600" y="31750"/>
                </a:lnTo>
                <a:close/>
              </a:path>
              <a:path w="11177905" h="76200">
                <a:moveTo>
                  <a:pt x="5448300" y="31750"/>
                </a:moveTo>
                <a:lnTo>
                  <a:pt x="5346700" y="31750"/>
                </a:lnTo>
                <a:lnTo>
                  <a:pt x="5346700" y="44450"/>
                </a:lnTo>
                <a:lnTo>
                  <a:pt x="5448300" y="44450"/>
                </a:lnTo>
                <a:lnTo>
                  <a:pt x="5448300" y="31750"/>
                </a:lnTo>
                <a:close/>
              </a:path>
              <a:path w="11177905" h="76200">
                <a:moveTo>
                  <a:pt x="5588000" y="31750"/>
                </a:moveTo>
                <a:lnTo>
                  <a:pt x="5486400" y="31750"/>
                </a:lnTo>
                <a:lnTo>
                  <a:pt x="5486400" y="44450"/>
                </a:lnTo>
                <a:lnTo>
                  <a:pt x="5588000" y="44450"/>
                </a:lnTo>
                <a:lnTo>
                  <a:pt x="5588000" y="31750"/>
                </a:lnTo>
                <a:close/>
              </a:path>
              <a:path w="11177905" h="76200">
                <a:moveTo>
                  <a:pt x="5727700" y="31750"/>
                </a:moveTo>
                <a:lnTo>
                  <a:pt x="5626100" y="31750"/>
                </a:lnTo>
                <a:lnTo>
                  <a:pt x="5626100" y="44450"/>
                </a:lnTo>
                <a:lnTo>
                  <a:pt x="5727700" y="44450"/>
                </a:lnTo>
                <a:lnTo>
                  <a:pt x="5727700" y="31750"/>
                </a:lnTo>
                <a:close/>
              </a:path>
              <a:path w="11177905" h="76200">
                <a:moveTo>
                  <a:pt x="5867400" y="31750"/>
                </a:moveTo>
                <a:lnTo>
                  <a:pt x="5765800" y="31750"/>
                </a:lnTo>
                <a:lnTo>
                  <a:pt x="5765800" y="44450"/>
                </a:lnTo>
                <a:lnTo>
                  <a:pt x="5867400" y="44450"/>
                </a:lnTo>
                <a:lnTo>
                  <a:pt x="5867400" y="31750"/>
                </a:lnTo>
                <a:close/>
              </a:path>
              <a:path w="11177905" h="76200">
                <a:moveTo>
                  <a:pt x="6007100" y="31750"/>
                </a:moveTo>
                <a:lnTo>
                  <a:pt x="5905500" y="31750"/>
                </a:lnTo>
                <a:lnTo>
                  <a:pt x="5905500" y="44450"/>
                </a:lnTo>
                <a:lnTo>
                  <a:pt x="6007100" y="44450"/>
                </a:lnTo>
                <a:lnTo>
                  <a:pt x="6007100" y="31750"/>
                </a:lnTo>
                <a:close/>
              </a:path>
              <a:path w="11177905" h="76200">
                <a:moveTo>
                  <a:pt x="6146800" y="31750"/>
                </a:moveTo>
                <a:lnTo>
                  <a:pt x="6045200" y="31750"/>
                </a:lnTo>
                <a:lnTo>
                  <a:pt x="6045200" y="44450"/>
                </a:lnTo>
                <a:lnTo>
                  <a:pt x="6146800" y="44450"/>
                </a:lnTo>
                <a:lnTo>
                  <a:pt x="6146800" y="31750"/>
                </a:lnTo>
                <a:close/>
              </a:path>
              <a:path w="11177905" h="76200">
                <a:moveTo>
                  <a:pt x="6286500" y="31750"/>
                </a:moveTo>
                <a:lnTo>
                  <a:pt x="6184900" y="31750"/>
                </a:lnTo>
                <a:lnTo>
                  <a:pt x="6184900" y="44450"/>
                </a:lnTo>
                <a:lnTo>
                  <a:pt x="6286500" y="44450"/>
                </a:lnTo>
                <a:lnTo>
                  <a:pt x="6286500" y="31750"/>
                </a:lnTo>
                <a:close/>
              </a:path>
              <a:path w="11177905" h="76200">
                <a:moveTo>
                  <a:pt x="6426200" y="31750"/>
                </a:moveTo>
                <a:lnTo>
                  <a:pt x="6324600" y="31750"/>
                </a:lnTo>
                <a:lnTo>
                  <a:pt x="6324600" y="44450"/>
                </a:lnTo>
                <a:lnTo>
                  <a:pt x="6426200" y="44450"/>
                </a:lnTo>
                <a:lnTo>
                  <a:pt x="6426200" y="31750"/>
                </a:lnTo>
                <a:close/>
              </a:path>
              <a:path w="11177905" h="76200">
                <a:moveTo>
                  <a:pt x="6565900" y="31750"/>
                </a:moveTo>
                <a:lnTo>
                  <a:pt x="6464300" y="31750"/>
                </a:lnTo>
                <a:lnTo>
                  <a:pt x="6464300" y="44450"/>
                </a:lnTo>
                <a:lnTo>
                  <a:pt x="6565900" y="44450"/>
                </a:lnTo>
                <a:lnTo>
                  <a:pt x="6565900" y="31750"/>
                </a:lnTo>
                <a:close/>
              </a:path>
              <a:path w="11177905" h="76200">
                <a:moveTo>
                  <a:pt x="6705600" y="31750"/>
                </a:moveTo>
                <a:lnTo>
                  <a:pt x="6604000" y="31750"/>
                </a:lnTo>
                <a:lnTo>
                  <a:pt x="6604000" y="44450"/>
                </a:lnTo>
                <a:lnTo>
                  <a:pt x="6705600" y="44450"/>
                </a:lnTo>
                <a:lnTo>
                  <a:pt x="6705600" y="31750"/>
                </a:lnTo>
                <a:close/>
              </a:path>
              <a:path w="11177905" h="76200">
                <a:moveTo>
                  <a:pt x="6845300" y="31750"/>
                </a:moveTo>
                <a:lnTo>
                  <a:pt x="6743700" y="31750"/>
                </a:lnTo>
                <a:lnTo>
                  <a:pt x="6743700" y="44450"/>
                </a:lnTo>
                <a:lnTo>
                  <a:pt x="6845300" y="44450"/>
                </a:lnTo>
                <a:lnTo>
                  <a:pt x="6845300" y="31750"/>
                </a:lnTo>
                <a:close/>
              </a:path>
              <a:path w="11177905" h="76200">
                <a:moveTo>
                  <a:pt x="6985000" y="31750"/>
                </a:moveTo>
                <a:lnTo>
                  <a:pt x="6883400" y="31750"/>
                </a:lnTo>
                <a:lnTo>
                  <a:pt x="6883400" y="44450"/>
                </a:lnTo>
                <a:lnTo>
                  <a:pt x="6985000" y="44450"/>
                </a:lnTo>
                <a:lnTo>
                  <a:pt x="6985000" y="31750"/>
                </a:lnTo>
                <a:close/>
              </a:path>
              <a:path w="11177905" h="76200">
                <a:moveTo>
                  <a:pt x="7124700" y="31750"/>
                </a:moveTo>
                <a:lnTo>
                  <a:pt x="7023100" y="31750"/>
                </a:lnTo>
                <a:lnTo>
                  <a:pt x="7023100" y="44450"/>
                </a:lnTo>
                <a:lnTo>
                  <a:pt x="7124700" y="44450"/>
                </a:lnTo>
                <a:lnTo>
                  <a:pt x="7124700" y="31750"/>
                </a:lnTo>
                <a:close/>
              </a:path>
              <a:path w="11177905" h="76200">
                <a:moveTo>
                  <a:pt x="7264400" y="31750"/>
                </a:moveTo>
                <a:lnTo>
                  <a:pt x="7162800" y="31750"/>
                </a:lnTo>
                <a:lnTo>
                  <a:pt x="7162800" y="44450"/>
                </a:lnTo>
                <a:lnTo>
                  <a:pt x="7264400" y="44450"/>
                </a:lnTo>
                <a:lnTo>
                  <a:pt x="7264400" y="31750"/>
                </a:lnTo>
                <a:close/>
              </a:path>
              <a:path w="11177905" h="76200">
                <a:moveTo>
                  <a:pt x="7404100" y="31750"/>
                </a:moveTo>
                <a:lnTo>
                  <a:pt x="7302500" y="31750"/>
                </a:lnTo>
                <a:lnTo>
                  <a:pt x="7302500" y="44450"/>
                </a:lnTo>
                <a:lnTo>
                  <a:pt x="7404100" y="44450"/>
                </a:lnTo>
                <a:lnTo>
                  <a:pt x="7404100" y="31750"/>
                </a:lnTo>
                <a:close/>
              </a:path>
              <a:path w="11177905" h="76200">
                <a:moveTo>
                  <a:pt x="7543800" y="31750"/>
                </a:moveTo>
                <a:lnTo>
                  <a:pt x="7442200" y="31750"/>
                </a:lnTo>
                <a:lnTo>
                  <a:pt x="7442200" y="44450"/>
                </a:lnTo>
                <a:lnTo>
                  <a:pt x="7543800" y="44450"/>
                </a:lnTo>
                <a:lnTo>
                  <a:pt x="7543800" y="31750"/>
                </a:lnTo>
                <a:close/>
              </a:path>
              <a:path w="11177905" h="76200">
                <a:moveTo>
                  <a:pt x="7683500" y="31750"/>
                </a:moveTo>
                <a:lnTo>
                  <a:pt x="7581900" y="31750"/>
                </a:lnTo>
                <a:lnTo>
                  <a:pt x="7581900" y="44450"/>
                </a:lnTo>
                <a:lnTo>
                  <a:pt x="7683500" y="44450"/>
                </a:lnTo>
                <a:lnTo>
                  <a:pt x="7683500" y="31750"/>
                </a:lnTo>
                <a:close/>
              </a:path>
              <a:path w="11177905" h="76200">
                <a:moveTo>
                  <a:pt x="7823200" y="31750"/>
                </a:moveTo>
                <a:lnTo>
                  <a:pt x="7721600" y="31750"/>
                </a:lnTo>
                <a:lnTo>
                  <a:pt x="7721600" y="44450"/>
                </a:lnTo>
                <a:lnTo>
                  <a:pt x="7823200" y="44450"/>
                </a:lnTo>
                <a:lnTo>
                  <a:pt x="7823200" y="31750"/>
                </a:lnTo>
                <a:close/>
              </a:path>
              <a:path w="11177905" h="76200">
                <a:moveTo>
                  <a:pt x="7962900" y="31750"/>
                </a:moveTo>
                <a:lnTo>
                  <a:pt x="7861300" y="31750"/>
                </a:lnTo>
                <a:lnTo>
                  <a:pt x="7861300" y="44450"/>
                </a:lnTo>
                <a:lnTo>
                  <a:pt x="7962900" y="44450"/>
                </a:lnTo>
                <a:lnTo>
                  <a:pt x="7962900" y="31750"/>
                </a:lnTo>
                <a:close/>
              </a:path>
              <a:path w="11177905" h="76200">
                <a:moveTo>
                  <a:pt x="8102600" y="31750"/>
                </a:moveTo>
                <a:lnTo>
                  <a:pt x="8001000" y="31750"/>
                </a:lnTo>
                <a:lnTo>
                  <a:pt x="8001000" y="44450"/>
                </a:lnTo>
                <a:lnTo>
                  <a:pt x="8102600" y="44450"/>
                </a:lnTo>
                <a:lnTo>
                  <a:pt x="8102600" y="31750"/>
                </a:lnTo>
                <a:close/>
              </a:path>
              <a:path w="11177905" h="76200">
                <a:moveTo>
                  <a:pt x="8242300" y="31750"/>
                </a:moveTo>
                <a:lnTo>
                  <a:pt x="8140700" y="31750"/>
                </a:lnTo>
                <a:lnTo>
                  <a:pt x="8140700" y="44450"/>
                </a:lnTo>
                <a:lnTo>
                  <a:pt x="8242300" y="44450"/>
                </a:lnTo>
                <a:lnTo>
                  <a:pt x="8242300" y="31750"/>
                </a:lnTo>
                <a:close/>
              </a:path>
              <a:path w="11177905" h="76200">
                <a:moveTo>
                  <a:pt x="8382000" y="31750"/>
                </a:moveTo>
                <a:lnTo>
                  <a:pt x="8280400" y="31750"/>
                </a:lnTo>
                <a:lnTo>
                  <a:pt x="8280400" y="44450"/>
                </a:lnTo>
                <a:lnTo>
                  <a:pt x="8382000" y="44450"/>
                </a:lnTo>
                <a:lnTo>
                  <a:pt x="8382000" y="31750"/>
                </a:lnTo>
                <a:close/>
              </a:path>
              <a:path w="11177905" h="76200">
                <a:moveTo>
                  <a:pt x="8521700" y="31750"/>
                </a:moveTo>
                <a:lnTo>
                  <a:pt x="8420100" y="31750"/>
                </a:lnTo>
                <a:lnTo>
                  <a:pt x="8420100" y="44450"/>
                </a:lnTo>
                <a:lnTo>
                  <a:pt x="8521700" y="44450"/>
                </a:lnTo>
                <a:lnTo>
                  <a:pt x="8521700" y="31750"/>
                </a:lnTo>
                <a:close/>
              </a:path>
              <a:path w="11177905" h="76200">
                <a:moveTo>
                  <a:pt x="8661400" y="31750"/>
                </a:moveTo>
                <a:lnTo>
                  <a:pt x="8559800" y="31750"/>
                </a:lnTo>
                <a:lnTo>
                  <a:pt x="8559800" y="44450"/>
                </a:lnTo>
                <a:lnTo>
                  <a:pt x="8661400" y="44450"/>
                </a:lnTo>
                <a:lnTo>
                  <a:pt x="8661400" y="31750"/>
                </a:lnTo>
                <a:close/>
              </a:path>
              <a:path w="11177905" h="76200">
                <a:moveTo>
                  <a:pt x="8801100" y="31750"/>
                </a:moveTo>
                <a:lnTo>
                  <a:pt x="8699500" y="31750"/>
                </a:lnTo>
                <a:lnTo>
                  <a:pt x="8699500" y="44450"/>
                </a:lnTo>
                <a:lnTo>
                  <a:pt x="8801100" y="44450"/>
                </a:lnTo>
                <a:lnTo>
                  <a:pt x="8801100" y="31750"/>
                </a:lnTo>
                <a:close/>
              </a:path>
              <a:path w="11177905" h="76200">
                <a:moveTo>
                  <a:pt x="8940800" y="31750"/>
                </a:moveTo>
                <a:lnTo>
                  <a:pt x="8839200" y="31750"/>
                </a:lnTo>
                <a:lnTo>
                  <a:pt x="8839200" y="44450"/>
                </a:lnTo>
                <a:lnTo>
                  <a:pt x="8940800" y="44450"/>
                </a:lnTo>
                <a:lnTo>
                  <a:pt x="8940800" y="31750"/>
                </a:lnTo>
                <a:close/>
              </a:path>
              <a:path w="11177905" h="76200">
                <a:moveTo>
                  <a:pt x="9080500" y="31750"/>
                </a:moveTo>
                <a:lnTo>
                  <a:pt x="8978900" y="31750"/>
                </a:lnTo>
                <a:lnTo>
                  <a:pt x="8978900" y="44450"/>
                </a:lnTo>
                <a:lnTo>
                  <a:pt x="9080500" y="44450"/>
                </a:lnTo>
                <a:lnTo>
                  <a:pt x="9080500" y="31750"/>
                </a:lnTo>
                <a:close/>
              </a:path>
              <a:path w="11177905" h="76200">
                <a:moveTo>
                  <a:pt x="9220200" y="31750"/>
                </a:moveTo>
                <a:lnTo>
                  <a:pt x="9118600" y="31750"/>
                </a:lnTo>
                <a:lnTo>
                  <a:pt x="9118600" y="44450"/>
                </a:lnTo>
                <a:lnTo>
                  <a:pt x="9220200" y="44450"/>
                </a:lnTo>
                <a:lnTo>
                  <a:pt x="9220200" y="31750"/>
                </a:lnTo>
                <a:close/>
              </a:path>
              <a:path w="11177905" h="76200">
                <a:moveTo>
                  <a:pt x="9359900" y="31750"/>
                </a:moveTo>
                <a:lnTo>
                  <a:pt x="9258300" y="31750"/>
                </a:lnTo>
                <a:lnTo>
                  <a:pt x="9258300" y="44450"/>
                </a:lnTo>
                <a:lnTo>
                  <a:pt x="9359900" y="44450"/>
                </a:lnTo>
                <a:lnTo>
                  <a:pt x="9359900" y="31750"/>
                </a:lnTo>
                <a:close/>
              </a:path>
              <a:path w="11177905" h="76200">
                <a:moveTo>
                  <a:pt x="9499600" y="31750"/>
                </a:moveTo>
                <a:lnTo>
                  <a:pt x="9398000" y="31750"/>
                </a:lnTo>
                <a:lnTo>
                  <a:pt x="9398000" y="44450"/>
                </a:lnTo>
                <a:lnTo>
                  <a:pt x="9499600" y="44450"/>
                </a:lnTo>
                <a:lnTo>
                  <a:pt x="9499600" y="31750"/>
                </a:lnTo>
                <a:close/>
              </a:path>
              <a:path w="11177905" h="76200">
                <a:moveTo>
                  <a:pt x="9639300" y="31750"/>
                </a:moveTo>
                <a:lnTo>
                  <a:pt x="9537700" y="31750"/>
                </a:lnTo>
                <a:lnTo>
                  <a:pt x="9537700" y="44450"/>
                </a:lnTo>
                <a:lnTo>
                  <a:pt x="9639300" y="44450"/>
                </a:lnTo>
                <a:lnTo>
                  <a:pt x="9639300" y="31750"/>
                </a:lnTo>
                <a:close/>
              </a:path>
              <a:path w="11177905" h="76200">
                <a:moveTo>
                  <a:pt x="9779000" y="31750"/>
                </a:moveTo>
                <a:lnTo>
                  <a:pt x="9677400" y="31750"/>
                </a:lnTo>
                <a:lnTo>
                  <a:pt x="9677400" y="44450"/>
                </a:lnTo>
                <a:lnTo>
                  <a:pt x="9779000" y="44450"/>
                </a:lnTo>
                <a:lnTo>
                  <a:pt x="9779000" y="31750"/>
                </a:lnTo>
                <a:close/>
              </a:path>
              <a:path w="11177905" h="76200">
                <a:moveTo>
                  <a:pt x="9918700" y="31750"/>
                </a:moveTo>
                <a:lnTo>
                  <a:pt x="9817100" y="31750"/>
                </a:lnTo>
                <a:lnTo>
                  <a:pt x="9817100" y="44450"/>
                </a:lnTo>
                <a:lnTo>
                  <a:pt x="9918700" y="44450"/>
                </a:lnTo>
                <a:lnTo>
                  <a:pt x="9918700" y="31750"/>
                </a:lnTo>
                <a:close/>
              </a:path>
              <a:path w="11177905" h="76200">
                <a:moveTo>
                  <a:pt x="10058400" y="31750"/>
                </a:moveTo>
                <a:lnTo>
                  <a:pt x="9956800" y="31750"/>
                </a:lnTo>
                <a:lnTo>
                  <a:pt x="9956800" y="44450"/>
                </a:lnTo>
                <a:lnTo>
                  <a:pt x="10058400" y="44450"/>
                </a:lnTo>
                <a:lnTo>
                  <a:pt x="10058400" y="31750"/>
                </a:lnTo>
                <a:close/>
              </a:path>
              <a:path w="11177905" h="76200">
                <a:moveTo>
                  <a:pt x="10198100" y="31750"/>
                </a:moveTo>
                <a:lnTo>
                  <a:pt x="10096500" y="31750"/>
                </a:lnTo>
                <a:lnTo>
                  <a:pt x="10096500" y="44450"/>
                </a:lnTo>
                <a:lnTo>
                  <a:pt x="10198100" y="44450"/>
                </a:lnTo>
                <a:lnTo>
                  <a:pt x="10198100" y="31750"/>
                </a:lnTo>
                <a:close/>
              </a:path>
              <a:path w="11177905" h="76200">
                <a:moveTo>
                  <a:pt x="10337800" y="31750"/>
                </a:moveTo>
                <a:lnTo>
                  <a:pt x="10236200" y="31750"/>
                </a:lnTo>
                <a:lnTo>
                  <a:pt x="10236200" y="44450"/>
                </a:lnTo>
                <a:lnTo>
                  <a:pt x="10337800" y="44450"/>
                </a:lnTo>
                <a:lnTo>
                  <a:pt x="10337800" y="31750"/>
                </a:lnTo>
                <a:close/>
              </a:path>
              <a:path w="11177905" h="76200">
                <a:moveTo>
                  <a:pt x="10477500" y="31750"/>
                </a:moveTo>
                <a:lnTo>
                  <a:pt x="10375900" y="31750"/>
                </a:lnTo>
                <a:lnTo>
                  <a:pt x="10375900" y="44450"/>
                </a:lnTo>
                <a:lnTo>
                  <a:pt x="10477500" y="44450"/>
                </a:lnTo>
                <a:lnTo>
                  <a:pt x="10477500" y="31750"/>
                </a:lnTo>
                <a:close/>
              </a:path>
              <a:path w="11177905" h="76200">
                <a:moveTo>
                  <a:pt x="10617200" y="31750"/>
                </a:moveTo>
                <a:lnTo>
                  <a:pt x="10515600" y="31750"/>
                </a:lnTo>
                <a:lnTo>
                  <a:pt x="10515600" y="44450"/>
                </a:lnTo>
                <a:lnTo>
                  <a:pt x="10617200" y="44450"/>
                </a:lnTo>
                <a:lnTo>
                  <a:pt x="10617200" y="31750"/>
                </a:lnTo>
                <a:close/>
              </a:path>
              <a:path w="11177905" h="76200">
                <a:moveTo>
                  <a:pt x="10756900" y="31750"/>
                </a:moveTo>
                <a:lnTo>
                  <a:pt x="10655300" y="31750"/>
                </a:lnTo>
                <a:lnTo>
                  <a:pt x="10655300" y="44450"/>
                </a:lnTo>
                <a:lnTo>
                  <a:pt x="10756900" y="44450"/>
                </a:lnTo>
                <a:lnTo>
                  <a:pt x="10756900" y="31750"/>
                </a:lnTo>
                <a:close/>
              </a:path>
              <a:path w="11177905" h="76200">
                <a:moveTo>
                  <a:pt x="10896600" y="31750"/>
                </a:moveTo>
                <a:lnTo>
                  <a:pt x="10795000" y="31750"/>
                </a:lnTo>
                <a:lnTo>
                  <a:pt x="10795000" y="44450"/>
                </a:lnTo>
                <a:lnTo>
                  <a:pt x="10896600" y="44450"/>
                </a:lnTo>
                <a:lnTo>
                  <a:pt x="10896600" y="31750"/>
                </a:lnTo>
                <a:close/>
              </a:path>
              <a:path w="11177905" h="76200">
                <a:moveTo>
                  <a:pt x="11036300" y="31750"/>
                </a:moveTo>
                <a:lnTo>
                  <a:pt x="10934700" y="31750"/>
                </a:lnTo>
                <a:lnTo>
                  <a:pt x="10934700" y="44450"/>
                </a:lnTo>
                <a:lnTo>
                  <a:pt x="11036300" y="44450"/>
                </a:lnTo>
                <a:lnTo>
                  <a:pt x="11036300" y="31750"/>
                </a:lnTo>
                <a:close/>
              </a:path>
              <a:path w="11177905" h="76200">
                <a:moveTo>
                  <a:pt x="11139805" y="0"/>
                </a:moveTo>
                <a:lnTo>
                  <a:pt x="11124957" y="2988"/>
                </a:lnTo>
                <a:lnTo>
                  <a:pt x="11112849" y="11144"/>
                </a:lnTo>
                <a:lnTo>
                  <a:pt x="11104693" y="23252"/>
                </a:lnTo>
                <a:lnTo>
                  <a:pt x="11101705" y="38100"/>
                </a:lnTo>
                <a:lnTo>
                  <a:pt x="11104693" y="52947"/>
                </a:lnTo>
                <a:lnTo>
                  <a:pt x="11112849" y="65055"/>
                </a:lnTo>
                <a:lnTo>
                  <a:pt x="11124957" y="73211"/>
                </a:lnTo>
                <a:lnTo>
                  <a:pt x="11139805" y="76200"/>
                </a:lnTo>
                <a:lnTo>
                  <a:pt x="11154652" y="73211"/>
                </a:lnTo>
                <a:lnTo>
                  <a:pt x="11166760" y="65055"/>
                </a:lnTo>
                <a:lnTo>
                  <a:pt x="11174916" y="52947"/>
                </a:lnTo>
                <a:lnTo>
                  <a:pt x="11176626" y="44450"/>
                </a:lnTo>
                <a:lnTo>
                  <a:pt x="11139805" y="44450"/>
                </a:lnTo>
                <a:lnTo>
                  <a:pt x="11139805" y="31750"/>
                </a:lnTo>
                <a:lnTo>
                  <a:pt x="11176626" y="31750"/>
                </a:lnTo>
                <a:lnTo>
                  <a:pt x="11174916" y="23252"/>
                </a:lnTo>
                <a:lnTo>
                  <a:pt x="11166760" y="11144"/>
                </a:lnTo>
                <a:lnTo>
                  <a:pt x="11154652" y="2988"/>
                </a:lnTo>
                <a:lnTo>
                  <a:pt x="11139805" y="0"/>
                </a:lnTo>
                <a:close/>
              </a:path>
              <a:path w="11177905" h="76200">
                <a:moveTo>
                  <a:pt x="11102983" y="31750"/>
                </a:moveTo>
                <a:lnTo>
                  <a:pt x="11074400" y="31750"/>
                </a:lnTo>
                <a:lnTo>
                  <a:pt x="11074400" y="44450"/>
                </a:lnTo>
                <a:lnTo>
                  <a:pt x="11102983" y="44450"/>
                </a:lnTo>
                <a:lnTo>
                  <a:pt x="11101705" y="38100"/>
                </a:lnTo>
                <a:lnTo>
                  <a:pt x="11102983" y="31750"/>
                </a:lnTo>
                <a:close/>
              </a:path>
              <a:path w="11177905" h="76200">
                <a:moveTo>
                  <a:pt x="11176626" y="31750"/>
                </a:moveTo>
                <a:lnTo>
                  <a:pt x="11139805" y="31750"/>
                </a:lnTo>
                <a:lnTo>
                  <a:pt x="11139805" y="44450"/>
                </a:lnTo>
                <a:lnTo>
                  <a:pt x="11176626" y="44450"/>
                </a:lnTo>
                <a:lnTo>
                  <a:pt x="11177905" y="38100"/>
                </a:lnTo>
                <a:lnTo>
                  <a:pt x="11176626" y="3175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txBox="1"/>
          <p:nvPr/>
        </p:nvSpPr>
        <p:spPr>
          <a:xfrm>
            <a:off x="783437" y="3349878"/>
            <a:ext cx="635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孩子数量</a:t>
            </a:r>
            <a:endParaRPr sz="1200">
              <a:latin typeface="微软雅黑"/>
              <a:cs typeface="微软雅黑"/>
            </a:endParaRPr>
          </a:p>
        </p:txBody>
      </p:sp>
      <p:sp>
        <p:nvSpPr>
          <p:cNvPr id="12" name="object 12"/>
          <p:cNvSpPr txBox="1"/>
          <p:nvPr/>
        </p:nvSpPr>
        <p:spPr>
          <a:xfrm>
            <a:off x="783437" y="4658614"/>
            <a:ext cx="635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家庭结构</a:t>
            </a:r>
            <a:endParaRPr sz="1200">
              <a:latin typeface="微软雅黑"/>
              <a:cs typeface="微软雅黑"/>
            </a:endParaRPr>
          </a:p>
        </p:txBody>
      </p:sp>
      <p:sp>
        <p:nvSpPr>
          <p:cNvPr id="13" name="object 13"/>
          <p:cNvSpPr txBox="1"/>
          <p:nvPr/>
        </p:nvSpPr>
        <p:spPr>
          <a:xfrm>
            <a:off x="706627" y="5967476"/>
            <a:ext cx="7874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家庭月收入</a:t>
            </a:r>
            <a:endParaRPr sz="1200">
              <a:latin typeface="微软雅黑"/>
              <a:cs typeface="微软雅黑"/>
            </a:endParaRPr>
          </a:p>
        </p:txBody>
      </p:sp>
      <p:sp>
        <p:nvSpPr>
          <p:cNvPr id="14" name="object 14"/>
          <p:cNvSpPr/>
          <p:nvPr/>
        </p:nvSpPr>
        <p:spPr>
          <a:xfrm>
            <a:off x="795527" y="2634995"/>
            <a:ext cx="609600" cy="589915"/>
          </a:xfrm>
          <a:custGeom>
            <a:rect l="l" t="t" r="r" b="b"/>
            <a:pathLst>
              <a:path w="609600" h="589914">
                <a:moveTo>
                  <a:pt x="268922" y="42544"/>
                </a:moveTo>
                <a:lnTo>
                  <a:pt x="257873" y="42544"/>
                </a:lnTo>
                <a:lnTo>
                  <a:pt x="253149" y="47243"/>
                </a:lnTo>
                <a:lnTo>
                  <a:pt x="253149" y="76326"/>
                </a:lnTo>
                <a:lnTo>
                  <a:pt x="204620" y="91224"/>
                </a:lnTo>
                <a:lnTo>
                  <a:pt x="160671" y="114695"/>
                </a:lnTo>
                <a:lnTo>
                  <a:pt x="122332" y="145764"/>
                </a:lnTo>
                <a:lnTo>
                  <a:pt x="90631" y="183458"/>
                </a:lnTo>
                <a:lnTo>
                  <a:pt x="66596" y="226804"/>
                </a:lnTo>
                <a:lnTo>
                  <a:pt x="51257" y="274827"/>
                </a:lnTo>
                <a:lnTo>
                  <a:pt x="30941" y="281203"/>
                </a:lnTo>
                <a:lnTo>
                  <a:pt x="14689" y="294497"/>
                </a:lnTo>
                <a:lnTo>
                  <a:pt x="3979" y="312975"/>
                </a:lnTo>
                <a:lnTo>
                  <a:pt x="3856" y="313388"/>
                </a:lnTo>
                <a:lnTo>
                  <a:pt x="0" y="335406"/>
                </a:lnTo>
                <a:lnTo>
                  <a:pt x="4165" y="358792"/>
                </a:lnTo>
                <a:lnTo>
                  <a:pt x="15576" y="378094"/>
                </a:lnTo>
                <a:lnTo>
                  <a:pt x="32607" y="391610"/>
                </a:lnTo>
                <a:lnTo>
                  <a:pt x="53632" y="397637"/>
                </a:lnTo>
                <a:lnTo>
                  <a:pt x="70665" y="442990"/>
                </a:lnTo>
                <a:lnTo>
                  <a:pt x="95480" y="483939"/>
                </a:lnTo>
                <a:lnTo>
                  <a:pt x="127165" y="519544"/>
                </a:lnTo>
                <a:lnTo>
                  <a:pt x="164811" y="548869"/>
                </a:lnTo>
                <a:lnTo>
                  <a:pt x="207507" y="570977"/>
                </a:lnTo>
                <a:lnTo>
                  <a:pt x="254342" y="584929"/>
                </a:lnTo>
                <a:lnTo>
                  <a:pt x="304406" y="589788"/>
                </a:lnTo>
                <a:lnTo>
                  <a:pt x="354473" y="584929"/>
                </a:lnTo>
                <a:lnTo>
                  <a:pt x="401315" y="570977"/>
                </a:lnTo>
                <a:lnTo>
                  <a:pt x="405948" y="568578"/>
                </a:lnTo>
                <a:lnTo>
                  <a:pt x="304406" y="568578"/>
                </a:lnTo>
                <a:lnTo>
                  <a:pt x="256360" y="563716"/>
                </a:lnTo>
                <a:lnTo>
                  <a:pt x="211632" y="549777"/>
                </a:lnTo>
                <a:lnTo>
                  <a:pt x="171174" y="527732"/>
                </a:lnTo>
                <a:lnTo>
                  <a:pt x="135937" y="498554"/>
                </a:lnTo>
                <a:lnTo>
                  <a:pt x="106874" y="463214"/>
                </a:lnTo>
                <a:lnTo>
                  <a:pt x="84936" y="422685"/>
                </a:lnTo>
                <a:lnTo>
                  <a:pt x="71075" y="377938"/>
                </a:lnTo>
                <a:lnTo>
                  <a:pt x="70846" y="375665"/>
                </a:lnTo>
                <a:lnTo>
                  <a:pt x="48894" y="375665"/>
                </a:lnTo>
                <a:lnTo>
                  <a:pt x="37928" y="370107"/>
                </a:lnTo>
                <a:lnTo>
                  <a:pt x="29181" y="361108"/>
                </a:lnTo>
                <a:lnTo>
                  <a:pt x="23391" y="349323"/>
                </a:lnTo>
                <a:lnTo>
                  <a:pt x="21297" y="335406"/>
                </a:lnTo>
                <a:lnTo>
                  <a:pt x="23256" y="322447"/>
                </a:lnTo>
                <a:lnTo>
                  <a:pt x="28689" y="311165"/>
                </a:lnTo>
                <a:lnTo>
                  <a:pt x="36931" y="302385"/>
                </a:lnTo>
                <a:lnTo>
                  <a:pt x="47320" y="296925"/>
                </a:lnTo>
                <a:lnTo>
                  <a:pt x="69539" y="296925"/>
                </a:lnTo>
                <a:lnTo>
                  <a:pt x="70936" y="282931"/>
                </a:lnTo>
                <a:lnTo>
                  <a:pt x="84536" y="238431"/>
                </a:lnTo>
                <a:lnTo>
                  <a:pt x="106036" y="198347"/>
                </a:lnTo>
                <a:lnTo>
                  <a:pt x="134558" y="163293"/>
                </a:lnTo>
                <a:lnTo>
                  <a:pt x="169191" y="134204"/>
                </a:lnTo>
                <a:lnTo>
                  <a:pt x="209025" y="112016"/>
                </a:lnTo>
                <a:lnTo>
                  <a:pt x="253149" y="97662"/>
                </a:lnTo>
                <a:lnTo>
                  <a:pt x="273646" y="97662"/>
                </a:lnTo>
                <a:lnTo>
                  <a:pt x="273646" y="94487"/>
                </a:lnTo>
                <a:lnTo>
                  <a:pt x="280746" y="92963"/>
                </a:lnTo>
                <a:lnTo>
                  <a:pt x="287845" y="92963"/>
                </a:lnTo>
                <a:lnTo>
                  <a:pt x="294944" y="92075"/>
                </a:lnTo>
                <a:lnTo>
                  <a:pt x="406796" y="92075"/>
                </a:lnTo>
                <a:lnTo>
                  <a:pt x="405837" y="91551"/>
                </a:lnTo>
                <a:lnTo>
                  <a:pt x="358025" y="76326"/>
                </a:lnTo>
                <a:lnTo>
                  <a:pt x="358025" y="73278"/>
                </a:lnTo>
                <a:lnTo>
                  <a:pt x="273646" y="73278"/>
                </a:lnTo>
                <a:lnTo>
                  <a:pt x="273646" y="47243"/>
                </a:lnTo>
                <a:lnTo>
                  <a:pt x="268922" y="42544"/>
                </a:lnTo>
                <a:close/>
              </a:path>
              <a:path w="609600" h="589914">
                <a:moveTo>
                  <a:pt x="418425" y="98425"/>
                </a:moveTo>
                <a:lnTo>
                  <a:pt x="358025" y="98425"/>
                </a:lnTo>
                <a:lnTo>
                  <a:pt x="401521" y="113015"/>
                </a:lnTo>
                <a:lnTo>
                  <a:pt x="440820" y="135282"/>
                </a:lnTo>
                <a:lnTo>
                  <a:pt x="475015" y="164315"/>
                </a:lnTo>
                <a:lnTo>
                  <a:pt x="503194" y="199207"/>
                </a:lnTo>
                <a:lnTo>
                  <a:pt x="524448" y="239048"/>
                </a:lnTo>
                <a:lnTo>
                  <a:pt x="537868" y="282931"/>
                </a:lnTo>
                <a:lnTo>
                  <a:pt x="542544" y="329945"/>
                </a:lnTo>
                <a:lnTo>
                  <a:pt x="537713" y="377938"/>
                </a:lnTo>
                <a:lnTo>
                  <a:pt x="523855" y="422685"/>
                </a:lnTo>
                <a:lnTo>
                  <a:pt x="501921" y="463214"/>
                </a:lnTo>
                <a:lnTo>
                  <a:pt x="472862" y="498554"/>
                </a:lnTo>
                <a:lnTo>
                  <a:pt x="437630" y="527732"/>
                </a:lnTo>
                <a:lnTo>
                  <a:pt x="397175" y="549777"/>
                </a:lnTo>
                <a:lnTo>
                  <a:pt x="352450" y="563716"/>
                </a:lnTo>
                <a:lnTo>
                  <a:pt x="304406" y="568578"/>
                </a:lnTo>
                <a:lnTo>
                  <a:pt x="405948" y="568578"/>
                </a:lnTo>
                <a:lnTo>
                  <a:pt x="444021" y="548869"/>
                </a:lnTo>
                <a:lnTo>
                  <a:pt x="481679" y="519544"/>
                </a:lnTo>
                <a:lnTo>
                  <a:pt x="513377" y="483939"/>
                </a:lnTo>
                <a:lnTo>
                  <a:pt x="538202" y="442990"/>
                </a:lnTo>
                <a:lnTo>
                  <a:pt x="555244" y="397637"/>
                </a:lnTo>
                <a:lnTo>
                  <a:pt x="576381" y="391931"/>
                </a:lnTo>
                <a:lnTo>
                  <a:pt x="593661" y="378380"/>
                </a:lnTo>
                <a:lnTo>
                  <a:pt x="595286" y="375665"/>
                </a:lnTo>
                <a:lnTo>
                  <a:pt x="559943" y="375665"/>
                </a:lnTo>
                <a:lnTo>
                  <a:pt x="561522" y="364414"/>
                </a:lnTo>
                <a:lnTo>
                  <a:pt x="562768" y="353091"/>
                </a:lnTo>
                <a:lnTo>
                  <a:pt x="563586" y="341626"/>
                </a:lnTo>
                <a:lnTo>
                  <a:pt x="563880" y="329945"/>
                </a:lnTo>
                <a:lnTo>
                  <a:pt x="563735" y="321661"/>
                </a:lnTo>
                <a:lnTo>
                  <a:pt x="563292" y="313388"/>
                </a:lnTo>
                <a:lnTo>
                  <a:pt x="562540" y="305139"/>
                </a:lnTo>
                <a:lnTo>
                  <a:pt x="561466" y="296925"/>
                </a:lnTo>
                <a:lnTo>
                  <a:pt x="596141" y="296925"/>
                </a:lnTo>
                <a:lnTo>
                  <a:pt x="594518" y="294163"/>
                </a:lnTo>
                <a:lnTo>
                  <a:pt x="577988" y="280828"/>
                </a:lnTo>
                <a:lnTo>
                  <a:pt x="557530" y="274827"/>
                </a:lnTo>
                <a:lnTo>
                  <a:pt x="542288" y="227165"/>
                </a:lnTo>
                <a:lnTo>
                  <a:pt x="518464" y="184023"/>
                </a:lnTo>
                <a:lnTo>
                  <a:pt x="487091" y="146383"/>
                </a:lnTo>
                <a:lnTo>
                  <a:pt x="449203" y="115231"/>
                </a:lnTo>
                <a:lnTo>
                  <a:pt x="418425" y="98425"/>
                </a:lnTo>
                <a:close/>
              </a:path>
              <a:path w="609600" h="589914">
                <a:moveTo>
                  <a:pt x="257835" y="441705"/>
                </a:moveTo>
                <a:lnTo>
                  <a:pt x="251523" y="441705"/>
                </a:lnTo>
                <a:lnTo>
                  <a:pt x="243636" y="449579"/>
                </a:lnTo>
                <a:lnTo>
                  <a:pt x="243636" y="456691"/>
                </a:lnTo>
                <a:lnTo>
                  <a:pt x="247586" y="460628"/>
                </a:lnTo>
                <a:lnTo>
                  <a:pt x="259775" y="470449"/>
                </a:lnTo>
                <a:lnTo>
                  <a:pt x="273518" y="477567"/>
                </a:lnTo>
                <a:lnTo>
                  <a:pt x="288296" y="481899"/>
                </a:lnTo>
                <a:lnTo>
                  <a:pt x="303593" y="483362"/>
                </a:lnTo>
                <a:lnTo>
                  <a:pt x="318449" y="481899"/>
                </a:lnTo>
                <a:lnTo>
                  <a:pt x="333084" y="477567"/>
                </a:lnTo>
                <a:lnTo>
                  <a:pt x="346979" y="470449"/>
                </a:lnTo>
                <a:lnTo>
                  <a:pt x="356835" y="462787"/>
                </a:lnTo>
                <a:lnTo>
                  <a:pt x="303299" y="462787"/>
                </a:lnTo>
                <a:lnTo>
                  <a:pt x="281492" y="458501"/>
                </a:lnTo>
                <a:lnTo>
                  <a:pt x="262572" y="445642"/>
                </a:lnTo>
                <a:lnTo>
                  <a:pt x="257835" y="441705"/>
                </a:lnTo>
                <a:close/>
              </a:path>
              <a:path w="609600" h="589914">
                <a:moveTo>
                  <a:pt x="354876" y="441705"/>
                </a:moveTo>
                <a:lnTo>
                  <a:pt x="348564" y="441705"/>
                </a:lnTo>
                <a:lnTo>
                  <a:pt x="344627" y="445642"/>
                </a:lnTo>
                <a:lnTo>
                  <a:pt x="325257" y="458501"/>
                </a:lnTo>
                <a:lnTo>
                  <a:pt x="303299" y="462787"/>
                </a:lnTo>
                <a:lnTo>
                  <a:pt x="356835" y="462787"/>
                </a:lnTo>
                <a:lnTo>
                  <a:pt x="359613" y="460628"/>
                </a:lnTo>
                <a:lnTo>
                  <a:pt x="363562" y="456691"/>
                </a:lnTo>
                <a:lnTo>
                  <a:pt x="363562" y="449579"/>
                </a:lnTo>
                <a:lnTo>
                  <a:pt x="359613" y="445642"/>
                </a:lnTo>
                <a:lnTo>
                  <a:pt x="354876" y="441705"/>
                </a:lnTo>
                <a:close/>
              </a:path>
              <a:path w="609600" h="589914">
                <a:moveTo>
                  <a:pt x="69539" y="296925"/>
                </a:moveTo>
                <a:lnTo>
                  <a:pt x="47320" y="296925"/>
                </a:lnTo>
                <a:lnTo>
                  <a:pt x="46284" y="305139"/>
                </a:lnTo>
                <a:lnTo>
                  <a:pt x="45542" y="313388"/>
                </a:lnTo>
                <a:lnTo>
                  <a:pt x="45094" y="321661"/>
                </a:lnTo>
                <a:lnTo>
                  <a:pt x="44945" y="329945"/>
                </a:lnTo>
                <a:lnTo>
                  <a:pt x="45230" y="341626"/>
                </a:lnTo>
                <a:lnTo>
                  <a:pt x="46034" y="353091"/>
                </a:lnTo>
                <a:lnTo>
                  <a:pt x="47281" y="364414"/>
                </a:lnTo>
                <a:lnTo>
                  <a:pt x="48894" y="375665"/>
                </a:lnTo>
                <a:lnTo>
                  <a:pt x="70846" y="375665"/>
                </a:lnTo>
                <a:lnTo>
                  <a:pt x="66243" y="329945"/>
                </a:lnTo>
                <a:lnTo>
                  <a:pt x="69539" y="296925"/>
                </a:lnTo>
                <a:close/>
              </a:path>
              <a:path w="609600" h="589914">
                <a:moveTo>
                  <a:pt x="596141" y="296925"/>
                </a:moveTo>
                <a:lnTo>
                  <a:pt x="561466" y="296925"/>
                </a:lnTo>
                <a:lnTo>
                  <a:pt x="572297" y="302385"/>
                </a:lnTo>
                <a:lnTo>
                  <a:pt x="580771" y="311165"/>
                </a:lnTo>
                <a:lnTo>
                  <a:pt x="586291" y="322447"/>
                </a:lnTo>
                <a:lnTo>
                  <a:pt x="588263" y="335406"/>
                </a:lnTo>
                <a:lnTo>
                  <a:pt x="586160" y="349448"/>
                </a:lnTo>
                <a:lnTo>
                  <a:pt x="580294" y="361441"/>
                </a:lnTo>
                <a:lnTo>
                  <a:pt x="571333" y="370482"/>
                </a:lnTo>
                <a:lnTo>
                  <a:pt x="559943" y="375665"/>
                </a:lnTo>
                <a:lnTo>
                  <a:pt x="595286" y="375665"/>
                </a:lnTo>
                <a:lnTo>
                  <a:pt x="605321" y="358900"/>
                </a:lnTo>
                <a:lnTo>
                  <a:pt x="609600" y="335406"/>
                </a:lnTo>
                <a:lnTo>
                  <a:pt x="605571" y="312975"/>
                </a:lnTo>
                <a:lnTo>
                  <a:pt x="596141" y="296925"/>
                </a:lnTo>
                <a:close/>
              </a:path>
              <a:path w="609600" h="589914">
                <a:moveTo>
                  <a:pt x="198272" y="257175"/>
                </a:moveTo>
                <a:lnTo>
                  <a:pt x="153872" y="270194"/>
                </a:lnTo>
                <a:lnTo>
                  <a:pt x="137248" y="284225"/>
                </a:lnTo>
                <a:lnTo>
                  <a:pt x="137248" y="291211"/>
                </a:lnTo>
                <a:lnTo>
                  <a:pt x="141198" y="295148"/>
                </a:lnTo>
                <a:lnTo>
                  <a:pt x="145922" y="299084"/>
                </a:lnTo>
                <a:lnTo>
                  <a:pt x="152234" y="299084"/>
                </a:lnTo>
                <a:lnTo>
                  <a:pt x="156171" y="295148"/>
                </a:lnTo>
                <a:lnTo>
                  <a:pt x="175999" y="282360"/>
                </a:lnTo>
                <a:lnTo>
                  <a:pt x="198267" y="278098"/>
                </a:lnTo>
                <a:lnTo>
                  <a:pt x="252054" y="278098"/>
                </a:lnTo>
                <a:lnTo>
                  <a:pt x="242333" y="270194"/>
                </a:lnTo>
                <a:lnTo>
                  <a:pt x="228468" y="262969"/>
                </a:lnTo>
                <a:lnTo>
                  <a:pt x="213624" y="258625"/>
                </a:lnTo>
                <a:lnTo>
                  <a:pt x="198272" y="257175"/>
                </a:lnTo>
                <a:close/>
              </a:path>
              <a:path w="609600" h="589914">
                <a:moveTo>
                  <a:pt x="408470" y="256666"/>
                </a:moveTo>
                <a:lnTo>
                  <a:pt x="363887" y="270275"/>
                </a:lnTo>
                <a:lnTo>
                  <a:pt x="347751" y="284225"/>
                </a:lnTo>
                <a:lnTo>
                  <a:pt x="347751" y="291211"/>
                </a:lnTo>
                <a:lnTo>
                  <a:pt x="355638" y="299084"/>
                </a:lnTo>
                <a:lnTo>
                  <a:pt x="362724" y="299084"/>
                </a:lnTo>
                <a:lnTo>
                  <a:pt x="366674" y="295148"/>
                </a:lnTo>
                <a:lnTo>
                  <a:pt x="375642" y="287841"/>
                </a:lnTo>
                <a:lnTo>
                  <a:pt x="385795" y="282416"/>
                </a:lnTo>
                <a:lnTo>
                  <a:pt x="396837" y="279038"/>
                </a:lnTo>
                <a:lnTo>
                  <a:pt x="408470" y="277875"/>
                </a:lnTo>
                <a:lnTo>
                  <a:pt x="462300" y="277875"/>
                </a:lnTo>
                <a:lnTo>
                  <a:pt x="453045" y="270275"/>
                </a:lnTo>
                <a:lnTo>
                  <a:pt x="439221" y="262858"/>
                </a:lnTo>
                <a:lnTo>
                  <a:pt x="424214" y="258250"/>
                </a:lnTo>
                <a:lnTo>
                  <a:pt x="408470" y="256666"/>
                </a:lnTo>
                <a:close/>
              </a:path>
              <a:path w="609600" h="589914">
                <a:moveTo>
                  <a:pt x="252054" y="278098"/>
                </a:moveTo>
                <a:lnTo>
                  <a:pt x="198267" y="278098"/>
                </a:lnTo>
                <a:lnTo>
                  <a:pt x="220385" y="282360"/>
                </a:lnTo>
                <a:lnTo>
                  <a:pt x="239763" y="295148"/>
                </a:lnTo>
                <a:lnTo>
                  <a:pt x="242125" y="297561"/>
                </a:lnTo>
                <a:lnTo>
                  <a:pt x="244500" y="298323"/>
                </a:lnTo>
                <a:lnTo>
                  <a:pt x="250012" y="298323"/>
                </a:lnTo>
                <a:lnTo>
                  <a:pt x="253174" y="297561"/>
                </a:lnTo>
                <a:lnTo>
                  <a:pt x="254749" y="295148"/>
                </a:lnTo>
                <a:lnTo>
                  <a:pt x="258686" y="291211"/>
                </a:lnTo>
                <a:lnTo>
                  <a:pt x="258686" y="284225"/>
                </a:lnTo>
                <a:lnTo>
                  <a:pt x="254749" y="280288"/>
                </a:lnTo>
                <a:lnTo>
                  <a:pt x="252054" y="278098"/>
                </a:lnTo>
                <a:close/>
              </a:path>
              <a:path w="609600" h="589914">
                <a:moveTo>
                  <a:pt x="462300" y="277875"/>
                </a:moveTo>
                <a:lnTo>
                  <a:pt x="408470" y="277875"/>
                </a:lnTo>
                <a:lnTo>
                  <a:pt x="420095" y="279038"/>
                </a:lnTo>
                <a:lnTo>
                  <a:pt x="431134" y="282416"/>
                </a:lnTo>
                <a:lnTo>
                  <a:pt x="441290" y="287841"/>
                </a:lnTo>
                <a:lnTo>
                  <a:pt x="450265" y="295148"/>
                </a:lnTo>
                <a:lnTo>
                  <a:pt x="452628" y="297561"/>
                </a:lnTo>
                <a:lnTo>
                  <a:pt x="454990" y="298323"/>
                </a:lnTo>
                <a:lnTo>
                  <a:pt x="460514" y="298323"/>
                </a:lnTo>
                <a:lnTo>
                  <a:pt x="462876" y="297561"/>
                </a:lnTo>
                <a:lnTo>
                  <a:pt x="465239" y="295148"/>
                </a:lnTo>
                <a:lnTo>
                  <a:pt x="469188" y="291211"/>
                </a:lnTo>
                <a:lnTo>
                  <a:pt x="469188" y="284225"/>
                </a:lnTo>
                <a:lnTo>
                  <a:pt x="465239" y="280288"/>
                </a:lnTo>
                <a:lnTo>
                  <a:pt x="462300" y="277875"/>
                </a:lnTo>
                <a:close/>
              </a:path>
              <a:path w="609600" h="589914">
                <a:moveTo>
                  <a:pt x="273646" y="97662"/>
                </a:moveTo>
                <a:lnTo>
                  <a:pt x="253149" y="97662"/>
                </a:lnTo>
                <a:lnTo>
                  <a:pt x="253149" y="142493"/>
                </a:lnTo>
                <a:lnTo>
                  <a:pt x="257873" y="147192"/>
                </a:lnTo>
                <a:lnTo>
                  <a:pt x="268922" y="147192"/>
                </a:lnTo>
                <a:lnTo>
                  <a:pt x="273646" y="142493"/>
                </a:lnTo>
                <a:lnTo>
                  <a:pt x="273646" y="97662"/>
                </a:lnTo>
                <a:close/>
              </a:path>
              <a:path w="609600" h="589914">
                <a:moveTo>
                  <a:pt x="316230" y="92075"/>
                </a:moveTo>
                <a:lnTo>
                  <a:pt x="294944" y="92075"/>
                </a:lnTo>
                <a:lnTo>
                  <a:pt x="294944" y="142493"/>
                </a:lnTo>
                <a:lnTo>
                  <a:pt x="299669" y="147192"/>
                </a:lnTo>
                <a:lnTo>
                  <a:pt x="311505" y="147192"/>
                </a:lnTo>
                <a:lnTo>
                  <a:pt x="316230" y="142493"/>
                </a:lnTo>
                <a:lnTo>
                  <a:pt x="316230" y="92075"/>
                </a:lnTo>
                <a:close/>
              </a:path>
              <a:path w="609600" h="589914">
                <a:moveTo>
                  <a:pt x="406796" y="92075"/>
                </a:moveTo>
                <a:lnTo>
                  <a:pt x="316230" y="92075"/>
                </a:lnTo>
                <a:lnTo>
                  <a:pt x="329641" y="93725"/>
                </a:lnTo>
                <a:lnTo>
                  <a:pt x="336740" y="94487"/>
                </a:lnTo>
                <a:lnTo>
                  <a:pt x="336740" y="142493"/>
                </a:lnTo>
                <a:lnTo>
                  <a:pt x="341464" y="147192"/>
                </a:lnTo>
                <a:lnTo>
                  <a:pt x="353301" y="147192"/>
                </a:lnTo>
                <a:lnTo>
                  <a:pt x="358025" y="142493"/>
                </a:lnTo>
                <a:lnTo>
                  <a:pt x="358025" y="98425"/>
                </a:lnTo>
                <a:lnTo>
                  <a:pt x="418425" y="98425"/>
                </a:lnTo>
                <a:lnTo>
                  <a:pt x="406796" y="92075"/>
                </a:lnTo>
                <a:close/>
              </a:path>
              <a:path w="609600" h="589914">
                <a:moveTo>
                  <a:pt x="323329" y="71627"/>
                </a:moveTo>
                <a:lnTo>
                  <a:pt x="287845" y="71627"/>
                </a:lnTo>
                <a:lnTo>
                  <a:pt x="280746" y="72389"/>
                </a:lnTo>
                <a:lnTo>
                  <a:pt x="273646" y="73278"/>
                </a:lnTo>
                <a:lnTo>
                  <a:pt x="336740" y="73278"/>
                </a:lnTo>
                <a:lnTo>
                  <a:pt x="323329" y="71627"/>
                </a:lnTo>
                <a:close/>
              </a:path>
              <a:path w="609600" h="589914">
                <a:moveTo>
                  <a:pt x="353301" y="42544"/>
                </a:moveTo>
                <a:lnTo>
                  <a:pt x="341464" y="42544"/>
                </a:lnTo>
                <a:lnTo>
                  <a:pt x="336740" y="47243"/>
                </a:lnTo>
                <a:lnTo>
                  <a:pt x="336740" y="73278"/>
                </a:lnTo>
                <a:lnTo>
                  <a:pt x="358025" y="73278"/>
                </a:lnTo>
                <a:lnTo>
                  <a:pt x="358025" y="47243"/>
                </a:lnTo>
                <a:lnTo>
                  <a:pt x="353301" y="42544"/>
                </a:lnTo>
                <a:close/>
              </a:path>
              <a:path w="609600" h="589914">
                <a:moveTo>
                  <a:pt x="311505" y="0"/>
                </a:moveTo>
                <a:lnTo>
                  <a:pt x="299669" y="0"/>
                </a:lnTo>
                <a:lnTo>
                  <a:pt x="294944" y="4699"/>
                </a:lnTo>
                <a:lnTo>
                  <a:pt x="294944" y="71627"/>
                </a:lnTo>
                <a:lnTo>
                  <a:pt x="316230" y="71627"/>
                </a:lnTo>
                <a:lnTo>
                  <a:pt x="316230" y="4699"/>
                </a:lnTo>
                <a:lnTo>
                  <a:pt x="311505" y="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818718" y="3913632"/>
            <a:ext cx="589915" cy="609600"/>
          </a:xfrm>
          <a:custGeom>
            <a:rect l="l" t="t" r="r" b="b"/>
            <a:pathLst>
              <a:path w="589915" h="609600">
                <a:moveTo>
                  <a:pt x="476173" y="407924"/>
                </a:moveTo>
                <a:lnTo>
                  <a:pt x="418807" y="407924"/>
                </a:lnTo>
                <a:lnTo>
                  <a:pt x="418807" y="580898"/>
                </a:lnTo>
                <a:lnTo>
                  <a:pt x="421053" y="592079"/>
                </a:lnTo>
                <a:lnTo>
                  <a:pt x="427181" y="601202"/>
                </a:lnTo>
                <a:lnTo>
                  <a:pt x="436279" y="607347"/>
                </a:lnTo>
                <a:lnTo>
                  <a:pt x="447433" y="609600"/>
                </a:lnTo>
                <a:lnTo>
                  <a:pt x="458584" y="607347"/>
                </a:lnTo>
                <a:lnTo>
                  <a:pt x="467723" y="601202"/>
                </a:lnTo>
                <a:lnTo>
                  <a:pt x="473903" y="592079"/>
                </a:lnTo>
                <a:lnTo>
                  <a:pt x="476173" y="580898"/>
                </a:lnTo>
                <a:lnTo>
                  <a:pt x="476173" y="407924"/>
                </a:lnTo>
                <a:close/>
              </a:path>
              <a:path w="589915" h="609600">
                <a:moveTo>
                  <a:pt x="545896" y="407924"/>
                </a:moveTo>
                <a:lnTo>
                  <a:pt x="488492" y="407924"/>
                </a:lnTo>
                <a:lnTo>
                  <a:pt x="488492" y="580898"/>
                </a:lnTo>
                <a:lnTo>
                  <a:pt x="490762" y="592079"/>
                </a:lnTo>
                <a:lnTo>
                  <a:pt x="496938" y="601202"/>
                </a:lnTo>
                <a:lnTo>
                  <a:pt x="506066" y="607347"/>
                </a:lnTo>
                <a:lnTo>
                  <a:pt x="517194" y="609600"/>
                </a:lnTo>
                <a:lnTo>
                  <a:pt x="528376" y="607347"/>
                </a:lnTo>
                <a:lnTo>
                  <a:pt x="537498" y="601202"/>
                </a:lnTo>
                <a:lnTo>
                  <a:pt x="543644" y="592079"/>
                </a:lnTo>
                <a:lnTo>
                  <a:pt x="545896" y="580898"/>
                </a:lnTo>
                <a:lnTo>
                  <a:pt x="545896" y="407924"/>
                </a:lnTo>
                <a:close/>
              </a:path>
              <a:path w="589915" h="609600">
                <a:moveTo>
                  <a:pt x="398487" y="283464"/>
                </a:moveTo>
                <a:lnTo>
                  <a:pt x="376923" y="392176"/>
                </a:lnTo>
                <a:lnTo>
                  <a:pt x="375310" y="400431"/>
                </a:lnTo>
                <a:lnTo>
                  <a:pt x="381673" y="407924"/>
                </a:lnTo>
                <a:lnTo>
                  <a:pt x="582980" y="407924"/>
                </a:lnTo>
                <a:lnTo>
                  <a:pt x="589330" y="400431"/>
                </a:lnTo>
                <a:lnTo>
                  <a:pt x="566271" y="284226"/>
                </a:lnTo>
                <a:lnTo>
                  <a:pt x="443585" y="284226"/>
                </a:lnTo>
                <a:lnTo>
                  <a:pt x="398487" y="283464"/>
                </a:lnTo>
                <a:close/>
              </a:path>
              <a:path w="589915" h="609600">
                <a:moveTo>
                  <a:pt x="546073" y="182372"/>
                </a:moveTo>
                <a:lnTo>
                  <a:pt x="501446" y="182372"/>
                </a:lnTo>
                <a:lnTo>
                  <a:pt x="471855" y="264668"/>
                </a:lnTo>
                <a:lnTo>
                  <a:pt x="467359" y="272831"/>
                </a:lnTo>
                <a:lnTo>
                  <a:pt x="460749" y="279019"/>
                </a:lnTo>
                <a:lnTo>
                  <a:pt x="452624" y="282920"/>
                </a:lnTo>
                <a:lnTo>
                  <a:pt x="443585" y="284226"/>
                </a:lnTo>
                <a:lnTo>
                  <a:pt x="566271" y="284226"/>
                </a:lnTo>
                <a:lnTo>
                  <a:pt x="546073" y="182372"/>
                </a:lnTo>
                <a:close/>
              </a:path>
              <a:path w="589915" h="609600">
                <a:moveTo>
                  <a:pt x="345605" y="215392"/>
                </a:moveTo>
                <a:lnTo>
                  <a:pt x="336833" y="216985"/>
                </a:lnTo>
                <a:lnTo>
                  <a:pt x="329638" y="221662"/>
                </a:lnTo>
                <a:lnTo>
                  <a:pt x="324723" y="228697"/>
                </a:lnTo>
                <a:lnTo>
                  <a:pt x="322795" y="237363"/>
                </a:lnTo>
                <a:lnTo>
                  <a:pt x="324425" y="246147"/>
                </a:lnTo>
                <a:lnTo>
                  <a:pt x="329115" y="253349"/>
                </a:lnTo>
                <a:lnTo>
                  <a:pt x="336170" y="258240"/>
                </a:lnTo>
                <a:lnTo>
                  <a:pt x="344893" y="260096"/>
                </a:lnTo>
                <a:lnTo>
                  <a:pt x="434555" y="261620"/>
                </a:lnTo>
                <a:lnTo>
                  <a:pt x="442252" y="261620"/>
                </a:lnTo>
                <a:lnTo>
                  <a:pt x="449135" y="258064"/>
                </a:lnTo>
                <a:lnTo>
                  <a:pt x="453313" y="251968"/>
                </a:lnTo>
                <a:lnTo>
                  <a:pt x="477731" y="216662"/>
                </a:lnTo>
                <a:lnTo>
                  <a:pt x="423278" y="216662"/>
                </a:lnTo>
                <a:lnTo>
                  <a:pt x="345605" y="215392"/>
                </a:lnTo>
                <a:close/>
              </a:path>
              <a:path w="589915" h="609600">
                <a:moveTo>
                  <a:pt x="509320" y="126365"/>
                </a:moveTo>
                <a:lnTo>
                  <a:pt x="464870" y="126365"/>
                </a:lnTo>
                <a:lnTo>
                  <a:pt x="470712" y="130683"/>
                </a:lnTo>
                <a:lnTo>
                  <a:pt x="474903" y="136652"/>
                </a:lnTo>
                <a:lnTo>
                  <a:pt x="477062" y="143637"/>
                </a:lnTo>
                <a:lnTo>
                  <a:pt x="478281" y="156845"/>
                </a:lnTo>
                <a:lnTo>
                  <a:pt x="474427" y="169100"/>
                </a:lnTo>
                <a:lnTo>
                  <a:pt x="466240" y="179070"/>
                </a:lnTo>
                <a:lnTo>
                  <a:pt x="454456" y="185420"/>
                </a:lnTo>
                <a:lnTo>
                  <a:pt x="450659" y="186436"/>
                </a:lnTo>
                <a:lnTo>
                  <a:pt x="447522" y="186690"/>
                </a:lnTo>
                <a:lnTo>
                  <a:pt x="443953" y="186690"/>
                </a:lnTo>
                <a:lnTo>
                  <a:pt x="423278" y="216662"/>
                </a:lnTo>
                <a:lnTo>
                  <a:pt x="477731" y="216662"/>
                </a:lnTo>
                <a:lnTo>
                  <a:pt x="501446" y="182372"/>
                </a:lnTo>
                <a:lnTo>
                  <a:pt x="546073" y="182372"/>
                </a:lnTo>
                <a:lnTo>
                  <a:pt x="539927" y="151384"/>
                </a:lnTo>
                <a:lnTo>
                  <a:pt x="536074" y="141366"/>
                </a:lnTo>
                <a:lnTo>
                  <a:pt x="529196" y="133445"/>
                </a:lnTo>
                <a:lnTo>
                  <a:pt x="520032" y="128238"/>
                </a:lnTo>
                <a:lnTo>
                  <a:pt x="509320" y="126365"/>
                </a:lnTo>
                <a:close/>
              </a:path>
              <a:path w="589915" h="609600">
                <a:moveTo>
                  <a:pt x="358495" y="113284"/>
                </a:moveTo>
                <a:lnTo>
                  <a:pt x="345965" y="115802"/>
                </a:lnTo>
                <a:lnTo>
                  <a:pt x="335759" y="122666"/>
                </a:lnTo>
                <a:lnTo>
                  <a:pt x="328891" y="132840"/>
                </a:lnTo>
                <a:lnTo>
                  <a:pt x="326377" y="145288"/>
                </a:lnTo>
                <a:lnTo>
                  <a:pt x="326377" y="197231"/>
                </a:lnTo>
                <a:lnTo>
                  <a:pt x="332282" y="194437"/>
                </a:lnTo>
                <a:lnTo>
                  <a:pt x="338988" y="192913"/>
                </a:lnTo>
                <a:lnTo>
                  <a:pt x="390626" y="192913"/>
                </a:lnTo>
                <a:lnTo>
                  <a:pt x="390626" y="185547"/>
                </a:lnTo>
                <a:lnTo>
                  <a:pt x="357962" y="164084"/>
                </a:lnTo>
                <a:lnTo>
                  <a:pt x="457035" y="164084"/>
                </a:lnTo>
                <a:lnTo>
                  <a:pt x="459532" y="158803"/>
                </a:lnTo>
                <a:lnTo>
                  <a:pt x="459917" y="150876"/>
                </a:lnTo>
                <a:lnTo>
                  <a:pt x="457215" y="143490"/>
                </a:lnTo>
                <a:lnTo>
                  <a:pt x="453491" y="139446"/>
                </a:lnTo>
                <a:lnTo>
                  <a:pt x="403148" y="139446"/>
                </a:lnTo>
                <a:lnTo>
                  <a:pt x="372999" y="127127"/>
                </a:lnTo>
                <a:lnTo>
                  <a:pt x="384676" y="127127"/>
                </a:lnTo>
                <a:lnTo>
                  <a:pt x="381228" y="122660"/>
                </a:lnTo>
                <a:lnTo>
                  <a:pt x="374718" y="117649"/>
                </a:lnTo>
                <a:lnTo>
                  <a:pt x="367033" y="114425"/>
                </a:lnTo>
                <a:lnTo>
                  <a:pt x="358495" y="113284"/>
                </a:lnTo>
                <a:close/>
              </a:path>
              <a:path w="589915" h="609600">
                <a:moveTo>
                  <a:pt x="429450" y="186944"/>
                </a:moveTo>
                <a:lnTo>
                  <a:pt x="417626" y="186944"/>
                </a:lnTo>
                <a:lnTo>
                  <a:pt x="416191" y="194056"/>
                </a:lnTo>
                <a:lnTo>
                  <a:pt x="420852" y="194183"/>
                </a:lnTo>
                <a:lnTo>
                  <a:pt x="429450" y="186944"/>
                </a:lnTo>
                <a:close/>
              </a:path>
              <a:path w="589915" h="609600">
                <a:moveTo>
                  <a:pt x="390626" y="192913"/>
                </a:moveTo>
                <a:lnTo>
                  <a:pt x="338988" y="192913"/>
                </a:lnTo>
                <a:lnTo>
                  <a:pt x="390626" y="193802"/>
                </a:lnTo>
                <a:lnTo>
                  <a:pt x="390626" y="192913"/>
                </a:lnTo>
                <a:close/>
              </a:path>
              <a:path w="589915" h="609600">
                <a:moveTo>
                  <a:pt x="457035" y="164084"/>
                </a:moveTo>
                <a:lnTo>
                  <a:pt x="357962" y="164084"/>
                </a:lnTo>
                <a:lnTo>
                  <a:pt x="393217" y="178308"/>
                </a:lnTo>
                <a:lnTo>
                  <a:pt x="396532" y="179705"/>
                </a:lnTo>
                <a:lnTo>
                  <a:pt x="400113" y="180086"/>
                </a:lnTo>
                <a:lnTo>
                  <a:pt x="443242" y="173609"/>
                </a:lnTo>
                <a:lnTo>
                  <a:pt x="450650" y="170896"/>
                </a:lnTo>
                <a:lnTo>
                  <a:pt x="456261" y="165719"/>
                </a:lnTo>
                <a:lnTo>
                  <a:pt x="457035" y="164084"/>
                </a:lnTo>
                <a:close/>
              </a:path>
              <a:path w="589915" h="609600">
                <a:moveTo>
                  <a:pt x="437248" y="134239"/>
                </a:moveTo>
                <a:lnTo>
                  <a:pt x="403148" y="139446"/>
                </a:lnTo>
                <a:lnTo>
                  <a:pt x="453491" y="139446"/>
                </a:lnTo>
                <a:lnTo>
                  <a:pt x="452059" y="137890"/>
                </a:lnTo>
                <a:lnTo>
                  <a:pt x="445165" y="134623"/>
                </a:lnTo>
                <a:lnTo>
                  <a:pt x="437248" y="134239"/>
                </a:lnTo>
                <a:close/>
              </a:path>
              <a:path w="589915" h="609600">
                <a:moveTo>
                  <a:pt x="384676" y="127127"/>
                </a:moveTo>
                <a:lnTo>
                  <a:pt x="372999" y="127127"/>
                </a:lnTo>
                <a:lnTo>
                  <a:pt x="386245" y="129159"/>
                </a:lnTo>
                <a:lnTo>
                  <a:pt x="384676" y="127127"/>
                </a:lnTo>
                <a:close/>
              </a:path>
              <a:path w="589915" h="609600">
                <a:moveTo>
                  <a:pt x="154442" y="359918"/>
                </a:moveTo>
                <a:lnTo>
                  <a:pt x="91376" y="359918"/>
                </a:lnTo>
                <a:lnTo>
                  <a:pt x="141681" y="437388"/>
                </a:lnTo>
                <a:lnTo>
                  <a:pt x="152958" y="585089"/>
                </a:lnTo>
                <a:lnTo>
                  <a:pt x="155828" y="595221"/>
                </a:lnTo>
                <a:lnTo>
                  <a:pt x="162117" y="603186"/>
                </a:lnTo>
                <a:lnTo>
                  <a:pt x="170941" y="608199"/>
                </a:lnTo>
                <a:lnTo>
                  <a:pt x="181419" y="609473"/>
                </a:lnTo>
                <a:lnTo>
                  <a:pt x="191524" y="606601"/>
                </a:lnTo>
                <a:lnTo>
                  <a:pt x="199459" y="600313"/>
                </a:lnTo>
                <a:lnTo>
                  <a:pt x="204461" y="591524"/>
                </a:lnTo>
                <a:lnTo>
                  <a:pt x="205765" y="581152"/>
                </a:lnTo>
                <a:lnTo>
                  <a:pt x="193941" y="426720"/>
                </a:lnTo>
                <a:lnTo>
                  <a:pt x="193586" y="422402"/>
                </a:lnTo>
                <a:lnTo>
                  <a:pt x="192151" y="418211"/>
                </a:lnTo>
                <a:lnTo>
                  <a:pt x="189738" y="414401"/>
                </a:lnTo>
                <a:lnTo>
                  <a:pt x="154442" y="359918"/>
                </a:lnTo>
                <a:close/>
              </a:path>
              <a:path w="589915" h="609600">
                <a:moveTo>
                  <a:pt x="94108" y="155207"/>
                </a:moveTo>
                <a:lnTo>
                  <a:pt x="28282" y="163703"/>
                </a:lnTo>
                <a:lnTo>
                  <a:pt x="0" y="201168"/>
                </a:lnTo>
                <a:lnTo>
                  <a:pt x="26670" y="369062"/>
                </a:lnTo>
                <a:lnTo>
                  <a:pt x="50749" y="469900"/>
                </a:lnTo>
                <a:lnTo>
                  <a:pt x="23190" y="576580"/>
                </a:lnTo>
                <a:lnTo>
                  <a:pt x="52645" y="609290"/>
                </a:lnTo>
                <a:lnTo>
                  <a:pt x="62196" y="605917"/>
                </a:lnTo>
                <a:lnTo>
                  <a:pt x="69783" y="599209"/>
                </a:lnTo>
                <a:lnTo>
                  <a:pt x="74371" y="589788"/>
                </a:lnTo>
                <a:lnTo>
                  <a:pt x="103644" y="476758"/>
                </a:lnTo>
                <a:lnTo>
                  <a:pt x="104711" y="472567"/>
                </a:lnTo>
                <a:lnTo>
                  <a:pt x="104711" y="468122"/>
                </a:lnTo>
                <a:lnTo>
                  <a:pt x="103733" y="463931"/>
                </a:lnTo>
                <a:lnTo>
                  <a:pt x="79298" y="361569"/>
                </a:lnTo>
                <a:lnTo>
                  <a:pt x="91376" y="359918"/>
                </a:lnTo>
                <a:lnTo>
                  <a:pt x="154442" y="359918"/>
                </a:lnTo>
                <a:lnTo>
                  <a:pt x="147942" y="349885"/>
                </a:lnTo>
                <a:lnTo>
                  <a:pt x="131483" y="233680"/>
                </a:lnTo>
                <a:lnTo>
                  <a:pt x="62026" y="226314"/>
                </a:lnTo>
                <a:lnTo>
                  <a:pt x="148475" y="216281"/>
                </a:lnTo>
                <a:lnTo>
                  <a:pt x="151790" y="215011"/>
                </a:lnTo>
                <a:lnTo>
                  <a:pt x="154660" y="213106"/>
                </a:lnTo>
                <a:lnTo>
                  <a:pt x="201425" y="182626"/>
                </a:lnTo>
                <a:lnTo>
                  <a:pt x="56832" y="182626"/>
                </a:lnTo>
                <a:lnTo>
                  <a:pt x="112953" y="162941"/>
                </a:lnTo>
                <a:lnTo>
                  <a:pt x="107308" y="159109"/>
                </a:lnTo>
                <a:lnTo>
                  <a:pt x="100968" y="156479"/>
                </a:lnTo>
                <a:lnTo>
                  <a:pt x="94108" y="155207"/>
                </a:lnTo>
                <a:close/>
              </a:path>
              <a:path w="589915" h="609600">
                <a:moveTo>
                  <a:pt x="261137" y="84836"/>
                </a:moveTo>
                <a:lnTo>
                  <a:pt x="255587" y="85852"/>
                </a:lnTo>
                <a:lnTo>
                  <a:pt x="250291" y="88519"/>
                </a:lnTo>
                <a:lnTo>
                  <a:pt x="258563" y="90799"/>
                </a:lnTo>
                <a:lnTo>
                  <a:pt x="266063" y="94662"/>
                </a:lnTo>
                <a:lnTo>
                  <a:pt x="272589" y="99931"/>
                </a:lnTo>
                <a:lnTo>
                  <a:pt x="277939" y="106426"/>
                </a:lnTo>
                <a:lnTo>
                  <a:pt x="283923" y="121453"/>
                </a:lnTo>
                <a:lnTo>
                  <a:pt x="283705" y="137112"/>
                </a:lnTo>
                <a:lnTo>
                  <a:pt x="277628" y="151556"/>
                </a:lnTo>
                <a:lnTo>
                  <a:pt x="266039" y="162941"/>
                </a:lnTo>
                <a:lnTo>
                  <a:pt x="232397" y="184912"/>
                </a:lnTo>
                <a:lnTo>
                  <a:pt x="232397" y="199644"/>
                </a:lnTo>
                <a:lnTo>
                  <a:pt x="169837" y="240284"/>
                </a:lnTo>
                <a:lnTo>
                  <a:pt x="164195" y="245782"/>
                </a:lnTo>
                <a:lnTo>
                  <a:pt x="161223" y="252745"/>
                </a:lnTo>
                <a:lnTo>
                  <a:pt x="161103" y="260304"/>
                </a:lnTo>
                <a:lnTo>
                  <a:pt x="164020" y="267589"/>
                </a:lnTo>
                <a:lnTo>
                  <a:pt x="169560" y="273252"/>
                </a:lnTo>
                <a:lnTo>
                  <a:pt x="176595" y="276225"/>
                </a:lnTo>
                <a:lnTo>
                  <a:pt x="184231" y="276340"/>
                </a:lnTo>
                <a:lnTo>
                  <a:pt x="191579" y="273431"/>
                </a:lnTo>
                <a:lnTo>
                  <a:pt x="249580" y="235839"/>
                </a:lnTo>
                <a:lnTo>
                  <a:pt x="278779" y="235839"/>
                </a:lnTo>
                <a:lnTo>
                  <a:pt x="287262" y="230124"/>
                </a:lnTo>
                <a:lnTo>
                  <a:pt x="294131" y="219912"/>
                </a:lnTo>
                <a:lnTo>
                  <a:pt x="296646" y="207391"/>
                </a:lnTo>
                <a:lnTo>
                  <a:pt x="296545" y="116713"/>
                </a:lnTo>
                <a:lnTo>
                  <a:pt x="294185" y="104862"/>
                </a:lnTo>
                <a:lnTo>
                  <a:pt x="287570" y="94932"/>
                </a:lnTo>
                <a:lnTo>
                  <a:pt x="277922" y="88138"/>
                </a:lnTo>
                <a:lnTo>
                  <a:pt x="266484" y="85217"/>
                </a:lnTo>
                <a:lnTo>
                  <a:pt x="261137" y="84836"/>
                </a:lnTo>
                <a:close/>
              </a:path>
              <a:path w="589915" h="609600">
                <a:moveTo>
                  <a:pt x="278779" y="235839"/>
                </a:moveTo>
                <a:lnTo>
                  <a:pt x="249580" y="235839"/>
                </a:lnTo>
                <a:lnTo>
                  <a:pt x="254050" y="238125"/>
                </a:lnTo>
                <a:lnTo>
                  <a:pt x="259143" y="239522"/>
                </a:lnTo>
                <a:lnTo>
                  <a:pt x="264515" y="239522"/>
                </a:lnTo>
                <a:lnTo>
                  <a:pt x="277053" y="237001"/>
                </a:lnTo>
                <a:lnTo>
                  <a:pt x="278779" y="235839"/>
                </a:lnTo>
                <a:close/>
              </a:path>
              <a:path w="589915" h="609600">
                <a:moveTo>
                  <a:pt x="242671" y="106045"/>
                </a:moveTo>
                <a:lnTo>
                  <a:pt x="236728" y="107061"/>
                </a:lnTo>
                <a:lnTo>
                  <a:pt x="134785" y="173482"/>
                </a:lnTo>
                <a:lnTo>
                  <a:pt x="56832" y="182626"/>
                </a:lnTo>
                <a:lnTo>
                  <a:pt x="201425" y="182626"/>
                </a:lnTo>
                <a:lnTo>
                  <a:pt x="255790" y="147193"/>
                </a:lnTo>
                <a:lnTo>
                  <a:pt x="261979" y="141073"/>
                </a:lnTo>
                <a:lnTo>
                  <a:pt x="265162" y="133477"/>
                </a:lnTo>
                <a:lnTo>
                  <a:pt x="265262" y="131953"/>
                </a:lnTo>
                <a:lnTo>
                  <a:pt x="265366" y="124833"/>
                </a:lnTo>
                <a:lnTo>
                  <a:pt x="262140" y="116713"/>
                </a:lnTo>
                <a:lnTo>
                  <a:pt x="258787" y="111633"/>
                </a:lnTo>
                <a:lnTo>
                  <a:pt x="253707" y="108331"/>
                </a:lnTo>
                <a:lnTo>
                  <a:pt x="242671" y="106045"/>
                </a:lnTo>
                <a:close/>
              </a:path>
              <a:path w="589915" h="609600">
                <a:moveTo>
                  <a:pt x="78041" y="42926"/>
                </a:moveTo>
                <a:lnTo>
                  <a:pt x="60380" y="46472"/>
                </a:lnTo>
                <a:lnTo>
                  <a:pt x="45956" y="56149"/>
                </a:lnTo>
                <a:lnTo>
                  <a:pt x="36230" y="70518"/>
                </a:lnTo>
                <a:lnTo>
                  <a:pt x="32664" y="88138"/>
                </a:lnTo>
                <a:lnTo>
                  <a:pt x="36230" y="105777"/>
                </a:lnTo>
                <a:lnTo>
                  <a:pt x="45956" y="120189"/>
                </a:lnTo>
                <a:lnTo>
                  <a:pt x="60380" y="129911"/>
                </a:lnTo>
                <a:lnTo>
                  <a:pt x="78041" y="133477"/>
                </a:lnTo>
                <a:lnTo>
                  <a:pt x="95700" y="129911"/>
                </a:lnTo>
                <a:lnTo>
                  <a:pt x="110120" y="120189"/>
                </a:lnTo>
                <a:lnTo>
                  <a:pt x="119841" y="105777"/>
                </a:lnTo>
                <a:lnTo>
                  <a:pt x="123405" y="88138"/>
                </a:lnTo>
                <a:lnTo>
                  <a:pt x="119841" y="70518"/>
                </a:lnTo>
                <a:lnTo>
                  <a:pt x="110120" y="56149"/>
                </a:lnTo>
                <a:lnTo>
                  <a:pt x="95700" y="46472"/>
                </a:lnTo>
                <a:lnTo>
                  <a:pt x="78041" y="42926"/>
                </a:lnTo>
                <a:close/>
              </a:path>
              <a:path w="589915" h="609600">
                <a:moveTo>
                  <a:pt x="209245" y="102489"/>
                </a:moveTo>
                <a:lnTo>
                  <a:pt x="180251" y="106045"/>
                </a:lnTo>
                <a:lnTo>
                  <a:pt x="171969" y="109128"/>
                </a:lnTo>
                <a:lnTo>
                  <a:pt x="165993" y="115189"/>
                </a:lnTo>
                <a:lnTo>
                  <a:pt x="163054" y="123154"/>
                </a:lnTo>
                <a:lnTo>
                  <a:pt x="163880" y="131953"/>
                </a:lnTo>
                <a:lnTo>
                  <a:pt x="209245" y="102489"/>
                </a:lnTo>
                <a:close/>
              </a:path>
              <a:path w="589915" h="609600">
                <a:moveTo>
                  <a:pt x="227368" y="0"/>
                </a:moveTo>
                <a:lnTo>
                  <a:pt x="212027" y="3097"/>
                </a:lnTo>
                <a:lnTo>
                  <a:pt x="199501" y="11541"/>
                </a:lnTo>
                <a:lnTo>
                  <a:pt x="191056" y="24056"/>
                </a:lnTo>
                <a:lnTo>
                  <a:pt x="187960" y="39370"/>
                </a:lnTo>
                <a:lnTo>
                  <a:pt x="191056" y="54683"/>
                </a:lnTo>
                <a:lnTo>
                  <a:pt x="199501" y="67198"/>
                </a:lnTo>
                <a:lnTo>
                  <a:pt x="212027" y="75642"/>
                </a:lnTo>
                <a:lnTo>
                  <a:pt x="227368" y="78740"/>
                </a:lnTo>
                <a:lnTo>
                  <a:pt x="242708" y="75642"/>
                </a:lnTo>
                <a:lnTo>
                  <a:pt x="255235" y="67198"/>
                </a:lnTo>
                <a:lnTo>
                  <a:pt x="263679" y="54683"/>
                </a:lnTo>
                <a:lnTo>
                  <a:pt x="266776" y="39370"/>
                </a:lnTo>
                <a:lnTo>
                  <a:pt x="263679" y="24056"/>
                </a:lnTo>
                <a:lnTo>
                  <a:pt x="255235" y="11541"/>
                </a:lnTo>
                <a:lnTo>
                  <a:pt x="242708" y="3097"/>
                </a:lnTo>
                <a:lnTo>
                  <a:pt x="227368" y="0"/>
                </a:lnTo>
                <a:close/>
              </a:path>
              <a:path w="589915" h="609600">
                <a:moveTo>
                  <a:pt x="529006" y="72390"/>
                </a:moveTo>
                <a:lnTo>
                  <a:pt x="434721" y="72390"/>
                </a:lnTo>
                <a:lnTo>
                  <a:pt x="441518" y="86625"/>
                </a:lnTo>
                <a:lnTo>
                  <a:pt x="452313" y="97885"/>
                </a:lnTo>
                <a:lnTo>
                  <a:pt x="466199" y="105286"/>
                </a:lnTo>
                <a:lnTo>
                  <a:pt x="482269" y="107950"/>
                </a:lnTo>
                <a:lnTo>
                  <a:pt x="501581" y="104070"/>
                </a:lnTo>
                <a:lnTo>
                  <a:pt x="517321" y="93487"/>
                </a:lnTo>
                <a:lnTo>
                  <a:pt x="527918" y="77785"/>
                </a:lnTo>
                <a:lnTo>
                  <a:pt x="529006" y="72390"/>
                </a:lnTo>
                <a:close/>
              </a:path>
              <a:path w="589915" h="609600">
                <a:moveTo>
                  <a:pt x="395617" y="28067"/>
                </a:moveTo>
                <a:lnTo>
                  <a:pt x="380286" y="31164"/>
                </a:lnTo>
                <a:lnTo>
                  <a:pt x="367768" y="39608"/>
                </a:lnTo>
                <a:lnTo>
                  <a:pt x="359329" y="52123"/>
                </a:lnTo>
                <a:lnTo>
                  <a:pt x="356235" y="67437"/>
                </a:lnTo>
                <a:lnTo>
                  <a:pt x="359329" y="82804"/>
                </a:lnTo>
                <a:lnTo>
                  <a:pt x="367768" y="95313"/>
                </a:lnTo>
                <a:lnTo>
                  <a:pt x="380286" y="103727"/>
                </a:lnTo>
                <a:lnTo>
                  <a:pt x="395617" y="106807"/>
                </a:lnTo>
                <a:lnTo>
                  <a:pt x="409880" y="104143"/>
                </a:lnTo>
                <a:lnTo>
                  <a:pt x="421813" y="96837"/>
                </a:lnTo>
                <a:lnTo>
                  <a:pt x="430423" y="85911"/>
                </a:lnTo>
                <a:lnTo>
                  <a:pt x="434721" y="72390"/>
                </a:lnTo>
                <a:lnTo>
                  <a:pt x="529006" y="72390"/>
                </a:lnTo>
                <a:lnTo>
                  <a:pt x="531799" y="58547"/>
                </a:lnTo>
                <a:lnTo>
                  <a:pt x="531031" y="54737"/>
                </a:lnTo>
                <a:lnTo>
                  <a:pt x="432930" y="54737"/>
                </a:lnTo>
                <a:lnTo>
                  <a:pt x="427318" y="44033"/>
                </a:lnTo>
                <a:lnTo>
                  <a:pt x="418807" y="35591"/>
                </a:lnTo>
                <a:lnTo>
                  <a:pt x="408030" y="30055"/>
                </a:lnTo>
                <a:lnTo>
                  <a:pt x="395617" y="28067"/>
                </a:lnTo>
                <a:close/>
              </a:path>
              <a:path w="589915" h="609600">
                <a:moveTo>
                  <a:pt x="482269" y="9017"/>
                </a:moveTo>
                <a:lnTo>
                  <a:pt x="463853" y="12571"/>
                </a:lnTo>
                <a:lnTo>
                  <a:pt x="448575" y="22304"/>
                </a:lnTo>
                <a:lnTo>
                  <a:pt x="437808" y="36824"/>
                </a:lnTo>
                <a:lnTo>
                  <a:pt x="432930" y="54737"/>
                </a:lnTo>
                <a:lnTo>
                  <a:pt x="531031" y="54737"/>
                </a:lnTo>
                <a:lnTo>
                  <a:pt x="527918" y="39288"/>
                </a:lnTo>
                <a:lnTo>
                  <a:pt x="517321" y="23542"/>
                </a:lnTo>
                <a:lnTo>
                  <a:pt x="501581" y="12916"/>
                </a:lnTo>
                <a:lnTo>
                  <a:pt x="482269" y="9017"/>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829055" y="5134355"/>
            <a:ext cx="620395" cy="676910"/>
          </a:xfrm>
          <a:custGeom>
            <a:rect l="l" t="t" r="r" b="b"/>
            <a:pathLst>
              <a:path w="620394" h="676910">
                <a:moveTo>
                  <a:pt x="310134" y="0"/>
                </a:moveTo>
                <a:lnTo>
                  <a:pt x="271172" y="5834"/>
                </a:lnTo>
                <a:lnTo>
                  <a:pt x="236302" y="22383"/>
                </a:lnTo>
                <a:lnTo>
                  <a:pt x="207642" y="48220"/>
                </a:lnTo>
                <a:lnTo>
                  <a:pt x="187312" y="81915"/>
                </a:lnTo>
                <a:lnTo>
                  <a:pt x="147628" y="102593"/>
                </a:lnTo>
                <a:lnTo>
                  <a:pt x="111560" y="128565"/>
                </a:lnTo>
                <a:lnTo>
                  <a:pt x="79624" y="159315"/>
                </a:lnTo>
                <a:lnTo>
                  <a:pt x="52336" y="194325"/>
                </a:lnTo>
                <a:lnTo>
                  <a:pt x="30214" y="233080"/>
                </a:lnTo>
                <a:lnTo>
                  <a:pt x="13772" y="275064"/>
                </a:lnTo>
                <a:lnTo>
                  <a:pt x="3528" y="319770"/>
                </a:lnTo>
                <a:lnTo>
                  <a:pt x="0" y="366649"/>
                </a:lnTo>
                <a:lnTo>
                  <a:pt x="3378" y="412461"/>
                </a:lnTo>
                <a:lnTo>
                  <a:pt x="13157" y="456186"/>
                </a:lnTo>
                <a:lnTo>
                  <a:pt x="28859" y="497344"/>
                </a:lnTo>
                <a:lnTo>
                  <a:pt x="50004" y="535455"/>
                </a:lnTo>
                <a:lnTo>
                  <a:pt x="76112" y="570040"/>
                </a:lnTo>
                <a:lnTo>
                  <a:pt x="106704" y="600619"/>
                </a:lnTo>
                <a:lnTo>
                  <a:pt x="141300" y="626714"/>
                </a:lnTo>
                <a:lnTo>
                  <a:pt x="179420" y="647844"/>
                </a:lnTo>
                <a:lnTo>
                  <a:pt x="220585" y="663531"/>
                </a:lnTo>
                <a:lnTo>
                  <a:pt x="264316" y="673294"/>
                </a:lnTo>
                <a:lnTo>
                  <a:pt x="310134" y="676656"/>
                </a:lnTo>
                <a:lnTo>
                  <a:pt x="355972" y="673294"/>
                </a:lnTo>
                <a:lnTo>
                  <a:pt x="399719" y="663531"/>
                </a:lnTo>
                <a:lnTo>
                  <a:pt x="440896" y="647844"/>
                </a:lnTo>
                <a:lnTo>
                  <a:pt x="476355" y="628192"/>
                </a:lnTo>
                <a:lnTo>
                  <a:pt x="310134" y="628192"/>
                </a:lnTo>
                <a:lnTo>
                  <a:pt x="263092" y="623979"/>
                </a:lnTo>
                <a:lnTo>
                  <a:pt x="218816" y="611830"/>
                </a:lnTo>
                <a:lnTo>
                  <a:pt x="178048" y="592485"/>
                </a:lnTo>
                <a:lnTo>
                  <a:pt x="141528" y="566682"/>
                </a:lnTo>
                <a:lnTo>
                  <a:pt x="109994" y="535159"/>
                </a:lnTo>
                <a:lnTo>
                  <a:pt x="84185" y="498656"/>
                </a:lnTo>
                <a:lnTo>
                  <a:pt x="64838" y="457911"/>
                </a:lnTo>
                <a:lnTo>
                  <a:pt x="52691" y="413679"/>
                </a:lnTo>
                <a:lnTo>
                  <a:pt x="48475" y="366649"/>
                </a:lnTo>
                <a:lnTo>
                  <a:pt x="52673" y="319758"/>
                </a:lnTo>
                <a:lnTo>
                  <a:pt x="64767" y="275632"/>
                </a:lnTo>
                <a:lnTo>
                  <a:pt x="84032" y="234965"/>
                </a:lnTo>
                <a:lnTo>
                  <a:pt x="109735" y="198501"/>
                </a:lnTo>
                <a:lnTo>
                  <a:pt x="141141" y="166967"/>
                </a:lnTo>
                <a:lnTo>
                  <a:pt x="177520" y="141097"/>
                </a:lnTo>
                <a:lnTo>
                  <a:pt x="233538" y="141097"/>
                </a:lnTo>
                <a:lnTo>
                  <a:pt x="232694" y="136334"/>
                </a:lnTo>
                <a:lnTo>
                  <a:pt x="244515" y="91469"/>
                </a:lnTo>
                <a:lnTo>
                  <a:pt x="277494" y="62484"/>
                </a:lnTo>
                <a:lnTo>
                  <a:pt x="280873" y="61087"/>
                </a:lnTo>
                <a:lnTo>
                  <a:pt x="282575" y="60325"/>
                </a:lnTo>
                <a:lnTo>
                  <a:pt x="310078" y="55340"/>
                </a:lnTo>
                <a:lnTo>
                  <a:pt x="416921" y="55340"/>
                </a:lnTo>
                <a:lnTo>
                  <a:pt x="412625" y="48220"/>
                </a:lnTo>
                <a:lnTo>
                  <a:pt x="383965" y="22383"/>
                </a:lnTo>
                <a:lnTo>
                  <a:pt x="349095" y="5834"/>
                </a:lnTo>
                <a:lnTo>
                  <a:pt x="310134" y="0"/>
                </a:lnTo>
                <a:close/>
              </a:path>
              <a:path w="620394" h="676910">
                <a:moveTo>
                  <a:pt x="521870" y="141224"/>
                </a:moveTo>
                <a:lnTo>
                  <a:pt x="442722" y="141224"/>
                </a:lnTo>
                <a:lnTo>
                  <a:pt x="479091" y="167041"/>
                </a:lnTo>
                <a:lnTo>
                  <a:pt x="510492" y="198538"/>
                </a:lnTo>
                <a:lnTo>
                  <a:pt x="536193" y="234981"/>
                </a:lnTo>
                <a:lnTo>
                  <a:pt x="555460" y="275637"/>
                </a:lnTo>
                <a:lnTo>
                  <a:pt x="567558" y="319770"/>
                </a:lnTo>
                <a:lnTo>
                  <a:pt x="571754" y="366649"/>
                </a:lnTo>
                <a:lnTo>
                  <a:pt x="567535" y="413679"/>
                </a:lnTo>
                <a:lnTo>
                  <a:pt x="555378" y="457936"/>
                </a:lnTo>
                <a:lnTo>
                  <a:pt x="536023" y="498684"/>
                </a:lnTo>
                <a:lnTo>
                  <a:pt x="510210" y="535185"/>
                </a:lnTo>
                <a:lnTo>
                  <a:pt x="478678" y="566702"/>
                </a:lnTo>
                <a:lnTo>
                  <a:pt x="442165" y="592499"/>
                </a:lnTo>
                <a:lnTo>
                  <a:pt x="401410" y="611837"/>
                </a:lnTo>
                <a:lnTo>
                  <a:pt x="357147" y="623981"/>
                </a:lnTo>
                <a:lnTo>
                  <a:pt x="310134" y="628192"/>
                </a:lnTo>
                <a:lnTo>
                  <a:pt x="476355" y="628192"/>
                </a:lnTo>
                <a:lnTo>
                  <a:pt x="513621" y="600619"/>
                </a:lnTo>
                <a:lnTo>
                  <a:pt x="544211" y="570040"/>
                </a:lnTo>
                <a:lnTo>
                  <a:pt x="570313" y="535455"/>
                </a:lnTo>
                <a:lnTo>
                  <a:pt x="591449" y="497344"/>
                </a:lnTo>
                <a:lnTo>
                  <a:pt x="607140" y="456186"/>
                </a:lnTo>
                <a:lnTo>
                  <a:pt x="616906" y="412461"/>
                </a:lnTo>
                <a:lnTo>
                  <a:pt x="620268" y="366649"/>
                </a:lnTo>
                <a:lnTo>
                  <a:pt x="616740" y="319758"/>
                </a:lnTo>
                <a:lnTo>
                  <a:pt x="606500" y="275064"/>
                </a:lnTo>
                <a:lnTo>
                  <a:pt x="590064" y="233080"/>
                </a:lnTo>
                <a:lnTo>
                  <a:pt x="567945" y="194325"/>
                </a:lnTo>
                <a:lnTo>
                  <a:pt x="540660" y="159315"/>
                </a:lnTo>
                <a:lnTo>
                  <a:pt x="521870" y="141224"/>
                </a:lnTo>
                <a:close/>
              </a:path>
              <a:path w="620394" h="676910">
                <a:moveTo>
                  <a:pt x="337883" y="508927"/>
                </a:moveTo>
                <a:lnTo>
                  <a:pt x="282498" y="508927"/>
                </a:lnTo>
                <a:lnTo>
                  <a:pt x="282498" y="548208"/>
                </a:lnTo>
                <a:lnTo>
                  <a:pt x="284803" y="558837"/>
                </a:lnTo>
                <a:lnTo>
                  <a:pt x="290771" y="567497"/>
                </a:lnTo>
                <a:lnTo>
                  <a:pt x="299527" y="573327"/>
                </a:lnTo>
                <a:lnTo>
                  <a:pt x="310197" y="575462"/>
                </a:lnTo>
                <a:lnTo>
                  <a:pt x="320865" y="573327"/>
                </a:lnTo>
                <a:lnTo>
                  <a:pt x="329617" y="567497"/>
                </a:lnTo>
                <a:lnTo>
                  <a:pt x="335581" y="558837"/>
                </a:lnTo>
                <a:lnTo>
                  <a:pt x="337883" y="548208"/>
                </a:lnTo>
                <a:lnTo>
                  <a:pt x="337883" y="508927"/>
                </a:lnTo>
                <a:close/>
              </a:path>
              <a:path w="620394" h="676910">
                <a:moveTo>
                  <a:pt x="389089" y="453517"/>
                </a:moveTo>
                <a:lnTo>
                  <a:pt x="231178" y="453517"/>
                </a:lnTo>
                <a:lnTo>
                  <a:pt x="220379" y="455700"/>
                </a:lnTo>
                <a:lnTo>
                  <a:pt x="211589" y="461619"/>
                </a:lnTo>
                <a:lnTo>
                  <a:pt x="205655" y="470415"/>
                </a:lnTo>
                <a:lnTo>
                  <a:pt x="203479" y="481190"/>
                </a:lnTo>
                <a:lnTo>
                  <a:pt x="205677" y="492023"/>
                </a:lnTo>
                <a:lnTo>
                  <a:pt x="211620" y="500835"/>
                </a:lnTo>
                <a:lnTo>
                  <a:pt x="220442" y="506777"/>
                </a:lnTo>
                <a:lnTo>
                  <a:pt x="231228" y="508927"/>
                </a:lnTo>
                <a:lnTo>
                  <a:pt x="389089" y="508927"/>
                </a:lnTo>
                <a:lnTo>
                  <a:pt x="399873" y="506751"/>
                </a:lnTo>
                <a:lnTo>
                  <a:pt x="408678" y="500819"/>
                </a:lnTo>
                <a:lnTo>
                  <a:pt x="414616" y="492005"/>
                </a:lnTo>
                <a:lnTo>
                  <a:pt x="416788" y="481253"/>
                </a:lnTo>
                <a:lnTo>
                  <a:pt x="414612" y="470469"/>
                </a:lnTo>
                <a:lnTo>
                  <a:pt x="408678" y="461651"/>
                </a:lnTo>
                <a:lnTo>
                  <a:pt x="399873" y="455700"/>
                </a:lnTo>
                <a:lnTo>
                  <a:pt x="389089" y="453517"/>
                </a:lnTo>
                <a:close/>
              </a:path>
              <a:path w="620394" h="676910">
                <a:moveTo>
                  <a:pt x="337883" y="418084"/>
                </a:moveTo>
                <a:lnTo>
                  <a:pt x="282447" y="418084"/>
                </a:lnTo>
                <a:lnTo>
                  <a:pt x="282447" y="453517"/>
                </a:lnTo>
                <a:lnTo>
                  <a:pt x="337883" y="453517"/>
                </a:lnTo>
                <a:lnTo>
                  <a:pt x="337883" y="418084"/>
                </a:lnTo>
                <a:close/>
              </a:path>
              <a:path w="620394" h="676910">
                <a:moveTo>
                  <a:pt x="389089" y="362712"/>
                </a:moveTo>
                <a:lnTo>
                  <a:pt x="231178" y="362712"/>
                </a:lnTo>
                <a:lnTo>
                  <a:pt x="220394" y="364894"/>
                </a:lnTo>
                <a:lnTo>
                  <a:pt x="211589" y="370840"/>
                </a:lnTo>
                <a:lnTo>
                  <a:pt x="205655" y="379642"/>
                </a:lnTo>
                <a:lnTo>
                  <a:pt x="203479" y="390398"/>
                </a:lnTo>
                <a:lnTo>
                  <a:pt x="205655" y="401206"/>
                </a:lnTo>
                <a:lnTo>
                  <a:pt x="211589" y="410003"/>
                </a:lnTo>
                <a:lnTo>
                  <a:pt x="220394" y="415919"/>
                </a:lnTo>
                <a:lnTo>
                  <a:pt x="231178" y="418084"/>
                </a:lnTo>
                <a:lnTo>
                  <a:pt x="389089" y="418084"/>
                </a:lnTo>
                <a:lnTo>
                  <a:pt x="399873" y="415919"/>
                </a:lnTo>
                <a:lnTo>
                  <a:pt x="408678" y="410003"/>
                </a:lnTo>
                <a:lnTo>
                  <a:pt x="414612" y="401206"/>
                </a:lnTo>
                <a:lnTo>
                  <a:pt x="416788" y="390398"/>
                </a:lnTo>
                <a:lnTo>
                  <a:pt x="414612" y="379642"/>
                </a:lnTo>
                <a:lnTo>
                  <a:pt x="408678" y="370840"/>
                </a:lnTo>
                <a:lnTo>
                  <a:pt x="399873" y="364894"/>
                </a:lnTo>
                <a:lnTo>
                  <a:pt x="389089" y="362712"/>
                </a:lnTo>
                <a:close/>
              </a:path>
              <a:path w="620394" h="676910">
                <a:moveTo>
                  <a:pt x="251561" y="297053"/>
                </a:moveTo>
                <a:lnTo>
                  <a:pt x="237388" y="297053"/>
                </a:lnTo>
                <a:lnTo>
                  <a:pt x="230301" y="299847"/>
                </a:lnTo>
                <a:lnTo>
                  <a:pt x="224891" y="305181"/>
                </a:lnTo>
                <a:lnTo>
                  <a:pt x="218797" y="314330"/>
                </a:lnTo>
                <a:lnTo>
                  <a:pt x="216766" y="324754"/>
                </a:lnTo>
                <a:lnTo>
                  <a:pt x="218797" y="335202"/>
                </a:lnTo>
                <a:lnTo>
                  <a:pt x="224891" y="344424"/>
                </a:lnTo>
                <a:lnTo>
                  <a:pt x="243268" y="362712"/>
                </a:lnTo>
                <a:lnTo>
                  <a:pt x="376999" y="362712"/>
                </a:lnTo>
                <a:lnTo>
                  <a:pt x="388524" y="351282"/>
                </a:lnTo>
                <a:lnTo>
                  <a:pt x="310134" y="351282"/>
                </a:lnTo>
                <a:lnTo>
                  <a:pt x="264058" y="305181"/>
                </a:lnTo>
                <a:lnTo>
                  <a:pt x="258648" y="299847"/>
                </a:lnTo>
                <a:lnTo>
                  <a:pt x="251561" y="297053"/>
                </a:lnTo>
                <a:close/>
              </a:path>
              <a:path w="620394" h="676910">
                <a:moveTo>
                  <a:pt x="375854" y="297084"/>
                </a:moveTo>
                <a:lnTo>
                  <a:pt x="365430" y="299108"/>
                </a:lnTo>
                <a:lnTo>
                  <a:pt x="356260" y="305181"/>
                </a:lnTo>
                <a:lnTo>
                  <a:pt x="310134" y="351282"/>
                </a:lnTo>
                <a:lnTo>
                  <a:pt x="388524" y="351282"/>
                </a:lnTo>
                <a:lnTo>
                  <a:pt x="395439" y="344424"/>
                </a:lnTo>
                <a:lnTo>
                  <a:pt x="401497" y="335202"/>
                </a:lnTo>
                <a:lnTo>
                  <a:pt x="403517" y="324754"/>
                </a:lnTo>
                <a:lnTo>
                  <a:pt x="401497" y="314330"/>
                </a:lnTo>
                <a:lnTo>
                  <a:pt x="395439" y="305181"/>
                </a:lnTo>
                <a:lnTo>
                  <a:pt x="386276" y="299108"/>
                </a:lnTo>
                <a:lnTo>
                  <a:pt x="375854" y="297084"/>
                </a:lnTo>
                <a:close/>
              </a:path>
              <a:path w="620394" h="676910">
                <a:moveTo>
                  <a:pt x="457200" y="189484"/>
                </a:moveTo>
                <a:lnTo>
                  <a:pt x="163080" y="189484"/>
                </a:lnTo>
                <a:lnTo>
                  <a:pt x="152298" y="191666"/>
                </a:lnTo>
                <a:lnTo>
                  <a:pt x="143498" y="197612"/>
                </a:lnTo>
                <a:lnTo>
                  <a:pt x="137568" y="206414"/>
                </a:lnTo>
                <a:lnTo>
                  <a:pt x="135394" y="217170"/>
                </a:lnTo>
                <a:lnTo>
                  <a:pt x="137568" y="227925"/>
                </a:lnTo>
                <a:lnTo>
                  <a:pt x="143498" y="236728"/>
                </a:lnTo>
                <a:lnTo>
                  <a:pt x="152298" y="242673"/>
                </a:lnTo>
                <a:lnTo>
                  <a:pt x="163080" y="244856"/>
                </a:lnTo>
                <a:lnTo>
                  <a:pt x="457200" y="244856"/>
                </a:lnTo>
                <a:lnTo>
                  <a:pt x="467955" y="242673"/>
                </a:lnTo>
                <a:lnTo>
                  <a:pt x="476757" y="236728"/>
                </a:lnTo>
                <a:lnTo>
                  <a:pt x="482703" y="227925"/>
                </a:lnTo>
                <a:lnTo>
                  <a:pt x="484885" y="217170"/>
                </a:lnTo>
                <a:lnTo>
                  <a:pt x="482703" y="206414"/>
                </a:lnTo>
                <a:lnTo>
                  <a:pt x="476757" y="197612"/>
                </a:lnTo>
                <a:lnTo>
                  <a:pt x="467955" y="191666"/>
                </a:lnTo>
                <a:lnTo>
                  <a:pt x="457200" y="189484"/>
                </a:lnTo>
                <a:close/>
              </a:path>
              <a:path w="620394" h="676910">
                <a:moveTo>
                  <a:pt x="233538" y="141097"/>
                </a:moveTo>
                <a:lnTo>
                  <a:pt x="177520" y="141097"/>
                </a:lnTo>
                <a:lnTo>
                  <a:pt x="178898" y="153711"/>
                </a:lnTo>
                <a:lnTo>
                  <a:pt x="181432" y="165973"/>
                </a:lnTo>
                <a:lnTo>
                  <a:pt x="185113" y="177925"/>
                </a:lnTo>
                <a:lnTo>
                  <a:pt x="189915" y="189484"/>
                </a:lnTo>
                <a:lnTo>
                  <a:pt x="257365" y="189484"/>
                </a:lnTo>
                <a:lnTo>
                  <a:pt x="244487" y="173926"/>
                </a:lnTo>
                <a:lnTo>
                  <a:pt x="236159" y="155892"/>
                </a:lnTo>
                <a:lnTo>
                  <a:pt x="233538" y="141097"/>
                </a:lnTo>
                <a:close/>
              </a:path>
              <a:path w="620394" h="676910">
                <a:moveTo>
                  <a:pt x="416921" y="55340"/>
                </a:moveTo>
                <a:lnTo>
                  <a:pt x="310078" y="55340"/>
                </a:lnTo>
                <a:lnTo>
                  <a:pt x="318537" y="55792"/>
                </a:lnTo>
                <a:lnTo>
                  <a:pt x="326936" y="57150"/>
                </a:lnTo>
                <a:lnTo>
                  <a:pt x="328752" y="57531"/>
                </a:lnTo>
                <a:lnTo>
                  <a:pt x="334124" y="59055"/>
                </a:lnTo>
                <a:lnTo>
                  <a:pt x="337578" y="60325"/>
                </a:lnTo>
                <a:lnTo>
                  <a:pt x="339331" y="61087"/>
                </a:lnTo>
                <a:lnTo>
                  <a:pt x="341020" y="61722"/>
                </a:lnTo>
                <a:lnTo>
                  <a:pt x="375662" y="91469"/>
                </a:lnTo>
                <a:lnTo>
                  <a:pt x="387574" y="136334"/>
                </a:lnTo>
                <a:lnTo>
                  <a:pt x="384116" y="155892"/>
                </a:lnTo>
                <a:lnTo>
                  <a:pt x="375807" y="173926"/>
                </a:lnTo>
                <a:lnTo>
                  <a:pt x="362966" y="189484"/>
                </a:lnTo>
                <a:lnTo>
                  <a:pt x="430352" y="189484"/>
                </a:lnTo>
                <a:lnTo>
                  <a:pt x="435153" y="177923"/>
                </a:lnTo>
                <a:lnTo>
                  <a:pt x="438835" y="165957"/>
                </a:lnTo>
                <a:lnTo>
                  <a:pt x="441370" y="153658"/>
                </a:lnTo>
                <a:lnTo>
                  <a:pt x="442722" y="141224"/>
                </a:lnTo>
                <a:lnTo>
                  <a:pt x="521870" y="141224"/>
                </a:lnTo>
                <a:lnTo>
                  <a:pt x="508723" y="128565"/>
                </a:lnTo>
                <a:lnTo>
                  <a:pt x="472650" y="102593"/>
                </a:lnTo>
                <a:lnTo>
                  <a:pt x="432955" y="81915"/>
                </a:lnTo>
                <a:lnTo>
                  <a:pt x="416921" y="5534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2138172" y="4020311"/>
            <a:ext cx="516890" cy="654050"/>
          </a:xfrm>
          <a:custGeom>
            <a:rect l="l" t="t" r="r" b="b"/>
            <a:pathLst>
              <a:path w="516889" h="654050">
                <a:moveTo>
                  <a:pt x="516635" y="0"/>
                </a:moveTo>
                <a:lnTo>
                  <a:pt x="0" y="0"/>
                </a:lnTo>
                <a:lnTo>
                  <a:pt x="0" y="653795"/>
                </a:lnTo>
                <a:lnTo>
                  <a:pt x="516635" y="653795"/>
                </a:lnTo>
                <a:lnTo>
                  <a:pt x="51663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2964179" y="4529328"/>
            <a:ext cx="516890" cy="144780"/>
          </a:xfrm>
          <a:custGeom>
            <a:rect l="l" t="t" r="r" b="b"/>
            <a:pathLst>
              <a:path w="516889" h="144779">
                <a:moveTo>
                  <a:pt x="516635" y="0"/>
                </a:moveTo>
                <a:lnTo>
                  <a:pt x="0" y="0"/>
                </a:lnTo>
                <a:lnTo>
                  <a:pt x="0" y="144780"/>
                </a:lnTo>
                <a:lnTo>
                  <a:pt x="516635" y="144780"/>
                </a:lnTo>
                <a:lnTo>
                  <a:pt x="51663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3790188" y="4511040"/>
            <a:ext cx="516890" cy="163195"/>
          </a:xfrm>
          <a:custGeom>
            <a:rect l="l" t="t" r="r" b="b"/>
            <a:pathLst>
              <a:path w="516889" h="163195">
                <a:moveTo>
                  <a:pt x="516636" y="0"/>
                </a:moveTo>
                <a:lnTo>
                  <a:pt x="0" y="0"/>
                </a:lnTo>
                <a:lnTo>
                  <a:pt x="0" y="163068"/>
                </a:lnTo>
                <a:lnTo>
                  <a:pt x="516636" y="163068"/>
                </a:lnTo>
                <a:lnTo>
                  <a:pt x="516636"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1982723" y="4674108"/>
            <a:ext cx="2478405" cy="0"/>
          </a:xfrm>
          <a:custGeom>
            <a:rect l="l" t="t" r="r" b="b"/>
            <a:pathLst>
              <a:path w="2478404">
                <a:moveTo>
                  <a:pt x="0" y="0"/>
                </a:moveTo>
                <a:lnTo>
                  <a:pt x="2478024"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txBox="1"/>
          <p:nvPr/>
        </p:nvSpPr>
        <p:spPr>
          <a:xfrm>
            <a:off x="3025520" y="4276471"/>
            <a:ext cx="3937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15</a:t>
            </a:r>
            <a:r>
              <a:rPr sz="1000" spc="-5">
                <a:solidFill>
                  <a:srgbClr val="585858"/>
                </a:solidFill>
                <a:latin typeface="微软雅黑"/>
                <a:cs typeface="微软雅黑"/>
              </a:rPr>
              <a:t>.</a:t>
            </a:r>
            <a:r>
              <a:rPr sz="1000">
                <a:solidFill>
                  <a:srgbClr val="585858"/>
                </a:solidFill>
                <a:latin typeface="微软雅黑"/>
                <a:cs typeface="微软雅黑"/>
              </a:rPr>
              <a:t>0</a:t>
            </a:r>
            <a:r>
              <a:rPr sz="1000" spc="-5">
                <a:solidFill>
                  <a:srgbClr val="585858"/>
                </a:solidFill>
                <a:latin typeface="微软雅黑"/>
                <a:cs typeface="微软雅黑"/>
              </a:rPr>
              <a:t>%</a:t>
            </a:r>
            <a:endParaRPr sz="1000">
              <a:latin typeface="微软雅黑"/>
              <a:cs typeface="微软雅黑"/>
            </a:endParaRPr>
          </a:p>
        </p:txBody>
      </p:sp>
      <p:sp>
        <p:nvSpPr>
          <p:cNvPr id="22" name="object 22"/>
          <p:cNvSpPr txBox="1"/>
          <p:nvPr/>
        </p:nvSpPr>
        <p:spPr>
          <a:xfrm>
            <a:off x="3851909" y="425729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17.0%</a:t>
            </a:r>
            <a:endParaRPr sz="1000">
              <a:latin typeface="微软雅黑"/>
              <a:cs typeface="微软雅黑"/>
            </a:endParaRPr>
          </a:p>
        </p:txBody>
      </p:sp>
      <p:sp>
        <p:nvSpPr>
          <p:cNvPr id="23" name="object 23"/>
          <p:cNvSpPr txBox="1"/>
          <p:nvPr/>
        </p:nvSpPr>
        <p:spPr>
          <a:xfrm>
            <a:off x="2130932" y="4785486"/>
            <a:ext cx="531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三口之家</a:t>
            </a:r>
            <a:endParaRPr sz="1000">
              <a:latin typeface="微软雅黑"/>
              <a:cs typeface="微软雅黑"/>
            </a:endParaRPr>
          </a:p>
        </p:txBody>
      </p:sp>
      <p:sp>
        <p:nvSpPr>
          <p:cNvPr id="24" name="object 24"/>
          <p:cNvSpPr txBox="1"/>
          <p:nvPr/>
        </p:nvSpPr>
        <p:spPr>
          <a:xfrm>
            <a:off x="2957322" y="4785486"/>
            <a:ext cx="531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四口之家</a:t>
            </a:r>
            <a:endParaRPr sz="1000">
              <a:latin typeface="微软雅黑"/>
              <a:cs typeface="微软雅黑"/>
            </a:endParaRPr>
          </a:p>
        </p:txBody>
      </p:sp>
      <p:sp>
        <p:nvSpPr>
          <p:cNvPr id="25" name="object 25"/>
          <p:cNvSpPr txBox="1"/>
          <p:nvPr/>
        </p:nvSpPr>
        <p:spPr>
          <a:xfrm>
            <a:off x="3783329" y="4785486"/>
            <a:ext cx="531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多口之家</a:t>
            </a:r>
            <a:endParaRPr sz="1000">
              <a:latin typeface="微软雅黑"/>
              <a:cs typeface="微软雅黑"/>
            </a:endParaRPr>
          </a:p>
        </p:txBody>
      </p:sp>
      <p:sp>
        <p:nvSpPr>
          <p:cNvPr id="26" name="object 26"/>
          <p:cNvSpPr/>
          <p:nvPr/>
        </p:nvSpPr>
        <p:spPr>
          <a:xfrm>
            <a:off x="5442203" y="3909059"/>
            <a:ext cx="516890" cy="765175"/>
          </a:xfrm>
          <a:custGeom>
            <a:rect l="l" t="t" r="r" b="b"/>
            <a:pathLst>
              <a:path w="516889" h="765175">
                <a:moveTo>
                  <a:pt x="516636" y="0"/>
                </a:moveTo>
                <a:lnTo>
                  <a:pt x="0" y="0"/>
                </a:lnTo>
                <a:lnTo>
                  <a:pt x="0" y="765047"/>
                </a:lnTo>
                <a:lnTo>
                  <a:pt x="516636" y="765047"/>
                </a:lnTo>
                <a:lnTo>
                  <a:pt x="51663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6268211" y="4570476"/>
            <a:ext cx="516890" cy="104139"/>
          </a:xfrm>
          <a:custGeom>
            <a:rect l="l" t="t" r="r" b="b"/>
            <a:pathLst>
              <a:path w="516890" h="104138">
                <a:moveTo>
                  <a:pt x="516636" y="0"/>
                </a:moveTo>
                <a:lnTo>
                  <a:pt x="0" y="0"/>
                </a:lnTo>
                <a:lnTo>
                  <a:pt x="0" y="103631"/>
                </a:lnTo>
                <a:lnTo>
                  <a:pt x="516636" y="103631"/>
                </a:lnTo>
                <a:lnTo>
                  <a:pt x="51663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7094219" y="4579620"/>
            <a:ext cx="516890" cy="94615"/>
          </a:xfrm>
          <a:custGeom>
            <a:rect l="l" t="t" r="r" b="b"/>
            <a:pathLst>
              <a:path w="516890" h="94614">
                <a:moveTo>
                  <a:pt x="516635" y="0"/>
                </a:moveTo>
                <a:lnTo>
                  <a:pt x="0" y="0"/>
                </a:lnTo>
                <a:lnTo>
                  <a:pt x="0" y="94487"/>
                </a:lnTo>
                <a:lnTo>
                  <a:pt x="516635" y="94487"/>
                </a:lnTo>
                <a:lnTo>
                  <a:pt x="516635"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5286755" y="4674108"/>
            <a:ext cx="2478405" cy="0"/>
          </a:xfrm>
          <a:custGeom>
            <a:rect l="l" t="t" r="r" b="b"/>
            <a:pathLst>
              <a:path w="2478404">
                <a:moveTo>
                  <a:pt x="0" y="0"/>
                </a:moveTo>
                <a:lnTo>
                  <a:pt x="2478024"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txBox="1"/>
          <p:nvPr/>
        </p:nvSpPr>
        <p:spPr>
          <a:xfrm>
            <a:off x="6330188" y="431698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10.8%</a:t>
            </a:r>
            <a:endParaRPr sz="1000">
              <a:latin typeface="微软雅黑"/>
              <a:cs typeface="微软雅黑"/>
            </a:endParaRPr>
          </a:p>
        </p:txBody>
      </p:sp>
      <p:sp>
        <p:nvSpPr>
          <p:cNvPr id="31" name="object 31"/>
          <p:cNvSpPr txBox="1"/>
          <p:nvPr/>
        </p:nvSpPr>
        <p:spPr>
          <a:xfrm>
            <a:off x="7194295" y="4326763"/>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9.8%</a:t>
            </a:r>
            <a:endParaRPr sz="1000">
              <a:latin typeface="微软雅黑"/>
              <a:cs typeface="微软雅黑"/>
            </a:endParaRPr>
          </a:p>
        </p:txBody>
      </p:sp>
      <p:sp>
        <p:nvSpPr>
          <p:cNvPr id="32" name="object 32"/>
          <p:cNvSpPr txBox="1"/>
          <p:nvPr/>
        </p:nvSpPr>
        <p:spPr>
          <a:xfrm>
            <a:off x="5435346" y="4785486"/>
            <a:ext cx="531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三口之家</a:t>
            </a:r>
            <a:endParaRPr sz="1000">
              <a:latin typeface="微软雅黑"/>
              <a:cs typeface="微软雅黑"/>
            </a:endParaRPr>
          </a:p>
        </p:txBody>
      </p:sp>
      <p:sp>
        <p:nvSpPr>
          <p:cNvPr id="33" name="object 33"/>
          <p:cNvSpPr txBox="1"/>
          <p:nvPr/>
        </p:nvSpPr>
        <p:spPr>
          <a:xfrm>
            <a:off x="7087616" y="4785486"/>
            <a:ext cx="531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多口之家</a:t>
            </a:r>
            <a:endParaRPr sz="1000">
              <a:latin typeface="微软雅黑"/>
              <a:cs typeface="微软雅黑"/>
            </a:endParaRPr>
          </a:p>
        </p:txBody>
      </p:sp>
      <p:sp>
        <p:nvSpPr>
          <p:cNvPr id="34" name="object 34"/>
          <p:cNvSpPr/>
          <p:nvPr/>
        </p:nvSpPr>
        <p:spPr>
          <a:xfrm>
            <a:off x="8746235" y="3906011"/>
            <a:ext cx="516890" cy="768350"/>
          </a:xfrm>
          <a:custGeom>
            <a:rect l="l" t="t" r="r" b="b"/>
            <a:pathLst>
              <a:path w="516890" h="768350">
                <a:moveTo>
                  <a:pt x="516636" y="0"/>
                </a:moveTo>
                <a:lnTo>
                  <a:pt x="0" y="0"/>
                </a:lnTo>
                <a:lnTo>
                  <a:pt x="0" y="768095"/>
                </a:lnTo>
                <a:lnTo>
                  <a:pt x="516636" y="768095"/>
                </a:lnTo>
                <a:lnTo>
                  <a:pt x="51663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9572243" y="4530852"/>
            <a:ext cx="516890" cy="143510"/>
          </a:xfrm>
          <a:custGeom>
            <a:rect l="l" t="t" r="r" b="b"/>
            <a:pathLst>
              <a:path w="516890" h="143510">
                <a:moveTo>
                  <a:pt x="516635" y="0"/>
                </a:moveTo>
                <a:lnTo>
                  <a:pt x="0" y="0"/>
                </a:lnTo>
                <a:lnTo>
                  <a:pt x="0" y="143256"/>
                </a:lnTo>
                <a:lnTo>
                  <a:pt x="516635" y="143256"/>
                </a:lnTo>
                <a:lnTo>
                  <a:pt x="516635"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10398252" y="4647438"/>
            <a:ext cx="516890" cy="0"/>
          </a:xfrm>
          <a:custGeom>
            <a:rect l="l" t="t" r="r" b="b"/>
            <a:pathLst>
              <a:path w="516890">
                <a:moveTo>
                  <a:pt x="0" y="0"/>
                </a:moveTo>
                <a:lnTo>
                  <a:pt x="516636" y="0"/>
                </a:lnTo>
              </a:path>
            </a:pathLst>
          </a:custGeom>
          <a:ln w="53339">
            <a:solidFill>
              <a:srgbClr val="FFCF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8590788" y="4674108"/>
            <a:ext cx="2478405" cy="0"/>
          </a:xfrm>
          <a:custGeom>
            <a:rect l="l" t="t" r="r" b="b"/>
            <a:pathLst>
              <a:path w="2478404">
                <a:moveTo>
                  <a:pt x="0" y="0"/>
                </a:moveTo>
                <a:lnTo>
                  <a:pt x="2478023"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txBox="1"/>
          <p:nvPr/>
        </p:nvSpPr>
        <p:spPr>
          <a:xfrm>
            <a:off x="9634473" y="4278629"/>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14.8%</a:t>
            </a:r>
            <a:endParaRPr sz="1000">
              <a:latin typeface="微软雅黑"/>
              <a:cs typeface="微软雅黑"/>
            </a:endParaRPr>
          </a:p>
        </p:txBody>
      </p:sp>
      <p:sp>
        <p:nvSpPr>
          <p:cNvPr id="39" name="object 39"/>
          <p:cNvSpPr txBox="1"/>
          <p:nvPr/>
        </p:nvSpPr>
        <p:spPr>
          <a:xfrm>
            <a:off x="10498581" y="4367910"/>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5.5%</a:t>
            </a:r>
            <a:endParaRPr sz="1000">
              <a:latin typeface="微软雅黑"/>
              <a:cs typeface="微软雅黑"/>
            </a:endParaRPr>
          </a:p>
        </p:txBody>
      </p:sp>
      <p:sp>
        <p:nvSpPr>
          <p:cNvPr id="40" name="object 40"/>
          <p:cNvSpPr txBox="1"/>
          <p:nvPr/>
        </p:nvSpPr>
        <p:spPr>
          <a:xfrm>
            <a:off x="9565893" y="4785486"/>
            <a:ext cx="531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四口之家</a:t>
            </a:r>
            <a:endParaRPr sz="1000">
              <a:latin typeface="微软雅黑"/>
              <a:cs typeface="微软雅黑"/>
            </a:endParaRPr>
          </a:p>
        </p:txBody>
      </p:sp>
      <p:sp>
        <p:nvSpPr>
          <p:cNvPr id="41" name="object 41"/>
          <p:cNvSpPr txBox="1"/>
          <p:nvPr/>
        </p:nvSpPr>
        <p:spPr>
          <a:xfrm>
            <a:off x="10392282" y="4785486"/>
            <a:ext cx="531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多口之家</a:t>
            </a:r>
            <a:endParaRPr sz="1000">
              <a:latin typeface="微软雅黑"/>
              <a:cs typeface="微软雅黑"/>
            </a:endParaRPr>
          </a:p>
        </p:txBody>
      </p:sp>
      <p:sp>
        <p:nvSpPr>
          <p:cNvPr id="42" name="object 42"/>
          <p:cNvSpPr/>
          <p:nvPr/>
        </p:nvSpPr>
        <p:spPr>
          <a:xfrm>
            <a:off x="2215895" y="2679192"/>
            <a:ext cx="774700" cy="695325"/>
          </a:xfrm>
          <a:custGeom>
            <a:rect l="l" t="t" r="r" b="b"/>
            <a:pathLst>
              <a:path w="774700" h="695325">
                <a:moveTo>
                  <a:pt x="774192" y="0"/>
                </a:moveTo>
                <a:lnTo>
                  <a:pt x="0" y="0"/>
                </a:lnTo>
                <a:lnTo>
                  <a:pt x="0" y="694944"/>
                </a:lnTo>
                <a:lnTo>
                  <a:pt x="774192" y="694944"/>
                </a:lnTo>
                <a:lnTo>
                  <a:pt x="77419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3454908" y="3250692"/>
            <a:ext cx="774700" cy="123825"/>
          </a:xfrm>
          <a:custGeom>
            <a:rect l="l" t="t" r="r" b="b"/>
            <a:pathLst>
              <a:path w="774700" h="123825">
                <a:moveTo>
                  <a:pt x="774191" y="0"/>
                </a:moveTo>
                <a:lnTo>
                  <a:pt x="0" y="0"/>
                </a:lnTo>
                <a:lnTo>
                  <a:pt x="0" y="123444"/>
                </a:lnTo>
                <a:lnTo>
                  <a:pt x="774191" y="123444"/>
                </a:lnTo>
                <a:lnTo>
                  <a:pt x="77419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1982723" y="3374135"/>
            <a:ext cx="2478405" cy="0"/>
          </a:xfrm>
          <a:custGeom>
            <a:rect l="l" t="t" r="r" b="b"/>
            <a:pathLst>
              <a:path w="2478404">
                <a:moveTo>
                  <a:pt x="0" y="0"/>
                </a:moveTo>
                <a:lnTo>
                  <a:pt x="2478024"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txBox="1"/>
          <p:nvPr/>
        </p:nvSpPr>
        <p:spPr>
          <a:xfrm>
            <a:off x="3645153" y="299808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15.0%</a:t>
            </a:r>
            <a:endParaRPr sz="1000">
              <a:latin typeface="微软雅黑"/>
              <a:cs typeface="微软雅黑"/>
            </a:endParaRPr>
          </a:p>
        </p:txBody>
      </p:sp>
      <p:sp>
        <p:nvSpPr>
          <p:cNvPr id="46" name="object 46"/>
          <p:cNvSpPr txBox="1"/>
          <p:nvPr/>
        </p:nvSpPr>
        <p:spPr>
          <a:xfrm>
            <a:off x="2199513" y="3485515"/>
            <a:ext cx="668655" cy="45847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49860">
              <a:lnSpc>
                <a:spcPct val="100000"/>
              </a:lnSpc>
              <a:spcBef>
                <a:spcPts val="95"/>
              </a:spcBef>
            </a:pPr>
            <a:r>
              <a:rPr sz="1000" spc="-5">
                <a:solidFill>
                  <a:srgbClr val="585858"/>
                </a:solidFill>
                <a:latin typeface="微软雅黑"/>
                <a:cs typeface="微软雅黑"/>
              </a:rPr>
              <a:t>一个孩子</a:t>
            </a:r>
            <a:endParaRPr sz="1000">
              <a:latin typeface="微软雅黑"/>
              <a:cs typeface="微软雅黑"/>
            </a:endParaRPr>
          </a:p>
          <a:p>
            <a:pPr marL="12700">
              <a:lnSpc>
                <a:spcPct val="100000"/>
              </a:lnSpc>
              <a:spcBef>
                <a:spcPts val="1010"/>
              </a:spcBef>
            </a:pPr>
            <a:r>
              <a:rPr sz="1000" spc="-5">
                <a:solidFill>
                  <a:srgbClr val="585858"/>
                </a:solidFill>
                <a:latin typeface="微软雅黑"/>
                <a:cs typeface="微软雅黑"/>
              </a:rPr>
              <a:t>68.0%</a:t>
            </a:r>
            <a:endParaRPr sz="1000">
              <a:latin typeface="微软雅黑"/>
              <a:cs typeface="微软雅黑"/>
            </a:endParaRPr>
          </a:p>
        </p:txBody>
      </p:sp>
      <p:sp>
        <p:nvSpPr>
          <p:cNvPr id="47" name="object 47"/>
          <p:cNvSpPr txBox="1"/>
          <p:nvPr/>
        </p:nvSpPr>
        <p:spPr>
          <a:xfrm>
            <a:off x="3387090" y="3485515"/>
            <a:ext cx="91122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两个孩子及以上</a:t>
            </a:r>
            <a:endParaRPr sz="1000">
              <a:latin typeface="微软雅黑"/>
              <a:cs typeface="微软雅黑"/>
            </a:endParaRPr>
          </a:p>
        </p:txBody>
      </p:sp>
      <p:sp>
        <p:nvSpPr>
          <p:cNvPr id="48" name="object 48"/>
          <p:cNvSpPr/>
          <p:nvPr/>
        </p:nvSpPr>
        <p:spPr>
          <a:xfrm>
            <a:off x="5519928" y="2625851"/>
            <a:ext cx="774700" cy="748665"/>
          </a:xfrm>
          <a:custGeom>
            <a:rect l="l" t="t" r="r" b="b"/>
            <a:pathLst>
              <a:path w="774700" h="748664">
                <a:moveTo>
                  <a:pt x="774192" y="0"/>
                </a:moveTo>
                <a:lnTo>
                  <a:pt x="0" y="0"/>
                </a:lnTo>
                <a:lnTo>
                  <a:pt x="0" y="748284"/>
                </a:lnTo>
                <a:lnTo>
                  <a:pt x="774192" y="748284"/>
                </a:lnTo>
                <a:lnTo>
                  <a:pt x="77419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6758940" y="3339084"/>
            <a:ext cx="774700" cy="0"/>
          </a:xfrm>
          <a:custGeom>
            <a:rect l="l" t="t" r="r" b="b"/>
            <a:pathLst>
              <a:path w="774700">
                <a:moveTo>
                  <a:pt x="0" y="0"/>
                </a:moveTo>
                <a:lnTo>
                  <a:pt x="774191" y="0"/>
                </a:lnTo>
              </a:path>
            </a:pathLst>
          </a:custGeom>
          <a:ln w="70103">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5286755" y="3374135"/>
            <a:ext cx="2478405" cy="0"/>
          </a:xfrm>
          <a:custGeom>
            <a:rect l="l" t="t" r="r" b="b"/>
            <a:pathLst>
              <a:path w="2478404">
                <a:moveTo>
                  <a:pt x="0" y="0"/>
                </a:moveTo>
                <a:lnTo>
                  <a:pt x="2478024"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txBox="1"/>
          <p:nvPr/>
        </p:nvSpPr>
        <p:spPr>
          <a:xfrm>
            <a:off x="6987667" y="3051174"/>
            <a:ext cx="31877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8</a:t>
            </a:r>
            <a:r>
              <a:rPr sz="1000" spc="-5">
                <a:solidFill>
                  <a:srgbClr val="585858"/>
                </a:solidFill>
                <a:latin typeface="微软雅黑"/>
                <a:cs typeface="微软雅黑"/>
              </a:rPr>
              <a:t>.</a:t>
            </a:r>
            <a:r>
              <a:rPr sz="1000">
                <a:solidFill>
                  <a:srgbClr val="585858"/>
                </a:solidFill>
                <a:latin typeface="微软雅黑"/>
                <a:cs typeface="微软雅黑"/>
              </a:rPr>
              <a:t>5</a:t>
            </a:r>
            <a:r>
              <a:rPr sz="1000" spc="-5">
                <a:solidFill>
                  <a:srgbClr val="585858"/>
                </a:solidFill>
                <a:latin typeface="微软雅黑"/>
                <a:cs typeface="微软雅黑"/>
              </a:rPr>
              <a:t>%</a:t>
            </a:r>
            <a:endParaRPr sz="1000">
              <a:latin typeface="微软雅黑"/>
              <a:cs typeface="微软雅黑"/>
            </a:endParaRPr>
          </a:p>
        </p:txBody>
      </p:sp>
      <p:sp>
        <p:nvSpPr>
          <p:cNvPr id="52" name="object 52"/>
          <p:cNvSpPr txBox="1"/>
          <p:nvPr/>
        </p:nvSpPr>
        <p:spPr>
          <a:xfrm>
            <a:off x="5503926" y="3485515"/>
            <a:ext cx="669290" cy="42418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49860">
              <a:lnSpc>
                <a:spcPct val="100000"/>
              </a:lnSpc>
              <a:spcBef>
                <a:spcPts val="95"/>
              </a:spcBef>
            </a:pPr>
            <a:r>
              <a:rPr sz="1000" spc="-5">
                <a:solidFill>
                  <a:srgbClr val="585858"/>
                </a:solidFill>
                <a:latin typeface="微软雅黑"/>
                <a:cs typeface="微软雅黑"/>
              </a:rPr>
              <a:t>一个孩子</a:t>
            </a:r>
            <a:endParaRPr sz="1000">
              <a:latin typeface="微软雅黑"/>
              <a:cs typeface="微软雅黑"/>
            </a:endParaRPr>
          </a:p>
          <a:p>
            <a:pPr marL="12700">
              <a:lnSpc>
                <a:spcPct val="100000"/>
              </a:lnSpc>
              <a:spcBef>
                <a:spcPts val="740"/>
              </a:spcBef>
            </a:pPr>
            <a:r>
              <a:rPr sz="1000" spc="-5">
                <a:solidFill>
                  <a:srgbClr val="585858"/>
                </a:solidFill>
                <a:latin typeface="微软雅黑"/>
                <a:cs typeface="微软雅黑"/>
              </a:rPr>
              <a:t>79.5%</a:t>
            </a:r>
            <a:endParaRPr sz="1000">
              <a:latin typeface="微软雅黑"/>
              <a:cs typeface="微软雅黑"/>
            </a:endParaRPr>
          </a:p>
        </p:txBody>
      </p:sp>
      <p:sp>
        <p:nvSpPr>
          <p:cNvPr id="53" name="object 53"/>
          <p:cNvSpPr txBox="1"/>
          <p:nvPr/>
        </p:nvSpPr>
        <p:spPr>
          <a:xfrm>
            <a:off x="6691376" y="3485515"/>
            <a:ext cx="91122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两个孩子及以上</a:t>
            </a:r>
            <a:endParaRPr sz="1000">
              <a:latin typeface="微软雅黑"/>
              <a:cs typeface="微软雅黑"/>
            </a:endParaRPr>
          </a:p>
        </p:txBody>
      </p:sp>
      <p:sp>
        <p:nvSpPr>
          <p:cNvPr id="54" name="object 54"/>
          <p:cNvSpPr/>
          <p:nvPr/>
        </p:nvSpPr>
        <p:spPr>
          <a:xfrm>
            <a:off x="8823959" y="2633472"/>
            <a:ext cx="774700" cy="741045"/>
          </a:xfrm>
          <a:custGeom>
            <a:rect l="l" t="t" r="r" b="b"/>
            <a:pathLst>
              <a:path w="774700" h="741045">
                <a:moveTo>
                  <a:pt x="774192" y="0"/>
                </a:moveTo>
                <a:lnTo>
                  <a:pt x="0" y="0"/>
                </a:lnTo>
                <a:lnTo>
                  <a:pt x="0" y="740663"/>
                </a:lnTo>
                <a:lnTo>
                  <a:pt x="774192" y="740663"/>
                </a:lnTo>
                <a:lnTo>
                  <a:pt x="77419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10062971" y="3335273"/>
            <a:ext cx="774700" cy="0"/>
          </a:xfrm>
          <a:custGeom>
            <a:rect l="l" t="t" r="r" b="b"/>
            <a:pathLst>
              <a:path w="774700">
                <a:moveTo>
                  <a:pt x="0" y="0"/>
                </a:moveTo>
                <a:lnTo>
                  <a:pt x="774192" y="0"/>
                </a:lnTo>
              </a:path>
            </a:pathLst>
          </a:custGeom>
          <a:ln w="77724">
            <a:solidFill>
              <a:srgbClr val="FFCF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8590788" y="3374135"/>
            <a:ext cx="2478405" cy="0"/>
          </a:xfrm>
          <a:custGeom>
            <a:rect l="l" t="t" r="r" b="b"/>
            <a:pathLst>
              <a:path w="2478404">
                <a:moveTo>
                  <a:pt x="0" y="0"/>
                </a:moveTo>
                <a:lnTo>
                  <a:pt x="2478023"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txBox="1"/>
          <p:nvPr/>
        </p:nvSpPr>
        <p:spPr>
          <a:xfrm>
            <a:off x="10292333" y="3042919"/>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9.5%</a:t>
            </a:r>
            <a:endParaRPr sz="1000">
              <a:latin typeface="微软雅黑"/>
              <a:cs typeface="微软雅黑"/>
            </a:endParaRPr>
          </a:p>
        </p:txBody>
      </p:sp>
      <p:sp>
        <p:nvSpPr>
          <p:cNvPr id="58" name="object 58"/>
          <p:cNvSpPr txBox="1"/>
          <p:nvPr/>
        </p:nvSpPr>
        <p:spPr>
          <a:xfrm>
            <a:off x="8808466" y="3485515"/>
            <a:ext cx="668655" cy="42418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49225">
              <a:lnSpc>
                <a:spcPct val="100000"/>
              </a:lnSpc>
              <a:spcBef>
                <a:spcPts val="95"/>
              </a:spcBef>
            </a:pPr>
            <a:r>
              <a:rPr sz="1000" spc="-5">
                <a:solidFill>
                  <a:srgbClr val="585858"/>
                </a:solidFill>
                <a:latin typeface="微软雅黑"/>
                <a:cs typeface="微软雅黑"/>
              </a:rPr>
              <a:t>一个孩子</a:t>
            </a:r>
            <a:endParaRPr sz="1000">
              <a:latin typeface="微软雅黑"/>
              <a:cs typeface="微软雅黑"/>
            </a:endParaRPr>
          </a:p>
          <a:p>
            <a:pPr marL="12700">
              <a:lnSpc>
                <a:spcPct val="100000"/>
              </a:lnSpc>
              <a:spcBef>
                <a:spcPts val="740"/>
              </a:spcBef>
            </a:pPr>
            <a:r>
              <a:rPr sz="1000" spc="-5">
                <a:solidFill>
                  <a:srgbClr val="585858"/>
                </a:solidFill>
                <a:latin typeface="微软雅黑"/>
                <a:cs typeface="微软雅黑"/>
              </a:rPr>
              <a:t>79.8%</a:t>
            </a:r>
            <a:endParaRPr sz="1000">
              <a:latin typeface="微软雅黑"/>
              <a:cs typeface="微软雅黑"/>
            </a:endParaRPr>
          </a:p>
        </p:txBody>
      </p:sp>
      <p:sp>
        <p:nvSpPr>
          <p:cNvPr id="59" name="object 59"/>
          <p:cNvSpPr txBox="1"/>
          <p:nvPr/>
        </p:nvSpPr>
        <p:spPr>
          <a:xfrm>
            <a:off x="9995661" y="3485515"/>
            <a:ext cx="91122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两个孩子及以上</a:t>
            </a:r>
            <a:endParaRPr sz="1000">
              <a:latin typeface="微软雅黑"/>
              <a:cs typeface="微软雅黑"/>
            </a:endParaRPr>
          </a:p>
        </p:txBody>
      </p:sp>
      <p:sp>
        <p:nvSpPr>
          <p:cNvPr id="60" name="object 60"/>
          <p:cNvSpPr/>
          <p:nvPr/>
        </p:nvSpPr>
        <p:spPr>
          <a:xfrm>
            <a:off x="1970532" y="5707379"/>
            <a:ext cx="338455" cy="276225"/>
          </a:xfrm>
          <a:custGeom>
            <a:rect l="l" t="t" r="r" b="b"/>
            <a:pathLst>
              <a:path w="338455" h="276225">
                <a:moveTo>
                  <a:pt x="338328" y="0"/>
                </a:moveTo>
                <a:lnTo>
                  <a:pt x="0" y="0"/>
                </a:lnTo>
                <a:lnTo>
                  <a:pt x="0" y="275844"/>
                </a:lnTo>
                <a:lnTo>
                  <a:pt x="338328" y="275844"/>
                </a:lnTo>
                <a:lnTo>
                  <a:pt x="33832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2511551" y="5379720"/>
            <a:ext cx="338455" cy="603885"/>
          </a:xfrm>
          <a:custGeom>
            <a:rect l="l" t="t" r="r" b="b"/>
            <a:pathLst>
              <a:path w="338455" h="603885">
                <a:moveTo>
                  <a:pt x="338328" y="0"/>
                </a:moveTo>
                <a:lnTo>
                  <a:pt x="0" y="0"/>
                </a:lnTo>
                <a:lnTo>
                  <a:pt x="0" y="603503"/>
                </a:lnTo>
                <a:lnTo>
                  <a:pt x="338328" y="603503"/>
                </a:lnTo>
                <a:lnTo>
                  <a:pt x="33832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3052572" y="5477255"/>
            <a:ext cx="338455" cy="506095"/>
          </a:xfrm>
          <a:custGeom>
            <a:rect l="l" t="t" r="r" b="b"/>
            <a:pathLst>
              <a:path w="338454" h="506095">
                <a:moveTo>
                  <a:pt x="338327" y="0"/>
                </a:moveTo>
                <a:lnTo>
                  <a:pt x="0" y="0"/>
                </a:lnTo>
                <a:lnTo>
                  <a:pt x="0" y="505968"/>
                </a:lnTo>
                <a:lnTo>
                  <a:pt x="338327" y="505968"/>
                </a:lnTo>
                <a:lnTo>
                  <a:pt x="338327"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3595115" y="5599176"/>
            <a:ext cx="338455" cy="384175"/>
          </a:xfrm>
          <a:custGeom>
            <a:rect l="l" t="t" r="r" b="b"/>
            <a:pathLst>
              <a:path w="338454" h="384175">
                <a:moveTo>
                  <a:pt x="338328" y="0"/>
                </a:moveTo>
                <a:lnTo>
                  <a:pt x="0" y="0"/>
                </a:lnTo>
                <a:lnTo>
                  <a:pt x="0" y="384048"/>
                </a:lnTo>
                <a:lnTo>
                  <a:pt x="338328" y="384048"/>
                </a:lnTo>
                <a:lnTo>
                  <a:pt x="33832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4136135" y="5707379"/>
            <a:ext cx="338455" cy="276225"/>
          </a:xfrm>
          <a:custGeom>
            <a:rect l="l" t="t" r="r" b="b"/>
            <a:pathLst>
              <a:path w="338454" h="276225">
                <a:moveTo>
                  <a:pt x="338327" y="0"/>
                </a:moveTo>
                <a:lnTo>
                  <a:pt x="0" y="0"/>
                </a:lnTo>
                <a:lnTo>
                  <a:pt x="0" y="275844"/>
                </a:lnTo>
                <a:lnTo>
                  <a:pt x="338327" y="275844"/>
                </a:lnTo>
                <a:lnTo>
                  <a:pt x="338327"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1868423" y="5983223"/>
            <a:ext cx="2707005" cy="0"/>
          </a:xfrm>
          <a:custGeom>
            <a:rect l="l" t="t" r="r" b="b"/>
            <a:pathLst>
              <a:path w="2707004">
                <a:moveTo>
                  <a:pt x="0" y="0"/>
                </a:moveTo>
                <a:lnTo>
                  <a:pt x="2706624"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txBox="1"/>
          <p:nvPr/>
        </p:nvSpPr>
        <p:spPr>
          <a:xfrm>
            <a:off x="1942845" y="545449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13.5%</a:t>
            </a:r>
            <a:endParaRPr sz="1000">
              <a:latin typeface="微软雅黑"/>
              <a:cs typeface="微软雅黑"/>
            </a:endParaRPr>
          </a:p>
        </p:txBody>
      </p:sp>
      <p:sp>
        <p:nvSpPr>
          <p:cNvPr id="67" name="object 67"/>
          <p:cNvSpPr txBox="1"/>
          <p:nvPr/>
        </p:nvSpPr>
        <p:spPr>
          <a:xfrm>
            <a:off x="2484247" y="5126812"/>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2</a:t>
            </a:r>
            <a:r>
              <a:rPr sz="1000" spc="-5">
                <a:solidFill>
                  <a:srgbClr val="585858"/>
                </a:solidFill>
                <a:latin typeface="微软雅黑"/>
                <a:cs typeface="微软雅黑"/>
              </a:rPr>
              <a:t>9.5%</a:t>
            </a:r>
            <a:endParaRPr sz="1000">
              <a:latin typeface="微软雅黑"/>
              <a:cs typeface="微软雅黑"/>
            </a:endParaRPr>
          </a:p>
        </p:txBody>
      </p:sp>
      <p:sp>
        <p:nvSpPr>
          <p:cNvPr id="68" name="object 68"/>
          <p:cNvSpPr txBox="1"/>
          <p:nvPr/>
        </p:nvSpPr>
        <p:spPr>
          <a:xfrm>
            <a:off x="3025520" y="5224398"/>
            <a:ext cx="3937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24</a:t>
            </a:r>
            <a:r>
              <a:rPr sz="1000" spc="-5">
                <a:solidFill>
                  <a:srgbClr val="585858"/>
                </a:solidFill>
                <a:latin typeface="微软雅黑"/>
                <a:cs typeface="微软雅黑"/>
              </a:rPr>
              <a:t>.</a:t>
            </a:r>
            <a:r>
              <a:rPr sz="1000">
                <a:solidFill>
                  <a:srgbClr val="585858"/>
                </a:solidFill>
                <a:latin typeface="微软雅黑"/>
                <a:cs typeface="微软雅黑"/>
              </a:rPr>
              <a:t>8</a:t>
            </a:r>
            <a:r>
              <a:rPr sz="1000" spc="-5">
                <a:solidFill>
                  <a:srgbClr val="585858"/>
                </a:solidFill>
                <a:latin typeface="微软雅黑"/>
                <a:cs typeface="微软雅黑"/>
              </a:rPr>
              <a:t>%</a:t>
            </a:r>
            <a:endParaRPr sz="1000">
              <a:latin typeface="微软雅黑"/>
              <a:cs typeface="微软雅黑"/>
            </a:endParaRPr>
          </a:p>
        </p:txBody>
      </p:sp>
      <p:sp>
        <p:nvSpPr>
          <p:cNvPr id="69" name="object 69"/>
          <p:cNvSpPr txBox="1"/>
          <p:nvPr/>
        </p:nvSpPr>
        <p:spPr>
          <a:xfrm>
            <a:off x="3567176" y="534720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18.8%</a:t>
            </a:r>
            <a:endParaRPr sz="1000">
              <a:latin typeface="微软雅黑"/>
              <a:cs typeface="微软雅黑"/>
            </a:endParaRPr>
          </a:p>
        </p:txBody>
      </p:sp>
      <p:sp>
        <p:nvSpPr>
          <p:cNvPr id="70" name="object 70"/>
          <p:cNvSpPr txBox="1"/>
          <p:nvPr/>
        </p:nvSpPr>
        <p:spPr>
          <a:xfrm>
            <a:off x="4108450" y="545449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13.5%</a:t>
            </a:r>
            <a:endParaRPr sz="1000">
              <a:latin typeface="微软雅黑"/>
              <a:cs typeface="微软雅黑"/>
            </a:endParaRPr>
          </a:p>
        </p:txBody>
      </p:sp>
      <p:sp>
        <p:nvSpPr>
          <p:cNvPr id="71" name="object 71"/>
          <p:cNvSpPr txBox="1"/>
          <p:nvPr/>
        </p:nvSpPr>
        <p:spPr>
          <a:xfrm>
            <a:off x="1897760" y="6081776"/>
            <a:ext cx="989330"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900">
                <a:solidFill>
                  <a:srgbClr val="585858"/>
                </a:solidFill>
                <a:latin typeface="微软雅黑"/>
                <a:cs typeface="微软雅黑"/>
              </a:rPr>
              <a:t>万元以下</a:t>
            </a:r>
            <a:r>
              <a:rPr sz="900" spc="50">
                <a:solidFill>
                  <a:srgbClr val="585858"/>
                </a:solidFill>
                <a:latin typeface="微软雅黑"/>
                <a:cs typeface="微软雅黑"/>
              </a:rPr>
              <a:t> </a:t>
            </a:r>
            <a:r>
              <a:rPr sz="900" spc="-5">
                <a:solidFill>
                  <a:srgbClr val="585858"/>
                </a:solidFill>
                <a:latin typeface="微软雅黑"/>
                <a:cs typeface="微软雅黑"/>
              </a:rPr>
              <a:t>1-2w</a:t>
            </a:r>
            <a:r>
              <a:rPr sz="900">
                <a:solidFill>
                  <a:srgbClr val="585858"/>
                </a:solidFill>
                <a:latin typeface="微软雅黑"/>
                <a:cs typeface="微软雅黑"/>
              </a:rPr>
              <a:t>元</a:t>
            </a:r>
            <a:endParaRPr sz="900">
              <a:latin typeface="微软雅黑"/>
              <a:cs typeface="微软雅黑"/>
            </a:endParaRPr>
          </a:p>
        </p:txBody>
      </p:sp>
      <p:sp>
        <p:nvSpPr>
          <p:cNvPr id="72" name="object 72"/>
          <p:cNvSpPr txBox="1"/>
          <p:nvPr/>
        </p:nvSpPr>
        <p:spPr>
          <a:xfrm>
            <a:off x="3015742" y="6081776"/>
            <a:ext cx="412750"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900">
                <a:solidFill>
                  <a:srgbClr val="585858"/>
                </a:solidFill>
                <a:latin typeface="微软雅黑"/>
                <a:cs typeface="微软雅黑"/>
              </a:rPr>
              <a:t>2</a:t>
            </a:r>
            <a:r>
              <a:rPr sz="900" spc="-10">
                <a:solidFill>
                  <a:srgbClr val="585858"/>
                </a:solidFill>
                <a:latin typeface="微软雅黑"/>
                <a:cs typeface="微软雅黑"/>
              </a:rPr>
              <a:t>-</a:t>
            </a:r>
            <a:r>
              <a:rPr sz="900">
                <a:solidFill>
                  <a:srgbClr val="585858"/>
                </a:solidFill>
                <a:latin typeface="微软雅黑"/>
                <a:cs typeface="微软雅黑"/>
              </a:rPr>
              <a:t>3</a:t>
            </a:r>
            <a:r>
              <a:rPr sz="900" spc="-5">
                <a:solidFill>
                  <a:srgbClr val="585858"/>
                </a:solidFill>
                <a:latin typeface="微软雅黑"/>
                <a:cs typeface="微软雅黑"/>
              </a:rPr>
              <a:t>w</a:t>
            </a:r>
            <a:r>
              <a:rPr sz="900">
                <a:solidFill>
                  <a:srgbClr val="585858"/>
                </a:solidFill>
                <a:latin typeface="微软雅黑"/>
                <a:cs typeface="微软雅黑"/>
              </a:rPr>
              <a:t>元</a:t>
            </a:r>
            <a:endParaRPr sz="900">
              <a:latin typeface="微软雅黑"/>
              <a:cs typeface="微软雅黑"/>
            </a:endParaRPr>
          </a:p>
        </p:txBody>
      </p:sp>
      <p:sp>
        <p:nvSpPr>
          <p:cNvPr id="73" name="object 73"/>
          <p:cNvSpPr txBox="1"/>
          <p:nvPr/>
        </p:nvSpPr>
        <p:spPr>
          <a:xfrm>
            <a:off x="3557142" y="6081776"/>
            <a:ext cx="1010285"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900" spc="-5">
                <a:solidFill>
                  <a:srgbClr val="585858"/>
                </a:solidFill>
                <a:latin typeface="微软雅黑"/>
                <a:cs typeface="微软雅黑"/>
              </a:rPr>
              <a:t>3-4w</a:t>
            </a:r>
            <a:r>
              <a:rPr sz="900">
                <a:solidFill>
                  <a:srgbClr val="585858"/>
                </a:solidFill>
                <a:latin typeface="微软雅黑"/>
                <a:cs typeface="微软雅黑"/>
              </a:rPr>
              <a:t>元</a:t>
            </a:r>
            <a:r>
              <a:rPr sz="900" spc="155">
                <a:solidFill>
                  <a:srgbClr val="585858"/>
                </a:solidFill>
                <a:latin typeface="微软雅黑"/>
                <a:cs typeface="微软雅黑"/>
              </a:rPr>
              <a:t> </a:t>
            </a:r>
            <a:r>
              <a:rPr sz="900" spc="-5">
                <a:solidFill>
                  <a:srgbClr val="585858"/>
                </a:solidFill>
                <a:latin typeface="微软雅黑"/>
                <a:cs typeface="微软雅黑"/>
              </a:rPr>
              <a:t>4w</a:t>
            </a:r>
            <a:r>
              <a:rPr sz="900">
                <a:solidFill>
                  <a:srgbClr val="585858"/>
                </a:solidFill>
                <a:latin typeface="微软雅黑"/>
                <a:cs typeface="微软雅黑"/>
              </a:rPr>
              <a:t>元以上</a:t>
            </a:r>
            <a:endParaRPr sz="900">
              <a:latin typeface="微软雅黑"/>
              <a:cs typeface="微软雅黑"/>
            </a:endParaRPr>
          </a:p>
        </p:txBody>
      </p:sp>
      <p:sp>
        <p:nvSpPr>
          <p:cNvPr id="74" name="object 74"/>
          <p:cNvSpPr txBox="1"/>
          <p:nvPr/>
        </p:nvSpPr>
        <p:spPr>
          <a:xfrm>
            <a:off x="526795" y="1061720"/>
            <a:ext cx="10879455" cy="7918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受访家庭中子女在幼儿园阶段的家庭二孩比例更多，家庭月收入多</a:t>
            </a:r>
            <a:r>
              <a:rPr sz="2400" spc="10">
                <a:solidFill>
                  <a:srgbClr val="585858"/>
                </a:solidFill>
                <a:latin typeface="微软雅黑"/>
                <a:cs typeface="微软雅黑"/>
              </a:rPr>
              <a:t>在</a:t>
            </a:r>
            <a:r>
              <a:rPr sz="2400" spc="-5">
                <a:solidFill>
                  <a:srgbClr val="585858"/>
                </a:solidFill>
                <a:latin typeface="微软雅黑"/>
                <a:cs typeface="微软雅黑"/>
              </a:rPr>
              <a:t>1</a:t>
            </a:r>
            <a:r>
              <a:rPr sz="2400" spc="5">
                <a:solidFill>
                  <a:srgbClr val="585858"/>
                </a:solidFill>
                <a:latin typeface="微软雅黑"/>
                <a:cs typeface="微软雅黑"/>
              </a:rPr>
              <a:t>-</a:t>
            </a:r>
            <a:r>
              <a:rPr sz="2400" spc="-5">
                <a:solidFill>
                  <a:srgbClr val="585858"/>
                </a:solidFill>
                <a:latin typeface="微软雅黑"/>
                <a:cs typeface="微软雅黑"/>
              </a:rPr>
              <a:t>3</a:t>
            </a:r>
            <a:r>
              <a:rPr sz="2400">
                <a:solidFill>
                  <a:srgbClr val="585858"/>
                </a:solidFill>
                <a:latin typeface="微软雅黑"/>
                <a:cs typeface="微软雅黑"/>
              </a:rPr>
              <a:t>万元区间</a:t>
            </a:r>
            <a:endParaRPr sz="2400">
              <a:latin typeface="微软雅黑"/>
              <a:cs typeface="微软雅黑"/>
            </a:endParaRPr>
          </a:p>
          <a:p>
            <a:pPr marL="260350" algn="ctr">
              <a:lnSpc>
                <a:spcPct val="100000"/>
              </a:lnSpc>
              <a:spcBef>
                <a:spcPts val="1470"/>
              </a:spcBef>
            </a:pPr>
            <a:r>
              <a:rPr sz="1400" b="1">
                <a:solidFill>
                  <a:srgbClr val="404040"/>
                </a:solidFill>
                <a:latin typeface="微软雅黑"/>
                <a:cs typeface="微软雅黑"/>
              </a:rPr>
              <a:t>中国</a:t>
            </a:r>
            <a:r>
              <a:rPr sz="1400" b="1" spc="-5">
                <a:solidFill>
                  <a:srgbClr val="404040"/>
                </a:solidFill>
                <a:latin typeface="微软雅黑"/>
                <a:cs typeface="微软雅黑"/>
              </a:rPr>
              <a:t>3-18</a:t>
            </a:r>
            <a:r>
              <a:rPr sz="1400" b="1">
                <a:solidFill>
                  <a:srgbClr val="404040"/>
                </a:solidFill>
                <a:latin typeface="微软雅黑"/>
                <a:cs typeface="微软雅黑"/>
              </a:rPr>
              <a:t>岁儿童家庭画像</a:t>
            </a:r>
            <a:r>
              <a:rPr sz="1400" b="1" spc="-5">
                <a:solidFill>
                  <a:srgbClr val="404040"/>
                </a:solidFill>
                <a:latin typeface="微软雅黑"/>
                <a:cs typeface="微软雅黑"/>
              </a:rPr>
              <a:t>——</a:t>
            </a:r>
            <a:r>
              <a:rPr sz="1400" b="1" spc="-15">
                <a:solidFill>
                  <a:srgbClr val="404040"/>
                </a:solidFill>
                <a:latin typeface="微软雅黑"/>
                <a:cs typeface="微软雅黑"/>
              </a:rPr>
              <a:t>家</a:t>
            </a:r>
            <a:r>
              <a:rPr sz="1400" b="1">
                <a:solidFill>
                  <a:srgbClr val="404040"/>
                </a:solidFill>
                <a:latin typeface="微软雅黑"/>
                <a:cs typeface="微软雅黑"/>
              </a:rPr>
              <a:t>庭结构</a:t>
            </a:r>
            <a:endParaRPr sz="1400">
              <a:latin typeface="微软雅黑"/>
              <a:cs typeface="微软雅黑"/>
            </a:endParaRPr>
          </a:p>
        </p:txBody>
      </p:sp>
      <p:sp>
        <p:nvSpPr>
          <p:cNvPr id="75" name="object 75"/>
          <p:cNvSpPr/>
          <p:nvPr/>
        </p:nvSpPr>
        <p:spPr>
          <a:xfrm>
            <a:off x="5274564" y="5891784"/>
            <a:ext cx="338455" cy="91440"/>
          </a:xfrm>
          <a:custGeom>
            <a:rect l="l" t="t" r="r" b="b"/>
            <a:pathLst>
              <a:path w="338454" h="91439">
                <a:moveTo>
                  <a:pt x="338327" y="0"/>
                </a:moveTo>
                <a:lnTo>
                  <a:pt x="0" y="0"/>
                </a:lnTo>
                <a:lnTo>
                  <a:pt x="0" y="91439"/>
                </a:lnTo>
                <a:lnTo>
                  <a:pt x="338327" y="91439"/>
                </a:lnTo>
                <a:lnTo>
                  <a:pt x="33832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p:nvPr/>
        </p:nvSpPr>
        <p:spPr>
          <a:xfrm>
            <a:off x="5815584" y="5442203"/>
            <a:ext cx="338455" cy="541020"/>
          </a:xfrm>
          <a:custGeom>
            <a:rect l="l" t="t" r="r" b="b"/>
            <a:pathLst>
              <a:path w="338454" h="541020">
                <a:moveTo>
                  <a:pt x="338327" y="0"/>
                </a:moveTo>
                <a:lnTo>
                  <a:pt x="0" y="0"/>
                </a:lnTo>
                <a:lnTo>
                  <a:pt x="0" y="541020"/>
                </a:lnTo>
                <a:lnTo>
                  <a:pt x="338327" y="541020"/>
                </a:lnTo>
                <a:lnTo>
                  <a:pt x="33832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p:nvPr/>
        </p:nvSpPr>
        <p:spPr>
          <a:xfrm>
            <a:off x="6356603" y="5292852"/>
            <a:ext cx="338455" cy="690880"/>
          </a:xfrm>
          <a:custGeom>
            <a:rect l="l" t="t" r="r" b="b"/>
            <a:pathLst>
              <a:path w="338454" h="690879">
                <a:moveTo>
                  <a:pt x="338327" y="0"/>
                </a:moveTo>
                <a:lnTo>
                  <a:pt x="0" y="0"/>
                </a:lnTo>
                <a:lnTo>
                  <a:pt x="0" y="690372"/>
                </a:lnTo>
                <a:lnTo>
                  <a:pt x="338327" y="690372"/>
                </a:lnTo>
                <a:lnTo>
                  <a:pt x="33832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6899147" y="5522976"/>
            <a:ext cx="338455" cy="460375"/>
          </a:xfrm>
          <a:custGeom>
            <a:rect l="l" t="t" r="r" b="b"/>
            <a:pathLst>
              <a:path w="338454" h="460375">
                <a:moveTo>
                  <a:pt x="338327" y="0"/>
                </a:moveTo>
                <a:lnTo>
                  <a:pt x="0" y="0"/>
                </a:lnTo>
                <a:lnTo>
                  <a:pt x="0" y="460248"/>
                </a:lnTo>
                <a:lnTo>
                  <a:pt x="338327" y="460248"/>
                </a:lnTo>
                <a:lnTo>
                  <a:pt x="33832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7440168" y="5722620"/>
            <a:ext cx="338455" cy="260985"/>
          </a:xfrm>
          <a:custGeom>
            <a:rect l="l" t="t" r="r" b="b"/>
            <a:pathLst>
              <a:path w="338454" h="260985">
                <a:moveTo>
                  <a:pt x="338327" y="0"/>
                </a:moveTo>
                <a:lnTo>
                  <a:pt x="0" y="0"/>
                </a:lnTo>
                <a:lnTo>
                  <a:pt x="0" y="260603"/>
                </a:lnTo>
                <a:lnTo>
                  <a:pt x="338327" y="260603"/>
                </a:lnTo>
                <a:lnTo>
                  <a:pt x="33832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5172455" y="5983223"/>
            <a:ext cx="2707005" cy="0"/>
          </a:xfrm>
          <a:custGeom>
            <a:rect l="l" t="t" r="r" b="b"/>
            <a:pathLst>
              <a:path w="2707004">
                <a:moveTo>
                  <a:pt x="0" y="0"/>
                </a:moveTo>
                <a:lnTo>
                  <a:pt x="2706624"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txBox="1"/>
          <p:nvPr/>
        </p:nvSpPr>
        <p:spPr>
          <a:xfrm>
            <a:off x="5285359" y="5638596"/>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4.5%</a:t>
            </a:r>
            <a:endParaRPr sz="1000">
              <a:latin typeface="微软雅黑"/>
              <a:cs typeface="微软雅黑"/>
            </a:endParaRPr>
          </a:p>
        </p:txBody>
      </p:sp>
      <p:sp>
        <p:nvSpPr>
          <p:cNvPr id="82" name="object 82"/>
          <p:cNvSpPr txBox="1"/>
          <p:nvPr/>
        </p:nvSpPr>
        <p:spPr>
          <a:xfrm>
            <a:off x="5788533" y="5188711"/>
            <a:ext cx="3937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26</a:t>
            </a:r>
            <a:r>
              <a:rPr sz="1000" spc="-5">
                <a:solidFill>
                  <a:srgbClr val="585858"/>
                </a:solidFill>
                <a:latin typeface="微软雅黑"/>
                <a:cs typeface="微软雅黑"/>
              </a:rPr>
              <a:t>.</a:t>
            </a:r>
            <a:r>
              <a:rPr sz="1000">
                <a:solidFill>
                  <a:srgbClr val="585858"/>
                </a:solidFill>
                <a:latin typeface="微软雅黑"/>
                <a:cs typeface="微软雅黑"/>
              </a:rPr>
              <a:t>5</a:t>
            </a:r>
            <a:r>
              <a:rPr sz="1000" spc="-5">
                <a:solidFill>
                  <a:srgbClr val="585858"/>
                </a:solidFill>
                <a:latin typeface="微软雅黑"/>
                <a:cs typeface="微软雅黑"/>
              </a:rPr>
              <a:t>%</a:t>
            </a:r>
            <a:endParaRPr sz="1000">
              <a:latin typeface="微软雅黑"/>
              <a:cs typeface="微软雅黑"/>
            </a:endParaRPr>
          </a:p>
        </p:txBody>
      </p:sp>
      <p:sp>
        <p:nvSpPr>
          <p:cNvPr id="83" name="object 83"/>
          <p:cNvSpPr txBox="1"/>
          <p:nvPr/>
        </p:nvSpPr>
        <p:spPr>
          <a:xfrm>
            <a:off x="6261608" y="4785486"/>
            <a:ext cx="531495" cy="433705"/>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四口之家</a:t>
            </a:r>
            <a:endParaRPr sz="1000">
              <a:latin typeface="微软雅黑"/>
              <a:cs typeface="微软雅黑"/>
            </a:endParaRPr>
          </a:p>
          <a:p>
            <a:pPr marL="80645">
              <a:lnSpc>
                <a:spcPct val="100000"/>
              </a:lnSpc>
              <a:spcBef>
                <a:spcPts val="815"/>
              </a:spcBef>
            </a:pPr>
            <a:r>
              <a:rPr sz="1000" spc="-5">
                <a:solidFill>
                  <a:srgbClr val="585858"/>
                </a:solidFill>
                <a:latin typeface="微软雅黑"/>
                <a:cs typeface="微软雅黑"/>
              </a:rPr>
              <a:t>33.8%</a:t>
            </a:r>
            <a:endParaRPr sz="1000">
              <a:latin typeface="微软雅黑"/>
              <a:cs typeface="微软雅黑"/>
            </a:endParaRPr>
          </a:p>
        </p:txBody>
      </p:sp>
      <p:sp>
        <p:nvSpPr>
          <p:cNvPr id="84" name="object 84"/>
          <p:cNvSpPr txBox="1"/>
          <p:nvPr/>
        </p:nvSpPr>
        <p:spPr>
          <a:xfrm>
            <a:off x="6871461" y="5270372"/>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22.5%</a:t>
            </a:r>
            <a:endParaRPr sz="1000">
              <a:latin typeface="微软雅黑"/>
              <a:cs typeface="微软雅黑"/>
            </a:endParaRPr>
          </a:p>
        </p:txBody>
      </p:sp>
      <p:sp>
        <p:nvSpPr>
          <p:cNvPr id="85" name="object 85"/>
          <p:cNvSpPr txBox="1"/>
          <p:nvPr/>
        </p:nvSpPr>
        <p:spPr>
          <a:xfrm>
            <a:off x="7412863" y="546973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12.8%</a:t>
            </a:r>
            <a:endParaRPr sz="1000">
              <a:latin typeface="微软雅黑"/>
              <a:cs typeface="微软雅黑"/>
            </a:endParaRPr>
          </a:p>
        </p:txBody>
      </p:sp>
      <p:sp>
        <p:nvSpPr>
          <p:cNvPr id="86" name="object 86"/>
          <p:cNvSpPr txBox="1"/>
          <p:nvPr/>
        </p:nvSpPr>
        <p:spPr>
          <a:xfrm>
            <a:off x="5202173" y="6081776"/>
            <a:ext cx="989330"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900">
                <a:solidFill>
                  <a:srgbClr val="585858"/>
                </a:solidFill>
                <a:latin typeface="微软雅黑"/>
                <a:cs typeface="微软雅黑"/>
              </a:rPr>
              <a:t>万元以下</a:t>
            </a:r>
            <a:r>
              <a:rPr sz="900" spc="50">
                <a:solidFill>
                  <a:srgbClr val="585858"/>
                </a:solidFill>
                <a:latin typeface="微软雅黑"/>
                <a:cs typeface="微软雅黑"/>
              </a:rPr>
              <a:t> </a:t>
            </a:r>
            <a:r>
              <a:rPr sz="900" spc="-5">
                <a:solidFill>
                  <a:srgbClr val="585858"/>
                </a:solidFill>
                <a:latin typeface="微软雅黑"/>
                <a:cs typeface="微软雅黑"/>
              </a:rPr>
              <a:t>1-2w</a:t>
            </a:r>
            <a:r>
              <a:rPr sz="900">
                <a:solidFill>
                  <a:srgbClr val="585858"/>
                </a:solidFill>
                <a:latin typeface="微软雅黑"/>
                <a:cs typeface="微软雅黑"/>
              </a:rPr>
              <a:t>元</a:t>
            </a:r>
            <a:endParaRPr sz="900">
              <a:latin typeface="微软雅黑"/>
              <a:cs typeface="微软雅黑"/>
            </a:endParaRPr>
          </a:p>
        </p:txBody>
      </p:sp>
      <p:sp>
        <p:nvSpPr>
          <p:cNvPr id="87" name="object 87"/>
          <p:cNvSpPr txBox="1"/>
          <p:nvPr/>
        </p:nvSpPr>
        <p:spPr>
          <a:xfrm>
            <a:off x="6320154" y="6081776"/>
            <a:ext cx="412750"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900">
                <a:solidFill>
                  <a:srgbClr val="585858"/>
                </a:solidFill>
                <a:latin typeface="微软雅黑"/>
                <a:cs typeface="微软雅黑"/>
              </a:rPr>
              <a:t>2</a:t>
            </a:r>
            <a:r>
              <a:rPr sz="900" spc="-10">
                <a:solidFill>
                  <a:srgbClr val="585858"/>
                </a:solidFill>
                <a:latin typeface="微软雅黑"/>
                <a:cs typeface="微软雅黑"/>
              </a:rPr>
              <a:t>-</a:t>
            </a:r>
            <a:r>
              <a:rPr sz="900">
                <a:solidFill>
                  <a:srgbClr val="585858"/>
                </a:solidFill>
                <a:latin typeface="微软雅黑"/>
                <a:cs typeface="微软雅黑"/>
              </a:rPr>
              <a:t>3</a:t>
            </a:r>
            <a:r>
              <a:rPr sz="900" spc="-5">
                <a:solidFill>
                  <a:srgbClr val="585858"/>
                </a:solidFill>
                <a:latin typeface="微软雅黑"/>
                <a:cs typeface="微软雅黑"/>
              </a:rPr>
              <a:t>w</a:t>
            </a:r>
            <a:r>
              <a:rPr sz="900">
                <a:solidFill>
                  <a:srgbClr val="585858"/>
                </a:solidFill>
                <a:latin typeface="微软雅黑"/>
                <a:cs typeface="微软雅黑"/>
              </a:rPr>
              <a:t>元</a:t>
            </a:r>
            <a:endParaRPr sz="900">
              <a:latin typeface="微软雅黑"/>
              <a:cs typeface="微软雅黑"/>
            </a:endParaRPr>
          </a:p>
        </p:txBody>
      </p:sp>
      <p:sp>
        <p:nvSpPr>
          <p:cNvPr id="88" name="object 88"/>
          <p:cNvSpPr txBox="1"/>
          <p:nvPr/>
        </p:nvSpPr>
        <p:spPr>
          <a:xfrm>
            <a:off x="6861429" y="6081776"/>
            <a:ext cx="412750"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900">
                <a:solidFill>
                  <a:srgbClr val="585858"/>
                </a:solidFill>
                <a:latin typeface="微软雅黑"/>
                <a:cs typeface="微软雅黑"/>
              </a:rPr>
              <a:t>3</a:t>
            </a:r>
            <a:r>
              <a:rPr sz="900" spc="-10">
                <a:solidFill>
                  <a:srgbClr val="585858"/>
                </a:solidFill>
                <a:latin typeface="微软雅黑"/>
                <a:cs typeface="微软雅黑"/>
              </a:rPr>
              <a:t>-</a:t>
            </a:r>
            <a:r>
              <a:rPr sz="900">
                <a:solidFill>
                  <a:srgbClr val="585858"/>
                </a:solidFill>
                <a:latin typeface="微软雅黑"/>
                <a:cs typeface="微软雅黑"/>
              </a:rPr>
              <a:t>4</a:t>
            </a:r>
            <a:r>
              <a:rPr sz="900" spc="-5">
                <a:solidFill>
                  <a:srgbClr val="585858"/>
                </a:solidFill>
                <a:latin typeface="微软雅黑"/>
                <a:cs typeface="微软雅黑"/>
              </a:rPr>
              <a:t>w</a:t>
            </a:r>
            <a:r>
              <a:rPr sz="900">
                <a:solidFill>
                  <a:srgbClr val="585858"/>
                </a:solidFill>
                <a:latin typeface="微软雅黑"/>
                <a:cs typeface="微软雅黑"/>
              </a:rPr>
              <a:t>元</a:t>
            </a:r>
            <a:endParaRPr sz="900">
              <a:latin typeface="微软雅黑"/>
              <a:cs typeface="微软雅黑"/>
            </a:endParaRPr>
          </a:p>
        </p:txBody>
      </p:sp>
      <p:sp>
        <p:nvSpPr>
          <p:cNvPr id="89" name="object 89"/>
          <p:cNvSpPr txBox="1"/>
          <p:nvPr/>
        </p:nvSpPr>
        <p:spPr>
          <a:xfrm>
            <a:off x="7346442" y="6081776"/>
            <a:ext cx="525780"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900">
                <a:solidFill>
                  <a:srgbClr val="585858"/>
                </a:solidFill>
                <a:latin typeface="微软雅黑"/>
                <a:cs typeface="微软雅黑"/>
              </a:rPr>
              <a:t>4</a:t>
            </a:r>
            <a:r>
              <a:rPr sz="900" spc="-5">
                <a:solidFill>
                  <a:srgbClr val="585858"/>
                </a:solidFill>
                <a:latin typeface="微软雅黑"/>
                <a:cs typeface="微软雅黑"/>
              </a:rPr>
              <a:t>w</a:t>
            </a:r>
            <a:r>
              <a:rPr sz="900">
                <a:solidFill>
                  <a:srgbClr val="585858"/>
                </a:solidFill>
                <a:latin typeface="微软雅黑"/>
                <a:cs typeface="微软雅黑"/>
              </a:rPr>
              <a:t>元以上</a:t>
            </a:r>
            <a:endParaRPr sz="900">
              <a:latin typeface="微软雅黑"/>
              <a:cs typeface="微软雅黑"/>
            </a:endParaRPr>
          </a:p>
        </p:txBody>
      </p:sp>
      <p:sp>
        <p:nvSpPr>
          <p:cNvPr id="90" name="object 90"/>
          <p:cNvSpPr/>
          <p:nvPr/>
        </p:nvSpPr>
        <p:spPr>
          <a:xfrm>
            <a:off x="8578595" y="5774435"/>
            <a:ext cx="338455" cy="208915"/>
          </a:xfrm>
          <a:custGeom>
            <a:rect l="l" t="t" r="r" b="b"/>
            <a:pathLst>
              <a:path w="338454" h="208914">
                <a:moveTo>
                  <a:pt x="338327" y="0"/>
                </a:moveTo>
                <a:lnTo>
                  <a:pt x="0" y="0"/>
                </a:lnTo>
                <a:lnTo>
                  <a:pt x="0" y="208787"/>
                </a:lnTo>
                <a:lnTo>
                  <a:pt x="338327" y="208787"/>
                </a:lnTo>
                <a:lnTo>
                  <a:pt x="338327"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1" name="object 91"/>
          <p:cNvSpPr/>
          <p:nvPr/>
        </p:nvSpPr>
        <p:spPr>
          <a:xfrm>
            <a:off x="9119616" y="5236464"/>
            <a:ext cx="338455" cy="746760"/>
          </a:xfrm>
          <a:custGeom>
            <a:rect l="l" t="t" r="r" b="b"/>
            <a:pathLst>
              <a:path w="338454" h="746760">
                <a:moveTo>
                  <a:pt x="338327" y="0"/>
                </a:moveTo>
                <a:lnTo>
                  <a:pt x="0" y="0"/>
                </a:lnTo>
                <a:lnTo>
                  <a:pt x="0" y="746760"/>
                </a:lnTo>
                <a:lnTo>
                  <a:pt x="338327" y="746760"/>
                </a:lnTo>
                <a:lnTo>
                  <a:pt x="338327"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object 92"/>
          <p:cNvSpPr/>
          <p:nvPr/>
        </p:nvSpPr>
        <p:spPr>
          <a:xfrm>
            <a:off x="9660635" y="5334000"/>
            <a:ext cx="338455" cy="649605"/>
          </a:xfrm>
          <a:custGeom>
            <a:rect l="l" t="t" r="r" b="b"/>
            <a:pathLst>
              <a:path w="338454" h="649604">
                <a:moveTo>
                  <a:pt x="338328" y="0"/>
                </a:moveTo>
                <a:lnTo>
                  <a:pt x="0" y="0"/>
                </a:lnTo>
                <a:lnTo>
                  <a:pt x="0" y="649224"/>
                </a:lnTo>
                <a:lnTo>
                  <a:pt x="338328" y="649224"/>
                </a:lnTo>
                <a:lnTo>
                  <a:pt x="338328"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3" name="object 93"/>
          <p:cNvSpPr/>
          <p:nvPr/>
        </p:nvSpPr>
        <p:spPr>
          <a:xfrm>
            <a:off x="10203180" y="5692140"/>
            <a:ext cx="338455" cy="291465"/>
          </a:xfrm>
          <a:custGeom>
            <a:rect l="l" t="t" r="r" b="b"/>
            <a:pathLst>
              <a:path w="338454" h="291464">
                <a:moveTo>
                  <a:pt x="338327" y="0"/>
                </a:moveTo>
                <a:lnTo>
                  <a:pt x="0" y="0"/>
                </a:lnTo>
                <a:lnTo>
                  <a:pt x="0" y="291084"/>
                </a:lnTo>
                <a:lnTo>
                  <a:pt x="338327" y="291084"/>
                </a:lnTo>
                <a:lnTo>
                  <a:pt x="338327"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object 94"/>
          <p:cNvSpPr/>
          <p:nvPr/>
        </p:nvSpPr>
        <p:spPr>
          <a:xfrm>
            <a:off x="10744200" y="5835396"/>
            <a:ext cx="338455" cy="147955"/>
          </a:xfrm>
          <a:custGeom>
            <a:rect l="l" t="t" r="r" b="b"/>
            <a:pathLst>
              <a:path w="338454" h="147954">
                <a:moveTo>
                  <a:pt x="338327" y="0"/>
                </a:moveTo>
                <a:lnTo>
                  <a:pt x="0" y="0"/>
                </a:lnTo>
                <a:lnTo>
                  <a:pt x="0" y="147827"/>
                </a:lnTo>
                <a:lnTo>
                  <a:pt x="338327" y="147827"/>
                </a:lnTo>
                <a:lnTo>
                  <a:pt x="338327"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object 95"/>
          <p:cNvSpPr/>
          <p:nvPr/>
        </p:nvSpPr>
        <p:spPr>
          <a:xfrm>
            <a:off x="8476488" y="5983223"/>
            <a:ext cx="2707005" cy="0"/>
          </a:xfrm>
          <a:custGeom>
            <a:rect l="l" t="t" r="r" b="b"/>
            <a:pathLst>
              <a:path w="2707004">
                <a:moveTo>
                  <a:pt x="0" y="0"/>
                </a:moveTo>
                <a:lnTo>
                  <a:pt x="2706623"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6" name="object 96"/>
          <p:cNvSpPr txBox="1"/>
          <p:nvPr/>
        </p:nvSpPr>
        <p:spPr>
          <a:xfrm>
            <a:off x="8551926" y="552094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10.3%</a:t>
            </a:r>
            <a:endParaRPr sz="1000">
              <a:latin typeface="微软雅黑"/>
              <a:cs typeface="微软雅黑"/>
            </a:endParaRPr>
          </a:p>
        </p:txBody>
      </p:sp>
      <p:sp>
        <p:nvSpPr>
          <p:cNvPr id="107" name="object 107"/>
          <p:cNvSpPr txBox="1"/>
          <p:nvPr/>
        </p:nvSpPr>
        <p:spPr>
          <a:xfrm>
            <a:off x="523748" y="6363573"/>
            <a:ext cx="5143500" cy="342401"/>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a:lnSpc>
                <a:spcPct val="100000"/>
              </a:lnSpc>
              <a:spcBef>
                <a:spcPts val="5"/>
              </a:spcBef>
            </a:pPr>
            <a:endParaRPr sz="500">
              <a:latin typeface="微软雅黑"/>
              <a:cs typeface="微软雅黑"/>
            </a:endParaRPr>
          </a:p>
          <a:p>
            <a:pPr marL="12700">
              <a:lnSpc>
                <a:spcPct val="100000"/>
              </a:lnSpc>
            </a:pPr>
            <a:endParaRPr sz="800">
              <a:latin typeface="微软雅黑"/>
              <a:cs typeface="微软雅黑"/>
            </a:endParaRPr>
          </a:p>
        </p:txBody>
      </p:sp>
      <p:sp>
        <p:nvSpPr>
          <p:cNvPr id="108" name="object 108"/>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12</a:t>
            </a:r>
          </a:p>
        </p:txBody>
      </p:sp>
      <p:sp>
        <p:nvSpPr>
          <p:cNvPr id="109" name="object 109"/>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97" name="object 97"/>
          <p:cNvSpPr txBox="1"/>
          <p:nvPr/>
        </p:nvSpPr>
        <p:spPr>
          <a:xfrm>
            <a:off x="8739885" y="4785486"/>
            <a:ext cx="745490" cy="433705"/>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三口之家</a:t>
            </a:r>
            <a:endParaRPr sz="1000">
              <a:latin typeface="微软雅黑"/>
              <a:cs typeface="微软雅黑"/>
            </a:endParaRPr>
          </a:p>
          <a:p>
            <a:pPr marL="365760">
              <a:lnSpc>
                <a:spcPct val="100000"/>
              </a:lnSpc>
              <a:spcBef>
                <a:spcPts val="815"/>
              </a:spcBef>
            </a:pPr>
            <a:r>
              <a:rPr sz="1000" spc="-5">
                <a:solidFill>
                  <a:srgbClr val="585858"/>
                </a:solidFill>
                <a:latin typeface="微软雅黑"/>
                <a:cs typeface="微软雅黑"/>
              </a:rPr>
              <a:t>36.5%</a:t>
            </a:r>
            <a:endParaRPr sz="1000">
              <a:latin typeface="微软雅黑"/>
              <a:cs typeface="微软雅黑"/>
            </a:endParaRPr>
          </a:p>
        </p:txBody>
      </p:sp>
      <p:sp>
        <p:nvSpPr>
          <p:cNvPr id="98" name="object 98"/>
          <p:cNvSpPr txBox="1"/>
          <p:nvPr/>
        </p:nvSpPr>
        <p:spPr>
          <a:xfrm>
            <a:off x="9634473" y="508083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3</a:t>
            </a:r>
            <a:r>
              <a:rPr sz="1000" spc="-5">
                <a:solidFill>
                  <a:srgbClr val="585858"/>
                </a:solidFill>
                <a:latin typeface="微软雅黑"/>
                <a:cs typeface="微软雅黑"/>
              </a:rPr>
              <a:t>1.8%</a:t>
            </a:r>
            <a:endParaRPr sz="1000">
              <a:latin typeface="微软雅黑"/>
              <a:cs typeface="微软雅黑"/>
            </a:endParaRPr>
          </a:p>
        </p:txBody>
      </p:sp>
      <p:sp>
        <p:nvSpPr>
          <p:cNvPr id="99" name="object 99"/>
          <p:cNvSpPr txBox="1"/>
          <p:nvPr/>
        </p:nvSpPr>
        <p:spPr>
          <a:xfrm>
            <a:off x="10175875" y="543859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1</a:t>
            </a:r>
            <a:r>
              <a:rPr sz="1000" spc="-5">
                <a:solidFill>
                  <a:srgbClr val="585858"/>
                </a:solidFill>
                <a:latin typeface="微软雅黑"/>
                <a:cs typeface="微软雅黑"/>
              </a:rPr>
              <a:t>4.3%</a:t>
            </a:r>
            <a:endParaRPr sz="1000">
              <a:latin typeface="微软雅黑"/>
              <a:cs typeface="微软雅黑"/>
            </a:endParaRPr>
          </a:p>
        </p:txBody>
      </p:sp>
      <p:sp>
        <p:nvSpPr>
          <p:cNvPr id="100" name="object 100"/>
          <p:cNvSpPr txBox="1"/>
          <p:nvPr/>
        </p:nvSpPr>
        <p:spPr>
          <a:xfrm>
            <a:off x="10755630" y="5582208"/>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7.3%</a:t>
            </a:r>
            <a:endParaRPr sz="1000">
              <a:latin typeface="微软雅黑"/>
              <a:cs typeface="微软雅黑"/>
            </a:endParaRPr>
          </a:p>
        </p:txBody>
      </p:sp>
      <p:sp>
        <p:nvSpPr>
          <p:cNvPr id="101" name="object 101"/>
          <p:cNvSpPr txBox="1"/>
          <p:nvPr/>
        </p:nvSpPr>
        <p:spPr>
          <a:xfrm>
            <a:off x="8506714" y="6081776"/>
            <a:ext cx="989330"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900">
                <a:solidFill>
                  <a:srgbClr val="585858"/>
                </a:solidFill>
                <a:latin typeface="微软雅黑"/>
                <a:cs typeface="微软雅黑"/>
              </a:rPr>
              <a:t>万元以下</a:t>
            </a:r>
            <a:r>
              <a:rPr sz="900" spc="50">
                <a:solidFill>
                  <a:srgbClr val="585858"/>
                </a:solidFill>
                <a:latin typeface="微软雅黑"/>
                <a:cs typeface="微软雅黑"/>
              </a:rPr>
              <a:t> </a:t>
            </a:r>
            <a:r>
              <a:rPr sz="900" spc="-5">
                <a:solidFill>
                  <a:srgbClr val="585858"/>
                </a:solidFill>
                <a:latin typeface="微软雅黑"/>
                <a:cs typeface="微软雅黑"/>
              </a:rPr>
              <a:t>1-2w</a:t>
            </a:r>
            <a:r>
              <a:rPr sz="900">
                <a:solidFill>
                  <a:srgbClr val="585858"/>
                </a:solidFill>
                <a:latin typeface="微软雅黑"/>
                <a:cs typeface="微软雅黑"/>
              </a:rPr>
              <a:t>元</a:t>
            </a:r>
            <a:endParaRPr sz="900">
              <a:latin typeface="微软雅黑"/>
              <a:cs typeface="微软雅黑"/>
            </a:endParaRPr>
          </a:p>
        </p:txBody>
      </p:sp>
      <p:sp>
        <p:nvSpPr>
          <p:cNvPr id="102" name="object 102"/>
          <p:cNvSpPr txBox="1"/>
          <p:nvPr/>
        </p:nvSpPr>
        <p:spPr>
          <a:xfrm>
            <a:off x="9624441" y="6081776"/>
            <a:ext cx="412750"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900">
                <a:solidFill>
                  <a:srgbClr val="585858"/>
                </a:solidFill>
                <a:latin typeface="微软雅黑"/>
                <a:cs typeface="微软雅黑"/>
              </a:rPr>
              <a:t>2</a:t>
            </a:r>
            <a:r>
              <a:rPr sz="900" spc="-10">
                <a:solidFill>
                  <a:srgbClr val="585858"/>
                </a:solidFill>
                <a:latin typeface="微软雅黑"/>
                <a:cs typeface="微软雅黑"/>
              </a:rPr>
              <a:t>-</a:t>
            </a:r>
            <a:r>
              <a:rPr sz="900">
                <a:solidFill>
                  <a:srgbClr val="585858"/>
                </a:solidFill>
                <a:latin typeface="微软雅黑"/>
                <a:cs typeface="微软雅黑"/>
              </a:rPr>
              <a:t>3</a:t>
            </a:r>
            <a:r>
              <a:rPr sz="900" spc="-5">
                <a:solidFill>
                  <a:srgbClr val="585858"/>
                </a:solidFill>
                <a:latin typeface="微软雅黑"/>
                <a:cs typeface="微软雅黑"/>
              </a:rPr>
              <a:t>w</a:t>
            </a:r>
            <a:r>
              <a:rPr sz="900">
                <a:solidFill>
                  <a:srgbClr val="585858"/>
                </a:solidFill>
                <a:latin typeface="微软雅黑"/>
                <a:cs typeface="微软雅黑"/>
              </a:rPr>
              <a:t>元</a:t>
            </a:r>
            <a:endParaRPr sz="900">
              <a:latin typeface="微软雅黑"/>
              <a:cs typeface="微软雅黑"/>
            </a:endParaRPr>
          </a:p>
        </p:txBody>
      </p:sp>
      <p:sp>
        <p:nvSpPr>
          <p:cNvPr id="103" name="object 103"/>
          <p:cNvSpPr txBox="1"/>
          <p:nvPr/>
        </p:nvSpPr>
        <p:spPr>
          <a:xfrm>
            <a:off x="10166095" y="6081776"/>
            <a:ext cx="1010285" cy="1625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900" spc="-5">
                <a:solidFill>
                  <a:srgbClr val="585858"/>
                </a:solidFill>
                <a:latin typeface="微软雅黑"/>
                <a:cs typeface="微软雅黑"/>
              </a:rPr>
              <a:t>3-4w</a:t>
            </a:r>
            <a:r>
              <a:rPr sz="900">
                <a:solidFill>
                  <a:srgbClr val="585858"/>
                </a:solidFill>
                <a:latin typeface="微软雅黑"/>
                <a:cs typeface="微软雅黑"/>
              </a:rPr>
              <a:t>元</a:t>
            </a:r>
            <a:r>
              <a:rPr sz="900" spc="155">
                <a:solidFill>
                  <a:srgbClr val="585858"/>
                </a:solidFill>
                <a:latin typeface="微软雅黑"/>
                <a:cs typeface="微软雅黑"/>
              </a:rPr>
              <a:t> </a:t>
            </a:r>
            <a:r>
              <a:rPr sz="900" spc="-5">
                <a:solidFill>
                  <a:srgbClr val="585858"/>
                </a:solidFill>
                <a:latin typeface="微软雅黑"/>
                <a:cs typeface="微软雅黑"/>
              </a:rPr>
              <a:t>4w</a:t>
            </a:r>
            <a:r>
              <a:rPr sz="900">
                <a:solidFill>
                  <a:srgbClr val="585858"/>
                </a:solidFill>
                <a:latin typeface="微软雅黑"/>
                <a:cs typeface="微软雅黑"/>
              </a:rPr>
              <a:t>元以上</a:t>
            </a:r>
            <a:endParaRPr sz="900">
              <a:latin typeface="微软雅黑"/>
              <a:cs typeface="微软雅黑"/>
            </a:endParaRPr>
          </a:p>
        </p:txBody>
      </p:sp>
      <p:sp>
        <p:nvSpPr>
          <p:cNvPr id="104" name="object 104"/>
          <p:cNvSpPr txBox="1"/>
          <p:nvPr/>
        </p:nvSpPr>
        <p:spPr>
          <a:xfrm>
            <a:off x="2406142" y="2088007"/>
            <a:ext cx="1577340" cy="521334"/>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8900">
              <a:lnSpc>
                <a:spcPct val="100000"/>
              </a:lnSpc>
              <a:spcBef>
                <a:spcPts val="100"/>
              </a:spcBef>
            </a:pPr>
            <a:r>
              <a:rPr sz="1200" b="1">
                <a:solidFill>
                  <a:srgbClr val="B1D234"/>
                </a:solidFill>
                <a:latin typeface="微软雅黑"/>
                <a:cs typeface="微软雅黑"/>
              </a:rPr>
              <a:t>3-6岁儿童（幼儿园）</a:t>
            </a:r>
            <a:endParaRPr sz="1200">
              <a:latin typeface="微软雅黑"/>
              <a:cs typeface="微软雅黑"/>
            </a:endParaRPr>
          </a:p>
          <a:p>
            <a:pPr marL="12700">
              <a:lnSpc>
                <a:spcPct val="100000"/>
              </a:lnSpc>
              <a:spcBef>
                <a:spcPts val="1260"/>
              </a:spcBef>
            </a:pPr>
            <a:r>
              <a:rPr sz="1000" spc="-5">
                <a:solidFill>
                  <a:srgbClr val="585858"/>
                </a:solidFill>
                <a:latin typeface="微软雅黑"/>
                <a:cs typeface="微软雅黑"/>
              </a:rPr>
              <a:t>85.0%</a:t>
            </a:r>
            <a:endParaRPr sz="1000">
              <a:latin typeface="微软雅黑"/>
              <a:cs typeface="微软雅黑"/>
            </a:endParaRPr>
          </a:p>
        </p:txBody>
      </p:sp>
      <p:sp>
        <p:nvSpPr>
          <p:cNvPr id="105" name="object 105"/>
          <p:cNvSpPr txBox="1"/>
          <p:nvPr/>
        </p:nvSpPr>
        <p:spPr>
          <a:xfrm>
            <a:off x="5710554" y="2088007"/>
            <a:ext cx="1552575" cy="521334"/>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0014">
              <a:lnSpc>
                <a:spcPct val="100000"/>
              </a:lnSpc>
              <a:spcBef>
                <a:spcPts val="100"/>
              </a:spcBef>
            </a:pPr>
            <a:r>
              <a:rPr sz="1200" b="1">
                <a:solidFill>
                  <a:srgbClr val="1EC7F3"/>
                </a:solidFill>
                <a:latin typeface="微软雅黑"/>
                <a:cs typeface="微软雅黑"/>
              </a:rPr>
              <a:t>6-12岁儿童（小学）</a:t>
            </a:r>
            <a:endParaRPr sz="1200">
              <a:latin typeface="微软雅黑"/>
              <a:cs typeface="微软雅黑"/>
            </a:endParaRPr>
          </a:p>
          <a:p>
            <a:pPr marL="12700">
              <a:lnSpc>
                <a:spcPct val="100000"/>
              </a:lnSpc>
              <a:spcBef>
                <a:spcPts val="1260"/>
              </a:spcBef>
            </a:pPr>
            <a:r>
              <a:rPr sz="1000" spc="-5">
                <a:solidFill>
                  <a:srgbClr val="585858"/>
                </a:solidFill>
                <a:latin typeface="微软雅黑"/>
                <a:cs typeface="微软雅黑"/>
              </a:rPr>
              <a:t>91.5%</a:t>
            </a:r>
            <a:endParaRPr sz="1000">
              <a:latin typeface="微软雅黑"/>
              <a:cs typeface="微软雅黑"/>
            </a:endParaRPr>
          </a:p>
        </p:txBody>
      </p:sp>
      <p:sp>
        <p:nvSpPr>
          <p:cNvPr id="106" name="object 106"/>
          <p:cNvSpPr txBox="1"/>
          <p:nvPr/>
        </p:nvSpPr>
        <p:spPr>
          <a:xfrm>
            <a:off x="9014841" y="2088007"/>
            <a:ext cx="1598930" cy="521334"/>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3025">
              <a:lnSpc>
                <a:spcPct val="100000"/>
              </a:lnSpc>
              <a:spcBef>
                <a:spcPts val="100"/>
              </a:spcBef>
            </a:pPr>
            <a:r>
              <a:rPr sz="1200" b="1" spc="5">
                <a:solidFill>
                  <a:srgbClr val="FFCF00"/>
                </a:solidFill>
                <a:latin typeface="微软雅黑"/>
                <a:cs typeface="微软雅黑"/>
              </a:rPr>
              <a:t>1</a:t>
            </a:r>
            <a:r>
              <a:rPr sz="1200" b="1">
                <a:solidFill>
                  <a:srgbClr val="FFCF00"/>
                </a:solidFill>
                <a:latin typeface="微软雅黑"/>
                <a:cs typeface="微软雅黑"/>
              </a:rPr>
              <a:t>2-18岁儿童（中学）</a:t>
            </a:r>
            <a:endParaRPr sz="1200">
              <a:latin typeface="微软雅黑"/>
              <a:cs typeface="微软雅黑"/>
            </a:endParaRPr>
          </a:p>
          <a:p>
            <a:pPr marL="12700">
              <a:lnSpc>
                <a:spcPct val="100000"/>
              </a:lnSpc>
              <a:spcBef>
                <a:spcPts val="1260"/>
              </a:spcBef>
            </a:pPr>
            <a:r>
              <a:rPr sz="1000" spc="-5">
                <a:solidFill>
                  <a:srgbClr val="585858"/>
                </a:solidFill>
                <a:latin typeface="微软雅黑"/>
                <a:cs typeface="微软雅黑"/>
              </a:rPr>
              <a:t>90.5%</a:t>
            </a:r>
            <a:endParaRPr sz="1000">
              <a:latin typeface="微软雅黑"/>
              <a:cs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5105400" y="2168651"/>
            <a:ext cx="2865120" cy="4090670"/>
          </a:xfrm>
          <a:custGeom>
            <a:rect l="l" t="t" r="r" b="b"/>
            <a:pathLst>
              <a:path w="2865120" h="4090670">
                <a:moveTo>
                  <a:pt x="0" y="4090416"/>
                </a:moveTo>
                <a:lnTo>
                  <a:pt x="2865120" y="4090416"/>
                </a:lnTo>
                <a:lnTo>
                  <a:pt x="2865120" y="0"/>
                </a:lnTo>
                <a:lnTo>
                  <a:pt x="0" y="0"/>
                </a:lnTo>
                <a:lnTo>
                  <a:pt x="0" y="4090416"/>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8410956" y="2168651"/>
            <a:ext cx="2865120" cy="4090670"/>
          </a:xfrm>
          <a:custGeom>
            <a:rect l="l" t="t" r="r" b="b"/>
            <a:pathLst>
              <a:path w="2865120" h="4090670">
                <a:moveTo>
                  <a:pt x="0" y="4090416"/>
                </a:moveTo>
                <a:lnTo>
                  <a:pt x="2865120" y="4090416"/>
                </a:lnTo>
                <a:lnTo>
                  <a:pt x="2865120" y="0"/>
                </a:lnTo>
                <a:lnTo>
                  <a:pt x="0" y="0"/>
                </a:lnTo>
                <a:lnTo>
                  <a:pt x="0" y="4090416"/>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1799844" y="2168651"/>
            <a:ext cx="2867025" cy="4090670"/>
          </a:xfrm>
          <a:custGeom>
            <a:rect l="l" t="t" r="r" b="b"/>
            <a:pathLst>
              <a:path w="2867025" h="4090670">
                <a:moveTo>
                  <a:pt x="0" y="4090416"/>
                </a:moveTo>
                <a:lnTo>
                  <a:pt x="2866644" y="4090416"/>
                </a:lnTo>
                <a:lnTo>
                  <a:pt x="2866644" y="0"/>
                </a:lnTo>
                <a:lnTo>
                  <a:pt x="0" y="0"/>
                </a:lnTo>
                <a:lnTo>
                  <a:pt x="0" y="4090416"/>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a:spLocks noGrp="1"/>
          </p:cNvSpPr>
          <p:nvPr>
            <p:ph type="title"/>
          </p:nvPr>
        </p:nvSpPr>
        <p:spPr>
          <a:xfrm>
            <a:off x="526795" y="482041"/>
            <a:ext cx="6600825" cy="514350"/>
          </a:xfrm>
          <a:prstGeom prst="rect">
            <a:avLst/>
          </a:prstGeom>
        </p:spPr>
        <p:txBody>
          <a:bodyPr vert="horz" wrap="square" lIns="0" tIns="13335" rIns="0" bIns="0" rtlCol="0">
            <a:spAutoFit/>
          </a:bodyPr>
          <a:lstStyle/>
          <a:p>
            <a:pPr marL="12700">
              <a:lnSpc>
                <a:spcPct val="100000"/>
              </a:lnSpc>
              <a:spcBef>
                <a:spcPts val="105"/>
              </a:spcBef>
            </a:pPr>
            <a:r>
              <a:rPr/>
              <a:t>中国儿童家庭画</a:t>
            </a:r>
            <a:r>
              <a:rPr spc="5"/>
              <a:t>像</a:t>
            </a:r>
            <a:r>
              <a:rPr spc="-5"/>
              <a:t>——</a:t>
            </a:r>
            <a:r>
              <a:rPr/>
              <a:t>儿童行为特点</a:t>
            </a:r>
          </a:p>
        </p:txBody>
      </p:sp>
      <p:sp>
        <p:nvSpPr>
          <p:cNvPr id="7" name="object 7"/>
          <p:cNvSpPr/>
          <p:nvPr/>
        </p:nvSpPr>
        <p:spPr>
          <a:xfrm>
            <a:off x="512063" y="6220967"/>
            <a:ext cx="11177905" cy="76200"/>
          </a:xfrm>
          <a:custGeom>
            <a:rect l="l" t="t" r="r" b="b"/>
            <a:pathLst>
              <a:path w="11177905" h="76200">
                <a:moveTo>
                  <a:pt x="38100" y="0"/>
                </a:moveTo>
                <a:lnTo>
                  <a:pt x="23268" y="2993"/>
                </a:lnTo>
                <a:lnTo>
                  <a:pt x="11158" y="11158"/>
                </a:lnTo>
                <a:lnTo>
                  <a:pt x="2993" y="23268"/>
                </a:lnTo>
                <a:lnTo>
                  <a:pt x="0" y="38099"/>
                </a:lnTo>
                <a:lnTo>
                  <a:pt x="2993" y="52931"/>
                </a:lnTo>
                <a:lnTo>
                  <a:pt x="11158" y="65041"/>
                </a:lnTo>
                <a:lnTo>
                  <a:pt x="23268" y="73206"/>
                </a:lnTo>
                <a:lnTo>
                  <a:pt x="38100" y="76199"/>
                </a:lnTo>
                <a:lnTo>
                  <a:pt x="52931" y="73206"/>
                </a:lnTo>
                <a:lnTo>
                  <a:pt x="65041" y="65041"/>
                </a:lnTo>
                <a:lnTo>
                  <a:pt x="73206" y="52931"/>
                </a:lnTo>
                <a:lnTo>
                  <a:pt x="74918" y="44449"/>
                </a:lnTo>
                <a:lnTo>
                  <a:pt x="38100" y="44449"/>
                </a:lnTo>
                <a:lnTo>
                  <a:pt x="38100" y="31749"/>
                </a:lnTo>
                <a:lnTo>
                  <a:pt x="74918" y="31749"/>
                </a:lnTo>
                <a:lnTo>
                  <a:pt x="73206" y="23268"/>
                </a:lnTo>
                <a:lnTo>
                  <a:pt x="65041" y="11158"/>
                </a:lnTo>
                <a:lnTo>
                  <a:pt x="52931" y="2993"/>
                </a:lnTo>
                <a:lnTo>
                  <a:pt x="38100" y="0"/>
                </a:lnTo>
                <a:close/>
              </a:path>
              <a:path w="11177905" h="76200">
                <a:moveTo>
                  <a:pt x="74918" y="31749"/>
                </a:moveTo>
                <a:lnTo>
                  <a:pt x="38100" y="31749"/>
                </a:lnTo>
                <a:lnTo>
                  <a:pt x="38100" y="44449"/>
                </a:lnTo>
                <a:lnTo>
                  <a:pt x="74918" y="44449"/>
                </a:lnTo>
                <a:lnTo>
                  <a:pt x="76200" y="38099"/>
                </a:lnTo>
                <a:lnTo>
                  <a:pt x="74918" y="31749"/>
                </a:lnTo>
                <a:close/>
              </a:path>
              <a:path w="11177905" h="76200">
                <a:moveTo>
                  <a:pt x="139700" y="31749"/>
                </a:moveTo>
                <a:lnTo>
                  <a:pt x="74918" y="31749"/>
                </a:lnTo>
                <a:lnTo>
                  <a:pt x="76200" y="38099"/>
                </a:lnTo>
                <a:lnTo>
                  <a:pt x="74918" y="44449"/>
                </a:lnTo>
                <a:lnTo>
                  <a:pt x="139700" y="44449"/>
                </a:lnTo>
                <a:lnTo>
                  <a:pt x="139700" y="31749"/>
                </a:lnTo>
                <a:close/>
              </a:path>
              <a:path w="11177905" h="76200">
                <a:moveTo>
                  <a:pt x="279400" y="31749"/>
                </a:moveTo>
                <a:lnTo>
                  <a:pt x="177800" y="31749"/>
                </a:lnTo>
                <a:lnTo>
                  <a:pt x="177800" y="44449"/>
                </a:lnTo>
                <a:lnTo>
                  <a:pt x="279400" y="44449"/>
                </a:lnTo>
                <a:lnTo>
                  <a:pt x="279400" y="31749"/>
                </a:lnTo>
                <a:close/>
              </a:path>
              <a:path w="11177905" h="76200">
                <a:moveTo>
                  <a:pt x="419099" y="31749"/>
                </a:moveTo>
                <a:lnTo>
                  <a:pt x="317499" y="31749"/>
                </a:lnTo>
                <a:lnTo>
                  <a:pt x="317499" y="44449"/>
                </a:lnTo>
                <a:lnTo>
                  <a:pt x="419099" y="44449"/>
                </a:lnTo>
                <a:lnTo>
                  <a:pt x="419099" y="31749"/>
                </a:lnTo>
                <a:close/>
              </a:path>
              <a:path w="11177905" h="76200">
                <a:moveTo>
                  <a:pt x="558799" y="31749"/>
                </a:moveTo>
                <a:lnTo>
                  <a:pt x="457199" y="31749"/>
                </a:lnTo>
                <a:lnTo>
                  <a:pt x="457199" y="44449"/>
                </a:lnTo>
                <a:lnTo>
                  <a:pt x="558799" y="44449"/>
                </a:lnTo>
                <a:lnTo>
                  <a:pt x="558799" y="31749"/>
                </a:lnTo>
                <a:close/>
              </a:path>
              <a:path w="11177905" h="76200">
                <a:moveTo>
                  <a:pt x="698499" y="31749"/>
                </a:moveTo>
                <a:lnTo>
                  <a:pt x="596899" y="31749"/>
                </a:lnTo>
                <a:lnTo>
                  <a:pt x="596899" y="44449"/>
                </a:lnTo>
                <a:lnTo>
                  <a:pt x="698499" y="44449"/>
                </a:lnTo>
                <a:lnTo>
                  <a:pt x="698499" y="31749"/>
                </a:lnTo>
                <a:close/>
              </a:path>
              <a:path w="11177905" h="76200">
                <a:moveTo>
                  <a:pt x="838200" y="31749"/>
                </a:moveTo>
                <a:lnTo>
                  <a:pt x="736599" y="31749"/>
                </a:lnTo>
                <a:lnTo>
                  <a:pt x="736599" y="44449"/>
                </a:lnTo>
                <a:lnTo>
                  <a:pt x="838200" y="44449"/>
                </a:lnTo>
                <a:lnTo>
                  <a:pt x="838200" y="31749"/>
                </a:lnTo>
                <a:close/>
              </a:path>
              <a:path w="11177905" h="76200">
                <a:moveTo>
                  <a:pt x="977900" y="31749"/>
                </a:moveTo>
                <a:lnTo>
                  <a:pt x="876300" y="31749"/>
                </a:lnTo>
                <a:lnTo>
                  <a:pt x="876300" y="44449"/>
                </a:lnTo>
                <a:lnTo>
                  <a:pt x="977900" y="44449"/>
                </a:lnTo>
                <a:lnTo>
                  <a:pt x="977900" y="31749"/>
                </a:lnTo>
                <a:close/>
              </a:path>
              <a:path w="11177905" h="76200">
                <a:moveTo>
                  <a:pt x="1117600" y="31749"/>
                </a:moveTo>
                <a:lnTo>
                  <a:pt x="1016000" y="31749"/>
                </a:lnTo>
                <a:lnTo>
                  <a:pt x="1016000" y="44449"/>
                </a:lnTo>
                <a:lnTo>
                  <a:pt x="1117600" y="44449"/>
                </a:lnTo>
                <a:lnTo>
                  <a:pt x="1117600" y="31749"/>
                </a:lnTo>
                <a:close/>
              </a:path>
              <a:path w="11177905" h="76200">
                <a:moveTo>
                  <a:pt x="1257300" y="31749"/>
                </a:moveTo>
                <a:lnTo>
                  <a:pt x="1155700" y="31749"/>
                </a:lnTo>
                <a:lnTo>
                  <a:pt x="1155700" y="44449"/>
                </a:lnTo>
                <a:lnTo>
                  <a:pt x="1257300" y="44449"/>
                </a:lnTo>
                <a:lnTo>
                  <a:pt x="1257300" y="31749"/>
                </a:lnTo>
                <a:close/>
              </a:path>
              <a:path w="11177905" h="76200">
                <a:moveTo>
                  <a:pt x="1397000" y="31749"/>
                </a:moveTo>
                <a:lnTo>
                  <a:pt x="1295400" y="31749"/>
                </a:lnTo>
                <a:lnTo>
                  <a:pt x="1295400" y="44449"/>
                </a:lnTo>
                <a:lnTo>
                  <a:pt x="1397000" y="44449"/>
                </a:lnTo>
                <a:lnTo>
                  <a:pt x="1397000" y="31749"/>
                </a:lnTo>
                <a:close/>
              </a:path>
              <a:path w="11177905" h="76200">
                <a:moveTo>
                  <a:pt x="1536700" y="31749"/>
                </a:moveTo>
                <a:lnTo>
                  <a:pt x="1435100" y="31749"/>
                </a:lnTo>
                <a:lnTo>
                  <a:pt x="1435100" y="44449"/>
                </a:lnTo>
                <a:lnTo>
                  <a:pt x="1536700" y="44449"/>
                </a:lnTo>
                <a:lnTo>
                  <a:pt x="1536700" y="31749"/>
                </a:lnTo>
                <a:close/>
              </a:path>
              <a:path w="11177905" h="76200">
                <a:moveTo>
                  <a:pt x="1676400" y="31749"/>
                </a:moveTo>
                <a:lnTo>
                  <a:pt x="1574800" y="31749"/>
                </a:lnTo>
                <a:lnTo>
                  <a:pt x="1574800" y="44449"/>
                </a:lnTo>
                <a:lnTo>
                  <a:pt x="1676400" y="44449"/>
                </a:lnTo>
                <a:lnTo>
                  <a:pt x="1676400" y="31749"/>
                </a:lnTo>
                <a:close/>
              </a:path>
              <a:path w="11177905" h="76200">
                <a:moveTo>
                  <a:pt x="1816100" y="31749"/>
                </a:moveTo>
                <a:lnTo>
                  <a:pt x="1714500" y="31749"/>
                </a:lnTo>
                <a:lnTo>
                  <a:pt x="1714500" y="44449"/>
                </a:lnTo>
                <a:lnTo>
                  <a:pt x="1816100" y="44449"/>
                </a:lnTo>
                <a:lnTo>
                  <a:pt x="1816100" y="31749"/>
                </a:lnTo>
                <a:close/>
              </a:path>
              <a:path w="11177905" h="76200">
                <a:moveTo>
                  <a:pt x="1955800" y="31749"/>
                </a:moveTo>
                <a:lnTo>
                  <a:pt x="1854200" y="31749"/>
                </a:lnTo>
                <a:lnTo>
                  <a:pt x="1854200" y="44449"/>
                </a:lnTo>
                <a:lnTo>
                  <a:pt x="1955800" y="44449"/>
                </a:lnTo>
                <a:lnTo>
                  <a:pt x="1955800" y="31749"/>
                </a:lnTo>
                <a:close/>
              </a:path>
              <a:path w="11177905" h="76200">
                <a:moveTo>
                  <a:pt x="2095500" y="31749"/>
                </a:moveTo>
                <a:lnTo>
                  <a:pt x="1993900" y="31749"/>
                </a:lnTo>
                <a:lnTo>
                  <a:pt x="1993900" y="44449"/>
                </a:lnTo>
                <a:lnTo>
                  <a:pt x="2095500" y="44449"/>
                </a:lnTo>
                <a:lnTo>
                  <a:pt x="2095500" y="31749"/>
                </a:lnTo>
                <a:close/>
              </a:path>
              <a:path w="11177905" h="76200">
                <a:moveTo>
                  <a:pt x="2235200" y="31749"/>
                </a:moveTo>
                <a:lnTo>
                  <a:pt x="2133600" y="31749"/>
                </a:lnTo>
                <a:lnTo>
                  <a:pt x="2133600" y="44449"/>
                </a:lnTo>
                <a:lnTo>
                  <a:pt x="2235200" y="44449"/>
                </a:lnTo>
                <a:lnTo>
                  <a:pt x="2235200" y="31749"/>
                </a:lnTo>
                <a:close/>
              </a:path>
              <a:path w="11177905" h="76200">
                <a:moveTo>
                  <a:pt x="2374900" y="31749"/>
                </a:moveTo>
                <a:lnTo>
                  <a:pt x="2273300" y="31749"/>
                </a:lnTo>
                <a:lnTo>
                  <a:pt x="2273300" y="44449"/>
                </a:lnTo>
                <a:lnTo>
                  <a:pt x="2374900" y="44449"/>
                </a:lnTo>
                <a:lnTo>
                  <a:pt x="2374900" y="31749"/>
                </a:lnTo>
                <a:close/>
              </a:path>
              <a:path w="11177905" h="76200">
                <a:moveTo>
                  <a:pt x="2514600" y="31749"/>
                </a:moveTo>
                <a:lnTo>
                  <a:pt x="2413000" y="31749"/>
                </a:lnTo>
                <a:lnTo>
                  <a:pt x="2413000" y="44449"/>
                </a:lnTo>
                <a:lnTo>
                  <a:pt x="2514600" y="44449"/>
                </a:lnTo>
                <a:lnTo>
                  <a:pt x="2514600" y="31749"/>
                </a:lnTo>
                <a:close/>
              </a:path>
              <a:path w="11177905" h="76200">
                <a:moveTo>
                  <a:pt x="2654300" y="31749"/>
                </a:moveTo>
                <a:lnTo>
                  <a:pt x="2552700" y="31749"/>
                </a:lnTo>
                <a:lnTo>
                  <a:pt x="2552700" y="44449"/>
                </a:lnTo>
                <a:lnTo>
                  <a:pt x="2654300" y="44449"/>
                </a:lnTo>
                <a:lnTo>
                  <a:pt x="2654300" y="31749"/>
                </a:lnTo>
                <a:close/>
              </a:path>
              <a:path w="11177905" h="76200">
                <a:moveTo>
                  <a:pt x="2794000" y="31749"/>
                </a:moveTo>
                <a:lnTo>
                  <a:pt x="2692400" y="31749"/>
                </a:lnTo>
                <a:lnTo>
                  <a:pt x="2692400" y="44449"/>
                </a:lnTo>
                <a:lnTo>
                  <a:pt x="2794000" y="44449"/>
                </a:lnTo>
                <a:lnTo>
                  <a:pt x="2794000" y="31749"/>
                </a:lnTo>
                <a:close/>
              </a:path>
              <a:path w="11177905" h="76200">
                <a:moveTo>
                  <a:pt x="2933700" y="31749"/>
                </a:moveTo>
                <a:lnTo>
                  <a:pt x="2832100" y="31749"/>
                </a:lnTo>
                <a:lnTo>
                  <a:pt x="2832100" y="44449"/>
                </a:lnTo>
                <a:lnTo>
                  <a:pt x="2933700" y="44449"/>
                </a:lnTo>
                <a:lnTo>
                  <a:pt x="2933700" y="31749"/>
                </a:lnTo>
                <a:close/>
              </a:path>
              <a:path w="11177905" h="76200">
                <a:moveTo>
                  <a:pt x="3073400" y="31749"/>
                </a:moveTo>
                <a:lnTo>
                  <a:pt x="2971800" y="31749"/>
                </a:lnTo>
                <a:lnTo>
                  <a:pt x="2971800" y="44449"/>
                </a:lnTo>
                <a:lnTo>
                  <a:pt x="3073400" y="44449"/>
                </a:lnTo>
                <a:lnTo>
                  <a:pt x="3073400" y="31749"/>
                </a:lnTo>
                <a:close/>
              </a:path>
              <a:path w="11177905" h="76200">
                <a:moveTo>
                  <a:pt x="3213100" y="31749"/>
                </a:moveTo>
                <a:lnTo>
                  <a:pt x="3111500" y="31749"/>
                </a:lnTo>
                <a:lnTo>
                  <a:pt x="3111500" y="44449"/>
                </a:lnTo>
                <a:lnTo>
                  <a:pt x="3213100" y="44449"/>
                </a:lnTo>
                <a:lnTo>
                  <a:pt x="3213100" y="31749"/>
                </a:lnTo>
                <a:close/>
              </a:path>
              <a:path w="11177905" h="76200">
                <a:moveTo>
                  <a:pt x="3352800" y="31749"/>
                </a:moveTo>
                <a:lnTo>
                  <a:pt x="3251200" y="31749"/>
                </a:lnTo>
                <a:lnTo>
                  <a:pt x="3251200" y="44449"/>
                </a:lnTo>
                <a:lnTo>
                  <a:pt x="3352800" y="44449"/>
                </a:lnTo>
                <a:lnTo>
                  <a:pt x="3352800" y="31749"/>
                </a:lnTo>
                <a:close/>
              </a:path>
              <a:path w="11177905" h="76200">
                <a:moveTo>
                  <a:pt x="3492500" y="31749"/>
                </a:moveTo>
                <a:lnTo>
                  <a:pt x="3390900" y="31749"/>
                </a:lnTo>
                <a:lnTo>
                  <a:pt x="3390900" y="44449"/>
                </a:lnTo>
                <a:lnTo>
                  <a:pt x="3492500" y="44449"/>
                </a:lnTo>
                <a:lnTo>
                  <a:pt x="3492500" y="31749"/>
                </a:lnTo>
                <a:close/>
              </a:path>
              <a:path w="11177905" h="76200">
                <a:moveTo>
                  <a:pt x="3632200" y="31749"/>
                </a:moveTo>
                <a:lnTo>
                  <a:pt x="3530600" y="31749"/>
                </a:lnTo>
                <a:lnTo>
                  <a:pt x="3530600" y="44449"/>
                </a:lnTo>
                <a:lnTo>
                  <a:pt x="3632200" y="44449"/>
                </a:lnTo>
                <a:lnTo>
                  <a:pt x="3632200" y="31749"/>
                </a:lnTo>
                <a:close/>
              </a:path>
              <a:path w="11177905" h="76200">
                <a:moveTo>
                  <a:pt x="3771900" y="31749"/>
                </a:moveTo>
                <a:lnTo>
                  <a:pt x="3670300" y="31749"/>
                </a:lnTo>
                <a:lnTo>
                  <a:pt x="3670300" y="44449"/>
                </a:lnTo>
                <a:lnTo>
                  <a:pt x="3771900" y="44449"/>
                </a:lnTo>
                <a:lnTo>
                  <a:pt x="3771900" y="31749"/>
                </a:lnTo>
                <a:close/>
              </a:path>
              <a:path w="11177905" h="76200">
                <a:moveTo>
                  <a:pt x="3911600" y="31749"/>
                </a:moveTo>
                <a:lnTo>
                  <a:pt x="3810000" y="31749"/>
                </a:lnTo>
                <a:lnTo>
                  <a:pt x="3810000" y="44449"/>
                </a:lnTo>
                <a:lnTo>
                  <a:pt x="3911600" y="44449"/>
                </a:lnTo>
                <a:lnTo>
                  <a:pt x="3911600" y="31749"/>
                </a:lnTo>
                <a:close/>
              </a:path>
              <a:path w="11177905" h="76200">
                <a:moveTo>
                  <a:pt x="4051300" y="31749"/>
                </a:moveTo>
                <a:lnTo>
                  <a:pt x="3949700" y="31749"/>
                </a:lnTo>
                <a:lnTo>
                  <a:pt x="3949700" y="44449"/>
                </a:lnTo>
                <a:lnTo>
                  <a:pt x="4051300" y="44449"/>
                </a:lnTo>
                <a:lnTo>
                  <a:pt x="4051300" y="31749"/>
                </a:lnTo>
                <a:close/>
              </a:path>
              <a:path w="11177905" h="76200">
                <a:moveTo>
                  <a:pt x="4191000" y="31749"/>
                </a:moveTo>
                <a:lnTo>
                  <a:pt x="4089400" y="31749"/>
                </a:lnTo>
                <a:lnTo>
                  <a:pt x="4089400" y="44449"/>
                </a:lnTo>
                <a:lnTo>
                  <a:pt x="4191000" y="44449"/>
                </a:lnTo>
                <a:lnTo>
                  <a:pt x="4191000" y="31749"/>
                </a:lnTo>
                <a:close/>
              </a:path>
              <a:path w="11177905" h="76200">
                <a:moveTo>
                  <a:pt x="4330700" y="31749"/>
                </a:moveTo>
                <a:lnTo>
                  <a:pt x="4229100" y="31749"/>
                </a:lnTo>
                <a:lnTo>
                  <a:pt x="4229100" y="44449"/>
                </a:lnTo>
                <a:lnTo>
                  <a:pt x="4330700" y="44449"/>
                </a:lnTo>
                <a:lnTo>
                  <a:pt x="4330700" y="31749"/>
                </a:lnTo>
                <a:close/>
              </a:path>
              <a:path w="11177905" h="76200">
                <a:moveTo>
                  <a:pt x="4470400" y="31749"/>
                </a:moveTo>
                <a:lnTo>
                  <a:pt x="4368800" y="31749"/>
                </a:lnTo>
                <a:lnTo>
                  <a:pt x="4368800" y="44449"/>
                </a:lnTo>
                <a:lnTo>
                  <a:pt x="4470400" y="44449"/>
                </a:lnTo>
                <a:lnTo>
                  <a:pt x="4470400" y="31749"/>
                </a:lnTo>
                <a:close/>
              </a:path>
              <a:path w="11177905" h="76200">
                <a:moveTo>
                  <a:pt x="4610100" y="31749"/>
                </a:moveTo>
                <a:lnTo>
                  <a:pt x="4508500" y="31749"/>
                </a:lnTo>
                <a:lnTo>
                  <a:pt x="4508500" y="44449"/>
                </a:lnTo>
                <a:lnTo>
                  <a:pt x="4610100" y="44449"/>
                </a:lnTo>
                <a:lnTo>
                  <a:pt x="4610100" y="31749"/>
                </a:lnTo>
                <a:close/>
              </a:path>
              <a:path w="11177905" h="76200">
                <a:moveTo>
                  <a:pt x="4749800" y="31749"/>
                </a:moveTo>
                <a:lnTo>
                  <a:pt x="4648200" y="31749"/>
                </a:lnTo>
                <a:lnTo>
                  <a:pt x="4648200" y="44449"/>
                </a:lnTo>
                <a:lnTo>
                  <a:pt x="4749800" y="44449"/>
                </a:lnTo>
                <a:lnTo>
                  <a:pt x="4749800" y="31749"/>
                </a:lnTo>
                <a:close/>
              </a:path>
              <a:path w="11177905" h="76200">
                <a:moveTo>
                  <a:pt x="4889500" y="31749"/>
                </a:moveTo>
                <a:lnTo>
                  <a:pt x="4787900" y="31749"/>
                </a:lnTo>
                <a:lnTo>
                  <a:pt x="4787900" y="44449"/>
                </a:lnTo>
                <a:lnTo>
                  <a:pt x="4889500" y="44449"/>
                </a:lnTo>
                <a:lnTo>
                  <a:pt x="4889500" y="31749"/>
                </a:lnTo>
                <a:close/>
              </a:path>
              <a:path w="11177905" h="76200">
                <a:moveTo>
                  <a:pt x="5029200" y="31749"/>
                </a:moveTo>
                <a:lnTo>
                  <a:pt x="4927600" y="31749"/>
                </a:lnTo>
                <a:lnTo>
                  <a:pt x="4927600" y="44449"/>
                </a:lnTo>
                <a:lnTo>
                  <a:pt x="5029200" y="44449"/>
                </a:lnTo>
                <a:lnTo>
                  <a:pt x="5029200" y="31749"/>
                </a:lnTo>
                <a:close/>
              </a:path>
              <a:path w="11177905" h="76200">
                <a:moveTo>
                  <a:pt x="5168900" y="31749"/>
                </a:moveTo>
                <a:lnTo>
                  <a:pt x="5067300" y="31749"/>
                </a:lnTo>
                <a:lnTo>
                  <a:pt x="5067300" y="44449"/>
                </a:lnTo>
                <a:lnTo>
                  <a:pt x="5168900" y="44449"/>
                </a:lnTo>
                <a:lnTo>
                  <a:pt x="5168900" y="31749"/>
                </a:lnTo>
                <a:close/>
              </a:path>
              <a:path w="11177905" h="76200">
                <a:moveTo>
                  <a:pt x="5308600" y="31749"/>
                </a:moveTo>
                <a:lnTo>
                  <a:pt x="5207000" y="31749"/>
                </a:lnTo>
                <a:lnTo>
                  <a:pt x="5207000" y="44449"/>
                </a:lnTo>
                <a:lnTo>
                  <a:pt x="5308600" y="44449"/>
                </a:lnTo>
                <a:lnTo>
                  <a:pt x="5308600" y="31749"/>
                </a:lnTo>
                <a:close/>
              </a:path>
              <a:path w="11177905" h="76200">
                <a:moveTo>
                  <a:pt x="5448300" y="31749"/>
                </a:moveTo>
                <a:lnTo>
                  <a:pt x="5346700" y="31749"/>
                </a:lnTo>
                <a:lnTo>
                  <a:pt x="5346700" y="44449"/>
                </a:lnTo>
                <a:lnTo>
                  <a:pt x="5448300" y="44449"/>
                </a:lnTo>
                <a:lnTo>
                  <a:pt x="5448300" y="31749"/>
                </a:lnTo>
                <a:close/>
              </a:path>
              <a:path w="11177905" h="76200">
                <a:moveTo>
                  <a:pt x="5588000" y="31749"/>
                </a:moveTo>
                <a:lnTo>
                  <a:pt x="5486400" y="31749"/>
                </a:lnTo>
                <a:lnTo>
                  <a:pt x="5486400" y="44449"/>
                </a:lnTo>
                <a:lnTo>
                  <a:pt x="5588000" y="44449"/>
                </a:lnTo>
                <a:lnTo>
                  <a:pt x="5588000" y="31749"/>
                </a:lnTo>
                <a:close/>
              </a:path>
              <a:path w="11177905" h="76200">
                <a:moveTo>
                  <a:pt x="5727700" y="31749"/>
                </a:moveTo>
                <a:lnTo>
                  <a:pt x="5626100" y="31749"/>
                </a:lnTo>
                <a:lnTo>
                  <a:pt x="5626100" y="44449"/>
                </a:lnTo>
                <a:lnTo>
                  <a:pt x="5727700" y="44449"/>
                </a:lnTo>
                <a:lnTo>
                  <a:pt x="5727700" y="31749"/>
                </a:lnTo>
                <a:close/>
              </a:path>
              <a:path w="11177905" h="76200">
                <a:moveTo>
                  <a:pt x="5867400" y="31749"/>
                </a:moveTo>
                <a:lnTo>
                  <a:pt x="5765800" y="31749"/>
                </a:lnTo>
                <a:lnTo>
                  <a:pt x="5765800" y="44449"/>
                </a:lnTo>
                <a:lnTo>
                  <a:pt x="5867400" y="44449"/>
                </a:lnTo>
                <a:lnTo>
                  <a:pt x="5867400" y="31749"/>
                </a:lnTo>
                <a:close/>
              </a:path>
              <a:path w="11177905" h="76200">
                <a:moveTo>
                  <a:pt x="6007100" y="31749"/>
                </a:moveTo>
                <a:lnTo>
                  <a:pt x="5905500" y="31749"/>
                </a:lnTo>
                <a:lnTo>
                  <a:pt x="5905500" y="44449"/>
                </a:lnTo>
                <a:lnTo>
                  <a:pt x="6007100" y="44449"/>
                </a:lnTo>
                <a:lnTo>
                  <a:pt x="6007100" y="31749"/>
                </a:lnTo>
                <a:close/>
              </a:path>
              <a:path w="11177905" h="76200">
                <a:moveTo>
                  <a:pt x="6146800" y="31749"/>
                </a:moveTo>
                <a:lnTo>
                  <a:pt x="6045200" y="31749"/>
                </a:lnTo>
                <a:lnTo>
                  <a:pt x="6045200" y="44449"/>
                </a:lnTo>
                <a:lnTo>
                  <a:pt x="6146800" y="44449"/>
                </a:lnTo>
                <a:lnTo>
                  <a:pt x="6146800" y="31749"/>
                </a:lnTo>
                <a:close/>
              </a:path>
              <a:path w="11177905" h="76200">
                <a:moveTo>
                  <a:pt x="6286500" y="31749"/>
                </a:moveTo>
                <a:lnTo>
                  <a:pt x="6184900" y="31749"/>
                </a:lnTo>
                <a:lnTo>
                  <a:pt x="6184900" y="44449"/>
                </a:lnTo>
                <a:lnTo>
                  <a:pt x="6286500" y="44449"/>
                </a:lnTo>
                <a:lnTo>
                  <a:pt x="6286500" y="31749"/>
                </a:lnTo>
                <a:close/>
              </a:path>
              <a:path w="11177905" h="76200">
                <a:moveTo>
                  <a:pt x="6426200" y="31749"/>
                </a:moveTo>
                <a:lnTo>
                  <a:pt x="6324600" y="31749"/>
                </a:lnTo>
                <a:lnTo>
                  <a:pt x="6324600" y="44449"/>
                </a:lnTo>
                <a:lnTo>
                  <a:pt x="6426200" y="44449"/>
                </a:lnTo>
                <a:lnTo>
                  <a:pt x="6426200" y="31749"/>
                </a:lnTo>
                <a:close/>
              </a:path>
              <a:path w="11177905" h="76200">
                <a:moveTo>
                  <a:pt x="6565900" y="31749"/>
                </a:moveTo>
                <a:lnTo>
                  <a:pt x="6464300" y="31749"/>
                </a:lnTo>
                <a:lnTo>
                  <a:pt x="6464300" y="44449"/>
                </a:lnTo>
                <a:lnTo>
                  <a:pt x="6565900" y="44449"/>
                </a:lnTo>
                <a:lnTo>
                  <a:pt x="6565900" y="31749"/>
                </a:lnTo>
                <a:close/>
              </a:path>
              <a:path w="11177905" h="76200">
                <a:moveTo>
                  <a:pt x="6705600" y="31749"/>
                </a:moveTo>
                <a:lnTo>
                  <a:pt x="6604000" y="31749"/>
                </a:lnTo>
                <a:lnTo>
                  <a:pt x="6604000" y="44449"/>
                </a:lnTo>
                <a:lnTo>
                  <a:pt x="6705600" y="44449"/>
                </a:lnTo>
                <a:lnTo>
                  <a:pt x="6705600" y="31749"/>
                </a:lnTo>
                <a:close/>
              </a:path>
              <a:path w="11177905" h="76200">
                <a:moveTo>
                  <a:pt x="6845300" y="31749"/>
                </a:moveTo>
                <a:lnTo>
                  <a:pt x="6743700" y="31749"/>
                </a:lnTo>
                <a:lnTo>
                  <a:pt x="6743700" y="44449"/>
                </a:lnTo>
                <a:lnTo>
                  <a:pt x="6845300" y="44449"/>
                </a:lnTo>
                <a:lnTo>
                  <a:pt x="6845300" y="31749"/>
                </a:lnTo>
                <a:close/>
              </a:path>
              <a:path w="11177905" h="76200">
                <a:moveTo>
                  <a:pt x="6985000" y="31749"/>
                </a:moveTo>
                <a:lnTo>
                  <a:pt x="6883400" y="31749"/>
                </a:lnTo>
                <a:lnTo>
                  <a:pt x="6883400" y="44449"/>
                </a:lnTo>
                <a:lnTo>
                  <a:pt x="6985000" y="44449"/>
                </a:lnTo>
                <a:lnTo>
                  <a:pt x="6985000" y="31749"/>
                </a:lnTo>
                <a:close/>
              </a:path>
              <a:path w="11177905" h="76200">
                <a:moveTo>
                  <a:pt x="7124700" y="31749"/>
                </a:moveTo>
                <a:lnTo>
                  <a:pt x="7023100" y="31749"/>
                </a:lnTo>
                <a:lnTo>
                  <a:pt x="7023100" y="44449"/>
                </a:lnTo>
                <a:lnTo>
                  <a:pt x="7124700" y="44449"/>
                </a:lnTo>
                <a:lnTo>
                  <a:pt x="7124700" y="31749"/>
                </a:lnTo>
                <a:close/>
              </a:path>
              <a:path w="11177905" h="76200">
                <a:moveTo>
                  <a:pt x="7264400" y="31749"/>
                </a:moveTo>
                <a:lnTo>
                  <a:pt x="7162800" y="31749"/>
                </a:lnTo>
                <a:lnTo>
                  <a:pt x="7162800" y="44449"/>
                </a:lnTo>
                <a:lnTo>
                  <a:pt x="7264400" y="44449"/>
                </a:lnTo>
                <a:lnTo>
                  <a:pt x="7264400" y="31749"/>
                </a:lnTo>
                <a:close/>
              </a:path>
              <a:path w="11177905" h="76200">
                <a:moveTo>
                  <a:pt x="7404100" y="31749"/>
                </a:moveTo>
                <a:lnTo>
                  <a:pt x="7302500" y="31749"/>
                </a:lnTo>
                <a:lnTo>
                  <a:pt x="7302500" y="44449"/>
                </a:lnTo>
                <a:lnTo>
                  <a:pt x="7404100" y="44449"/>
                </a:lnTo>
                <a:lnTo>
                  <a:pt x="7404100" y="31749"/>
                </a:lnTo>
                <a:close/>
              </a:path>
              <a:path w="11177905" h="76200">
                <a:moveTo>
                  <a:pt x="7543800" y="31749"/>
                </a:moveTo>
                <a:lnTo>
                  <a:pt x="7442200" y="31749"/>
                </a:lnTo>
                <a:lnTo>
                  <a:pt x="7442200" y="44449"/>
                </a:lnTo>
                <a:lnTo>
                  <a:pt x="7543800" y="44449"/>
                </a:lnTo>
                <a:lnTo>
                  <a:pt x="7543800" y="31749"/>
                </a:lnTo>
                <a:close/>
              </a:path>
              <a:path w="11177905" h="76200">
                <a:moveTo>
                  <a:pt x="7683500" y="31749"/>
                </a:moveTo>
                <a:lnTo>
                  <a:pt x="7581900" y="31749"/>
                </a:lnTo>
                <a:lnTo>
                  <a:pt x="7581900" y="44449"/>
                </a:lnTo>
                <a:lnTo>
                  <a:pt x="7683500" y="44449"/>
                </a:lnTo>
                <a:lnTo>
                  <a:pt x="7683500" y="31749"/>
                </a:lnTo>
                <a:close/>
              </a:path>
              <a:path w="11177905" h="76200">
                <a:moveTo>
                  <a:pt x="7823200" y="31749"/>
                </a:moveTo>
                <a:lnTo>
                  <a:pt x="7721600" y="31749"/>
                </a:lnTo>
                <a:lnTo>
                  <a:pt x="7721600" y="44449"/>
                </a:lnTo>
                <a:lnTo>
                  <a:pt x="7823200" y="44449"/>
                </a:lnTo>
                <a:lnTo>
                  <a:pt x="7823200" y="31749"/>
                </a:lnTo>
                <a:close/>
              </a:path>
              <a:path w="11177905" h="76200">
                <a:moveTo>
                  <a:pt x="7962900" y="31749"/>
                </a:moveTo>
                <a:lnTo>
                  <a:pt x="7861300" y="31749"/>
                </a:lnTo>
                <a:lnTo>
                  <a:pt x="7861300" y="44449"/>
                </a:lnTo>
                <a:lnTo>
                  <a:pt x="7962900" y="44449"/>
                </a:lnTo>
                <a:lnTo>
                  <a:pt x="7962900" y="31749"/>
                </a:lnTo>
                <a:close/>
              </a:path>
              <a:path w="11177905" h="76200">
                <a:moveTo>
                  <a:pt x="8102600" y="31749"/>
                </a:moveTo>
                <a:lnTo>
                  <a:pt x="8001000" y="31749"/>
                </a:lnTo>
                <a:lnTo>
                  <a:pt x="8001000" y="44449"/>
                </a:lnTo>
                <a:lnTo>
                  <a:pt x="8102600" y="44449"/>
                </a:lnTo>
                <a:lnTo>
                  <a:pt x="8102600" y="31749"/>
                </a:lnTo>
                <a:close/>
              </a:path>
              <a:path w="11177905" h="76200">
                <a:moveTo>
                  <a:pt x="8242300" y="31749"/>
                </a:moveTo>
                <a:lnTo>
                  <a:pt x="8140700" y="31749"/>
                </a:lnTo>
                <a:lnTo>
                  <a:pt x="8140700" y="44449"/>
                </a:lnTo>
                <a:lnTo>
                  <a:pt x="8242300" y="44449"/>
                </a:lnTo>
                <a:lnTo>
                  <a:pt x="8242300" y="31749"/>
                </a:lnTo>
                <a:close/>
              </a:path>
              <a:path w="11177905" h="76200">
                <a:moveTo>
                  <a:pt x="8382000" y="31749"/>
                </a:moveTo>
                <a:lnTo>
                  <a:pt x="8280400" y="31749"/>
                </a:lnTo>
                <a:lnTo>
                  <a:pt x="8280400" y="44449"/>
                </a:lnTo>
                <a:lnTo>
                  <a:pt x="8382000" y="44449"/>
                </a:lnTo>
                <a:lnTo>
                  <a:pt x="8382000" y="31749"/>
                </a:lnTo>
                <a:close/>
              </a:path>
              <a:path w="11177905" h="76200">
                <a:moveTo>
                  <a:pt x="8521700" y="31749"/>
                </a:moveTo>
                <a:lnTo>
                  <a:pt x="8420100" y="31749"/>
                </a:lnTo>
                <a:lnTo>
                  <a:pt x="8420100" y="44449"/>
                </a:lnTo>
                <a:lnTo>
                  <a:pt x="8521700" y="44449"/>
                </a:lnTo>
                <a:lnTo>
                  <a:pt x="8521700" y="31749"/>
                </a:lnTo>
                <a:close/>
              </a:path>
              <a:path w="11177905" h="76200">
                <a:moveTo>
                  <a:pt x="8661400" y="31749"/>
                </a:moveTo>
                <a:lnTo>
                  <a:pt x="8559800" y="31749"/>
                </a:lnTo>
                <a:lnTo>
                  <a:pt x="8559800" y="44449"/>
                </a:lnTo>
                <a:lnTo>
                  <a:pt x="8661400" y="44449"/>
                </a:lnTo>
                <a:lnTo>
                  <a:pt x="8661400" y="31749"/>
                </a:lnTo>
                <a:close/>
              </a:path>
              <a:path w="11177905" h="76200">
                <a:moveTo>
                  <a:pt x="8801100" y="31749"/>
                </a:moveTo>
                <a:lnTo>
                  <a:pt x="8699500" y="31749"/>
                </a:lnTo>
                <a:lnTo>
                  <a:pt x="8699500" y="44449"/>
                </a:lnTo>
                <a:lnTo>
                  <a:pt x="8801100" y="44449"/>
                </a:lnTo>
                <a:lnTo>
                  <a:pt x="8801100" y="31749"/>
                </a:lnTo>
                <a:close/>
              </a:path>
              <a:path w="11177905" h="76200">
                <a:moveTo>
                  <a:pt x="8940800" y="31749"/>
                </a:moveTo>
                <a:lnTo>
                  <a:pt x="8839200" y="31749"/>
                </a:lnTo>
                <a:lnTo>
                  <a:pt x="8839200" y="44449"/>
                </a:lnTo>
                <a:lnTo>
                  <a:pt x="8940800" y="44449"/>
                </a:lnTo>
                <a:lnTo>
                  <a:pt x="8940800" y="31749"/>
                </a:lnTo>
                <a:close/>
              </a:path>
              <a:path w="11177905" h="76200">
                <a:moveTo>
                  <a:pt x="9080500" y="31749"/>
                </a:moveTo>
                <a:lnTo>
                  <a:pt x="8978900" y="31749"/>
                </a:lnTo>
                <a:lnTo>
                  <a:pt x="8978900" y="44449"/>
                </a:lnTo>
                <a:lnTo>
                  <a:pt x="9080500" y="44449"/>
                </a:lnTo>
                <a:lnTo>
                  <a:pt x="9080500" y="31749"/>
                </a:lnTo>
                <a:close/>
              </a:path>
              <a:path w="11177905" h="76200">
                <a:moveTo>
                  <a:pt x="9220200" y="31749"/>
                </a:moveTo>
                <a:lnTo>
                  <a:pt x="9118600" y="31749"/>
                </a:lnTo>
                <a:lnTo>
                  <a:pt x="9118600" y="44449"/>
                </a:lnTo>
                <a:lnTo>
                  <a:pt x="9220200" y="44449"/>
                </a:lnTo>
                <a:lnTo>
                  <a:pt x="9220200" y="31749"/>
                </a:lnTo>
                <a:close/>
              </a:path>
              <a:path w="11177905" h="76200">
                <a:moveTo>
                  <a:pt x="9359900" y="31749"/>
                </a:moveTo>
                <a:lnTo>
                  <a:pt x="9258300" y="31749"/>
                </a:lnTo>
                <a:lnTo>
                  <a:pt x="9258300" y="44449"/>
                </a:lnTo>
                <a:lnTo>
                  <a:pt x="9359900" y="44449"/>
                </a:lnTo>
                <a:lnTo>
                  <a:pt x="9359900" y="31749"/>
                </a:lnTo>
                <a:close/>
              </a:path>
              <a:path w="11177905" h="76200">
                <a:moveTo>
                  <a:pt x="9499600" y="31749"/>
                </a:moveTo>
                <a:lnTo>
                  <a:pt x="9398000" y="31749"/>
                </a:lnTo>
                <a:lnTo>
                  <a:pt x="9398000" y="44449"/>
                </a:lnTo>
                <a:lnTo>
                  <a:pt x="9499600" y="44449"/>
                </a:lnTo>
                <a:lnTo>
                  <a:pt x="9499600" y="31749"/>
                </a:lnTo>
                <a:close/>
              </a:path>
              <a:path w="11177905" h="76200">
                <a:moveTo>
                  <a:pt x="9639300" y="31749"/>
                </a:moveTo>
                <a:lnTo>
                  <a:pt x="9537700" y="31749"/>
                </a:lnTo>
                <a:lnTo>
                  <a:pt x="9537700" y="44449"/>
                </a:lnTo>
                <a:lnTo>
                  <a:pt x="9639300" y="44449"/>
                </a:lnTo>
                <a:lnTo>
                  <a:pt x="9639300" y="31749"/>
                </a:lnTo>
                <a:close/>
              </a:path>
              <a:path w="11177905" h="76200">
                <a:moveTo>
                  <a:pt x="9779000" y="31749"/>
                </a:moveTo>
                <a:lnTo>
                  <a:pt x="9677400" y="31749"/>
                </a:lnTo>
                <a:lnTo>
                  <a:pt x="9677400" y="44449"/>
                </a:lnTo>
                <a:lnTo>
                  <a:pt x="9779000" y="44449"/>
                </a:lnTo>
                <a:lnTo>
                  <a:pt x="9779000" y="31749"/>
                </a:lnTo>
                <a:close/>
              </a:path>
              <a:path w="11177905" h="76200">
                <a:moveTo>
                  <a:pt x="9918700" y="31749"/>
                </a:moveTo>
                <a:lnTo>
                  <a:pt x="9817100" y="31749"/>
                </a:lnTo>
                <a:lnTo>
                  <a:pt x="9817100" y="44449"/>
                </a:lnTo>
                <a:lnTo>
                  <a:pt x="9918700" y="44449"/>
                </a:lnTo>
                <a:lnTo>
                  <a:pt x="9918700" y="31749"/>
                </a:lnTo>
                <a:close/>
              </a:path>
              <a:path w="11177905" h="76200">
                <a:moveTo>
                  <a:pt x="10058400" y="31749"/>
                </a:moveTo>
                <a:lnTo>
                  <a:pt x="9956800" y="31749"/>
                </a:lnTo>
                <a:lnTo>
                  <a:pt x="9956800" y="44449"/>
                </a:lnTo>
                <a:lnTo>
                  <a:pt x="10058400" y="44449"/>
                </a:lnTo>
                <a:lnTo>
                  <a:pt x="10058400" y="31749"/>
                </a:lnTo>
                <a:close/>
              </a:path>
              <a:path w="11177905" h="76200">
                <a:moveTo>
                  <a:pt x="10198100" y="31749"/>
                </a:moveTo>
                <a:lnTo>
                  <a:pt x="10096500" y="31749"/>
                </a:lnTo>
                <a:lnTo>
                  <a:pt x="10096500" y="44449"/>
                </a:lnTo>
                <a:lnTo>
                  <a:pt x="10198100" y="44449"/>
                </a:lnTo>
                <a:lnTo>
                  <a:pt x="10198100" y="31749"/>
                </a:lnTo>
                <a:close/>
              </a:path>
              <a:path w="11177905" h="76200">
                <a:moveTo>
                  <a:pt x="10337800" y="31749"/>
                </a:moveTo>
                <a:lnTo>
                  <a:pt x="10236200" y="31749"/>
                </a:lnTo>
                <a:lnTo>
                  <a:pt x="10236200" y="44449"/>
                </a:lnTo>
                <a:lnTo>
                  <a:pt x="10337800" y="44449"/>
                </a:lnTo>
                <a:lnTo>
                  <a:pt x="10337800" y="31749"/>
                </a:lnTo>
                <a:close/>
              </a:path>
              <a:path w="11177905" h="76200">
                <a:moveTo>
                  <a:pt x="10477500" y="31749"/>
                </a:moveTo>
                <a:lnTo>
                  <a:pt x="10375900" y="31749"/>
                </a:lnTo>
                <a:lnTo>
                  <a:pt x="10375900" y="44449"/>
                </a:lnTo>
                <a:lnTo>
                  <a:pt x="10477500" y="44449"/>
                </a:lnTo>
                <a:lnTo>
                  <a:pt x="10477500" y="31749"/>
                </a:lnTo>
                <a:close/>
              </a:path>
              <a:path w="11177905" h="76200">
                <a:moveTo>
                  <a:pt x="10617200" y="31749"/>
                </a:moveTo>
                <a:lnTo>
                  <a:pt x="10515600" y="31749"/>
                </a:lnTo>
                <a:lnTo>
                  <a:pt x="10515600" y="44449"/>
                </a:lnTo>
                <a:lnTo>
                  <a:pt x="10617200" y="44449"/>
                </a:lnTo>
                <a:lnTo>
                  <a:pt x="10617200" y="31749"/>
                </a:lnTo>
                <a:close/>
              </a:path>
              <a:path w="11177905" h="76200">
                <a:moveTo>
                  <a:pt x="10756900" y="31749"/>
                </a:moveTo>
                <a:lnTo>
                  <a:pt x="10655300" y="31749"/>
                </a:lnTo>
                <a:lnTo>
                  <a:pt x="10655300" y="44449"/>
                </a:lnTo>
                <a:lnTo>
                  <a:pt x="10756900" y="44449"/>
                </a:lnTo>
                <a:lnTo>
                  <a:pt x="10756900" y="31749"/>
                </a:lnTo>
                <a:close/>
              </a:path>
              <a:path w="11177905" h="76200">
                <a:moveTo>
                  <a:pt x="10896600" y="31749"/>
                </a:moveTo>
                <a:lnTo>
                  <a:pt x="10795000" y="31749"/>
                </a:lnTo>
                <a:lnTo>
                  <a:pt x="10795000" y="44449"/>
                </a:lnTo>
                <a:lnTo>
                  <a:pt x="10896600" y="44449"/>
                </a:lnTo>
                <a:lnTo>
                  <a:pt x="10896600" y="31749"/>
                </a:lnTo>
                <a:close/>
              </a:path>
              <a:path w="11177905" h="76200">
                <a:moveTo>
                  <a:pt x="11036300" y="31749"/>
                </a:moveTo>
                <a:lnTo>
                  <a:pt x="10934700" y="31749"/>
                </a:lnTo>
                <a:lnTo>
                  <a:pt x="10934700" y="44449"/>
                </a:lnTo>
                <a:lnTo>
                  <a:pt x="11036300" y="44449"/>
                </a:lnTo>
                <a:lnTo>
                  <a:pt x="11036300" y="31749"/>
                </a:lnTo>
                <a:close/>
              </a:path>
              <a:path w="11177905" h="76200">
                <a:moveTo>
                  <a:pt x="11139805" y="0"/>
                </a:moveTo>
                <a:lnTo>
                  <a:pt x="11124957" y="2993"/>
                </a:lnTo>
                <a:lnTo>
                  <a:pt x="11112849" y="11158"/>
                </a:lnTo>
                <a:lnTo>
                  <a:pt x="11104693" y="23268"/>
                </a:lnTo>
                <a:lnTo>
                  <a:pt x="11101705" y="38099"/>
                </a:lnTo>
                <a:lnTo>
                  <a:pt x="11104693" y="52931"/>
                </a:lnTo>
                <a:lnTo>
                  <a:pt x="11112849" y="65041"/>
                </a:lnTo>
                <a:lnTo>
                  <a:pt x="11124957" y="73206"/>
                </a:lnTo>
                <a:lnTo>
                  <a:pt x="11139805" y="76199"/>
                </a:lnTo>
                <a:lnTo>
                  <a:pt x="11154652" y="73206"/>
                </a:lnTo>
                <a:lnTo>
                  <a:pt x="11166760" y="65041"/>
                </a:lnTo>
                <a:lnTo>
                  <a:pt x="11174916" y="52931"/>
                </a:lnTo>
                <a:lnTo>
                  <a:pt x="11176625" y="44449"/>
                </a:lnTo>
                <a:lnTo>
                  <a:pt x="11139805" y="44449"/>
                </a:lnTo>
                <a:lnTo>
                  <a:pt x="11139805" y="31749"/>
                </a:lnTo>
                <a:lnTo>
                  <a:pt x="11176625" y="31749"/>
                </a:lnTo>
                <a:lnTo>
                  <a:pt x="11174916" y="23268"/>
                </a:lnTo>
                <a:lnTo>
                  <a:pt x="11166760" y="11158"/>
                </a:lnTo>
                <a:lnTo>
                  <a:pt x="11154652" y="2993"/>
                </a:lnTo>
                <a:lnTo>
                  <a:pt x="11139805" y="0"/>
                </a:lnTo>
                <a:close/>
              </a:path>
              <a:path w="11177905" h="76200">
                <a:moveTo>
                  <a:pt x="11102984" y="31749"/>
                </a:moveTo>
                <a:lnTo>
                  <a:pt x="11074400" y="31749"/>
                </a:lnTo>
                <a:lnTo>
                  <a:pt x="11074400" y="44449"/>
                </a:lnTo>
                <a:lnTo>
                  <a:pt x="11102984" y="44449"/>
                </a:lnTo>
                <a:lnTo>
                  <a:pt x="11101705" y="38099"/>
                </a:lnTo>
                <a:lnTo>
                  <a:pt x="11102984" y="31749"/>
                </a:lnTo>
                <a:close/>
              </a:path>
              <a:path w="11177905" h="76200">
                <a:moveTo>
                  <a:pt x="11176625" y="31749"/>
                </a:moveTo>
                <a:lnTo>
                  <a:pt x="11139805" y="31749"/>
                </a:lnTo>
                <a:lnTo>
                  <a:pt x="11139805" y="44449"/>
                </a:lnTo>
                <a:lnTo>
                  <a:pt x="11176625" y="44449"/>
                </a:lnTo>
                <a:lnTo>
                  <a:pt x="11177905" y="38099"/>
                </a:lnTo>
                <a:lnTo>
                  <a:pt x="11176625" y="31749"/>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512063" y="2435351"/>
            <a:ext cx="11177905" cy="76200"/>
          </a:xfrm>
          <a:custGeom>
            <a:rect l="l" t="t" r="r" b="b"/>
            <a:pathLst>
              <a:path w="11177905" h="76200">
                <a:moveTo>
                  <a:pt x="38100" y="0"/>
                </a:moveTo>
                <a:lnTo>
                  <a:pt x="23268" y="2988"/>
                </a:lnTo>
                <a:lnTo>
                  <a:pt x="11158" y="11144"/>
                </a:lnTo>
                <a:lnTo>
                  <a:pt x="2993" y="23252"/>
                </a:lnTo>
                <a:lnTo>
                  <a:pt x="0" y="38100"/>
                </a:lnTo>
                <a:lnTo>
                  <a:pt x="2993" y="52947"/>
                </a:lnTo>
                <a:lnTo>
                  <a:pt x="11158" y="65055"/>
                </a:lnTo>
                <a:lnTo>
                  <a:pt x="23268" y="73211"/>
                </a:lnTo>
                <a:lnTo>
                  <a:pt x="38100" y="76200"/>
                </a:lnTo>
                <a:lnTo>
                  <a:pt x="52931" y="73211"/>
                </a:lnTo>
                <a:lnTo>
                  <a:pt x="65041" y="65055"/>
                </a:lnTo>
                <a:lnTo>
                  <a:pt x="73206" y="52947"/>
                </a:lnTo>
                <a:lnTo>
                  <a:pt x="74919" y="44450"/>
                </a:lnTo>
                <a:lnTo>
                  <a:pt x="38100" y="44450"/>
                </a:lnTo>
                <a:lnTo>
                  <a:pt x="38100" y="31750"/>
                </a:lnTo>
                <a:lnTo>
                  <a:pt x="74919" y="31750"/>
                </a:lnTo>
                <a:lnTo>
                  <a:pt x="73206" y="23252"/>
                </a:lnTo>
                <a:lnTo>
                  <a:pt x="65041" y="11144"/>
                </a:lnTo>
                <a:lnTo>
                  <a:pt x="52931" y="2988"/>
                </a:lnTo>
                <a:lnTo>
                  <a:pt x="38100" y="0"/>
                </a:lnTo>
                <a:close/>
              </a:path>
              <a:path w="11177905" h="76200">
                <a:moveTo>
                  <a:pt x="74919" y="31750"/>
                </a:moveTo>
                <a:lnTo>
                  <a:pt x="38100" y="31750"/>
                </a:lnTo>
                <a:lnTo>
                  <a:pt x="38100" y="44450"/>
                </a:lnTo>
                <a:lnTo>
                  <a:pt x="74919" y="44450"/>
                </a:lnTo>
                <a:lnTo>
                  <a:pt x="76200" y="38100"/>
                </a:lnTo>
                <a:lnTo>
                  <a:pt x="74919" y="31750"/>
                </a:lnTo>
                <a:close/>
              </a:path>
              <a:path w="11177905" h="76200">
                <a:moveTo>
                  <a:pt x="139700" y="31750"/>
                </a:moveTo>
                <a:lnTo>
                  <a:pt x="74919" y="31750"/>
                </a:lnTo>
                <a:lnTo>
                  <a:pt x="76200" y="38100"/>
                </a:lnTo>
                <a:lnTo>
                  <a:pt x="74919" y="44450"/>
                </a:lnTo>
                <a:lnTo>
                  <a:pt x="139700" y="44450"/>
                </a:lnTo>
                <a:lnTo>
                  <a:pt x="139700" y="31750"/>
                </a:lnTo>
                <a:close/>
              </a:path>
              <a:path w="11177905" h="76200">
                <a:moveTo>
                  <a:pt x="279400" y="31750"/>
                </a:moveTo>
                <a:lnTo>
                  <a:pt x="177800" y="31750"/>
                </a:lnTo>
                <a:lnTo>
                  <a:pt x="177800" y="44450"/>
                </a:lnTo>
                <a:lnTo>
                  <a:pt x="279400" y="44450"/>
                </a:lnTo>
                <a:lnTo>
                  <a:pt x="279400" y="31750"/>
                </a:lnTo>
                <a:close/>
              </a:path>
              <a:path w="11177905" h="76200">
                <a:moveTo>
                  <a:pt x="419099" y="31750"/>
                </a:moveTo>
                <a:lnTo>
                  <a:pt x="317499" y="31750"/>
                </a:lnTo>
                <a:lnTo>
                  <a:pt x="317499" y="44450"/>
                </a:lnTo>
                <a:lnTo>
                  <a:pt x="419099" y="44450"/>
                </a:lnTo>
                <a:lnTo>
                  <a:pt x="419099" y="31750"/>
                </a:lnTo>
                <a:close/>
              </a:path>
              <a:path w="11177905" h="76200">
                <a:moveTo>
                  <a:pt x="558799" y="31750"/>
                </a:moveTo>
                <a:lnTo>
                  <a:pt x="457199" y="31750"/>
                </a:lnTo>
                <a:lnTo>
                  <a:pt x="457199" y="44450"/>
                </a:lnTo>
                <a:lnTo>
                  <a:pt x="558799" y="44450"/>
                </a:lnTo>
                <a:lnTo>
                  <a:pt x="558799" y="31750"/>
                </a:lnTo>
                <a:close/>
              </a:path>
              <a:path w="11177905" h="76200">
                <a:moveTo>
                  <a:pt x="698499" y="31750"/>
                </a:moveTo>
                <a:lnTo>
                  <a:pt x="596899" y="31750"/>
                </a:lnTo>
                <a:lnTo>
                  <a:pt x="596899" y="44450"/>
                </a:lnTo>
                <a:lnTo>
                  <a:pt x="698499" y="44450"/>
                </a:lnTo>
                <a:lnTo>
                  <a:pt x="698499" y="31750"/>
                </a:lnTo>
                <a:close/>
              </a:path>
              <a:path w="11177905" h="76200">
                <a:moveTo>
                  <a:pt x="838200" y="31750"/>
                </a:moveTo>
                <a:lnTo>
                  <a:pt x="736599" y="31750"/>
                </a:lnTo>
                <a:lnTo>
                  <a:pt x="736599" y="44450"/>
                </a:lnTo>
                <a:lnTo>
                  <a:pt x="838200" y="44450"/>
                </a:lnTo>
                <a:lnTo>
                  <a:pt x="838200" y="31750"/>
                </a:lnTo>
                <a:close/>
              </a:path>
              <a:path w="11177905" h="76200">
                <a:moveTo>
                  <a:pt x="977900" y="31750"/>
                </a:moveTo>
                <a:lnTo>
                  <a:pt x="876300" y="31750"/>
                </a:lnTo>
                <a:lnTo>
                  <a:pt x="876300" y="44450"/>
                </a:lnTo>
                <a:lnTo>
                  <a:pt x="977900" y="44450"/>
                </a:lnTo>
                <a:lnTo>
                  <a:pt x="977900" y="31750"/>
                </a:lnTo>
                <a:close/>
              </a:path>
              <a:path w="11177905" h="76200">
                <a:moveTo>
                  <a:pt x="1117600" y="31750"/>
                </a:moveTo>
                <a:lnTo>
                  <a:pt x="1016000" y="31750"/>
                </a:lnTo>
                <a:lnTo>
                  <a:pt x="1016000" y="44450"/>
                </a:lnTo>
                <a:lnTo>
                  <a:pt x="1117600" y="44450"/>
                </a:lnTo>
                <a:lnTo>
                  <a:pt x="1117600" y="31750"/>
                </a:lnTo>
                <a:close/>
              </a:path>
              <a:path w="11177905" h="76200">
                <a:moveTo>
                  <a:pt x="1257300" y="31750"/>
                </a:moveTo>
                <a:lnTo>
                  <a:pt x="1155700" y="31750"/>
                </a:lnTo>
                <a:lnTo>
                  <a:pt x="1155700" y="44450"/>
                </a:lnTo>
                <a:lnTo>
                  <a:pt x="1257300" y="44450"/>
                </a:lnTo>
                <a:lnTo>
                  <a:pt x="1257300" y="31750"/>
                </a:lnTo>
                <a:close/>
              </a:path>
              <a:path w="11177905" h="76200">
                <a:moveTo>
                  <a:pt x="1397000" y="31750"/>
                </a:moveTo>
                <a:lnTo>
                  <a:pt x="1295400" y="31750"/>
                </a:lnTo>
                <a:lnTo>
                  <a:pt x="1295400" y="44450"/>
                </a:lnTo>
                <a:lnTo>
                  <a:pt x="1397000" y="44450"/>
                </a:lnTo>
                <a:lnTo>
                  <a:pt x="1397000" y="31750"/>
                </a:lnTo>
                <a:close/>
              </a:path>
              <a:path w="11177905" h="76200">
                <a:moveTo>
                  <a:pt x="1536700" y="31750"/>
                </a:moveTo>
                <a:lnTo>
                  <a:pt x="1435100" y="31750"/>
                </a:lnTo>
                <a:lnTo>
                  <a:pt x="1435100" y="44450"/>
                </a:lnTo>
                <a:lnTo>
                  <a:pt x="1536700" y="44450"/>
                </a:lnTo>
                <a:lnTo>
                  <a:pt x="1536700" y="31750"/>
                </a:lnTo>
                <a:close/>
              </a:path>
              <a:path w="11177905" h="76200">
                <a:moveTo>
                  <a:pt x="1676400" y="31750"/>
                </a:moveTo>
                <a:lnTo>
                  <a:pt x="1574800" y="31750"/>
                </a:lnTo>
                <a:lnTo>
                  <a:pt x="1574800" y="44450"/>
                </a:lnTo>
                <a:lnTo>
                  <a:pt x="1676400" y="44450"/>
                </a:lnTo>
                <a:lnTo>
                  <a:pt x="1676400" y="31750"/>
                </a:lnTo>
                <a:close/>
              </a:path>
              <a:path w="11177905" h="76200">
                <a:moveTo>
                  <a:pt x="1816100" y="31750"/>
                </a:moveTo>
                <a:lnTo>
                  <a:pt x="1714500" y="31750"/>
                </a:lnTo>
                <a:lnTo>
                  <a:pt x="1714500" y="44450"/>
                </a:lnTo>
                <a:lnTo>
                  <a:pt x="1816100" y="44450"/>
                </a:lnTo>
                <a:lnTo>
                  <a:pt x="1816100" y="31750"/>
                </a:lnTo>
                <a:close/>
              </a:path>
              <a:path w="11177905" h="76200">
                <a:moveTo>
                  <a:pt x="1955800" y="31750"/>
                </a:moveTo>
                <a:lnTo>
                  <a:pt x="1854200" y="31750"/>
                </a:lnTo>
                <a:lnTo>
                  <a:pt x="1854200" y="44450"/>
                </a:lnTo>
                <a:lnTo>
                  <a:pt x="1955800" y="44450"/>
                </a:lnTo>
                <a:lnTo>
                  <a:pt x="1955800" y="31750"/>
                </a:lnTo>
                <a:close/>
              </a:path>
              <a:path w="11177905" h="76200">
                <a:moveTo>
                  <a:pt x="2095500" y="31750"/>
                </a:moveTo>
                <a:lnTo>
                  <a:pt x="1993900" y="31750"/>
                </a:lnTo>
                <a:lnTo>
                  <a:pt x="1993900" y="44450"/>
                </a:lnTo>
                <a:lnTo>
                  <a:pt x="2095500" y="44450"/>
                </a:lnTo>
                <a:lnTo>
                  <a:pt x="2095500" y="31750"/>
                </a:lnTo>
                <a:close/>
              </a:path>
              <a:path w="11177905" h="76200">
                <a:moveTo>
                  <a:pt x="2235200" y="31750"/>
                </a:moveTo>
                <a:lnTo>
                  <a:pt x="2133600" y="31750"/>
                </a:lnTo>
                <a:lnTo>
                  <a:pt x="2133600" y="44450"/>
                </a:lnTo>
                <a:lnTo>
                  <a:pt x="2235200" y="44450"/>
                </a:lnTo>
                <a:lnTo>
                  <a:pt x="2235200" y="31750"/>
                </a:lnTo>
                <a:close/>
              </a:path>
              <a:path w="11177905" h="76200">
                <a:moveTo>
                  <a:pt x="2374900" y="31750"/>
                </a:moveTo>
                <a:lnTo>
                  <a:pt x="2273300" y="31750"/>
                </a:lnTo>
                <a:lnTo>
                  <a:pt x="2273300" y="44450"/>
                </a:lnTo>
                <a:lnTo>
                  <a:pt x="2374900" y="44450"/>
                </a:lnTo>
                <a:lnTo>
                  <a:pt x="2374900" y="31750"/>
                </a:lnTo>
                <a:close/>
              </a:path>
              <a:path w="11177905" h="76200">
                <a:moveTo>
                  <a:pt x="2514600" y="31750"/>
                </a:moveTo>
                <a:lnTo>
                  <a:pt x="2413000" y="31750"/>
                </a:lnTo>
                <a:lnTo>
                  <a:pt x="2413000" y="44450"/>
                </a:lnTo>
                <a:lnTo>
                  <a:pt x="2514600" y="44450"/>
                </a:lnTo>
                <a:lnTo>
                  <a:pt x="2514600" y="31750"/>
                </a:lnTo>
                <a:close/>
              </a:path>
              <a:path w="11177905" h="76200">
                <a:moveTo>
                  <a:pt x="2654300" y="31750"/>
                </a:moveTo>
                <a:lnTo>
                  <a:pt x="2552700" y="31750"/>
                </a:lnTo>
                <a:lnTo>
                  <a:pt x="2552700" y="44450"/>
                </a:lnTo>
                <a:lnTo>
                  <a:pt x="2654300" y="44450"/>
                </a:lnTo>
                <a:lnTo>
                  <a:pt x="2654300" y="31750"/>
                </a:lnTo>
                <a:close/>
              </a:path>
              <a:path w="11177905" h="76200">
                <a:moveTo>
                  <a:pt x="2794000" y="31750"/>
                </a:moveTo>
                <a:lnTo>
                  <a:pt x="2692400" y="31750"/>
                </a:lnTo>
                <a:lnTo>
                  <a:pt x="2692400" y="44450"/>
                </a:lnTo>
                <a:lnTo>
                  <a:pt x="2794000" y="44450"/>
                </a:lnTo>
                <a:lnTo>
                  <a:pt x="2794000" y="31750"/>
                </a:lnTo>
                <a:close/>
              </a:path>
              <a:path w="11177905" h="76200">
                <a:moveTo>
                  <a:pt x="2933700" y="31750"/>
                </a:moveTo>
                <a:lnTo>
                  <a:pt x="2832100" y="31750"/>
                </a:lnTo>
                <a:lnTo>
                  <a:pt x="2832100" y="44450"/>
                </a:lnTo>
                <a:lnTo>
                  <a:pt x="2933700" y="44450"/>
                </a:lnTo>
                <a:lnTo>
                  <a:pt x="2933700" y="31750"/>
                </a:lnTo>
                <a:close/>
              </a:path>
              <a:path w="11177905" h="76200">
                <a:moveTo>
                  <a:pt x="3073400" y="31750"/>
                </a:moveTo>
                <a:lnTo>
                  <a:pt x="2971800" y="31750"/>
                </a:lnTo>
                <a:lnTo>
                  <a:pt x="2971800" y="44450"/>
                </a:lnTo>
                <a:lnTo>
                  <a:pt x="3073400" y="44450"/>
                </a:lnTo>
                <a:lnTo>
                  <a:pt x="3073400" y="31750"/>
                </a:lnTo>
                <a:close/>
              </a:path>
              <a:path w="11177905" h="76200">
                <a:moveTo>
                  <a:pt x="3213100" y="31750"/>
                </a:moveTo>
                <a:lnTo>
                  <a:pt x="3111500" y="31750"/>
                </a:lnTo>
                <a:lnTo>
                  <a:pt x="3111500" y="44450"/>
                </a:lnTo>
                <a:lnTo>
                  <a:pt x="3213100" y="44450"/>
                </a:lnTo>
                <a:lnTo>
                  <a:pt x="3213100" y="31750"/>
                </a:lnTo>
                <a:close/>
              </a:path>
              <a:path w="11177905" h="76200">
                <a:moveTo>
                  <a:pt x="3352800" y="31750"/>
                </a:moveTo>
                <a:lnTo>
                  <a:pt x="3251200" y="31750"/>
                </a:lnTo>
                <a:lnTo>
                  <a:pt x="3251200" y="44450"/>
                </a:lnTo>
                <a:lnTo>
                  <a:pt x="3352800" y="44450"/>
                </a:lnTo>
                <a:lnTo>
                  <a:pt x="3352800" y="31750"/>
                </a:lnTo>
                <a:close/>
              </a:path>
              <a:path w="11177905" h="76200">
                <a:moveTo>
                  <a:pt x="3492500" y="31750"/>
                </a:moveTo>
                <a:lnTo>
                  <a:pt x="3390900" y="31750"/>
                </a:lnTo>
                <a:lnTo>
                  <a:pt x="3390900" y="44450"/>
                </a:lnTo>
                <a:lnTo>
                  <a:pt x="3492500" y="44450"/>
                </a:lnTo>
                <a:lnTo>
                  <a:pt x="3492500" y="31750"/>
                </a:lnTo>
                <a:close/>
              </a:path>
              <a:path w="11177905" h="76200">
                <a:moveTo>
                  <a:pt x="3632200" y="31750"/>
                </a:moveTo>
                <a:lnTo>
                  <a:pt x="3530600" y="31750"/>
                </a:lnTo>
                <a:lnTo>
                  <a:pt x="3530600" y="44450"/>
                </a:lnTo>
                <a:lnTo>
                  <a:pt x="3632200" y="44450"/>
                </a:lnTo>
                <a:lnTo>
                  <a:pt x="3632200" y="31750"/>
                </a:lnTo>
                <a:close/>
              </a:path>
              <a:path w="11177905" h="76200">
                <a:moveTo>
                  <a:pt x="3771900" y="31750"/>
                </a:moveTo>
                <a:lnTo>
                  <a:pt x="3670300" y="31750"/>
                </a:lnTo>
                <a:lnTo>
                  <a:pt x="3670300" y="44450"/>
                </a:lnTo>
                <a:lnTo>
                  <a:pt x="3771900" y="44450"/>
                </a:lnTo>
                <a:lnTo>
                  <a:pt x="3771900" y="31750"/>
                </a:lnTo>
                <a:close/>
              </a:path>
              <a:path w="11177905" h="76200">
                <a:moveTo>
                  <a:pt x="3911600" y="31750"/>
                </a:moveTo>
                <a:lnTo>
                  <a:pt x="3810000" y="31750"/>
                </a:lnTo>
                <a:lnTo>
                  <a:pt x="3810000" y="44450"/>
                </a:lnTo>
                <a:lnTo>
                  <a:pt x="3911600" y="44450"/>
                </a:lnTo>
                <a:lnTo>
                  <a:pt x="3911600" y="31750"/>
                </a:lnTo>
                <a:close/>
              </a:path>
              <a:path w="11177905" h="76200">
                <a:moveTo>
                  <a:pt x="4051300" y="31750"/>
                </a:moveTo>
                <a:lnTo>
                  <a:pt x="3949700" y="31750"/>
                </a:lnTo>
                <a:lnTo>
                  <a:pt x="3949700" y="44450"/>
                </a:lnTo>
                <a:lnTo>
                  <a:pt x="4051300" y="44450"/>
                </a:lnTo>
                <a:lnTo>
                  <a:pt x="4051300" y="31750"/>
                </a:lnTo>
                <a:close/>
              </a:path>
              <a:path w="11177905" h="76200">
                <a:moveTo>
                  <a:pt x="4191000" y="31750"/>
                </a:moveTo>
                <a:lnTo>
                  <a:pt x="4089400" y="31750"/>
                </a:lnTo>
                <a:lnTo>
                  <a:pt x="4089400" y="44450"/>
                </a:lnTo>
                <a:lnTo>
                  <a:pt x="4191000" y="44450"/>
                </a:lnTo>
                <a:lnTo>
                  <a:pt x="4191000" y="31750"/>
                </a:lnTo>
                <a:close/>
              </a:path>
              <a:path w="11177905" h="76200">
                <a:moveTo>
                  <a:pt x="4330700" y="31750"/>
                </a:moveTo>
                <a:lnTo>
                  <a:pt x="4229100" y="31750"/>
                </a:lnTo>
                <a:lnTo>
                  <a:pt x="4229100" y="44450"/>
                </a:lnTo>
                <a:lnTo>
                  <a:pt x="4330700" y="44450"/>
                </a:lnTo>
                <a:lnTo>
                  <a:pt x="4330700" y="31750"/>
                </a:lnTo>
                <a:close/>
              </a:path>
              <a:path w="11177905" h="76200">
                <a:moveTo>
                  <a:pt x="4470400" y="31750"/>
                </a:moveTo>
                <a:lnTo>
                  <a:pt x="4368800" y="31750"/>
                </a:lnTo>
                <a:lnTo>
                  <a:pt x="4368800" y="44450"/>
                </a:lnTo>
                <a:lnTo>
                  <a:pt x="4470400" y="44450"/>
                </a:lnTo>
                <a:lnTo>
                  <a:pt x="4470400" y="31750"/>
                </a:lnTo>
                <a:close/>
              </a:path>
              <a:path w="11177905" h="76200">
                <a:moveTo>
                  <a:pt x="4610100" y="31750"/>
                </a:moveTo>
                <a:lnTo>
                  <a:pt x="4508500" y="31750"/>
                </a:lnTo>
                <a:lnTo>
                  <a:pt x="4508500" y="44450"/>
                </a:lnTo>
                <a:lnTo>
                  <a:pt x="4610100" y="44450"/>
                </a:lnTo>
                <a:lnTo>
                  <a:pt x="4610100" y="31750"/>
                </a:lnTo>
                <a:close/>
              </a:path>
              <a:path w="11177905" h="76200">
                <a:moveTo>
                  <a:pt x="4749800" y="31750"/>
                </a:moveTo>
                <a:lnTo>
                  <a:pt x="4648200" y="31750"/>
                </a:lnTo>
                <a:lnTo>
                  <a:pt x="4648200" y="44450"/>
                </a:lnTo>
                <a:lnTo>
                  <a:pt x="4749800" y="44450"/>
                </a:lnTo>
                <a:lnTo>
                  <a:pt x="4749800" y="31750"/>
                </a:lnTo>
                <a:close/>
              </a:path>
              <a:path w="11177905" h="76200">
                <a:moveTo>
                  <a:pt x="4889500" y="31750"/>
                </a:moveTo>
                <a:lnTo>
                  <a:pt x="4787900" y="31750"/>
                </a:lnTo>
                <a:lnTo>
                  <a:pt x="4787900" y="44450"/>
                </a:lnTo>
                <a:lnTo>
                  <a:pt x="4889500" y="44450"/>
                </a:lnTo>
                <a:lnTo>
                  <a:pt x="4889500" y="31750"/>
                </a:lnTo>
                <a:close/>
              </a:path>
              <a:path w="11177905" h="76200">
                <a:moveTo>
                  <a:pt x="5029200" y="31750"/>
                </a:moveTo>
                <a:lnTo>
                  <a:pt x="4927600" y="31750"/>
                </a:lnTo>
                <a:lnTo>
                  <a:pt x="4927600" y="44450"/>
                </a:lnTo>
                <a:lnTo>
                  <a:pt x="5029200" y="44450"/>
                </a:lnTo>
                <a:lnTo>
                  <a:pt x="5029200" y="31750"/>
                </a:lnTo>
                <a:close/>
              </a:path>
              <a:path w="11177905" h="76200">
                <a:moveTo>
                  <a:pt x="5168900" y="31750"/>
                </a:moveTo>
                <a:lnTo>
                  <a:pt x="5067300" y="31750"/>
                </a:lnTo>
                <a:lnTo>
                  <a:pt x="5067300" y="44450"/>
                </a:lnTo>
                <a:lnTo>
                  <a:pt x="5168900" y="44450"/>
                </a:lnTo>
                <a:lnTo>
                  <a:pt x="5168900" y="31750"/>
                </a:lnTo>
                <a:close/>
              </a:path>
              <a:path w="11177905" h="76200">
                <a:moveTo>
                  <a:pt x="5308600" y="31750"/>
                </a:moveTo>
                <a:lnTo>
                  <a:pt x="5207000" y="31750"/>
                </a:lnTo>
                <a:lnTo>
                  <a:pt x="5207000" y="44450"/>
                </a:lnTo>
                <a:lnTo>
                  <a:pt x="5308600" y="44450"/>
                </a:lnTo>
                <a:lnTo>
                  <a:pt x="5308600" y="31750"/>
                </a:lnTo>
                <a:close/>
              </a:path>
              <a:path w="11177905" h="76200">
                <a:moveTo>
                  <a:pt x="5448300" y="31750"/>
                </a:moveTo>
                <a:lnTo>
                  <a:pt x="5346700" y="31750"/>
                </a:lnTo>
                <a:lnTo>
                  <a:pt x="5346700" y="44450"/>
                </a:lnTo>
                <a:lnTo>
                  <a:pt x="5448300" y="44450"/>
                </a:lnTo>
                <a:lnTo>
                  <a:pt x="5448300" y="31750"/>
                </a:lnTo>
                <a:close/>
              </a:path>
              <a:path w="11177905" h="76200">
                <a:moveTo>
                  <a:pt x="5588000" y="31750"/>
                </a:moveTo>
                <a:lnTo>
                  <a:pt x="5486400" y="31750"/>
                </a:lnTo>
                <a:lnTo>
                  <a:pt x="5486400" y="44450"/>
                </a:lnTo>
                <a:lnTo>
                  <a:pt x="5588000" y="44450"/>
                </a:lnTo>
                <a:lnTo>
                  <a:pt x="5588000" y="31750"/>
                </a:lnTo>
                <a:close/>
              </a:path>
              <a:path w="11177905" h="76200">
                <a:moveTo>
                  <a:pt x="5727700" y="31750"/>
                </a:moveTo>
                <a:lnTo>
                  <a:pt x="5626100" y="31750"/>
                </a:lnTo>
                <a:lnTo>
                  <a:pt x="5626100" y="44450"/>
                </a:lnTo>
                <a:lnTo>
                  <a:pt x="5727700" y="44450"/>
                </a:lnTo>
                <a:lnTo>
                  <a:pt x="5727700" y="31750"/>
                </a:lnTo>
                <a:close/>
              </a:path>
              <a:path w="11177905" h="76200">
                <a:moveTo>
                  <a:pt x="5867400" y="31750"/>
                </a:moveTo>
                <a:lnTo>
                  <a:pt x="5765800" y="31750"/>
                </a:lnTo>
                <a:lnTo>
                  <a:pt x="5765800" y="44450"/>
                </a:lnTo>
                <a:lnTo>
                  <a:pt x="5867400" y="44450"/>
                </a:lnTo>
                <a:lnTo>
                  <a:pt x="5867400" y="31750"/>
                </a:lnTo>
                <a:close/>
              </a:path>
              <a:path w="11177905" h="76200">
                <a:moveTo>
                  <a:pt x="6007100" y="31750"/>
                </a:moveTo>
                <a:lnTo>
                  <a:pt x="5905500" y="31750"/>
                </a:lnTo>
                <a:lnTo>
                  <a:pt x="5905500" y="44450"/>
                </a:lnTo>
                <a:lnTo>
                  <a:pt x="6007100" y="44450"/>
                </a:lnTo>
                <a:lnTo>
                  <a:pt x="6007100" y="31750"/>
                </a:lnTo>
                <a:close/>
              </a:path>
              <a:path w="11177905" h="76200">
                <a:moveTo>
                  <a:pt x="6146800" y="31750"/>
                </a:moveTo>
                <a:lnTo>
                  <a:pt x="6045200" y="31750"/>
                </a:lnTo>
                <a:lnTo>
                  <a:pt x="6045200" y="44450"/>
                </a:lnTo>
                <a:lnTo>
                  <a:pt x="6146800" y="44450"/>
                </a:lnTo>
                <a:lnTo>
                  <a:pt x="6146800" y="31750"/>
                </a:lnTo>
                <a:close/>
              </a:path>
              <a:path w="11177905" h="76200">
                <a:moveTo>
                  <a:pt x="6286500" y="31750"/>
                </a:moveTo>
                <a:lnTo>
                  <a:pt x="6184900" y="31750"/>
                </a:lnTo>
                <a:lnTo>
                  <a:pt x="6184900" y="44450"/>
                </a:lnTo>
                <a:lnTo>
                  <a:pt x="6286500" y="44450"/>
                </a:lnTo>
                <a:lnTo>
                  <a:pt x="6286500" y="31750"/>
                </a:lnTo>
                <a:close/>
              </a:path>
              <a:path w="11177905" h="76200">
                <a:moveTo>
                  <a:pt x="6426200" y="31750"/>
                </a:moveTo>
                <a:lnTo>
                  <a:pt x="6324600" y="31750"/>
                </a:lnTo>
                <a:lnTo>
                  <a:pt x="6324600" y="44450"/>
                </a:lnTo>
                <a:lnTo>
                  <a:pt x="6426200" y="44450"/>
                </a:lnTo>
                <a:lnTo>
                  <a:pt x="6426200" y="31750"/>
                </a:lnTo>
                <a:close/>
              </a:path>
              <a:path w="11177905" h="76200">
                <a:moveTo>
                  <a:pt x="6565900" y="31750"/>
                </a:moveTo>
                <a:lnTo>
                  <a:pt x="6464300" y="31750"/>
                </a:lnTo>
                <a:lnTo>
                  <a:pt x="6464300" y="44450"/>
                </a:lnTo>
                <a:lnTo>
                  <a:pt x="6565900" y="44450"/>
                </a:lnTo>
                <a:lnTo>
                  <a:pt x="6565900" y="31750"/>
                </a:lnTo>
                <a:close/>
              </a:path>
              <a:path w="11177905" h="76200">
                <a:moveTo>
                  <a:pt x="6705600" y="31750"/>
                </a:moveTo>
                <a:lnTo>
                  <a:pt x="6604000" y="31750"/>
                </a:lnTo>
                <a:lnTo>
                  <a:pt x="6604000" y="44450"/>
                </a:lnTo>
                <a:lnTo>
                  <a:pt x="6705600" y="44450"/>
                </a:lnTo>
                <a:lnTo>
                  <a:pt x="6705600" y="31750"/>
                </a:lnTo>
                <a:close/>
              </a:path>
              <a:path w="11177905" h="76200">
                <a:moveTo>
                  <a:pt x="6845300" y="31750"/>
                </a:moveTo>
                <a:lnTo>
                  <a:pt x="6743700" y="31750"/>
                </a:lnTo>
                <a:lnTo>
                  <a:pt x="6743700" y="44450"/>
                </a:lnTo>
                <a:lnTo>
                  <a:pt x="6845300" y="44450"/>
                </a:lnTo>
                <a:lnTo>
                  <a:pt x="6845300" y="31750"/>
                </a:lnTo>
                <a:close/>
              </a:path>
              <a:path w="11177905" h="76200">
                <a:moveTo>
                  <a:pt x="6985000" y="31750"/>
                </a:moveTo>
                <a:lnTo>
                  <a:pt x="6883400" y="31750"/>
                </a:lnTo>
                <a:lnTo>
                  <a:pt x="6883400" y="44450"/>
                </a:lnTo>
                <a:lnTo>
                  <a:pt x="6985000" y="44450"/>
                </a:lnTo>
                <a:lnTo>
                  <a:pt x="6985000" y="31750"/>
                </a:lnTo>
                <a:close/>
              </a:path>
              <a:path w="11177905" h="76200">
                <a:moveTo>
                  <a:pt x="7124700" y="31750"/>
                </a:moveTo>
                <a:lnTo>
                  <a:pt x="7023100" y="31750"/>
                </a:lnTo>
                <a:lnTo>
                  <a:pt x="7023100" y="44450"/>
                </a:lnTo>
                <a:lnTo>
                  <a:pt x="7124700" y="44450"/>
                </a:lnTo>
                <a:lnTo>
                  <a:pt x="7124700" y="31750"/>
                </a:lnTo>
                <a:close/>
              </a:path>
              <a:path w="11177905" h="76200">
                <a:moveTo>
                  <a:pt x="7264400" y="31750"/>
                </a:moveTo>
                <a:lnTo>
                  <a:pt x="7162800" y="31750"/>
                </a:lnTo>
                <a:lnTo>
                  <a:pt x="7162800" y="44450"/>
                </a:lnTo>
                <a:lnTo>
                  <a:pt x="7264400" y="44450"/>
                </a:lnTo>
                <a:lnTo>
                  <a:pt x="7264400" y="31750"/>
                </a:lnTo>
                <a:close/>
              </a:path>
              <a:path w="11177905" h="76200">
                <a:moveTo>
                  <a:pt x="7404100" y="31750"/>
                </a:moveTo>
                <a:lnTo>
                  <a:pt x="7302500" y="31750"/>
                </a:lnTo>
                <a:lnTo>
                  <a:pt x="7302500" y="44450"/>
                </a:lnTo>
                <a:lnTo>
                  <a:pt x="7404100" y="44450"/>
                </a:lnTo>
                <a:lnTo>
                  <a:pt x="7404100" y="31750"/>
                </a:lnTo>
                <a:close/>
              </a:path>
              <a:path w="11177905" h="76200">
                <a:moveTo>
                  <a:pt x="7543800" y="31750"/>
                </a:moveTo>
                <a:lnTo>
                  <a:pt x="7442200" y="31750"/>
                </a:lnTo>
                <a:lnTo>
                  <a:pt x="7442200" y="44450"/>
                </a:lnTo>
                <a:lnTo>
                  <a:pt x="7543800" y="44450"/>
                </a:lnTo>
                <a:lnTo>
                  <a:pt x="7543800" y="31750"/>
                </a:lnTo>
                <a:close/>
              </a:path>
              <a:path w="11177905" h="76200">
                <a:moveTo>
                  <a:pt x="7683500" y="31750"/>
                </a:moveTo>
                <a:lnTo>
                  <a:pt x="7581900" y="31750"/>
                </a:lnTo>
                <a:lnTo>
                  <a:pt x="7581900" y="44450"/>
                </a:lnTo>
                <a:lnTo>
                  <a:pt x="7683500" y="44450"/>
                </a:lnTo>
                <a:lnTo>
                  <a:pt x="7683500" y="31750"/>
                </a:lnTo>
                <a:close/>
              </a:path>
              <a:path w="11177905" h="76200">
                <a:moveTo>
                  <a:pt x="7823200" y="31750"/>
                </a:moveTo>
                <a:lnTo>
                  <a:pt x="7721600" y="31750"/>
                </a:lnTo>
                <a:lnTo>
                  <a:pt x="7721600" y="44450"/>
                </a:lnTo>
                <a:lnTo>
                  <a:pt x="7823200" y="44450"/>
                </a:lnTo>
                <a:lnTo>
                  <a:pt x="7823200" y="31750"/>
                </a:lnTo>
                <a:close/>
              </a:path>
              <a:path w="11177905" h="76200">
                <a:moveTo>
                  <a:pt x="7962900" y="31750"/>
                </a:moveTo>
                <a:lnTo>
                  <a:pt x="7861300" y="31750"/>
                </a:lnTo>
                <a:lnTo>
                  <a:pt x="7861300" y="44450"/>
                </a:lnTo>
                <a:lnTo>
                  <a:pt x="7962900" y="44450"/>
                </a:lnTo>
                <a:lnTo>
                  <a:pt x="7962900" y="31750"/>
                </a:lnTo>
                <a:close/>
              </a:path>
              <a:path w="11177905" h="76200">
                <a:moveTo>
                  <a:pt x="8102600" y="31750"/>
                </a:moveTo>
                <a:lnTo>
                  <a:pt x="8001000" y="31750"/>
                </a:lnTo>
                <a:lnTo>
                  <a:pt x="8001000" y="44450"/>
                </a:lnTo>
                <a:lnTo>
                  <a:pt x="8102600" y="44450"/>
                </a:lnTo>
                <a:lnTo>
                  <a:pt x="8102600" y="31750"/>
                </a:lnTo>
                <a:close/>
              </a:path>
              <a:path w="11177905" h="76200">
                <a:moveTo>
                  <a:pt x="8242300" y="31750"/>
                </a:moveTo>
                <a:lnTo>
                  <a:pt x="8140700" y="31750"/>
                </a:lnTo>
                <a:lnTo>
                  <a:pt x="8140700" y="44450"/>
                </a:lnTo>
                <a:lnTo>
                  <a:pt x="8242300" y="44450"/>
                </a:lnTo>
                <a:lnTo>
                  <a:pt x="8242300" y="31750"/>
                </a:lnTo>
                <a:close/>
              </a:path>
              <a:path w="11177905" h="76200">
                <a:moveTo>
                  <a:pt x="8382000" y="31750"/>
                </a:moveTo>
                <a:lnTo>
                  <a:pt x="8280400" y="31750"/>
                </a:lnTo>
                <a:lnTo>
                  <a:pt x="8280400" y="44450"/>
                </a:lnTo>
                <a:lnTo>
                  <a:pt x="8382000" y="44450"/>
                </a:lnTo>
                <a:lnTo>
                  <a:pt x="8382000" y="31750"/>
                </a:lnTo>
                <a:close/>
              </a:path>
              <a:path w="11177905" h="76200">
                <a:moveTo>
                  <a:pt x="8521700" y="31750"/>
                </a:moveTo>
                <a:lnTo>
                  <a:pt x="8420100" y="31750"/>
                </a:lnTo>
                <a:lnTo>
                  <a:pt x="8420100" y="44450"/>
                </a:lnTo>
                <a:lnTo>
                  <a:pt x="8521700" y="44450"/>
                </a:lnTo>
                <a:lnTo>
                  <a:pt x="8521700" y="31750"/>
                </a:lnTo>
                <a:close/>
              </a:path>
              <a:path w="11177905" h="76200">
                <a:moveTo>
                  <a:pt x="8661400" y="31750"/>
                </a:moveTo>
                <a:lnTo>
                  <a:pt x="8559800" y="31750"/>
                </a:lnTo>
                <a:lnTo>
                  <a:pt x="8559800" y="44450"/>
                </a:lnTo>
                <a:lnTo>
                  <a:pt x="8661400" y="44450"/>
                </a:lnTo>
                <a:lnTo>
                  <a:pt x="8661400" y="31750"/>
                </a:lnTo>
                <a:close/>
              </a:path>
              <a:path w="11177905" h="76200">
                <a:moveTo>
                  <a:pt x="8801100" y="31750"/>
                </a:moveTo>
                <a:lnTo>
                  <a:pt x="8699500" y="31750"/>
                </a:lnTo>
                <a:lnTo>
                  <a:pt x="8699500" y="44450"/>
                </a:lnTo>
                <a:lnTo>
                  <a:pt x="8801100" y="44450"/>
                </a:lnTo>
                <a:lnTo>
                  <a:pt x="8801100" y="31750"/>
                </a:lnTo>
                <a:close/>
              </a:path>
              <a:path w="11177905" h="76200">
                <a:moveTo>
                  <a:pt x="8940800" y="31750"/>
                </a:moveTo>
                <a:lnTo>
                  <a:pt x="8839200" y="31750"/>
                </a:lnTo>
                <a:lnTo>
                  <a:pt x="8839200" y="44450"/>
                </a:lnTo>
                <a:lnTo>
                  <a:pt x="8940800" y="44450"/>
                </a:lnTo>
                <a:lnTo>
                  <a:pt x="8940800" y="31750"/>
                </a:lnTo>
                <a:close/>
              </a:path>
              <a:path w="11177905" h="76200">
                <a:moveTo>
                  <a:pt x="9080500" y="31750"/>
                </a:moveTo>
                <a:lnTo>
                  <a:pt x="8978900" y="31750"/>
                </a:lnTo>
                <a:lnTo>
                  <a:pt x="8978900" y="44450"/>
                </a:lnTo>
                <a:lnTo>
                  <a:pt x="9080500" y="44450"/>
                </a:lnTo>
                <a:lnTo>
                  <a:pt x="9080500" y="31750"/>
                </a:lnTo>
                <a:close/>
              </a:path>
              <a:path w="11177905" h="76200">
                <a:moveTo>
                  <a:pt x="9220200" y="31750"/>
                </a:moveTo>
                <a:lnTo>
                  <a:pt x="9118600" y="31750"/>
                </a:lnTo>
                <a:lnTo>
                  <a:pt x="9118600" y="44450"/>
                </a:lnTo>
                <a:lnTo>
                  <a:pt x="9220200" y="44450"/>
                </a:lnTo>
                <a:lnTo>
                  <a:pt x="9220200" y="31750"/>
                </a:lnTo>
                <a:close/>
              </a:path>
              <a:path w="11177905" h="76200">
                <a:moveTo>
                  <a:pt x="9359900" y="31750"/>
                </a:moveTo>
                <a:lnTo>
                  <a:pt x="9258300" y="31750"/>
                </a:lnTo>
                <a:lnTo>
                  <a:pt x="9258300" y="44450"/>
                </a:lnTo>
                <a:lnTo>
                  <a:pt x="9359900" y="44450"/>
                </a:lnTo>
                <a:lnTo>
                  <a:pt x="9359900" y="31750"/>
                </a:lnTo>
                <a:close/>
              </a:path>
              <a:path w="11177905" h="76200">
                <a:moveTo>
                  <a:pt x="9499600" y="31750"/>
                </a:moveTo>
                <a:lnTo>
                  <a:pt x="9398000" y="31750"/>
                </a:lnTo>
                <a:lnTo>
                  <a:pt x="9398000" y="44450"/>
                </a:lnTo>
                <a:lnTo>
                  <a:pt x="9499600" y="44450"/>
                </a:lnTo>
                <a:lnTo>
                  <a:pt x="9499600" y="31750"/>
                </a:lnTo>
                <a:close/>
              </a:path>
              <a:path w="11177905" h="76200">
                <a:moveTo>
                  <a:pt x="9639300" y="31750"/>
                </a:moveTo>
                <a:lnTo>
                  <a:pt x="9537700" y="31750"/>
                </a:lnTo>
                <a:lnTo>
                  <a:pt x="9537700" y="44450"/>
                </a:lnTo>
                <a:lnTo>
                  <a:pt x="9639300" y="44450"/>
                </a:lnTo>
                <a:lnTo>
                  <a:pt x="9639300" y="31750"/>
                </a:lnTo>
                <a:close/>
              </a:path>
              <a:path w="11177905" h="76200">
                <a:moveTo>
                  <a:pt x="9779000" y="31750"/>
                </a:moveTo>
                <a:lnTo>
                  <a:pt x="9677400" y="31750"/>
                </a:lnTo>
                <a:lnTo>
                  <a:pt x="9677400" y="44450"/>
                </a:lnTo>
                <a:lnTo>
                  <a:pt x="9779000" y="44450"/>
                </a:lnTo>
                <a:lnTo>
                  <a:pt x="9779000" y="31750"/>
                </a:lnTo>
                <a:close/>
              </a:path>
              <a:path w="11177905" h="76200">
                <a:moveTo>
                  <a:pt x="9918700" y="31750"/>
                </a:moveTo>
                <a:lnTo>
                  <a:pt x="9817100" y="31750"/>
                </a:lnTo>
                <a:lnTo>
                  <a:pt x="9817100" y="44450"/>
                </a:lnTo>
                <a:lnTo>
                  <a:pt x="9918700" y="44450"/>
                </a:lnTo>
                <a:lnTo>
                  <a:pt x="9918700" y="31750"/>
                </a:lnTo>
                <a:close/>
              </a:path>
              <a:path w="11177905" h="76200">
                <a:moveTo>
                  <a:pt x="10058400" y="31750"/>
                </a:moveTo>
                <a:lnTo>
                  <a:pt x="9956800" y="31750"/>
                </a:lnTo>
                <a:lnTo>
                  <a:pt x="9956800" y="44450"/>
                </a:lnTo>
                <a:lnTo>
                  <a:pt x="10058400" y="44450"/>
                </a:lnTo>
                <a:lnTo>
                  <a:pt x="10058400" y="31750"/>
                </a:lnTo>
                <a:close/>
              </a:path>
              <a:path w="11177905" h="76200">
                <a:moveTo>
                  <a:pt x="10198100" y="31750"/>
                </a:moveTo>
                <a:lnTo>
                  <a:pt x="10096500" y="31750"/>
                </a:lnTo>
                <a:lnTo>
                  <a:pt x="10096500" y="44450"/>
                </a:lnTo>
                <a:lnTo>
                  <a:pt x="10198100" y="44450"/>
                </a:lnTo>
                <a:lnTo>
                  <a:pt x="10198100" y="31750"/>
                </a:lnTo>
                <a:close/>
              </a:path>
              <a:path w="11177905" h="76200">
                <a:moveTo>
                  <a:pt x="10337800" y="31750"/>
                </a:moveTo>
                <a:lnTo>
                  <a:pt x="10236200" y="31750"/>
                </a:lnTo>
                <a:lnTo>
                  <a:pt x="10236200" y="44450"/>
                </a:lnTo>
                <a:lnTo>
                  <a:pt x="10337800" y="44450"/>
                </a:lnTo>
                <a:lnTo>
                  <a:pt x="10337800" y="31750"/>
                </a:lnTo>
                <a:close/>
              </a:path>
              <a:path w="11177905" h="76200">
                <a:moveTo>
                  <a:pt x="10477500" y="31750"/>
                </a:moveTo>
                <a:lnTo>
                  <a:pt x="10375900" y="31750"/>
                </a:lnTo>
                <a:lnTo>
                  <a:pt x="10375900" y="44450"/>
                </a:lnTo>
                <a:lnTo>
                  <a:pt x="10477500" y="44450"/>
                </a:lnTo>
                <a:lnTo>
                  <a:pt x="10477500" y="31750"/>
                </a:lnTo>
                <a:close/>
              </a:path>
              <a:path w="11177905" h="76200">
                <a:moveTo>
                  <a:pt x="10617200" y="31750"/>
                </a:moveTo>
                <a:lnTo>
                  <a:pt x="10515600" y="31750"/>
                </a:lnTo>
                <a:lnTo>
                  <a:pt x="10515600" y="44450"/>
                </a:lnTo>
                <a:lnTo>
                  <a:pt x="10617200" y="44450"/>
                </a:lnTo>
                <a:lnTo>
                  <a:pt x="10617200" y="31750"/>
                </a:lnTo>
                <a:close/>
              </a:path>
              <a:path w="11177905" h="76200">
                <a:moveTo>
                  <a:pt x="10756900" y="31750"/>
                </a:moveTo>
                <a:lnTo>
                  <a:pt x="10655300" y="31750"/>
                </a:lnTo>
                <a:lnTo>
                  <a:pt x="10655300" y="44450"/>
                </a:lnTo>
                <a:lnTo>
                  <a:pt x="10756900" y="44450"/>
                </a:lnTo>
                <a:lnTo>
                  <a:pt x="10756900" y="31750"/>
                </a:lnTo>
                <a:close/>
              </a:path>
              <a:path w="11177905" h="76200">
                <a:moveTo>
                  <a:pt x="10896600" y="31750"/>
                </a:moveTo>
                <a:lnTo>
                  <a:pt x="10795000" y="31750"/>
                </a:lnTo>
                <a:lnTo>
                  <a:pt x="10795000" y="44450"/>
                </a:lnTo>
                <a:lnTo>
                  <a:pt x="10896600" y="44450"/>
                </a:lnTo>
                <a:lnTo>
                  <a:pt x="10896600" y="31750"/>
                </a:lnTo>
                <a:close/>
              </a:path>
              <a:path w="11177905" h="76200">
                <a:moveTo>
                  <a:pt x="11036300" y="31750"/>
                </a:moveTo>
                <a:lnTo>
                  <a:pt x="10934700" y="31750"/>
                </a:lnTo>
                <a:lnTo>
                  <a:pt x="10934700" y="44450"/>
                </a:lnTo>
                <a:lnTo>
                  <a:pt x="11036300" y="44450"/>
                </a:lnTo>
                <a:lnTo>
                  <a:pt x="11036300" y="31750"/>
                </a:lnTo>
                <a:close/>
              </a:path>
              <a:path w="11177905" h="76200">
                <a:moveTo>
                  <a:pt x="11139805" y="0"/>
                </a:moveTo>
                <a:lnTo>
                  <a:pt x="11124957" y="2988"/>
                </a:lnTo>
                <a:lnTo>
                  <a:pt x="11112849" y="11144"/>
                </a:lnTo>
                <a:lnTo>
                  <a:pt x="11104693" y="23252"/>
                </a:lnTo>
                <a:lnTo>
                  <a:pt x="11101705" y="38100"/>
                </a:lnTo>
                <a:lnTo>
                  <a:pt x="11104693" y="52947"/>
                </a:lnTo>
                <a:lnTo>
                  <a:pt x="11112849" y="65055"/>
                </a:lnTo>
                <a:lnTo>
                  <a:pt x="11124957" y="73211"/>
                </a:lnTo>
                <a:lnTo>
                  <a:pt x="11139805" y="76200"/>
                </a:lnTo>
                <a:lnTo>
                  <a:pt x="11154652" y="73211"/>
                </a:lnTo>
                <a:lnTo>
                  <a:pt x="11166760" y="65055"/>
                </a:lnTo>
                <a:lnTo>
                  <a:pt x="11174916" y="52947"/>
                </a:lnTo>
                <a:lnTo>
                  <a:pt x="11176626" y="44450"/>
                </a:lnTo>
                <a:lnTo>
                  <a:pt x="11139805" y="44450"/>
                </a:lnTo>
                <a:lnTo>
                  <a:pt x="11139805" y="31750"/>
                </a:lnTo>
                <a:lnTo>
                  <a:pt x="11176626" y="31750"/>
                </a:lnTo>
                <a:lnTo>
                  <a:pt x="11174916" y="23252"/>
                </a:lnTo>
                <a:lnTo>
                  <a:pt x="11166760" y="11144"/>
                </a:lnTo>
                <a:lnTo>
                  <a:pt x="11154652" y="2988"/>
                </a:lnTo>
                <a:lnTo>
                  <a:pt x="11139805" y="0"/>
                </a:lnTo>
                <a:close/>
              </a:path>
              <a:path w="11177905" h="76200">
                <a:moveTo>
                  <a:pt x="11102983" y="31750"/>
                </a:moveTo>
                <a:lnTo>
                  <a:pt x="11074400" y="31750"/>
                </a:lnTo>
                <a:lnTo>
                  <a:pt x="11074400" y="44450"/>
                </a:lnTo>
                <a:lnTo>
                  <a:pt x="11102983" y="44450"/>
                </a:lnTo>
                <a:lnTo>
                  <a:pt x="11101705" y="38100"/>
                </a:lnTo>
                <a:lnTo>
                  <a:pt x="11102983" y="31750"/>
                </a:lnTo>
                <a:close/>
              </a:path>
              <a:path w="11177905" h="76200">
                <a:moveTo>
                  <a:pt x="11176626" y="31750"/>
                </a:moveTo>
                <a:lnTo>
                  <a:pt x="11139805" y="31750"/>
                </a:lnTo>
                <a:lnTo>
                  <a:pt x="11139805" y="44450"/>
                </a:lnTo>
                <a:lnTo>
                  <a:pt x="11176626" y="44450"/>
                </a:lnTo>
                <a:lnTo>
                  <a:pt x="11177905" y="38100"/>
                </a:lnTo>
                <a:lnTo>
                  <a:pt x="11176626" y="3175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txBox="1"/>
          <p:nvPr/>
        </p:nvSpPr>
        <p:spPr>
          <a:xfrm>
            <a:off x="780694" y="3530854"/>
            <a:ext cx="635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行为特点</a:t>
            </a:r>
            <a:endParaRPr sz="1200">
              <a:latin typeface="微软雅黑"/>
              <a:cs typeface="微软雅黑"/>
            </a:endParaRPr>
          </a:p>
        </p:txBody>
      </p:sp>
      <p:sp>
        <p:nvSpPr>
          <p:cNvPr id="10" name="object 10"/>
          <p:cNvSpPr/>
          <p:nvPr/>
        </p:nvSpPr>
        <p:spPr>
          <a:xfrm>
            <a:off x="512063" y="4198620"/>
            <a:ext cx="11177905" cy="76200"/>
          </a:xfrm>
          <a:custGeom>
            <a:rect l="l" t="t" r="r" b="b"/>
            <a:pathLst>
              <a:path w="11177905" h="76200">
                <a:moveTo>
                  <a:pt x="38100" y="0"/>
                </a:moveTo>
                <a:lnTo>
                  <a:pt x="23268" y="2988"/>
                </a:lnTo>
                <a:lnTo>
                  <a:pt x="11158" y="11144"/>
                </a:lnTo>
                <a:lnTo>
                  <a:pt x="2993" y="23252"/>
                </a:lnTo>
                <a:lnTo>
                  <a:pt x="0" y="38099"/>
                </a:lnTo>
                <a:lnTo>
                  <a:pt x="2993" y="52947"/>
                </a:lnTo>
                <a:lnTo>
                  <a:pt x="11158" y="65055"/>
                </a:lnTo>
                <a:lnTo>
                  <a:pt x="23268" y="73211"/>
                </a:lnTo>
                <a:lnTo>
                  <a:pt x="38100" y="76199"/>
                </a:lnTo>
                <a:lnTo>
                  <a:pt x="52931" y="73211"/>
                </a:lnTo>
                <a:lnTo>
                  <a:pt x="65041" y="65055"/>
                </a:lnTo>
                <a:lnTo>
                  <a:pt x="73206" y="52947"/>
                </a:lnTo>
                <a:lnTo>
                  <a:pt x="74919" y="44449"/>
                </a:lnTo>
                <a:lnTo>
                  <a:pt x="38100" y="44449"/>
                </a:lnTo>
                <a:lnTo>
                  <a:pt x="38100" y="31749"/>
                </a:lnTo>
                <a:lnTo>
                  <a:pt x="74919" y="31749"/>
                </a:lnTo>
                <a:lnTo>
                  <a:pt x="73206" y="23252"/>
                </a:lnTo>
                <a:lnTo>
                  <a:pt x="65041" y="11144"/>
                </a:lnTo>
                <a:lnTo>
                  <a:pt x="52931" y="2988"/>
                </a:lnTo>
                <a:lnTo>
                  <a:pt x="38100" y="0"/>
                </a:lnTo>
                <a:close/>
              </a:path>
              <a:path w="11177905" h="76200">
                <a:moveTo>
                  <a:pt x="74919" y="31749"/>
                </a:moveTo>
                <a:lnTo>
                  <a:pt x="38100" y="31749"/>
                </a:lnTo>
                <a:lnTo>
                  <a:pt x="38100" y="44449"/>
                </a:lnTo>
                <a:lnTo>
                  <a:pt x="74919" y="44449"/>
                </a:lnTo>
                <a:lnTo>
                  <a:pt x="76200" y="38099"/>
                </a:lnTo>
                <a:lnTo>
                  <a:pt x="74919" y="31749"/>
                </a:lnTo>
                <a:close/>
              </a:path>
              <a:path w="11177905" h="76200">
                <a:moveTo>
                  <a:pt x="139700" y="31749"/>
                </a:moveTo>
                <a:lnTo>
                  <a:pt x="74919" y="31749"/>
                </a:lnTo>
                <a:lnTo>
                  <a:pt x="76200" y="38099"/>
                </a:lnTo>
                <a:lnTo>
                  <a:pt x="74919" y="44449"/>
                </a:lnTo>
                <a:lnTo>
                  <a:pt x="139700" y="44449"/>
                </a:lnTo>
                <a:lnTo>
                  <a:pt x="139700" y="31749"/>
                </a:lnTo>
                <a:close/>
              </a:path>
              <a:path w="11177905" h="76200">
                <a:moveTo>
                  <a:pt x="279400" y="31749"/>
                </a:moveTo>
                <a:lnTo>
                  <a:pt x="177800" y="31749"/>
                </a:lnTo>
                <a:lnTo>
                  <a:pt x="177800" y="44449"/>
                </a:lnTo>
                <a:lnTo>
                  <a:pt x="279400" y="44449"/>
                </a:lnTo>
                <a:lnTo>
                  <a:pt x="279400" y="31749"/>
                </a:lnTo>
                <a:close/>
              </a:path>
              <a:path w="11177905" h="76200">
                <a:moveTo>
                  <a:pt x="419099" y="31749"/>
                </a:moveTo>
                <a:lnTo>
                  <a:pt x="317499" y="31749"/>
                </a:lnTo>
                <a:lnTo>
                  <a:pt x="317499" y="44449"/>
                </a:lnTo>
                <a:lnTo>
                  <a:pt x="419099" y="44449"/>
                </a:lnTo>
                <a:lnTo>
                  <a:pt x="419099" y="31749"/>
                </a:lnTo>
                <a:close/>
              </a:path>
              <a:path w="11177905" h="76200">
                <a:moveTo>
                  <a:pt x="558799" y="31749"/>
                </a:moveTo>
                <a:lnTo>
                  <a:pt x="457199" y="31749"/>
                </a:lnTo>
                <a:lnTo>
                  <a:pt x="457199" y="44449"/>
                </a:lnTo>
                <a:lnTo>
                  <a:pt x="558799" y="44449"/>
                </a:lnTo>
                <a:lnTo>
                  <a:pt x="558799" y="31749"/>
                </a:lnTo>
                <a:close/>
              </a:path>
              <a:path w="11177905" h="76200">
                <a:moveTo>
                  <a:pt x="698499" y="31749"/>
                </a:moveTo>
                <a:lnTo>
                  <a:pt x="596899" y="31749"/>
                </a:lnTo>
                <a:lnTo>
                  <a:pt x="596899" y="44449"/>
                </a:lnTo>
                <a:lnTo>
                  <a:pt x="698499" y="44449"/>
                </a:lnTo>
                <a:lnTo>
                  <a:pt x="698499" y="31749"/>
                </a:lnTo>
                <a:close/>
              </a:path>
              <a:path w="11177905" h="76200">
                <a:moveTo>
                  <a:pt x="838200" y="31749"/>
                </a:moveTo>
                <a:lnTo>
                  <a:pt x="736599" y="31749"/>
                </a:lnTo>
                <a:lnTo>
                  <a:pt x="736599" y="44449"/>
                </a:lnTo>
                <a:lnTo>
                  <a:pt x="838200" y="44449"/>
                </a:lnTo>
                <a:lnTo>
                  <a:pt x="838200" y="31749"/>
                </a:lnTo>
                <a:close/>
              </a:path>
              <a:path w="11177905" h="76200">
                <a:moveTo>
                  <a:pt x="977900" y="31749"/>
                </a:moveTo>
                <a:lnTo>
                  <a:pt x="876300" y="31749"/>
                </a:lnTo>
                <a:lnTo>
                  <a:pt x="876300" y="44449"/>
                </a:lnTo>
                <a:lnTo>
                  <a:pt x="977900" y="44449"/>
                </a:lnTo>
                <a:lnTo>
                  <a:pt x="977900" y="31749"/>
                </a:lnTo>
                <a:close/>
              </a:path>
              <a:path w="11177905" h="76200">
                <a:moveTo>
                  <a:pt x="1117600" y="31749"/>
                </a:moveTo>
                <a:lnTo>
                  <a:pt x="1016000" y="31749"/>
                </a:lnTo>
                <a:lnTo>
                  <a:pt x="1016000" y="44449"/>
                </a:lnTo>
                <a:lnTo>
                  <a:pt x="1117600" y="44449"/>
                </a:lnTo>
                <a:lnTo>
                  <a:pt x="1117600" y="31749"/>
                </a:lnTo>
                <a:close/>
              </a:path>
              <a:path w="11177905" h="76200">
                <a:moveTo>
                  <a:pt x="1257300" y="31749"/>
                </a:moveTo>
                <a:lnTo>
                  <a:pt x="1155700" y="31749"/>
                </a:lnTo>
                <a:lnTo>
                  <a:pt x="1155700" y="44449"/>
                </a:lnTo>
                <a:lnTo>
                  <a:pt x="1257300" y="44449"/>
                </a:lnTo>
                <a:lnTo>
                  <a:pt x="1257300" y="31749"/>
                </a:lnTo>
                <a:close/>
              </a:path>
              <a:path w="11177905" h="76200">
                <a:moveTo>
                  <a:pt x="1397000" y="31749"/>
                </a:moveTo>
                <a:lnTo>
                  <a:pt x="1295400" y="31749"/>
                </a:lnTo>
                <a:lnTo>
                  <a:pt x="1295400" y="44449"/>
                </a:lnTo>
                <a:lnTo>
                  <a:pt x="1397000" y="44449"/>
                </a:lnTo>
                <a:lnTo>
                  <a:pt x="1397000" y="31749"/>
                </a:lnTo>
                <a:close/>
              </a:path>
              <a:path w="11177905" h="76200">
                <a:moveTo>
                  <a:pt x="1536700" y="31749"/>
                </a:moveTo>
                <a:lnTo>
                  <a:pt x="1435100" y="31749"/>
                </a:lnTo>
                <a:lnTo>
                  <a:pt x="1435100" y="44449"/>
                </a:lnTo>
                <a:lnTo>
                  <a:pt x="1536700" y="44449"/>
                </a:lnTo>
                <a:lnTo>
                  <a:pt x="1536700" y="31749"/>
                </a:lnTo>
                <a:close/>
              </a:path>
              <a:path w="11177905" h="76200">
                <a:moveTo>
                  <a:pt x="1676400" y="31749"/>
                </a:moveTo>
                <a:lnTo>
                  <a:pt x="1574800" y="31749"/>
                </a:lnTo>
                <a:lnTo>
                  <a:pt x="1574800" y="44449"/>
                </a:lnTo>
                <a:lnTo>
                  <a:pt x="1676400" y="44449"/>
                </a:lnTo>
                <a:lnTo>
                  <a:pt x="1676400" y="31749"/>
                </a:lnTo>
                <a:close/>
              </a:path>
              <a:path w="11177905" h="76200">
                <a:moveTo>
                  <a:pt x="1816100" y="31749"/>
                </a:moveTo>
                <a:lnTo>
                  <a:pt x="1714500" y="31749"/>
                </a:lnTo>
                <a:lnTo>
                  <a:pt x="1714500" y="44449"/>
                </a:lnTo>
                <a:lnTo>
                  <a:pt x="1816100" y="44449"/>
                </a:lnTo>
                <a:lnTo>
                  <a:pt x="1816100" y="31749"/>
                </a:lnTo>
                <a:close/>
              </a:path>
              <a:path w="11177905" h="76200">
                <a:moveTo>
                  <a:pt x="1955800" y="31749"/>
                </a:moveTo>
                <a:lnTo>
                  <a:pt x="1854200" y="31749"/>
                </a:lnTo>
                <a:lnTo>
                  <a:pt x="1854200" y="44449"/>
                </a:lnTo>
                <a:lnTo>
                  <a:pt x="1955800" y="44449"/>
                </a:lnTo>
                <a:lnTo>
                  <a:pt x="1955800" y="31749"/>
                </a:lnTo>
                <a:close/>
              </a:path>
              <a:path w="11177905" h="76200">
                <a:moveTo>
                  <a:pt x="2095500" y="31749"/>
                </a:moveTo>
                <a:lnTo>
                  <a:pt x="1993900" y="31749"/>
                </a:lnTo>
                <a:lnTo>
                  <a:pt x="1993900" y="44449"/>
                </a:lnTo>
                <a:lnTo>
                  <a:pt x="2095500" y="44449"/>
                </a:lnTo>
                <a:lnTo>
                  <a:pt x="2095500" y="31749"/>
                </a:lnTo>
                <a:close/>
              </a:path>
              <a:path w="11177905" h="76200">
                <a:moveTo>
                  <a:pt x="2235200" y="31749"/>
                </a:moveTo>
                <a:lnTo>
                  <a:pt x="2133600" y="31749"/>
                </a:lnTo>
                <a:lnTo>
                  <a:pt x="2133600" y="44449"/>
                </a:lnTo>
                <a:lnTo>
                  <a:pt x="2235200" y="44449"/>
                </a:lnTo>
                <a:lnTo>
                  <a:pt x="2235200" y="31749"/>
                </a:lnTo>
                <a:close/>
              </a:path>
              <a:path w="11177905" h="76200">
                <a:moveTo>
                  <a:pt x="2374900" y="31749"/>
                </a:moveTo>
                <a:lnTo>
                  <a:pt x="2273300" y="31749"/>
                </a:lnTo>
                <a:lnTo>
                  <a:pt x="2273300" y="44449"/>
                </a:lnTo>
                <a:lnTo>
                  <a:pt x="2374900" y="44449"/>
                </a:lnTo>
                <a:lnTo>
                  <a:pt x="2374900" y="31749"/>
                </a:lnTo>
                <a:close/>
              </a:path>
              <a:path w="11177905" h="76200">
                <a:moveTo>
                  <a:pt x="2514600" y="31749"/>
                </a:moveTo>
                <a:lnTo>
                  <a:pt x="2413000" y="31749"/>
                </a:lnTo>
                <a:lnTo>
                  <a:pt x="2413000" y="44449"/>
                </a:lnTo>
                <a:lnTo>
                  <a:pt x="2514600" y="44449"/>
                </a:lnTo>
                <a:lnTo>
                  <a:pt x="2514600" y="31749"/>
                </a:lnTo>
                <a:close/>
              </a:path>
              <a:path w="11177905" h="76200">
                <a:moveTo>
                  <a:pt x="2654300" y="31749"/>
                </a:moveTo>
                <a:lnTo>
                  <a:pt x="2552700" y="31749"/>
                </a:lnTo>
                <a:lnTo>
                  <a:pt x="2552700" y="44449"/>
                </a:lnTo>
                <a:lnTo>
                  <a:pt x="2654300" y="44449"/>
                </a:lnTo>
                <a:lnTo>
                  <a:pt x="2654300" y="31749"/>
                </a:lnTo>
                <a:close/>
              </a:path>
              <a:path w="11177905" h="76200">
                <a:moveTo>
                  <a:pt x="2794000" y="31749"/>
                </a:moveTo>
                <a:lnTo>
                  <a:pt x="2692400" y="31749"/>
                </a:lnTo>
                <a:lnTo>
                  <a:pt x="2692400" y="44449"/>
                </a:lnTo>
                <a:lnTo>
                  <a:pt x="2794000" y="44449"/>
                </a:lnTo>
                <a:lnTo>
                  <a:pt x="2794000" y="31749"/>
                </a:lnTo>
                <a:close/>
              </a:path>
              <a:path w="11177905" h="76200">
                <a:moveTo>
                  <a:pt x="2933700" y="31749"/>
                </a:moveTo>
                <a:lnTo>
                  <a:pt x="2832100" y="31749"/>
                </a:lnTo>
                <a:lnTo>
                  <a:pt x="2832100" y="44449"/>
                </a:lnTo>
                <a:lnTo>
                  <a:pt x="2933700" y="44449"/>
                </a:lnTo>
                <a:lnTo>
                  <a:pt x="2933700" y="31749"/>
                </a:lnTo>
                <a:close/>
              </a:path>
              <a:path w="11177905" h="76200">
                <a:moveTo>
                  <a:pt x="3073400" y="31749"/>
                </a:moveTo>
                <a:lnTo>
                  <a:pt x="2971800" y="31749"/>
                </a:lnTo>
                <a:lnTo>
                  <a:pt x="2971800" y="44449"/>
                </a:lnTo>
                <a:lnTo>
                  <a:pt x="3073400" y="44449"/>
                </a:lnTo>
                <a:lnTo>
                  <a:pt x="3073400" y="31749"/>
                </a:lnTo>
                <a:close/>
              </a:path>
              <a:path w="11177905" h="76200">
                <a:moveTo>
                  <a:pt x="3213100" y="31749"/>
                </a:moveTo>
                <a:lnTo>
                  <a:pt x="3111500" y="31749"/>
                </a:lnTo>
                <a:lnTo>
                  <a:pt x="3111500" y="44449"/>
                </a:lnTo>
                <a:lnTo>
                  <a:pt x="3213100" y="44449"/>
                </a:lnTo>
                <a:lnTo>
                  <a:pt x="3213100" y="31749"/>
                </a:lnTo>
                <a:close/>
              </a:path>
              <a:path w="11177905" h="76200">
                <a:moveTo>
                  <a:pt x="3352800" y="31749"/>
                </a:moveTo>
                <a:lnTo>
                  <a:pt x="3251200" y="31749"/>
                </a:lnTo>
                <a:lnTo>
                  <a:pt x="3251200" y="44449"/>
                </a:lnTo>
                <a:lnTo>
                  <a:pt x="3352800" y="44449"/>
                </a:lnTo>
                <a:lnTo>
                  <a:pt x="3352800" y="31749"/>
                </a:lnTo>
                <a:close/>
              </a:path>
              <a:path w="11177905" h="76200">
                <a:moveTo>
                  <a:pt x="3492500" y="31749"/>
                </a:moveTo>
                <a:lnTo>
                  <a:pt x="3390900" y="31749"/>
                </a:lnTo>
                <a:lnTo>
                  <a:pt x="3390900" y="44449"/>
                </a:lnTo>
                <a:lnTo>
                  <a:pt x="3492500" y="44449"/>
                </a:lnTo>
                <a:lnTo>
                  <a:pt x="3492500" y="31749"/>
                </a:lnTo>
                <a:close/>
              </a:path>
              <a:path w="11177905" h="76200">
                <a:moveTo>
                  <a:pt x="3632200" y="31749"/>
                </a:moveTo>
                <a:lnTo>
                  <a:pt x="3530600" y="31749"/>
                </a:lnTo>
                <a:lnTo>
                  <a:pt x="3530600" y="44449"/>
                </a:lnTo>
                <a:lnTo>
                  <a:pt x="3632200" y="44449"/>
                </a:lnTo>
                <a:lnTo>
                  <a:pt x="3632200" y="31749"/>
                </a:lnTo>
                <a:close/>
              </a:path>
              <a:path w="11177905" h="76200">
                <a:moveTo>
                  <a:pt x="3771900" y="31749"/>
                </a:moveTo>
                <a:lnTo>
                  <a:pt x="3670300" y="31749"/>
                </a:lnTo>
                <a:lnTo>
                  <a:pt x="3670300" y="44449"/>
                </a:lnTo>
                <a:lnTo>
                  <a:pt x="3771900" y="44449"/>
                </a:lnTo>
                <a:lnTo>
                  <a:pt x="3771900" y="31749"/>
                </a:lnTo>
                <a:close/>
              </a:path>
              <a:path w="11177905" h="76200">
                <a:moveTo>
                  <a:pt x="3911600" y="31749"/>
                </a:moveTo>
                <a:lnTo>
                  <a:pt x="3810000" y="31749"/>
                </a:lnTo>
                <a:lnTo>
                  <a:pt x="3810000" y="44449"/>
                </a:lnTo>
                <a:lnTo>
                  <a:pt x="3911600" y="44449"/>
                </a:lnTo>
                <a:lnTo>
                  <a:pt x="3911600" y="31749"/>
                </a:lnTo>
                <a:close/>
              </a:path>
              <a:path w="11177905" h="76200">
                <a:moveTo>
                  <a:pt x="4051300" y="31749"/>
                </a:moveTo>
                <a:lnTo>
                  <a:pt x="3949700" y="31749"/>
                </a:lnTo>
                <a:lnTo>
                  <a:pt x="3949700" y="44449"/>
                </a:lnTo>
                <a:lnTo>
                  <a:pt x="4051300" y="44449"/>
                </a:lnTo>
                <a:lnTo>
                  <a:pt x="4051300" y="31749"/>
                </a:lnTo>
                <a:close/>
              </a:path>
              <a:path w="11177905" h="76200">
                <a:moveTo>
                  <a:pt x="4191000" y="31749"/>
                </a:moveTo>
                <a:lnTo>
                  <a:pt x="4089400" y="31749"/>
                </a:lnTo>
                <a:lnTo>
                  <a:pt x="4089400" y="44449"/>
                </a:lnTo>
                <a:lnTo>
                  <a:pt x="4191000" y="44449"/>
                </a:lnTo>
                <a:lnTo>
                  <a:pt x="4191000" y="31749"/>
                </a:lnTo>
                <a:close/>
              </a:path>
              <a:path w="11177905" h="76200">
                <a:moveTo>
                  <a:pt x="4330700" y="31749"/>
                </a:moveTo>
                <a:lnTo>
                  <a:pt x="4229100" y="31749"/>
                </a:lnTo>
                <a:lnTo>
                  <a:pt x="4229100" y="44449"/>
                </a:lnTo>
                <a:lnTo>
                  <a:pt x="4330700" y="44449"/>
                </a:lnTo>
                <a:lnTo>
                  <a:pt x="4330700" y="31749"/>
                </a:lnTo>
                <a:close/>
              </a:path>
              <a:path w="11177905" h="76200">
                <a:moveTo>
                  <a:pt x="4470400" y="31749"/>
                </a:moveTo>
                <a:lnTo>
                  <a:pt x="4368800" y="31749"/>
                </a:lnTo>
                <a:lnTo>
                  <a:pt x="4368800" y="44449"/>
                </a:lnTo>
                <a:lnTo>
                  <a:pt x="4470400" y="44449"/>
                </a:lnTo>
                <a:lnTo>
                  <a:pt x="4470400" y="31749"/>
                </a:lnTo>
                <a:close/>
              </a:path>
              <a:path w="11177905" h="76200">
                <a:moveTo>
                  <a:pt x="4610100" y="31749"/>
                </a:moveTo>
                <a:lnTo>
                  <a:pt x="4508500" y="31749"/>
                </a:lnTo>
                <a:lnTo>
                  <a:pt x="4508500" y="44449"/>
                </a:lnTo>
                <a:lnTo>
                  <a:pt x="4610100" y="44449"/>
                </a:lnTo>
                <a:lnTo>
                  <a:pt x="4610100" y="31749"/>
                </a:lnTo>
                <a:close/>
              </a:path>
              <a:path w="11177905" h="76200">
                <a:moveTo>
                  <a:pt x="4749800" y="31749"/>
                </a:moveTo>
                <a:lnTo>
                  <a:pt x="4648200" y="31749"/>
                </a:lnTo>
                <a:lnTo>
                  <a:pt x="4648200" y="44449"/>
                </a:lnTo>
                <a:lnTo>
                  <a:pt x="4749800" y="44449"/>
                </a:lnTo>
                <a:lnTo>
                  <a:pt x="4749800" y="31749"/>
                </a:lnTo>
                <a:close/>
              </a:path>
              <a:path w="11177905" h="76200">
                <a:moveTo>
                  <a:pt x="4889500" y="31749"/>
                </a:moveTo>
                <a:lnTo>
                  <a:pt x="4787900" y="31749"/>
                </a:lnTo>
                <a:lnTo>
                  <a:pt x="4787900" y="44449"/>
                </a:lnTo>
                <a:lnTo>
                  <a:pt x="4889500" y="44449"/>
                </a:lnTo>
                <a:lnTo>
                  <a:pt x="4889500" y="31749"/>
                </a:lnTo>
                <a:close/>
              </a:path>
              <a:path w="11177905" h="76200">
                <a:moveTo>
                  <a:pt x="5029200" y="31749"/>
                </a:moveTo>
                <a:lnTo>
                  <a:pt x="4927600" y="31749"/>
                </a:lnTo>
                <a:lnTo>
                  <a:pt x="4927600" y="44449"/>
                </a:lnTo>
                <a:lnTo>
                  <a:pt x="5029200" y="44449"/>
                </a:lnTo>
                <a:lnTo>
                  <a:pt x="5029200" y="31749"/>
                </a:lnTo>
                <a:close/>
              </a:path>
              <a:path w="11177905" h="76200">
                <a:moveTo>
                  <a:pt x="5168900" y="31749"/>
                </a:moveTo>
                <a:lnTo>
                  <a:pt x="5067300" y="31749"/>
                </a:lnTo>
                <a:lnTo>
                  <a:pt x="5067300" y="44449"/>
                </a:lnTo>
                <a:lnTo>
                  <a:pt x="5168900" y="44449"/>
                </a:lnTo>
                <a:lnTo>
                  <a:pt x="5168900" y="31749"/>
                </a:lnTo>
                <a:close/>
              </a:path>
              <a:path w="11177905" h="76200">
                <a:moveTo>
                  <a:pt x="5308600" y="31749"/>
                </a:moveTo>
                <a:lnTo>
                  <a:pt x="5207000" y="31749"/>
                </a:lnTo>
                <a:lnTo>
                  <a:pt x="5207000" y="44449"/>
                </a:lnTo>
                <a:lnTo>
                  <a:pt x="5308600" y="44449"/>
                </a:lnTo>
                <a:lnTo>
                  <a:pt x="5308600" y="31749"/>
                </a:lnTo>
                <a:close/>
              </a:path>
              <a:path w="11177905" h="76200">
                <a:moveTo>
                  <a:pt x="5448300" y="31749"/>
                </a:moveTo>
                <a:lnTo>
                  <a:pt x="5346700" y="31749"/>
                </a:lnTo>
                <a:lnTo>
                  <a:pt x="5346700" y="44449"/>
                </a:lnTo>
                <a:lnTo>
                  <a:pt x="5448300" y="44449"/>
                </a:lnTo>
                <a:lnTo>
                  <a:pt x="5448300" y="31749"/>
                </a:lnTo>
                <a:close/>
              </a:path>
              <a:path w="11177905" h="76200">
                <a:moveTo>
                  <a:pt x="5588000" y="31749"/>
                </a:moveTo>
                <a:lnTo>
                  <a:pt x="5486400" y="31749"/>
                </a:lnTo>
                <a:lnTo>
                  <a:pt x="5486400" y="44449"/>
                </a:lnTo>
                <a:lnTo>
                  <a:pt x="5588000" y="44449"/>
                </a:lnTo>
                <a:lnTo>
                  <a:pt x="5588000" y="31749"/>
                </a:lnTo>
                <a:close/>
              </a:path>
              <a:path w="11177905" h="76200">
                <a:moveTo>
                  <a:pt x="5727700" y="31749"/>
                </a:moveTo>
                <a:lnTo>
                  <a:pt x="5626100" y="31749"/>
                </a:lnTo>
                <a:lnTo>
                  <a:pt x="5626100" y="44449"/>
                </a:lnTo>
                <a:lnTo>
                  <a:pt x="5727700" y="44449"/>
                </a:lnTo>
                <a:lnTo>
                  <a:pt x="5727700" y="31749"/>
                </a:lnTo>
                <a:close/>
              </a:path>
              <a:path w="11177905" h="76200">
                <a:moveTo>
                  <a:pt x="5867400" y="31749"/>
                </a:moveTo>
                <a:lnTo>
                  <a:pt x="5765800" y="31749"/>
                </a:lnTo>
                <a:lnTo>
                  <a:pt x="5765800" y="44449"/>
                </a:lnTo>
                <a:lnTo>
                  <a:pt x="5867400" y="44449"/>
                </a:lnTo>
                <a:lnTo>
                  <a:pt x="5867400" y="31749"/>
                </a:lnTo>
                <a:close/>
              </a:path>
              <a:path w="11177905" h="76200">
                <a:moveTo>
                  <a:pt x="6007100" y="31749"/>
                </a:moveTo>
                <a:lnTo>
                  <a:pt x="5905500" y="31749"/>
                </a:lnTo>
                <a:lnTo>
                  <a:pt x="5905500" y="44449"/>
                </a:lnTo>
                <a:lnTo>
                  <a:pt x="6007100" y="44449"/>
                </a:lnTo>
                <a:lnTo>
                  <a:pt x="6007100" y="31749"/>
                </a:lnTo>
                <a:close/>
              </a:path>
              <a:path w="11177905" h="76200">
                <a:moveTo>
                  <a:pt x="6146800" y="31749"/>
                </a:moveTo>
                <a:lnTo>
                  <a:pt x="6045200" y="31749"/>
                </a:lnTo>
                <a:lnTo>
                  <a:pt x="6045200" y="44449"/>
                </a:lnTo>
                <a:lnTo>
                  <a:pt x="6146800" y="44449"/>
                </a:lnTo>
                <a:lnTo>
                  <a:pt x="6146800" y="31749"/>
                </a:lnTo>
                <a:close/>
              </a:path>
              <a:path w="11177905" h="76200">
                <a:moveTo>
                  <a:pt x="6286500" y="31749"/>
                </a:moveTo>
                <a:lnTo>
                  <a:pt x="6184900" y="31749"/>
                </a:lnTo>
                <a:lnTo>
                  <a:pt x="6184900" y="44449"/>
                </a:lnTo>
                <a:lnTo>
                  <a:pt x="6286500" y="44449"/>
                </a:lnTo>
                <a:lnTo>
                  <a:pt x="6286500" y="31749"/>
                </a:lnTo>
                <a:close/>
              </a:path>
              <a:path w="11177905" h="76200">
                <a:moveTo>
                  <a:pt x="6426200" y="31749"/>
                </a:moveTo>
                <a:lnTo>
                  <a:pt x="6324600" y="31749"/>
                </a:lnTo>
                <a:lnTo>
                  <a:pt x="6324600" y="44449"/>
                </a:lnTo>
                <a:lnTo>
                  <a:pt x="6426200" y="44449"/>
                </a:lnTo>
                <a:lnTo>
                  <a:pt x="6426200" y="31749"/>
                </a:lnTo>
                <a:close/>
              </a:path>
              <a:path w="11177905" h="76200">
                <a:moveTo>
                  <a:pt x="6565900" y="31749"/>
                </a:moveTo>
                <a:lnTo>
                  <a:pt x="6464300" y="31749"/>
                </a:lnTo>
                <a:lnTo>
                  <a:pt x="6464300" y="44449"/>
                </a:lnTo>
                <a:lnTo>
                  <a:pt x="6565900" y="44449"/>
                </a:lnTo>
                <a:lnTo>
                  <a:pt x="6565900" y="31749"/>
                </a:lnTo>
                <a:close/>
              </a:path>
              <a:path w="11177905" h="76200">
                <a:moveTo>
                  <a:pt x="6705600" y="31749"/>
                </a:moveTo>
                <a:lnTo>
                  <a:pt x="6604000" y="31749"/>
                </a:lnTo>
                <a:lnTo>
                  <a:pt x="6604000" y="44449"/>
                </a:lnTo>
                <a:lnTo>
                  <a:pt x="6705600" y="44449"/>
                </a:lnTo>
                <a:lnTo>
                  <a:pt x="6705600" y="31749"/>
                </a:lnTo>
                <a:close/>
              </a:path>
              <a:path w="11177905" h="76200">
                <a:moveTo>
                  <a:pt x="6845300" y="31749"/>
                </a:moveTo>
                <a:lnTo>
                  <a:pt x="6743700" y="31749"/>
                </a:lnTo>
                <a:lnTo>
                  <a:pt x="6743700" y="44449"/>
                </a:lnTo>
                <a:lnTo>
                  <a:pt x="6845300" y="44449"/>
                </a:lnTo>
                <a:lnTo>
                  <a:pt x="6845300" y="31749"/>
                </a:lnTo>
                <a:close/>
              </a:path>
              <a:path w="11177905" h="76200">
                <a:moveTo>
                  <a:pt x="6985000" y="31749"/>
                </a:moveTo>
                <a:lnTo>
                  <a:pt x="6883400" y="31749"/>
                </a:lnTo>
                <a:lnTo>
                  <a:pt x="6883400" y="44449"/>
                </a:lnTo>
                <a:lnTo>
                  <a:pt x="6985000" y="44449"/>
                </a:lnTo>
                <a:lnTo>
                  <a:pt x="6985000" y="31749"/>
                </a:lnTo>
                <a:close/>
              </a:path>
              <a:path w="11177905" h="76200">
                <a:moveTo>
                  <a:pt x="7124700" y="31749"/>
                </a:moveTo>
                <a:lnTo>
                  <a:pt x="7023100" y="31749"/>
                </a:lnTo>
                <a:lnTo>
                  <a:pt x="7023100" y="44449"/>
                </a:lnTo>
                <a:lnTo>
                  <a:pt x="7124700" y="44449"/>
                </a:lnTo>
                <a:lnTo>
                  <a:pt x="7124700" y="31749"/>
                </a:lnTo>
                <a:close/>
              </a:path>
              <a:path w="11177905" h="76200">
                <a:moveTo>
                  <a:pt x="7264400" y="31749"/>
                </a:moveTo>
                <a:lnTo>
                  <a:pt x="7162800" y="31749"/>
                </a:lnTo>
                <a:lnTo>
                  <a:pt x="7162800" y="44449"/>
                </a:lnTo>
                <a:lnTo>
                  <a:pt x="7264400" y="44449"/>
                </a:lnTo>
                <a:lnTo>
                  <a:pt x="7264400" y="31749"/>
                </a:lnTo>
                <a:close/>
              </a:path>
              <a:path w="11177905" h="76200">
                <a:moveTo>
                  <a:pt x="7404100" y="31749"/>
                </a:moveTo>
                <a:lnTo>
                  <a:pt x="7302500" y="31749"/>
                </a:lnTo>
                <a:lnTo>
                  <a:pt x="7302500" y="44449"/>
                </a:lnTo>
                <a:lnTo>
                  <a:pt x="7404100" y="44449"/>
                </a:lnTo>
                <a:lnTo>
                  <a:pt x="7404100" y="31749"/>
                </a:lnTo>
                <a:close/>
              </a:path>
              <a:path w="11177905" h="76200">
                <a:moveTo>
                  <a:pt x="7543800" y="31749"/>
                </a:moveTo>
                <a:lnTo>
                  <a:pt x="7442200" y="31749"/>
                </a:lnTo>
                <a:lnTo>
                  <a:pt x="7442200" y="44449"/>
                </a:lnTo>
                <a:lnTo>
                  <a:pt x="7543800" y="44449"/>
                </a:lnTo>
                <a:lnTo>
                  <a:pt x="7543800" y="31749"/>
                </a:lnTo>
                <a:close/>
              </a:path>
              <a:path w="11177905" h="76200">
                <a:moveTo>
                  <a:pt x="7683500" y="31749"/>
                </a:moveTo>
                <a:lnTo>
                  <a:pt x="7581900" y="31749"/>
                </a:lnTo>
                <a:lnTo>
                  <a:pt x="7581900" y="44449"/>
                </a:lnTo>
                <a:lnTo>
                  <a:pt x="7683500" y="44449"/>
                </a:lnTo>
                <a:lnTo>
                  <a:pt x="7683500" y="31749"/>
                </a:lnTo>
                <a:close/>
              </a:path>
              <a:path w="11177905" h="76200">
                <a:moveTo>
                  <a:pt x="7823200" y="31749"/>
                </a:moveTo>
                <a:lnTo>
                  <a:pt x="7721600" y="31749"/>
                </a:lnTo>
                <a:lnTo>
                  <a:pt x="7721600" y="44449"/>
                </a:lnTo>
                <a:lnTo>
                  <a:pt x="7823200" y="44449"/>
                </a:lnTo>
                <a:lnTo>
                  <a:pt x="7823200" y="31749"/>
                </a:lnTo>
                <a:close/>
              </a:path>
              <a:path w="11177905" h="76200">
                <a:moveTo>
                  <a:pt x="7962900" y="31749"/>
                </a:moveTo>
                <a:lnTo>
                  <a:pt x="7861300" y="31749"/>
                </a:lnTo>
                <a:lnTo>
                  <a:pt x="7861300" y="44449"/>
                </a:lnTo>
                <a:lnTo>
                  <a:pt x="7962900" y="44449"/>
                </a:lnTo>
                <a:lnTo>
                  <a:pt x="7962900" y="31749"/>
                </a:lnTo>
                <a:close/>
              </a:path>
              <a:path w="11177905" h="76200">
                <a:moveTo>
                  <a:pt x="8102600" y="31749"/>
                </a:moveTo>
                <a:lnTo>
                  <a:pt x="8001000" y="31749"/>
                </a:lnTo>
                <a:lnTo>
                  <a:pt x="8001000" y="44449"/>
                </a:lnTo>
                <a:lnTo>
                  <a:pt x="8102600" y="44449"/>
                </a:lnTo>
                <a:lnTo>
                  <a:pt x="8102600" y="31749"/>
                </a:lnTo>
                <a:close/>
              </a:path>
              <a:path w="11177905" h="76200">
                <a:moveTo>
                  <a:pt x="8242300" y="31749"/>
                </a:moveTo>
                <a:lnTo>
                  <a:pt x="8140700" y="31749"/>
                </a:lnTo>
                <a:lnTo>
                  <a:pt x="8140700" y="44449"/>
                </a:lnTo>
                <a:lnTo>
                  <a:pt x="8242300" y="44449"/>
                </a:lnTo>
                <a:lnTo>
                  <a:pt x="8242300" y="31749"/>
                </a:lnTo>
                <a:close/>
              </a:path>
              <a:path w="11177905" h="76200">
                <a:moveTo>
                  <a:pt x="8382000" y="31749"/>
                </a:moveTo>
                <a:lnTo>
                  <a:pt x="8280400" y="31749"/>
                </a:lnTo>
                <a:lnTo>
                  <a:pt x="8280400" y="44449"/>
                </a:lnTo>
                <a:lnTo>
                  <a:pt x="8382000" y="44449"/>
                </a:lnTo>
                <a:lnTo>
                  <a:pt x="8382000" y="31749"/>
                </a:lnTo>
                <a:close/>
              </a:path>
              <a:path w="11177905" h="76200">
                <a:moveTo>
                  <a:pt x="8521700" y="31749"/>
                </a:moveTo>
                <a:lnTo>
                  <a:pt x="8420100" y="31749"/>
                </a:lnTo>
                <a:lnTo>
                  <a:pt x="8420100" y="44449"/>
                </a:lnTo>
                <a:lnTo>
                  <a:pt x="8521700" y="44449"/>
                </a:lnTo>
                <a:lnTo>
                  <a:pt x="8521700" y="31749"/>
                </a:lnTo>
                <a:close/>
              </a:path>
              <a:path w="11177905" h="76200">
                <a:moveTo>
                  <a:pt x="8661400" y="31749"/>
                </a:moveTo>
                <a:lnTo>
                  <a:pt x="8559800" y="31749"/>
                </a:lnTo>
                <a:lnTo>
                  <a:pt x="8559800" y="44449"/>
                </a:lnTo>
                <a:lnTo>
                  <a:pt x="8661400" y="44449"/>
                </a:lnTo>
                <a:lnTo>
                  <a:pt x="8661400" y="31749"/>
                </a:lnTo>
                <a:close/>
              </a:path>
              <a:path w="11177905" h="76200">
                <a:moveTo>
                  <a:pt x="8801100" y="31749"/>
                </a:moveTo>
                <a:lnTo>
                  <a:pt x="8699500" y="31749"/>
                </a:lnTo>
                <a:lnTo>
                  <a:pt x="8699500" y="44449"/>
                </a:lnTo>
                <a:lnTo>
                  <a:pt x="8801100" y="44449"/>
                </a:lnTo>
                <a:lnTo>
                  <a:pt x="8801100" y="31749"/>
                </a:lnTo>
                <a:close/>
              </a:path>
              <a:path w="11177905" h="76200">
                <a:moveTo>
                  <a:pt x="8940800" y="31749"/>
                </a:moveTo>
                <a:lnTo>
                  <a:pt x="8839200" y="31749"/>
                </a:lnTo>
                <a:lnTo>
                  <a:pt x="8839200" y="44449"/>
                </a:lnTo>
                <a:lnTo>
                  <a:pt x="8940800" y="44449"/>
                </a:lnTo>
                <a:lnTo>
                  <a:pt x="8940800" y="31749"/>
                </a:lnTo>
                <a:close/>
              </a:path>
              <a:path w="11177905" h="76200">
                <a:moveTo>
                  <a:pt x="9080500" y="31749"/>
                </a:moveTo>
                <a:lnTo>
                  <a:pt x="8978900" y="31749"/>
                </a:lnTo>
                <a:lnTo>
                  <a:pt x="8978900" y="44449"/>
                </a:lnTo>
                <a:lnTo>
                  <a:pt x="9080500" y="44449"/>
                </a:lnTo>
                <a:lnTo>
                  <a:pt x="9080500" y="31749"/>
                </a:lnTo>
                <a:close/>
              </a:path>
              <a:path w="11177905" h="76200">
                <a:moveTo>
                  <a:pt x="9220200" y="31749"/>
                </a:moveTo>
                <a:lnTo>
                  <a:pt x="9118600" y="31749"/>
                </a:lnTo>
                <a:lnTo>
                  <a:pt x="9118600" y="44449"/>
                </a:lnTo>
                <a:lnTo>
                  <a:pt x="9220200" y="44449"/>
                </a:lnTo>
                <a:lnTo>
                  <a:pt x="9220200" y="31749"/>
                </a:lnTo>
                <a:close/>
              </a:path>
              <a:path w="11177905" h="76200">
                <a:moveTo>
                  <a:pt x="9359900" y="31749"/>
                </a:moveTo>
                <a:lnTo>
                  <a:pt x="9258300" y="31749"/>
                </a:lnTo>
                <a:lnTo>
                  <a:pt x="9258300" y="44449"/>
                </a:lnTo>
                <a:lnTo>
                  <a:pt x="9359900" y="44449"/>
                </a:lnTo>
                <a:lnTo>
                  <a:pt x="9359900" y="31749"/>
                </a:lnTo>
                <a:close/>
              </a:path>
              <a:path w="11177905" h="76200">
                <a:moveTo>
                  <a:pt x="9499600" y="31749"/>
                </a:moveTo>
                <a:lnTo>
                  <a:pt x="9398000" y="31749"/>
                </a:lnTo>
                <a:lnTo>
                  <a:pt x="9398000" y="44449"/>
                </a:lnTo>
                <a:lnTo>
                  <a:pt x="9499600" y="44449"/>
                </a:lnTo>
                <a:lnTo>
                  <a:pt x="9499600" y="31749"/>
                </a:lnTo>
                <a:close/>
              </a:path>
              <a:path w="11177905" h="76200">
                <a:moveTo>
                  <a:pt x="9639300" y="31749"/>
                </a:moveTo>
                <a:lnTo>
                  <a:pt x="9537700" y="31749"/>
                </a:lnTo>
                <a:lnTo>
                  <a:pt x="9537700" y="44449"/>
                </a:lnTo>
                <a:lnTo>
                  <a:pt x="9639300" y="44449"/>
                </a:lnTo>
                <a:lnTo>
                  <a:pt x="9639300" y="31749"/>
                </a:lnTo>
                <a:close/>
              </a:path>
              <a:path w="11177905" h="76200">
                <a:moveTo>
                  <a:pt x="9779000" y="31749"/>
                </a:moveTo>
                <a:lnTo>
                  <a:pt x="9677400" y="31749"/>
                </a:lnTo>
                <a:lnTo>
                  <a:pt x="9677400" y="44449"/>
                </a:lnTo>
                <a:lnTo>
                  <a:pt x="9779000" y="44449"/>
                </a:lnTo>
                <a:lnTo>
                  <a:pt x="9779000" y="31749"/>
                </a:lnTo>
                <a:close/>
              </a:path>
              <a:path w="11177905" h="76200">
                <a:moveTo>
                  <a:pt x="9918700" y="31749"/>
                </a:moveTo>
                <a:lnTo>
                  <a:pt x="9817100" y="31749"/>
                </a:lnTo>
                <a:lnTo>
                  <a:pt x="9817100" y="44449"/>
                </a:lnTo>
                <a:lnTo>
                  <a:pt x="9918700" y="44449"/>
                </a:lnTo>
                <a:lnTo>
                  <a:pt x="9918700" y="31749"/>
                </a:lnTo>
                <a:close/>
              </a:path>
              <a:path w="11177905" h="76200">
                <a:moveTo>
                  <a:pt x="10058400" y="31749"/>
                </a:moveTo>
                <a:lnTo>
                  <a:pt x="9956800" y="31749"/>
                </a:lnTo>
                <a:lnTo>
                  <a:pt x="9956800" y="44449"/>
                </a:lnTo>
                <a:lnTo>
                  <a:pt x="10058400" y="44449"/>
                </a:lnTo>
                <a:lnTo>
                  <a:pt x="10058400" y="31749"/>
                </a:lnTo>
                <a:close/>
              </a:path>
              <a:path w="11177905" h="76200">
                <a:moveTo>
                  <a:pt x="10198100" y="31749"/>
                </a:moveTo>
                <a:lnTo>
                  <a:pt x="10096500" y="31749"/>
                </a:lnTo>
                <a:lnTo>
                  <a:pt x="10096500" y="44449"/>
                </a:lnTo>
                <a:lnTo>
                  <a:pt x="10198100" y="44449"/>
                </a:lnTo>
                <a:lnTo>
                  <a:pt x="10198100" y="31749"/>
                </a:lnTo>
                <a:close/>
              </a:path>
              <a:path w="11177905" h="76200">
                <a:moveTo>
                  <a:pt x="10337800" y="31749"/>
                </a:moveTo>
                <a:lnTo>
                  <a:pt x="10236200" y="31749"/>
                </a:lnTo>
                <a:lnTo>
                  <a:pt x="10236200" y="44449"/>
                </a:lnTo>
                <a:lnTo>
                  <a:pt x="10337800" y="44449"/>
                </a:lnTo>
                <a:lnTo>
                  <a:pt x="10337800" y="31749"/>
                </a:lnTo>
                <a:close/>
              </a:path>
              <a:path w="11177905" h="76200">
                <a:moveTo>
                  <a:pt x="10477500" y="31749"/>
                </a:moveTo>
                <a:lnTo>
                  <a:pt x="10375900" y="31749"/>
                </a:lnTo>
                <a:lnTo>
                  <a:pt x="10375900" y="44449"/>
                </a:lnTo>
                <a:lnTo>
                  <a:pt x="10477500" y="44449"/>
                </a:lnTo>
                <a:lnTo>
                  <a:pt x="10477500" y="31749"/>
                </a:lnTo>
                <a:close/>
              </a:path>
              <a:path w="11177905" h="76200">
                <a:moveTo>
                  <a:pt x="10617200" y="31749"/>
                </a:moveTo>
                <a:lnTo>
                  <a:pt x="10515600" y="31749"/>
                </a:lnTo>
                <a:lnTo>
                  <a:pt x="10515600" y="44449"/>
                </a:lnTo>
                <a:lnTo>
                  <a:pt x="10617200" y="44449"/>
                </a:lnTo>
                <a:lnTo>
                  <a:pt x="10617200" y="31749"/>
                </a:lnTo>
                <a:close/>
              </a:path>
              <a:path w="11177905" h="76200">
                <a:moveTo>
                  <a:pt x="10756900" y="31749"/>
                </a:moveTo>
                <a:lnTo>
                  <a:pt x="10655300" y="31749"/>
                </a:lnTo>
                <a:lnTo>
                  <a:pt x="10655300" y="44449"/>
                </a:lnTo>
                <a:lnTo>
                  <a:pt x="10756900" y="44449"/>
                </a:lnTo>
                <a:lnTo>
                  <a:pt x="10756900" y="31749"/>
                </a:lnTo>
                <a:close/>
              </a:path>
              <a:path w="11177905" h="76200">
                <a:moveTo>
                  <a:pt x="10896600" y="31749"/>
                </a:moveTo>
                <a:lnTo>
                  <a:pt x="10795000" y="31749"/>
                </a:lnTo>
                <a:lnTo>
                  <a:pt x="10795000" y="44449"/>
                </a:lnTo>
                <a:lnTo>
                  <a:pt x="10896600" y="44449"/>
                </a:lnTo>
                <a:lnTo>
                  <a:pt x="10896600" y="31749"/>
                </a:lnTo>
                <a:close/>
              </a:path>
              <a:path w="11177905" h="76200">
                <a:moveTo>
                  <a:pt x="11036300" y="31749"/>
                </a:moveTo>
                <a:lnTo>
                  <a:pt x="10934700" y="31749"/>
                </a:lnTo>
                <a:lnTo>
                  <a:pt x="10934700" y="44449"/>
                </a:lnTo>
                <a:lnTo>
                  <a:pt x="11036300" y="44449"/>
                </a:lnTo>
                <a:lnTo>
                  <a:pt x="11036300" y="31749"/>
                </a:lnTo>
                <a:close/>
              </a:path>
              <a:path w="11177905" h="76200">
                <a:moveTo>
                  <a:pt x="11139805" y="0"/>
                </a:moveTo>
                <a:lnTo>
                  <a:pt x="11124957" y="2988"/>
                </a:lnTo>
                <a:lnTo>
                  <a:pt x="11112849" y="11144"/>
                </a:lnTo>
                <a:lnTo>
                  <a:pt x="11104693" y="23252"/>
                </a:lnTo>
                <a:lnTo>
                  <a:pt x="11101705" y="38099"/>
                </a:lnTo>
                <a:lnTo>
                  <a:pt x="11104693" y="52947"/>
                </a:lnTo>
                <a:lnTo>
                  <a:pt x="11112849" y="65055"/>
                </a:lnTo>
                <a:lnTo>
                  <a:pt x="11124957" y="73211"/>
                </a:lnTo>
                <a:lnTo>
                  <a:pt x="11139805" y="76199"/>
                </a:lnTo>
                <a:lnTo>
                  <a:pt x="11154652" y="73211"/>
                </a:lnTo>
                <a:lnTo>
                  <a:pt x="11166760" y="65055"/>
                </a:lnTo>
                <a:lnTo>
                  <a:pt x="11174916" y="52947"/>
                </a:lnTo>
                <a:lnTo>
                  <a:pt x="11176626" y="44449"/>
                </a:lnTo>
                <a:lnTo>
                  <a:pt x="11139805" y="44449"/>
                </a:lnTo>
                <a:lnTo>
                  <a:pt x="11139805" y="31749"/>
                </a:lnTo>
                <a:lnTo>
                  <a:pt x="11176626" y="31749"/>
                </a:lnTo>
                <a:lnTo>
                  <a:pt x="11174916" y="23252"/>
                </a:lnTo>
                <a:lnTo>
                  <a:pt x="11166760" y="11144"/>
                </a:lnTo>
                <a:lnTo>
                  <a:pt x="11154652" y="2988"/>
                </a:lnTo>
                <a:lnTo>
                  <a:pt x="11139805" y="0"/>
                </a:lnTo>
                <a:close/>
              </a:path>
              <a:path w="11177905" h="76200">
                <a:moveTo>
                  <a:pt x="11102983" y="31749"/>
                </a:moveTo>
                <a:lnTo>
                  <a:pt x="11074400" y="31749"/>
                </a:lnTo>
                <a:lnTo>
                  <a:pt x="11074400" y="44449"/>
                </a:lnTo>
                <a:lnTo>
                  <a:pt x="11102983" y="44449"/>
                </a:lnTo>
                <a:lnTo>
                  <a:pt x="11101705" y="38099"/>
                </a:lnTo>
                <a:lnTo>
                  <a:pt x="11102983" y="31749"/>
                </a:lnTo>
                <a:close/>
              </a:path>
              <a:path w="11177905" h="76200">
                <a:moveTo>
                  <a:pt x="11176626" y="31749"/>
                </a:moveTo>
                <a:lnTo>
                  <a:pt x="11139805" y="31749"/>
                </a:lnTo>
                <a:lnTo>
                  <a:pt x="11139805" y="44449"/>
                </a:lnTo>
                <a:lnTo>
                  <a:pt x="11176626" y="44449"/>
                </a:lnTo>
                <a:lnTo>
                  <a:pt x="11177905" y="38099"/>
                </a:lnTo>
                <a:lnTo>
                  <a:pt x="11176626" y="31749"/>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2295144" y="3323844"/>
            <a:ext cx="741045" cy="471170"/>
          </a:xfrm>
          <a:custGeom>
            <a:rect l="l" t="t" r="r" b="b"/>
            <a:pathLst>
              <a:path w="741044" h="471170">
                <a:moveTo>
                  <a:pt x="0" y="470915"/>
                </a:moveTo>
                <a:lnTo>
                  <a:pt x="740663" y="470915"/>
                </a:lnTo>
                <a:lnTo>
                  <a:pt x="740663" y="0"/>
                </a:lnTo>
                <a:lnTo>
                  <a:pt x="0" y="0"/>
                </a:lnTo>
                <a:lnTo>
                  <a:pt x="0" y="470915"/>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3479291" y="3433571"/>
            <a:ext cx="741045" cy="361315"/>
          </a:xfrm>
          <a:custGeom>
            <a:rect l="l" t="t" r="r" b="b"/>
            <a:pathLst>
              <a:path w="741045" h="361314">
                <a:moveTo>
                  <a:pt x="0" y="361188"/>
                </a:moveTo>
                <a:lnTo>
                  <a:pt x="740663" y="361188"/>
                </a:lnTo>
                <a:lnTo>
                  <a:pt x="740663" y="0"/>
                </a:lnTo>
                <a:lnTo>
                  <a:pt x="0" y="0"/>
                </a:lnTo>
                <a:lnTo>
                  <a:pt x="0" y="361188"/>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2074164" y="3794759"/>
            <a:ext cx="2367280" cy="0"/>
          </a:xfrm>
          <a:custGeom>
            <a:rect l="l" t="t" r="r" b="b"/>
            <a:pathLst>
              <a:path w="2367279">
                <a:moveTo>
                  <a:pt x="0" y="0"/>
                </a:moveTo>
                <a:lnTo>
                  <a:pt x="2366772"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txBox="1"/>
          <p:nvPr/>
        </p:nvSpPr>
        <p:spPr>
          <a:xfrm>
            <a:off x="2469642" y="3070986"/>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404040"/>
                </a:solidFill>
                <a:latin typeface="微软雅黑"/>
                <a:cs typeface="微软雅黑"/>
              </a:rPr>
              <a:t>38.8%</a:t>
            </a:r>
            <a:endParaRPr sz="1000">
              <a:latin typeface="微软雅黑"/>
              <a:cs typeface="微软雅黑"/>
            </a:endParaRPr>
          </a:p>
        </p:txBody>
      </p:sp>
      <p:sp>
        <p:nvSpPr>
          <p:cNvPr id="15" name="object 15"/>
          <p:cNvSpPr txBox="1"/>
          <p:nvPr/>
        </p:nvSpPr>
        <p:spPr>
          <a:xfrm>
            <a:off x="3653409" y="3180079"/>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404040"/>
                </a:solidFill>
                <a:latin typeface="微软雅黑"/>
                <a:cs typeface="微软雅黑"/>
              </a:rPr>
              <a:t>29.8%</a:t>
            </a:r>
            <a:endParaRPr sz="1000">
              <a:latin typeface="微软雅黑"/>
              <a:cs typeface="微软雅黑"/>
            </a:endParaRPr>
          </a:p>
        </p:txBody>
      </p:sp>
      <p:sp>
        <p:nvSpPr>
          <p:cNvPr id="16" name="object 16"/>
          <p:cNvSpPr txBox="1"/>
          <p:nvPr/>
        </p:nvSpPr>
        <p:spPr>
          <a:xfrm>
            <a:off x="2317495" y="3896995"/>
            <a:ext cx="695960" cy="18669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spc="5">
                <a:solidFill>
                  <a:srgbClr val="585858"/>
                </a:solidFill>
                <a:latin typeface="微软雅黑"/>
                <a:cs typeface="微软雅黑"/>
              </a:rPr>
              <a:t>听话自律型</a:t>
            </a:r>
            <a:endParaRPr sz="1050">
              <a:latin typeface="微软雅黑"/>
              <a:cs typeface="微软雅黑"/>
            </a:endParaRPr>
          </a:p>
        </p:txBody>
      </p:sp>
      <p:sp>
        <p:nvSpPr>
          <p:cNvPr id="17" name="object 17"/>
          <p:cNvSpPr txBox="1"/>
          <p:nvPr/>
        </p:nvSpPr>
        <p:spPr>
          <a:xfrm>
            <a:off x="3501644" y="3896995"/>
            <a:ext cx="695960" cy="18669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spc="5">
                <a:solidFill>
                  <a:srgbClr val="585858"/>
                </a:solidFill>
                <a:latin typeface="微软雅黑"/>
                <a:cs typeface="微软雅黑"/>
              </a:rPr>
              <a:t>拖拉爱玩型</a:t>
            </a:r>
            <a:endParaRPr sz="1050">
              <a:latin typeface="微软雅黑"/>
              <a:cs typeface="微软雅黑"/>
            </a:endParaRPr>
          </a:p>
        </p:txBody>
      </p:sp>
      <p:sp>
        <p:nvSpPr>
          <p:cNvPr id="18" name="object 18"/>
          <p:cNvSpPr txBox="1"/>
          <p:nvPr/>
        </p:nvSpPr>
        <p:spPr>
          <a:xfrm>
            <a:off x="5371338" y="2594609"/>
            <a:ext cx="24638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solidFill>
                  <a:srgbClr val="404040"/>
                </a:solidFill>
                <a:latin typeface="微软雅黑"/>
                <a:cs typeface="微软雅黑"/>
              </a:rPr>
              <a:t>做事以自律听话型和自主行动型居多</a:t>
            </a:r>
            <a:endParaRPr sz="1200">
              <a:latin typeface="微软雅黑"/>
              <a:cs typeface="微软雅黑"/>
            </a:endParaRPr>
          </a:p>
        </p:txBody>
      </p:sp>
      <p:sp>
        <p:nvSpPr>
          <p:cNvPr id="19" name="object 19"/>
          <p:cNvSpPr/>
          <p:nvPr/>
        </p:nvSpPr>
        <p:spPr>
          <a:xfrm>
            <a:off x="6795516" y="3569208"/>
            <a:ext cx="741045" cy="273050"/>
          </a:xfrm>
          <a:custGeom>
            <a:rect l="l" t="t" r="r" b="b"/>
            <a:pathLst>
              <a:path w="741045" h="273050">
                <a:moveTo>
                  <a:pt x="0" y="272795"/>
                </a:moveTo>
                <a:lnTo>
                  <a:pt x="740664" y="272795"/>
                </a:lnTo>
                <a:lnTo>
                  <a:pt x="740664" y="0"/>
                </a:lnTo>
                <a:lnTo>
                  <a:pt x="0" y="0"/>
                </a:lnTo>
                <a:lnTo>
                  <a:pt x="0" y="272795"/>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5612891" y="3250692"/>
            <a:ext cx="739140" cy="591820"/>
          </a:xfrm>
          <a:custGeom>
            <a:rect l="l" t="t" r="r" b="b"/>
            <a:pathLst>
              <a:path w="739139" h="591820">
                <a:moveTo>
                  <a:pt x="0" y="591311"/>
                </a:moveTo>
                <a:lnTo>
                  <a:pt x="739139" y="591311"/>
                </a:lnTo>
                <a:lnTo>
                  <a:pt x="739139" y="0"/>
                </a:lnTo>
                <a:lnTo>
                  <a:pt x="0" y="0"/>
                </a:lnTo>
                <a:lnTo>
                  <a:pt x="0" y="591311"/>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5390388" y="3842003"/>
            <a:ext cx="2368550" cy="0"/>
          </a:xfrm>
          <a:custGeom>
            <a:rect l="l" t="t" r="r" b="b"/>
            <a:pathLst>
              <a:path w="2368550">
                <a:moveTo>
                  <a:pt x="2368295" y="0"/>
                </a:moveTo>
                <a:lnTo>
                  <a:pt x="0"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txBox="1"/>
          <p:nvPr/>
        </p:nvSpPr>
        <p:spPr>
          <a:xfrm>
            <a:off x="6970268" y="3315156"/>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3</a:t>
            </a:r>
            <a:r>
              <a:rPr sz="1000" spc="-5">
                <a:solidFill>
                  <a:srgbClr val="585858"/>
                </a:solidFill>
                <a:latin typeface="微软雅黑"/>
                <a:cs typeface="微软雅黑"/>
              </a:rPr>
              <a:t>2.5%</a:t>
            </a:r>
            <a:endParaRPr sz="1000">
              <a:latin typeface="微软雅黑"/>
              <a:cs typeface="微软雅黑"/>
            </a:endParaRPr>
          </a:p>
        </p:txBody>
      </p:sp>
      <p:sp>
        <p:nvSpPr>
          <p:cNvPr id="23" name="object 23"/>
          <p:cNvSpPr txBox="1"/>
          <p:nvPr/>
        </p:nvSpPr>
        <p:spPr>
          <a:xfrm>
            <a:off x="5786373" y="3015233"/>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34.3%</a:t>
            </a:r>
            <a:endParaRPr sz="1000">
              <a:latin typeface="微软雅黑"/>
              <a:cs typeface="微软雅黑"/>
            </a:endParaRPr>
          </a:p>
        </p:txBody>
      </p:sp>
      <p:sp>
        <p:nvSpPr>
          <p:cNvPr id="24" name="object 24"/>
          <p:cNvSpPr txBox="1"/>
          <p:nvPr/>
        </p:nvSpPr>
        <p:spPr>
          <a:xfrm>
            <a:off x="6818503" y="3943858"/>
            <a:ext cx="695960" cy="18669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spc="5">
                <a:solidFill>
                  <a:srgbClr val="585858"/>
                </a:solidFill>
                <a:latin typeface="微软雅黑"/>
                <a:cs typeface="微软雅黑"/>
              </a:rPr>
              <a:t>自主行动型</a:t>
            </a:r>
            <a:endParaRPr sz="1050">
              <a:latin typeface="微软雅黑"/>
              <a:cs typeface="微软雅黑"/>
            </a:endParaRPr>
          </a:p>
        </p:txBody>
      </p:sp>
      <p:sp>
        <p:nvSpPr>
          <p:cNvPr id="25" name="object 25"/>
          <p:cNvSpPr txBox="1"/>
          <p:nvPr/>
        </p:nvSpPr>
        <p:spPr>
          <a:xfrm>
            <a:off x="5634354" y="3943858"/>
            <a:ext cx="695960" cy="18669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spc="5">
                <a:solidFill>
                  <a:srgbClr val="585858"/>
                </a:solidFill>
                <a:latin typeface="微软雅黑"/>
                <a:cs typeface="微软雅黑"/>
              </a:rPr>
              <a:t>自律听话型</a:t>
            </a:r>
            <a:endParaRPr sz="1050">
              <a:latin typeface="微软雅黑"/>
              <a:cs typeface="微软雅黑"/>
            </a:endParaRPr>
          </a:p>
        </p:txBody>
      </p:sp>
      <p:sp>
        <p:nvSpPr>
          <p:cNvPr id="26" name="object 26"/>
          <p:cNvSpPr txBox="1"/>
          <p:nvPr/>
        </p:nvSpPr>
        <p:spPr>
          <a:xfrm>
            <a:off x="2187701" y="2607690"/>
            <a:ext cx="895223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tabLst>
                <a:tab pos="6500495"/>
              </a:tabLst>
            </a:pPr>
            <a:r>
              <a:rPr sz="1200">
                <a:solidFill>
                  <a:srgbClr val="404040"/>
                </a:solidFill>
                <a:latin typeface="微软雅黑"/>
                <a:cs typeface="微软雅黑"/>
              </a:rPr>
              <a:t>做事以自律听话型和拖拉型居多	做事以自律听话型和自主行动型居多</a:t>
            </a:r>
            <a:endParaRPr sz="1200">
              <a:latin typeface="微软雅黑"/>
              <a:cs typeface="微软雅黑"/>
            </a:endParaRPr>
          </a:p>
        </p:txBody>
      </p:sp>
      <p:sp>
        <p:nvSpPr>
          <p:cNvPr id="27" name="object 27"/>
          <p:cNvSpPr/>
          <p:nvPr/>
        </p:nvSpPr>
        <p:spPr>
          <a:xfrm>
            <a:off x="8990076" y="3352800"/>
            <a:ext cx="741045" cy="498475"/>
          </a:xfrm>
          <a:custGeom>
            <a:rect l="l" t="t" r="r" b="b"/>
            <a:pathLst>
              <a:path w="741045" h="498475">
                <a:moveTo>
                  <a:pt x="0" y="498348"/>
                </a:moveTo>
                <a:lnTo>
                  <a:pt x="740664" y="498348"/>
                </a:lnTo>
                <a:lnTo>
                  <a:pt x="740664" y="0"/>
                </a:lnTo>
                <a:lnTo>
                  <a:pt x="0" y="0"/>
                </a:lnTo>
                <a:lnTo>
                  <a:pt x="0" y="498348"/>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10174223" y="3607308"/>
            <a:ext cx="741045" cy="243840"/>
          </a:xfrm>
          <a:custGeom>
            <a:rect l="l" t="t" r="r" b="b"/>
            <a:pathLst>
              <a:path w="741045" h="243839">
                <a:moveTo>
                  <a:pt x="0" y="243839"/>
                </a:moveTo>
                <a:lnTo>
                  <a:pt x="740664" y="243839"/>
                </a:lnTo>
                <a:lnTo>
                  <a:pt x="740664" y="0"/>
                </a:lnTo>
                <a:lnTo>
                  <a:pt x="0" y="0"/>
                </a:lnTo>
                <a:lnTo>
                  <a:pt x="0" y="243839"/>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8769095" y="3851147"/>
            <a:ext cx="2367280" cy="0"/>
          </a:xfrm>
          <a:custGeom>
            <a:rect l="l" t="t" r="r" b="b"/>
            <a:pathLst>
              <a:path w="2367279">
                <a:moveTo>
                  <a:pt x="0" y="0"/>
                </a:moveTo>
                <a:lnTo>
                  <a:pt x="2366772"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txBox="1"/>
          <p:nvPr/>
        </p:nvSpPr>
        <p:spPr>
          <a:xfrm>
            <a:off x="9165463" y="310019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404040"/>
                </a:solidFill>
                <a:latin typeface="微软雅黑"/>
                <a:cs typeface="微软雅黑"/>
              </a:rPr>
              <a:t>35.3%</a:t>
            </a:r>
            <a:endParaRPr sz="1000">
              <a:latin typeface="微软雅黑"/>
              <a:cs typeface="微软雅黑"/>
            </a:endParaRPr>
          </a:p>
        </p:txBody>
      </p:sp>
      <p:sp>
        <p:nvSpPr>
          <p:cNvPr id="31" name="object 31"/>
          <p:cNvSpPr txBox="1"/>
          <p:nvPr/>
        </p:nvSpPr>
        <p:spPr>
          <a:xfrm>
            <a:off x="10349230" y="335470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404040"/>
                </a:solidFill>
                <a:latin typeface="微软雅黑"/>
                <a:cs typeface="微软雅黑"/>
              </a:rPr>
              <a:t>30.0%</a:t>
            </a:r>
            <a:endParaRPr sz="1000">
              <a:latin typeface="微软雅黑"/>
              <a:cs typeface="微软雅黑"/>
            </a:endParaRPr>
          </a:p>
        </p:txBody>
      </p:sp>
      <p:sp>
        <p:nvSpPr>
          <p:cNvPr id="32" name="object 32"/>
          <p:cNvSpPr txBox="1"/>
          <p:nvPr/>
        </p:nvSpPr>
        <p:spPr>
          <a:xfrm>
            <a:off x="9013317" y="3952747"/>
            <a:ext cx="695960" cy="18669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spc="5">
                <a:solidFill>
                  <a:srgbClr val="585858"/>
                </a:solidFill>
                <a:latin typeface="微软雅黑"/>
                <a:cs typeface="微软雅黑"/>
              </a:rPr>
              <a:t>自律听话型</a:t>
            </a:r>
            <a:endParaRPr sz="1050">
              <a:latin typeface="微软雅黑"/>
              <a:cs typeface="微软雅黑"/>
            </a:endParaRPr>
          </a:p>
        </p:txBody>
      </p:sp>
      <p:sp>
        <p:nvSpPr>
          <p:cNvPr id="33" name="object 33"/>
          <p:cNvSpPr txBox="1"/>
          <p:nvPr/>
        </p:nvSpPr>
        <p:spPr>
          <a:xfrm>
            <a:off x="10197465" y="3952747"/>
            <a:ext cx="695960" cy="18669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spc="5">
                <a:solidFill>
                  <a:srgbClr val="585858"/>
                </a:solidFill>
                <a:latin typeface="微软雅黑"/>
                <a:cs typeface="微软雅黑"/>
              </a:rPr>
              <a:t>自主行动型</a:t>
            </a:r>
            <a:endParaRPr sz="1050">
              <a:latin typeface="微软雅黑"/>
              <a:cs typeface="微软雅黑"/>
            </a:endParaRPr>
          </a:p>
        </p:txBody>
      </p:sp>
      <p:sp>
        <p:nvSpPr>
          <p:cNvPr id="34" name="object 34"/>
          <p:cNvSpPr/>
          <p:nvPr/>
        </p:nvSpPr>
        <p:spPr>
          <a:xfrm>
            <a:off x="2617977" y="4866640"/>
            <a:ext cx="1181735" cy="1182370"/>
          </a:xfrm>
          <a:custGeom>
            <a:rect l="l" t="t" r="r" b="b"/>
            <a:pathLst>
              <a:path w="1181735" h="1182370">
                <a:moveTo>
                  <a:pt x="165354" y="609600"/>
                </a:moveTo>
                <a:lnTo>
                  <a:pt x="0" y="616966"/>
                </a:lnTo>
                <a:lnTo>
                  <a:pt x="3925" y="663876"/>
                </a:lnTo>
                <a:lnTo>
                  <a:pt x="11388" y="709557"/>
                </a:lnTo>
                <a:lnTo>
                  <a:pt x="22266" y="754006"/>
                </a:lnTo>
                <a:lnTo>
                  <a:pt x="36410" y="797041"/>
                </a:lnTo>
                <a:lnTo>
                  <a:pt x="53677" y="838527"/>
                </a:lnTo>
                <a:lnTo>
                  <a:pt x="73924" y="878325"/>
                </a:lnTo>
                <a:lnTo>
                  <a:pt x="97009" y="916301"/>
                </a:lnTo>
                <a:lnTo>
                  <a:pt x="122789" y="952316"/>
                </a:lnTo>
                <a:lnTo>
                  <a:pt x="151122" y="986236"/>
                </a:lnTo>
                <a:lnTo>
                  <a:pt x="181863" y="1017922"/>
                </a:lnTo>
                <a:lnTo>
                  <a:pt x="214872" y="1047239"/>
                </a:lnTo>
                <a:lnTo>
                  <a:pt x="250006" y="1074049"/>
                </a:lnTo>
                <a:lnTo>
                  <a:pt x="287120" y="1098217"/>
                </a:lnTo>
                <a:lnTo>
                  <a:pt x="326074" y="1119606"/>
                </a:lnTo>
                <a:lnTo>
                  <a:pt x="366724" y="1138079"/>
                </a:lnTo>
                <a:lnTo>
                  <a:pt x="408927" y="1153499"/>
                </a:lnTo>
                <a:lnTo>
                  <a:pt x="452542" y="1165731"/>
                </a:lnTo>
                <a:lnTo>
                  <a:pt x="497424" y="1174636"/>
                </a:lnTo>
                <a:lnTo>
                  <a:pt x="543432" y="1180080"/>
                </a:lnTo>
                <a:lnTo>
                  <a:pt x="590423" y="1181925"/>
                </a:lnTo>
                <a:lnTo>
                  <a:pt x="638893" y="1179966"/>
                </a:lnTo>
                <a:lnTo>
                  <a:pt x="686285" y="1174190"/>
                </a:lnTo>
                <a:lnTo>
                  <a:pt x="732447" y="1164749"/>
                </a:lnTo>
                <a:lnTo>
                  <a:pt x="777226" y="1151796"/>
                </a:lnTo>
                <a:lnTo>
                  <a:pt x="820471" y="1135482"/>
                </a:lnTo>
                <a:lnTo>
                  <a:pt x="862029" y="1115960"/>
                </a:lnTo>
                <a:lnTo>
                  <a:pt x="901748" y="1093382"/>
                </a:lnTo>
                <a:lnTo>
                  <a:pt x="939475" y="1067899"/>
                </a:lnTo>
                <a:lnTo>
                  <a:pt x="975059" y="1039664"/>
                </a:lnTo>
                <a:lnTo>
                  <a:pt x="1000565" y="1016038"/>
                </a:lnTo>
                <a:lnTo>
                  <a:pt x="609219" y="1016038"/>
                </a:lnTo>
                <a:lnTo>
                  <a:pt x="562780" y="1015580"/>
                </a:lnTo>
                <a:lnTo>
                  <a:pt x="517574" y="1010244"/>
                </a:lnTo>
                <a:lnTo>
                  <a:pt x="473872" y="1000276"/>
                </a:lnTo>
                <a:lnTo>
                  <a:pt x="431945" y="985924"/>
                </a:lnTo>
                <a:lnTo>
                  <a:pt x="392063" y="967437"/>
                </a:lnTo>
                <a:lnTo>
                  <a:pt x="354497" y="945061"/>
                </a:lnTo>
                <a:lnTo>
                  <a:pt x="319519" y="919045"/>
                </a:lnTo>
                <a:lnTo>
                  <a:pt x="287399" y="889636"/>
                </a:lnTo>
                <a:lnTo>
                  <a:pt x="258409" y="857083"/>
                </a:lnTo>
                <a:lnTo>
                  <a:pt x="232819" y="821633"/>
                </a:lnTo>
                <a:lnTo>
                  <a:pt x="210900" y="783533"/>
                </a:lnTo>
                <a:lnTo>
                  <a:pt x="192923" y="743032"/>
                </a:lnTo>
                <a:lnTo>
                  <a:pt x="179159" y="700378"/>
                </a:lnTo>
                <a:lnTo>
                  <a:pt x="169879" y="655818"/>
                </a:lnTo>
                <a:lnTo>
                  <a:pt x="165354" y="609600"/>
                </a:lnTo>
                <a:close/>
              </a:path>
              <a:path w="1181735" h="1182370">
                <a:moveTo>
                  <a:pt x="590423" y="0"/>
                </a:moveTo>
                <a:lnTo>
                  <a:pt x="590423" y="165481"/>
                </a:lnTo>
                <a:lnTo>
                  <a:pt x="638551" y="168176"/>
                </a:lnTo>
                <a:lnTo>
                  <a:pt x="685148" y="176070"/>
                </a:lnTo>
                <a:lnTo>
                  <a:pt x="729911" y="188879"/>
                </a:lnTo>
                <a:lnTo>
                  <a:pt x="772603" y="206348"/>
                </a:lnTo>
                <a:lnTo>
                  <a:pt x="812739" y="228092"/>
                </a:lnTo>
                <a:lnTo>
                  <a:pt x="850203" y="253925"/>
                </a:lnTo>
                <a:lnTo>
                  <a:pt x="884634" y="283527"/>
                </a:lnTo>
                <a:lnTo>
                  <a:pt x="915731" y="316613"/>
                </a:lnTo>
                <a:lnTo>
                  <a:pt x="943193" y="352896"/>
                </a:lnTo>
                <a:lnTo>
                  <a:pt x="966722" y="392090"/>
                </a:lnTo>
                <a:lnTo>
                  <a:pt x="986016" y="433910"/>
                </a:lnTo>
                <a:lnTo>
                  <a:pt x="1000776" y="478069"/>
                </a:lnTo>
                <a:lnTo>
                  <a:pt x="1010701" y="524282"/>
                </a:lnTo>
                <a:lnTo>
                  <a:pt x="1015492" y="572262"/>
                </a:lnTo>
                <a:lnTo>
                  <a:pt x="1015050" y="618685"/>
                </a:lnTo>
                <a:lnTo>
                  <a:pt x="1009727" y="663876"/>
                </a:lnTo>
                <a:lnTo>
                  <a:pt x="999769" y="707565"/>
                </a:lnTo>
                <a:lnTo>
                  <a:pt x="985425" y="749479"/>
                </a:lnTo>
                <a:lnTo>
                  <a:pt x="966945" y="789349"/>
                </a:lnTo>
                <a:lnTo>
                  <a:pt x="944575" y="826904"/>
                </a:lnTo>
                <a:lnTo>
                  <a:pt x="918564" y="861873"/>
                </a:lnTo>
                <a:lnTo>
                  <a:pt x="889161" y="893985"/>
                </a:lnTo>
                <a:lnTo>
                  <a:pt x="856614" y="922970"/>
                </a:lnTo>
                <a:lnTo>
                  <a:pt x="821172" y="948556"/>
                </a:lnTo>
                <a:lnTo>
                  <a:pt x="783082" y="970473"/>
                </a:lnTo>
                <a:lnTo>
                  <a:pt x="742594" y="988451"/>
                </a:lnTo>
                <a:lnTo>
                  <a:pt x="699955" y="1002218"/>
                </a:lnTo>
                <a:lnTo>
                  <a:pt x="655414" y="1011504"/>
                </a:lnTo>
                <a:lnTo>
                  <a:pt x="609219" y="1016038"/>
                </a:lnTo>
                <a:lnTo>
                  <a:pt x="1000565" y="1016038"/>
                </a:lnTo>
                <a:lnTo>
                  <a:pt x="1039188" y="975546"/>
                </a:lnTo>
                <a:lnTo>
                  <a:pt x="1067428" y="939967"/>
                </a:lnTo>
                <a:lnTo>
                  <a:pt x="1092916" y="902244"/>
                </a:lnTo>
                <a:lnTo>
                  <a:pt x="1115500" y="862529"/>
                </a:lnTo>
                <a:lnTo>
                  <a:pt x="1135026" y="820975"/>
                </a:lnTo>
                <a:lnTo>
                  <a:pt x="1151344" y="777733"/>
                </a:lnTo>
                <a:lnTo>
                  <a:pt x="1164300" y="732955"/>
                </a:lnTo>
                <a:lnTo>
                  <a:pt x="1173743" y="686794"/>
                </a:lnTo>
                <a:lnTo>
                  <a:pt x="1179521" y="639402"/>
                </a:lnTo>
                <a:lnTo>
                  <a:pt x="1181481" y="590931"/>
                </a:lnTo>
                <a:lnTo>
                  <a:pt x="1179521" y="542461"/>
                </a:lnTo>
                <a:lnTo>
                  <a:pt x="1173743" y="495072"/>
                </a:lnTo>
                <a:lnTo>
                  <a:pt x="1164300" y="448914"/>
                </a:lnTo>
                <a:lnTo>
                  <a:pt x="1151344" y="404140"/>
                </a:lnTo>
                <a:lnTo>
                  <a:pt x="1135026" y="360902"/>
                </a:lnTo>
                <a:lnTo>
                  <a:pt x="1115500" y="319351"/>
                </a:lnTo>
                <a:lnTo>
                  <a:pt x="1092916" y="279641"/>
                </a:lnTo>
                <a:lnTo>
                  <a:pt x="1067428" y="241922"/>
                </a:lnTo>
                <a:lnTo>
                  <a:pt x="1039158" y="206315"/>
                </a:lnTo>
                <a:lnTo>
                  <a:pt x="1008348" y="173069"/>
                </a:lnTo>
                <a:lnTo>
                  <a:pt x="975059" y="142238"/>
                </a:lnTo>
                <a:lnTo>
                  <a:pt x="939475" y="114007"/>
                </a:lnTo>
                <a:lnTo>
                  <a:pt x="901748" y="88528"/>
                </a:lnTo>
                <a:lnTo>
                  <a:pt x="862029" y="65953"/>
                </a:lnTo>
                <a:lnTo>
                  <a:pt x="820471" y="46434"/>
                </a:lnTo>
                <a:lnTo>
                  <a:pt x="777226" y="30123"/>
                </a:lnTo>
                <a:lnTo>
                  <a:pt x="732447" y="17172"/>
                </a:lnTo>
                <a:lnTo>
                  <a:pt x="686285" y="7733"/>
                </a:lnTo>
                <a:lnTo>
                  <a:pt x="638893" y="1958"/>
                </a:lnTo>
                <a:lnTo>
                  <a:pt x="590423"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2617804" y="4866640"/>
            <a:ext cx="591185" cy="617220"/>
          </a:xfrm>
          <a:custGeom>
            <a:rect l="l" t="t" r="r" b="b"/>
            <a:pathLst>
              <a:path w="591185" h="617220">
                <a:moveTo>
                  <a:pt x="590596" y="0"/>
                </a:moveTo>
                <a:lnTo>
                  <a:pt x="516343" y="4596"/>
                </a:lnTo>
                <a:lnTo>
                  <a:pt x="469243" y="12450"/>
                </a:lnTo>
                <a:lnTo>
                  <a:pt x="423536" y="23911"/>
                </a:lnTo>
                <a:lnTo>
                  <a:pt x="379365" y="38821"/>
                </a:lnTo>
                <a:lnTo>
                  <a:pt x="336876" y="57021"/>
                </a:lnTo>
                <a:lnTo>
                  <a:pt x="296215" y="78352"/>
                </a:lnTo>
                <a:lnTo>
                  <a:pt x="257526" y="102655"/>
                </a:lnTo>
                <a:lnTo>
                  <a:pt x="220955" y="129773"/>
                </a:lnTo>
                <a:lnTo>
                  <a:pt x="186647" y="159547"/>
                </a:lnTo>
                <a:lnTo>
                  <a:pt x="154748" y="191817"/>
                </a:lnTo>
                <a:lnTo>
                  <a:pt x="125402" y="226426"/>
                </a:lnTo>
                <a:lnTo>
                  <a:pt x="98756" y="263215"/>
                </a:lnTo>
                <a:lnTo>
                  <a:pt x="74953" y="302024"/>
                </a:lnTo>
                <a:lnTo>
                  <a:pt x="54140" y="342697"/>
                </a:lnTo>
                <a:lnTo>
                  <a:pt x="36462" y="385073"/>
                </a:lnTo>
                <a:lnTo>
                  <a:pt x="22063" y="428995"/>
                </a:lnTo>
                <a:lnTo>
                  <a:pt x="11090" y="474304"/>
                </a:lnTo>
                <a:lnTo>
                  <a:pt x="3687" y="520841"/>
                </a:lnTo>
                <a:lnTo>
                  <a:pt x="0" y="568448"/>
                </a:lnTo>
                <a:lnTo>
                  <a:pt x="173" y="616966"/>
                </a:lnTo>
                <a:lnTo>
                  <a:pt x="165527" y="609600"/>
                </a:lnTo>
                <a:lnTo>
                  <a:pt x="165273" y="603377"/>
                </a:lnTo>
                <a:lnTo>
                  <a:pt x="165146" y="590931"/>
                </a:lnTo>
                <a:lnTo>
                  <a:pt x="167643" y="544576"/>
                </a:lnTo>
                <a:lnTo>
                  <a:pt x="174960" y="499667"/>
                </a:lnTo>
                <a:lnTo>
                  <a:pt x="186838" y="456463"/>
                </a:lnTo>
                <a:lnTo>
                  <a:pt x="203017" y="415223"/>
                </a:lnTo>
                <a:lnTo>
                  <a:pt x="223237" y="376206"/>
                </a:lnTo>
                <a:lnTo>
                  <a:pt x="247239" y="339674"/>
                </a:lnTo>
                <a:lnTo>
                  <a:pt x="274763" y="305884"/>
                </a:lnTo>
                <a:lnTo>
                  <a:pt x="305550" y="275097"/>
                </a:lnTo>
                <a:lnTo>
                  <a:pt x="339339" y="247573"/>
                </a:lnTo>
                <a:lnTo>
                  <a:pt x="375872" y="223571"/>
                </a:lnTo>
                <a:lnTo>
                  <a:pt x="414888" y="203351"/>
                </a:lnTo>
                <a:lnTo>
                  <a:pt x="456129" y="187172"/>
                </a:lnTo>
                <a:lnTo>
                  <a:pt x="499333" y="175294"/>
                </a:lnTo>
                <a:lnTo>
                  <a:pt x="544242" y="167977"/>
                </a:lnTo>
                <a:lnTo>
                  <a:pt x="590596" y="165481"/>
                </a:lnTo>
                <a:lnTo>
                  <a:pt x="590596"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txBox="1"/>
          <p:nvPr/>
        </p:nvSpPr>
        <p:spPr>
          <a:xfrm>
            <a:off x="2980689" y="540176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7</a:t>
            </a:r>
            <a:r>
              <a:rPr sz="1000" spc="-5">
                <a:solidFill>
                  <a:srgbClr val="585858"/>
                </a:solidFill>
                <a:latin typeface="微软雅黑"/>
                <a:cs typeface="微软雅黑"/>
              </a:rPr>
              <a:t>4.3%</a:t>
            </a:r>
            <a:endParaRPr sz="1000">
              <a:latin typeface="微软雅黑"/>
              <a:cs typeface="微软雅黑"/>
            </a:endParaRPr>
          </a:p>
        </p:txBody>
      </p:sp>
      <p:sp>
        <p:nvSpPr>
          <p:cNvPr id="37" name="object 37"/>
          <p:cNvSpPr txBox="1"/>
          <p:nvPr/>
        </p:nvSpPr>
        <p:spPr>
          <a:xfrm>
            <a:off x="2100452" y="4553204"/>
            <a:ext cx="23114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solidFill>
                  <a:srgbClr val="404040"/>
                </a:solidFill>
                <a:latin typeface="微软雅黑"/>
                <a:cs typeface="微软雅黑"/>
              </a:rPr>
              <a:t>玩耍后需要很长时间才能收心学习</a:t>
            </a:r>
            <a:endParaRPr sz="1200">
              <a:latin typeface="微软雅黑"/>
              <a:cs typeface="微软雅黑"/>
            </a:endParaRPr>
          </a:p>
        </p:txBody>
      </p:sp>
      <p:sp>
        <p:nvSpPr>
          <p:cNvPr id="38" name="object 38"/>
          <p:cNvSpPr/>
          <p:nvPr/>
        </p:nvSpPr>
        <p:spPr>
          <a:xfrm>
            <a:off x="5943980" y="4843398"/>
            <a:ext cx="1182370" cy="1182370"/>
          </a:xfrm>
          <a:custGeom>
            <a:rect l="l" t="t" r="r" b="b"/>
            <a:pathLst>
              <a:path w="1182370" h="1182370">
                <a:moveTo>
                  <a:pt x="87122" y="282194"/>
                </a:moveTo>
                <a:lnTo>
                  <a:pt x="60912" y="329776"/>
                </a:lnTo>
                <a:lnTo>
                  <a:pt x="39247" y="379344"/>
                </a:lnTo>
                <a:lnTo>
                  <a:pt x="22225" y="430577"/>
                </a:lnTo>
                <a:lnTo>
                  <a:pt x="9943" y="483155"/>
                </a:lnTo>
                <a:lnTo>
                  <a:pt x="2502" y="536755"/>
                </a:lnTo>
                <a:lnTo>
                  <a:pt x="0" y="591057"/>
                </a:lnTo>
                <a:lnTo>
                  <a:pt x="1959" y="639520"/>
                </a:lnTo>
                <a:lnTo>
                  <a:pt x="7737" y="686904"/>
                </a:lnTo>
                <a:lnTo>
                  <a:pt x="17180" y="733058"/>
                </a:lnTo>
                <a:lnTo>
                  <a:pt x="30136" y="777829"/>
                </a:lnTo>
                <a:lnTo>
                  <a:pt x="46454" y="821065"/>
                </a:lnTo>
                <a:lnTo>
                  <a:pt x="65980" y="862614"/>
                </a:lnTo>
                <a:lnTo>
                  <a:pt x="88564" y="902325"/>
                </a:lnTo>
                <a:lnTo>
                  <a:pt x="114052" y="940044"/>
                </a:lnTo>
                <a:lnTo>
                  <a:pt x="142292" y="975620"/>
                </a:lnTo>
                <a:lnTo>
                  <a:pt x="173132" y="1008900"/>
                </a:lnTo>
                <a:lnTo>
                  <a:pt x="206421" y="1039733"/>
                </a:lnTo>
                <a:lnTo>
                  <a:pt x="242005" y="1067966"/>
                </a:lnTo>
                <a:lnTo>
                  <a:pt x="279732" y="1093448"/>
                </a:lnTo>
                <a:lnTo>
                  <a:pt x="319451" y="1116026"/>
                </a:lnTo>
                <a:lnTo>
                  <a:pt x="361009" y="1135547"/>
                </a:lnTo>
                <a:lnTo>
                  <a:pt x="404254" y="1151860"/>
                </a:lnTo>
                <a:lnTo>
                  <a:pt x="449033" y="1164813"/>
                </a:lnTo>
                <a:lnTo>
                  <a:pt x="495195" y="1174254"/>
                </a:lnTo>
                <a:lnTo>
                  <a:pt x="542587" y="1180029"/>
                </a:lnTo>
                <a:lnTo>
                  <a:pt x="591058" y="1181989"/>
                </a:lnTo>
                <a:lnTo>
                  <a:pt x="639527" y="1180029"/>
                </a:lnTo>
                <a:lnTo>
                  <a:pt x="686916" y="1174254"/>
                </a:lnTo>
                <a:lnTo>
                  <a:pt x="733074" y="1164813"/>
                </a:lnTo>
                <a:lnTo>
                  <a:pt x="777848" y="1151860"/>
                </a:lnTo>
                <a:lnTo>
                  <a:pt x="821086" y="1135547"/>
                </a:lnTo>
                <a:lnTo>
                  <a:pt x="862637" y="1116026"/>
                </a:lnTo>
                <a:lnTo>
                  <a:pt x="902347" y="1093448"/>
                </a:lnTo>
                <a:lnTo>
                  <a:pt x="940066" y="1067966"/>
                </a:lnTo>
                <a:lnTo>
                  <a:pt x="975640" y="1039733"/>
                </a:lnTo>
                <a:lnTo>
                  <a:pt x="1000719" y="1016498"/>
                </a:lnTo>
                <a:lnTo>
                  <a:pt x="582182" y="1016498"/>
                </a:lnTo>
                <a:lnTo>
                  <a:pt x="538338" y="1013351"/>
                </a:lnTo>
                <a:lnTo>
                  <a:pt x="494709" y="1005595"/>
                </a:lnTo>
                <a:lnTo>
                  <a:pt x="451652" y="993145"/>
                </a:lnTo>
                <a:lnTo>
                  <a:pt x="409523" y="975916"/>
                </a:lnTo>
                <a:lnTo>
                  <a:pt x="368681" y="953820"/>
                </a:lnTo>
                <a:lnTo>
                  <a:pt x="330470" y="927465"/>
                </a:lnTo>
                <a:lnTo>
                  <a:pt x="296006" y="897757"/>
                </a:lnTo>
                <a:lnTo>
                  <a:pt x="265376" y="865051"/>
                </a:lnTo>
                <a:lnTo>
                  <a:pt x="238665" y="829705"/>
                </a:lnTo>
                <a:lnTo>
                  <a:pt x="215961" y="792076"/>
                </a:lnTo>
                <a:lnTo>
                  <a:pt x="197348" y="752520"/>
                </a:lnTo>
                <a:lnTo>
                  <a:pt x="182915" y="711394"/>
                </a:lnTo>
                <a:lnTo>
                  <a:pt x="172745" y="669055"/>
                </a:lnTo>
                <a:lnTo>
                  <a:pt x="166927" y="625860"/>
                </a:lnTo>
                <a:lnTo>
                  <a:pt x="165546" y="582165"/>
                </a:lnTo>
                <a:lnTo>
                  <a:pt x="168689" y="538327"/>
                </a:lnTo>
                <a:lnTo>
                  <a:pt x="176441" y="494702"/>
                </a:lnTo>
                <a:lnTo>
                  <a:pt x="188889" y="451649"/>
                </a:lnTo>
                <a:lnTo>
                  <a:pt x="206120" y="409523"/>
                </a:lnTo>
                <a:lnTo>
                  <a:pt x="228219" y="368681"/>
                </a:lnTo>
                <a:lnTo>
                  <a:pt x="87122" y="282194"/>
                </a:lnTo>
                <a:close/>
              </a:path>
              <a:path w="1182370" h="1182370">
                <a:moveTo>
                  <a:pt x="591058" y="0"/>
                </a:moveTo>
                <a:lnTo>
                  <a:pt x="591058" y="165481"/>
                </a:lnTo>
                <a:lnTo>
                  <a:pt x="637897" y="168067"/>
                </a:lnTo>
                <a:lnTo>
                  <a:pt x="683956" y="175750"/>
                </a:lnTo>
                <a:lnTo>
                  <a:pt x="728821" y="188414"/>
                </a:lnTo>
                <a:lnTo>
                  <a:pt x="772076" y="205942"/>
                </a:lnTo>
                <a:lnTo>
                  <a:pt x="813308" y="228219"/>
                </a:lnTo>
                <a:lnTo>
                  <a:pt x="851541" y="254577"/>
                </a:lnTo>
                <a:lnTo>
                  <a:pt x="886021" y="284290"/>
                </a:lnTo>
                <a:lnTo>
                  <a:pt x="916662" y="317000"/>
                </a:lnTo>
                <a:lnTo>
                  <a:pt x="943380" y="352351"/>
                </a:lnTo>
                <a:lnTo>
                  <a:pt x="966089" y="389985"/>
                </a:lnTo>
                <a:lnTo>
                  <a:pt x="984703" y="429545"/>
                </a:lnTo>
                <a:lnTo>
                  <a:pt x="999137" y="470675"/>
                </a:lnTo>
                <a:lnTo>
                  <a:pt x="1009306" y="513016"/>
                </a:lnTo>
                <a:lnTo>
                  <a:pt x="1015125" y="556213"/>
                </a:lnTo>
                <a:lnTo>
                  <a:pt x="1016508" y="599907"/>
                </a:lnTo>
                <a:lnTo>
                  <a:pt x="1013369" y="643742"/>
                </a:lnTo>
                <a:lnTo>
                  <a:pt x="1005624" y="687360"/>
                </a:lnTo>
                <a:lnTo>
                  <a:pt x="993187" y="730405"/>
                </a:lnTo>
                <a:lnTo>
                  <a:pt x="975973" y="772519"/>
                </a:lnTo>
                <a:lnTo>
                  <a:pt x="953897" y="813346"/>
                </a:lnTo>
                <a:lnTo>
                  <a:pt x="927538" y="851572"/>
                </a:lnTo>
                <a:lnTo>
                  <a:pt x="897825" y="886046"/>
                </a:lnTo>
                <a:lnTo>
                  <a:pt x="865114" y="916683"/>
                </a:lnTo>
                <a:lnTo>
                  <a:pt x="829763" y="943397"/>
                </a:lnTo>
                <a:lnTo>
                  <a:pt x="792127" y="966103"/>
                </a:lnTo>
                <a:lnTo>
                  <a:pt x="752564" y="984713"/>
                </a:lnTo>
                <a:lnTo>
                  <a:pt x="711431" y="999144"/>
                </a:lnTo>
                <a:lnTo>
                  <a:pt x="669085" y="1009309"/>
                </a:lnTo>
                <a:lnTo>
                  <a:pt x="625883" y="1015122"/>
                </a:lnTo>
                <a:lnTo>
                  <a:pt x="582182" y="1016498"/>
                </a:lnTo>
                <a:lnTo>
                  <a:pt x="1000719" y="1016498"/>
                </a:lnTo>
                <a:lnTo>
                  <a:pt x="1039750" y="975620"/>
                </a:lnTo>
                <a:lnTo>
                  <a:pt x="1067981" y="940044"/>
                </a:lnTo>
                <a:lnTo>
                  <a:pt x="1093460" y="902325"/>
                </a:lnTo>
                <a:lnTo>
                  <a:pt x="1116035" y="862614"/>
                </a:lnTo>
                <a:lnTo>
                  <a:pt x="1135554" y="821065"/>
                </a:lnTo>
                <a:lnTo>
                  <a:pt x="1151865" y="777829"/>
                </a:lnTo>
                <a:lnTo>
                  <a:pt x="1164816" y="733058"/>
                </a:lnTo>
                <a:lnTo>
                  <a:pt x="1174255" y="686904"/>
                </a:lnTo>
                <a:lnTo>
                  <a:pt x="1180030" y="639520"/>
                </a:lnTo>
                <a:lnTo>
                  <a:pt x="1181989" y="591057"/>
                </a:lnTo>
                <a:lnTo>
                  <a:pt x="1180030" y="542587"/>
                </a:lnTo>
                <a:lnTo>
                  <a:pt x="1174255" y="495195"/>
                </a:lnTo>
                <a:lnTo>
                  <a:pt x="1164816" y="449033"/>
                </a:lnTo>
                <a:lnTo>
                  <a:pt x="1151865" y="404254"/>
                </a:lnTo>
                <a:lnTo>
                  <a:pt x="1135554" y="361009"/>
                </a:lnTo>
                <a:lnTo>
                  <a:pt x="1116035" y="319451"/>
                </a:lnTo>
                <a:lnTo>
                  <a:pt x="1093460" y="279732"/>
                </a:lnTo>
                <a:lnTo>
                  <a:pt x="1067981" y="242005"/>
                </a:lnTo>
                <a:lnTo>
                  <a:pt x="1039750" y="206421"/>
                </a:lnTo>
                <a:lnTo>
                  <a:pt x="1008919" y="173132"/>
                </a:lnTo>
                <a:lnTo>
                  <a:pt x="975640" y="142292"/>
                </a:lnTo>
                <a:lnTo>
                  <a:pt x="940066" y="114052"/>
                </a:lnTo>
                <a:lnTo>
                  <a:pt x="902347" y="88564"/>
                </a:lnTo>
                <a:lnTo>
                  <a:pt x="862637" y="65980"/>
                </a:lnTo>
                <a:lnTo>
                  <a:pt x="821086" y="46454"/>
                </a:lnTo>
                <a:lnTo>
                  <a:pt x="777848" y="30136"/>
                </a:lnTo>
                <a:lnTo>
                  <a:pt x="733074" y="17180"/>
                </a:lnTo>
                <a:lnTo>
                  <a:pt x="686916" y="7737"/>
                </a:lnTo>
                <a:lnTo>
                  <a:pt x="639527" y="1959"/>
                </a:lnTo>
                <a:lnTo>
                  <a:pt x="591058"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6031103" y="4843398"/>
            <a:ext cx="504190" cy="368935"/>
          </a:xfrm>
          <a:custGeom>
            <a:rect l="l" t="t" r="r" b="b"/>
            <a:pathLst>
              <a:path w="504190" h="368935">
                <a:moveTo>
                  <a:pt x="503936" y="0"/>
                </a:moveTo>
                <a:lnTo>
                  <a:pt x="452879" y="2205"/>
                </a:lnTo>
                <a:lnTo>
                  <a:pt x="402675" y="8732"/>
                </a:lnTo>
                <a:lnTo>
                  <a:pt x="353562" y="19446"/>
                </a:lnTo>
                <a:lnTo>
                  <a:pt x="305778" y="34214"/>
                </a:lnTo>
                <a:lnTo>
                  <a:pt x="259562" y="52901"/>
                </a:lnTo>
                <a:lnTo>
                  <a:pt x="215153" y="75374"/>
                </a:lnTo>
                <a:lnTo>
                  <a:pt x="172790" y="101498"/>
                </a:lnTo>
                <a:lnTo>
                  <a:pt x="132710" y="131139"/>
                </a:lnTo>
                <a:lnTo>
                  <a:pt x="95152" y="164163"/>
                </a:lnTo>
                <a:lnTo>
                  <a:pt x="60356" y="200436"/>
                </a:lnTo>
                <a:lnTo>
                  <a:pt x="28559" y="239824"/>
                </a:lnTo>
                <a:lnTo>
                  <a:pt x="0" y="282194"/>
                </a:lnTo>
                <a:lnTo>
                  <a:pt x="141097" y="368681"/>
                </a:lnTo>
                <a:lnTo>
                  <a:pt x="169035" y="328464"/>
                </a:lnTo>
                <a:lnTo>
                  <a:pt x="201016" y="292126"/>
                </a:lnTo>
                <a:lnTo>
                  <a:pt x="236633" y="259893"/>
                </a:lnTo>
                <a:lnTo>
                  <a:pt x="275481" y="231994"/>
                </a:lnTo>
                <a:lnTo>
                  <a:pt x="317152" y="208657"/>
                </a:lnTo>
                <a:lnTo>
                  <a:pt x="361239" y="190109"/>
                </a:lnTo>
                <a:lnTo>
                  <a:pt x="407337" y="176578"/>
                </a:lnTo>
                <a:lnTo>
                  <a:pt x="455038" y="168293"/>
                </a:lnTo>
                <a:lnTo>
                  <a:pt x="503936" y="165481"/>
                </a:lnTo>
                <a:lnTo>
                  <a:pt x="503936"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txBox="1"/>
          <p:nvPr/>
        </p:nvSpPr>
        <p:spPr>
          <a:xfrm>
            <a:off x="6353936" y="5331333"/>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83.8%</a:t>
            </a:r>
            <a:endParaRPr sz="1000">
              <a:latin typeface="微软雅黑"/>
              <a:cs typeface="微软雅黑"/>
            </a:endParaRPr>
          </a:p>
        </p:txBody>
      </p:sp>
      <p:sp>
        <p:nvSpPr>
          <p:cNvPr id="41" name="object 41"/>
          <p:cNvSpPr txBox="1"/>
          <p:nvPr/>
        </p:nvSpPr>
        <p:spPr>
          <a:xfrm>
            <a:off x="5301234" y="4568190"/>
            <a:ext cx="24638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solidFill>
                  <a:srgbClr val="404040"/>
                </a:solidFill>
                <a:latin typeface="微软雅黑"/>
                <a:cs typeface="微软雅黑"/>
              </a:rPr>
              <a:t>能快速进入学习状态并快速掌握信息</a:t>
            </a:r>
            <a:endParaRPr sz="1200">
              <a:latin typeface="微软雅黑"/>
              <a:cs typeface="微软雅黑"/>
            </a:endParaRPr>
          </a:p>
        </p:txBody>
      </p:sp>
      <p:sp>
        <p:nvSpPr>
          <p:cNvPr id="42" name="object 42"/>
          <p:cNvSpPr/>
          <p:nvPr/>
        </p:nvSpPr>
        <p:spPr>
          <a:xfrm>
            <a:off x="9486645" y="4861686"/>
            <a:ext cx="995680" cy="1182370"/>
          </a:xfrm>
          <a:custGeom>
            <a:rect l="l" t="t" r="r" b="b"/>
            <a:pathLst>
              <a:path w="995678" h="1182370">
                <a:moveTo>
                  <a:pt x="113283" y="901166"/>
                </a:moveTo>
                <a:lnTo>
                  <a:pt x="0" y="1021791"/>
                </a:lnTo>
                <a:lnTo>
                  <a:pt x="37791" y="1054384"/>
                </a:lnTo>
                <a:lnTo>
                  <a:pt x="77938" y="1083501"/>
                </a:lnTo>
                <a:lnTo>
                  <a:pt x="120198" y="1109048"/>
                </a:lnTo>
                <a:lnTo>
                  <a:pt x="164330" y="1130928"/>
                </a:lnTo>
                <a:lnTo>
                  <a:pt x="210093" y="1149045"/>
                </a:lnTo>
                <a:lnTo>
                  <a:pt x="257245" y="1163303"/>
                </a:lnTo>
                <a:lnTo>
                  <a:pt x="305545" y="1173606"/>
                </a:lnTo>
                <a:lnTo>
                  <a:pt x="354751" y="1179858"/>
                </a:lnTo>
                <a:lnTo>
                  <a:pt x="404622" y="1181963"/>
                </a:lnTo>
                <a:lnTo>
                  <a:pt x="453091" y="1180004"/>
                </a:lnTo>
                <a:lnTo>
                  <a:pt x="500480" y="1174228"/>
                </a:lnTo>
                <a:lnTo>
                  <a:pt x="546638" y="1164787"/>
                </a:lnTo>
                <a:lnTo>
                  <a:pt x="591412" y="1151834"/>
                </a:lnTo>
                <a:lnTo>
                  <a:pt x="634650" y="1135520"/>
                </a:lnTo>
                <a:lnTo>
                  <a:pt x="676201" y="1115997"/>
                </a:lnTo>
                <a:lnTo>
                  <a:pt x="715911" y="1093418"/>
                </a:lnTo>
                <a:lnTo>
                  <a:pt x="753630" y="1067935"/>
                </a:lnTo>
                <a:lnTo>
                  <a:pt x="789204" y="1039699"/>
                </a:lnTo>
                <a:lnTo>
                  <a:pt x="814332" y="1016415"/>
                </a:lnTo>
                <a:lnTo>
                  <a:pt x="396191" y="1016415"/>
                </a:lnTo>
                <a:lnTo>
                  <a:pt x="352708" y="1013348"/>
                </a:lnTo>
                <a:lnTo>
                  <a:pt x="309635" y="1005834"/>
                </a:lnTo>
                <a:lnTo>
                  <a:pt x="267340" y="993862"/>
                </a:lnTo>
                <a:lnTo>
                  <a:pt x="226190" y="977421"/>
                </a:lnTo>
                <a:lnTo>
                  <a:pt x="186552" y="956499"/>
                </a:lnTo>
                <a:lnTo>
                  <a:pt x="148794" y="931084"/>
                </a:lnTo>
                <a:lnTo>
                  <a:pt x="113283" y="901166"/>
                </a:lnTo>
                <a:close/>
              </a:path>
              <a:path w="995678" h="1182370">
                <a:moveTo>
                  <a:pt x="404622" y="0"/>
                </a:moveTo>
                <a:lnTo>
                  <a:pt x="404622" y="165481"/>
                </a:lnTo>
                <a:lnTo>
                  <a:pt x="458287" y="168881"/>
                </a:lnTo>
                <a:lnTo>
                  <a:pt x="510685" y="178924"/>
                </a:lnTo>
                <a:lnTo>
                  <a:pt x="561228" y="195373"/>
                </a:lnTo>
                <a:lnTo>
                  <a:pt x="609327" y="217993"/>
                </a:lnTo>
                <a:lnTo>
                  <a:pt x="654391" y="246546"/>
                </a:lnTo>
                <a:lnTo>
                  <a:pt x="695832" y="280796"/>
                </a:lnTo>
                <a:lnTo>
                  <a:pt x="727924" y="314362"/>
                </a:lnTo>
                <a:lnTo>
                  <a:pt x="755663" y="350449"/>
                </a:lnTo>
                <a:lnTo>
                  <a:pt x="779036" y="388692"/>
                </a:lnTo>
                <a:lnTo>
                  <a:pt x="798032" y="428723"/>
                </a:lnTo>
                <a:lnTo>
                  <a:pt x="812640" y="470177"/>
                </a:lnTo>
                <a:lnTo>
                  <a:pt x="822847" y="512686"/>
                </a:lnTo>
                <a:lnTo>
                  <a:pt x="828642" y="555884"/>
                </a:lnTo>
                <a:lnTo>
                  <a:pt x="830013" y="599405"/>
                </a:lnTo>
                <a:lnTo>
                  <a:pt x="826948" y="642881"/>
                </a:lnTo>
                <a:lnTo>
                  <a:pt x="819436" y="685945"/>
                </a:lnTo>
                <a:lnTo>
                  <a:pt x="807465" y="728232"/>
                </a:lnTo>
                <a:lnTo>
                  <a:pt x="791024" y="769375"/>
                </a:lnTo>
                <a:lnTo>
                  <a:pt x="770099" y="809006"/>
                </a:lnTo>
                <a:lnTo>
                  <a:pt x="744680" y="846759"/>
                </a:lnTo>
                <a:lnTo>
                  <a:pt x="714755" y="882269"/>
                </a:lnTo>
                <a:lnTo>
                  <a:pt x="681213" y="914357"/>
                </a:lnTo>
                <a:lnTo>
                  <a:pt x="645141" y="942092"/>
                </a:lnTo>
                <a:lnTo>
                  <a:pt x="606909" y="965461"/>
                </a:lnTo>
                <a:lnTo>
                  <a:pt x="566883" y="984452"/>
                </a:lnTo>
                <a:lnTo>
                  <a:pt x="525431" y="999055"/>
                </a:lnTo>
                <a:lnTo>
                  <a:pt x="482921" y="1009257"/>
                </a:lnTo>
                <a:lnTo>
                  <a:pt x="439718" y="1015048"/>
                </a:lnTo>
                <a:lnTo>
                  <a:pt x="396191" y="1016415"/>
                </a:lnTo>
                <a:lnTo>
                  <a:pt x="814332" y="1016415"/>
                </a:lnTo>
                <a:lnTo>
                  <a:pt x="853314" y="975577"/>
                </a:lnTo>
                <a:lnTo>
                  <a:pt x="881545" y="939996"/>
                </a:lnTo>
                <a:lnTo>
                  <a:pt x="907024" y="902271"/>
                </a:lnTo>
                <a:lnTo>
                  <a:pt x="929599" y="862554"/>
                </a:lnTo>
                <a:lnTo>
                  <a:pt x="949118" y="820997"/>
                </a:lnTo>
                <a:lnTo>
                  <a:pt x="965429" y="777751"/>
                </a:lnTo>
                <a:lnTo>
                  <a:pt x="978380" y="732970"/>
                </a:lnTo>
                <a:lnTo>
                  <a:pt x="987819" y="686805"/>
                </a:lnTo>
                <a:lnTo>
                  <a:pt x="993594" y="639407"/>
                </a:lnTo>
                <a:lnTo>
                  <a:pt x="995552" y="590931"/>
                </a:lnTo>
                <a:lnTo>
                  <a:pt x="993594" y="542478"/>
                </a:lnTo>
                <a:lnTo>
                  <a:pt x="987819" y="495103"/>
                </a:lnTo>
                <a:lnTo>
                  <a:pt x="978380" y="448955"/>
                </a:lnTo>
                <a:lnTo>
                  <a:pt x="965429" y="404189"/>
                </a:lnTo>
                <a:lnTo>
                  <a:pt x="949118" y="360955"/>
                </a:lnTo>
                <a:lnTo>
                  <a:pt x="929599" y="319407"/>
                </a:lnTo>
                <a:lnTo>
                  <a:pt x="907024" y="279697"/>
                </a:lnTo>
                <a:lnTo>
                  <a:pt x="881545" y="241977"/>
                </a:lnTo>
                <a:lnTo>
                  <a:pt x="853314" y="206399"/>
                </a:lnTo>
                <a:lnTo>
                  <a:pt x="822483" y="173116"/>
                </a:lnTo>
                <a:lnTo>
                  <a:pt x="789204" y="142280"/>
                </a:lnTo>
                <a:lnTo>
                  <a:pt x="753630" y="114043"/>
                </a:lnTo>
                <a:lnTo>
                  <a:pt x="715911" y="88558"/>
                </a:lnTo>
                <a:lnTo>
                  <a:pt x="676201" y="65977"/>
                </a:lnTo>
                <a:lnTo>
                  <a:pt x="634650" y="46452"/>
                </a:lnTo>
                <a:lnTo>
                  <a:pt x="591412" y="30135"/>
                </a:lnTo>
                <a:lnTo>
                  <a:pt x="546638" y="17179"/>
                </a:lnTo>
                <a:lnTo>
                  <a:pt x="500480" y="7736"/>
                </a:lnTo>
                <a:lnTo>
                  <a:pt x="453091" y="1959"/>
                </a:lnTo>
                <a:lnTo>
                  <a:pt x="40462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9300543" y="4861686"/>
            <a:ext cx="591185" cy="1022350"/>
          </a:xfrm>
          <a:custGeom>
            <a:rect l="l" t="t" r="r" b="b"/>
            <a:pathLst>
              <a:path w="591184" h="1022350">
                <a:moveTo>
                  <a:pt x="590724" y="0"/>
                </a:moveTo>
                <a:lnTo>
                  <a:pt x="542020" y="2007"/>
                </a:lnTo>
                <a:lnTo>
                  <a:pt x="493972" y="7965"/>
                </a:lnTo>
                <a:lnTo>
                  <a:pt x="446804" y="17779"/>
                </a:lnTo>
                <a:lnTo>
                  <a:pt x="400738" y="31353"/>
                </a:lnTo>
                <a:lnTo>
                  <a:pt x="355996" y="48593"/>
                </a:lnTo>
                <a:lnTo>
                  <a:pt x="312801" y="69402"/>
                </a:lnTo>
                <a:lnTo>
                  <a:pt x="271376" y="93687"/>
                </a:lnTo>
                <a:lnTo>
                  <a:pt x="231942" y="121351"/>
                </a:lnTo>
                <a:lnTo>
                  <a:pt x="194723" y="152299"/>
                </a:lnTo>
                <a:lnTo>
                  <a:pt x="159940" y="186436"/>
                </a:lnTo>
                <a:lnTo>
                  <a:pt x="128176" y="223102"/>
                </a:lnTo>
                <a:lnTo>
                  <a:pt x="99935" y="261595"/>
                </a:lnTo>
                <a:lnTo>
                  <a:pt x="75210" y="301702"/>
                </a:lnTo>
                <a:lnTo>
                  <a:pt x="53994" y="343206"/>
                </a:lnTo>
                <a:lnTo>
                  <a:pt x="36280" y="385892"/>
                </a:lnTo>
                <a:lnTo>
                  <a:pt x="22061" y="429545"/>
                </a:lnTo>
                <a:lnTo>
                  <a:pt x="11331" y="473950"/>
                </a:lnTo>
                <a:lnTo>
                  <a:pt x="4082" y="518893"/>
                </a:lnTo>
                <a:lnTo>
                  <a:pt x="307" y="564157"/>
                </a:lnTo>
                <a:lnTo>
                  <a:pt x="0" y="609528"/>
                </a:lnTo>
                <a:lnTo>
                  <a:pt x="3153" y="654791"/>
                </a:lnTo>
                <a:lnTo>
                  <a:pt x="9759" y="699730"/>
                </a:lnTo>
                <a:lnTo>
                  <a:pt x="19812" y="744131"/>
                </a:lnTo>
                <a:lnTo>
                  <a:pt x="33305" y="787778"/>
                </a:lnTo>
                <a:lnTo>
                  <a:pt x="50230" y="830457"/>
                </a:lnTo>
                <a:lnTo>
                  <a:pt x="70581" y="871952"/>
                </a:lnTo>
                <a:lnTo>
                  <a:pt x="94351" y="912048"/>
                </a:lnTo>
                <a:lnTo>
                  <a:pt x="121532" y="950530"/>
                </a:lnTo>
                <a:lnTo>
                  <a:pt x="152118" y="987182"/>
                </a:lnTo>
                <a:lnTo>
                  <a:pt x="186102" y="1021791"/>
                </a:lnTo>
                <a:lnTo>
                  <a:pt x="299386" y="901166"/>
                </a:lnTo>
                <a:lnTo>
                  <a:pt x="264998" y="864828"/>
                </a:lnTo>
                <a:lnTo>
                  <a:pt x="235340" y="825060"/>
                </a:lnTo>
                <a:lnTo>
                  <a:pt x="210615" y="782325"/>
                </a:lnTo>
                <a:lnTo>
                  <a:pt x="191030" y="737083"/>
                </a:lnTo>
                <a:lnTo>
                  <a:pt x="176787" y="689795"/>
                </a:lnTo>
                <a:lnTo>
                  <a:pt x="168091" y="640924"/>
                </a:lnTo>
                <a:lnTo>
                  <a:pt x="165147" y="590931"/>
                </a:lnTo>
                <a:lnTo>
                  <a:pt x="167644" y="544576"/>
                </a:lnTo>
                <a:lnTo>
                  <a:pt x="174961" y="499667"/>
                </a:lnTo>
                <a:lnTo>
                  <a:pt x="186840" y="456463"/>
                </a:lnTo>
                <a:lnTo>
                  <a:pt x="203020" y="415223"/>
                </a:lnTo>
                <a:lnTo>
                  <a:pt x="223243" y="376206"/>
                </a:lnTo>
                <a:lnTo>
                  <a:pt x="247248" y="339674"/>
                </a:lnTo>
                <a:lnTo>
                  <a:pt x="274777" y="305884"/>
                </a:lnTo>
                <a:lnTo>
                  <a:pt x="305570" y="275097"/>
                </a:lnTo>
                <a:lnTo>
                  <a:pt x="339368" y="247573"/>
                </a:lnTo>
                <a:lnTo>
                  <a:pt x="375911" y="223571"/>
                </a:lnTo>
                <a:lnTo>
                  <a:pt x="414939" y="203351"/>
                </a:lnTo>
                <a:lnTo>
                  <a:pt x="456195" y="187172"/>
                </a:lnTo>
                <a:lnTo>
                  <a:pt x="499417" y="175294"/>
                </a:lnTo>
                <a:lnTo>
                  <a:pt x="544346" y="167977"/>
                </a:lnTo>
                <a:lnTo>
                  <a:pt x="590724" y="165481"/>
                </a:lnTo>
                <a:lnTo>
                  <a:pt x="590724"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txBox="1"/>
          <p:nvPr/>
        </p:nvSpPr>
        <p:spPr>
          <a:xfrm>
            <a:off x="9718929" y="534720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62.0%</a:t>
            </a:r>
            <a:endParaRPr sz="1000">
              <a:latin typeface="微软雅黑"/>
              <a:cs typeface="微软雅黑"/>
            </a:endParaRPr>
          </a:p>
        </p:txBody>
      </p:sp>
      <p:sp>
        <p:nvSpPr>
          <p:cNvPr id="45" name="object 45"/>
          <p:cNvSpPr txBox="1"/>
          <p:nvPr/>
        </p:nvSpPr>
        <p:spPr>
          <a:xfrm>
            <a:off x="8767698" y="4563617"/>
            <a:ext cx="2159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solidFill>
                  <a:srgbClr val="404040"/>
                </a:solidFill>
                <a:latin typeface="微软雅黑"/>
                <a:cs typeface="微软雅黑"/>
              </a:rPr>
              <a:t>能稳定专注地自主学习不用监督</a:t>
            </a:r>
            <a:endParaRPr sz="1200">
              <a:latin typeface="微软雅黑"/>
              <a:cs typeface="微软雅黑"/>
            </a:endParaRPr>
          </a:p>
        </p:txBody>
      </p:sp>
      <p:sp>
        <p:nvSpPr>
          <p:cNvPr id="46" name="object 46"/>
          <p:cNvSpPr txBox="1"/>
          <p:nvPr/>
        </p:nvSpPr>
        <p:spPr>
          <a:xfrm>
            <a:off x="732536" y="5700166"/>
            <a:ext cx="7874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学习自主性</a:t>
            </a:r>
            <a:endParaRPr sz="1200">
              <a:latin typeface="微软雅黑"/>
              <a:cs typeface="微软雅黑"/>
            </a:endParaRPr>
          </a:p>
        </p:txBody>
      </p:sp>
      <p:sp>
        <p:nvSpPr>
          <p:cNvPr id="47" name="object 47"/>
          <p:cNvSpPr/>
          <p:nvPr/>
        </p:nvSpPr>
        <p:spPr>
          <a:xfrm>
            <a:off x="838200" y="5058155"/>
            <a:ext cx="609600" cy="478790"/>
          </a:xfrm>
          <a:custGeom>
            <a:rect l="l" t="t" r="r" b="b"/>
            <a:pathLst>
              <a:path w="609600" h="478789">
                <a:moveTo>
                  <a:pt x="12420" y="25908"/>
                </a:moveTo>
                <a:lnTo>
                  <a:pt x="8204" y="27051"/>
                </a:lnTo>
                <a:lnTo>
                  <a:pt x="5054" y="29591"/>
                </a:lnTo>
                <a:lnTo>
                  <a:pt x="1892" y="32385"/>
                </a:lnTo>
                <a:lnTo>
                  <a:pt x="0" y="36322"/>
                </a:lnTo>
                <a:lnTo>
                  <a:pt x="0" y="408559"/>
                </a:lnTo>
                <a:lnTo>
                  <a:pt x="4838" y="414401"/>
                </a:lnTo>
                <a:lnTo>
                  <a:pt x="11582" y="415671"/>
                </a:lnTo>
                <a:lnTo>
                  <a:pt x="252590" y="458343"/>
                </a:lnTo>
                <a:lnTo>
                  <a:pt x="252590" y="472440"/>
                </a:lnTo>
                <a:lnTo>
                  <a:pt x="258914" y="478536"/>
                </a:lnTo>
                <a:lnTo>
                  <a:pt x="346062" y="478536"/>
                </a:lnTo>
                <a:lnTo>
                  <a:pt x="352374" y="472440"/>
                </a:lnTo>
                <a:lnTo>
                  <a:pt x="352374" y="459232"/>
                </a:lnTo>
                <a:lnTo>
                  <a:pt x="598043" y="415671"/>
                </a:lnTo>
                <a:lnTo>
                  <a:pt x="604774" y="414401"/>
                </a:lnTo>
                <a:lnTo>
                  <a:pt x="609600" y="408559"/>
                </a:lnTo>
                <a:lnTo>
                  <a:pt x="609600" y="384810"/>
                </a:lnTo>
                <a:lnTo>
                  <a:pt x="290906" y="384810"/>
                </a:lnTo>
                <a:lnTo>
                  <a:pt x="280496" y="379853"/>
                </a:lnTo>
                <a:lnTo>
                  <a:pt x="267779" y="374872"/>
                </a:lnTo>
                <a:lnTo>
                  <a:pt x="252576" y="370129"/>
                </a:lnTo>
                <a:lnTo>
                  <a:pt x="248615" y="369189"/>
                </a:lnTo>
                <a:lnTo>
                  <a:pt x="71361" y="369189"/>
                </a:lnTo>
                <a:lnTo>
                  <a:pt x="71361" y="56134"/>
                </a:lnTo>
                <a:lnTo>
                  <a:pt x="91075" y="53911"/>
                </a:lnTo>
                <a:lnTo>
                  <a:pt x="116849" y="51498"/>
                </a:lnTo>
                <a:lnTo>
                  <a:pt x="145981" y="49561"/>
                </a:lnTo>
                <a:lnTo>
                  <a:pt x="175768" y="48768"/>
                </a:lnTo>
                <a:lnTo>
                  <a:pt x="282449" y="48768"/>
                </a:lnTo>
                <a:lnTo>
                  <a:pt x="278330" y="45751"/>
                </a:lnTo>
                <a:lnTo>
                  <a:pt x="259097" y="35234"/>
                </a:lnTo>
                <a:lnTo>
                  <a:pt x="251333" y="32385"/>
                </a:lnTo>
                <a:lnTo>
                  <a:pt x="49250" y="32385"/>
                </a:lnTo>
                <a:lnTo>
                  <a:pt x="16421" y="26670"/>
                </a:lnTo>
                <a:lnTo>
                  <a:pt x="12420" y="25908"/>
                </a:lnTo>
                <a:close/>
              </a:path>
              <a:path w="609600" h="478789">
                <a:moveTo>
                  <a:pt x="282449" y="48768"/>
                </a:moveTo>
                <a:lnTo>
                  <a:pt x="175768" y="48768"/>
                </a:lnTo>
                <a:lnTo>
                  <a:pt x="192092" y="49075"/>
                </a:lnTo>
                <a:lnTo>
                  <a:pt x="206286" y="49990"/>
                </a:lnTo>
                <a:lnTo>
                  <a:pt x="251951" y="62950"/>
                </a:lnTo>
                <a:lnTo>
                  <a:pt x="283264" y="85330"/>
                </a:lnTo>
                <a:lnTo>
                  <a:pt x="290906" y="93472"/>
                </a:lnTo>
                <a:lnTo>
                  <a:pt x="290906" y="384810"/>
                </a:lnTo>
                <a:lnTo>
                  <a:pt x="318897" y="384810"/>
                </a:lnTo>
                <a:lnTo>
                  <a:pt x="318897" y="93472"/>
                </a:lnTo>
                <a:lnTo>
                  <a:pt x="322730" y="89028"/>
                </a:lnTo>
                <a:lnTo>
                  <a:pt x="328536" y="83264"/>
                </a:lnTo>
                <a:lnTo>
                  <a:pt x="336313" y="76666"/>
                </a:lnTo>
                <a:lnTo>
                  <a:pt x="346062" y="69723"/>
                </a:lnTo>
                <a:lnTo>
                  <a:pt x="428358" y="69723"/>
                </a:lnTo>
                <a:lnTo>
                  <a:pt x="428358" y="67310"/>
                </a:lnTo>
                <a:lnTo>
                  <a:pt x="304800" y="67310"/>
                </a:lnTo>
                <a:lnTo>
                  <a:pt x="293537" y="56888"/>
                </a:lnTo>
                <a:lnTo>
                  <a:pt x="282449" y="48768"/>
                </a:lnTo>
                <a:close/>
              </a:path>
              <a:path w="609600" h="478789">
                <a:moveTo>
                  <a:pt x="431723" y="361061"/>
                </a:moveTo>
                <a:lnTo>
                  <a:pt x="386880" y="363793"/>
                </a:lnTo>
                <a:lnTo>
                  <a:pt x="341922" y="374872"/>
                </a:lnTo>
                <a:lnTo>
                  <a:pt x="318897" y="384810"/>
                </a:lnTo>
                <a:lnTo>
                  <a:pt x="609600" y="384810"/>
                </a:lnTo>
                <a:lnTo>
                  <a:pt x="609600" y="369189"/>
                </a:lnTo>
                <a:lnTo>
                  <a:pt x="538226" y="369189"/>
                </a:lnTo>
                <a:lnTo>
                  <a:pt x="517702" y="366633"/>
                </a:lnTo>
                <a:lnTo>
                  <a:pt x="491670" y="363982"/>
                </a:lnTo>
                <a:lnTo>
                  <a:pt x="462291" y="361902"/>
                </a:lnTo>
                <a:lnTo>
                  <a:pt x="431723" y="361061"/>
                </a:lnTo>
                <a:close/>
              </a:path>
              <a:path w="609600" h="478789">
                <a:moveTo>
                  <a:pt x="177876" y="361061"/>
                </a:moveTo>
                <a:lnTo>
                  <a:pt x="147319" y="361902"/>
                </a:lnTo>
                <a:lnTo>
                  <a:pt x="117984" y="363982"/>
                </a:lnTo>
                <a:lnTo>
                  <a:pt x="91967" y="366633"/>
                </a:lnTo>
                <a:lnTo>
                  <a:pt x="71361" y="369189"/>
                </a:lnTo>
                <a:lnTo>
                  <a:pt x="248615" y="369189"/>
                </a:lnTo>
                <a:lnTo>
                  <a:pt x="209211" y="362283"/>
                </a:lnTo>
                <a:lnTo>
                  <a:pt x="177876" y="361061"/>
                </a:lnTo>
                <a:close/>
              </a:path>
              <a:path w="609600" h="478789">
                <a:moveTo>
                  <a:pt x="609600" y="48768"/>
                </a:moveTo>
                <a:lnTo>
                  <a:pt x="433831" y="48768"/>
                </a:lnTo>
                <a:lnTo>
                  <a:pt x="463716" y="49561"/>
                </a:lnTo>
                <a:lnTo>
                  <a:pt x="492908" y="51500"/>
                </a:lnTo>
                <a:lnTo>
                  <a:pt x="518628" y="53911"/>
                </a:lnTo>
                <a:lnTo>
                  <a:pt x="538226" y="56134"/>
                </a:lnTo>
                <a:lnTo>
                  <a:pt x="538226" y="369189"/>
                </a:lnTo>
                <a:lnTo>
                  <a:pt x="609600" y="369189"/>
                </a:lnTo>
                <a:lnTo>
                  <a:pt x="609600" y="48768"/>
                </a:lnTo>
                <a:close/>
              </a:path>
              <a:path w="609600" h="478789">
                <a:moveTo>
                  <a:pt x="428358" y="69723"/>
                </a:moveTo>
                <a:lnTo>
                  <a:pt x="346062" y="69723"/>
                </a:lnTo>
                <a:lnTo>
                  <a:pt x="346062" y="231648"/>
                </a:lnTo>
                <a:lnTo>
                  <a:pt x="350266" y="237236"/>
                </a:lnTo>
                <a:lnTo>
                  <a:pt x="356374" y="238760"/>
                </a:lnTo>
                <a:lnTo>
                  <a:pt x="357631" y="239141"/>
                </a:lnTo>
                <a:lnTo>
                  <a:pt x="364997" y="239141"/>
                </a:lnTo>
                <a:lnTo>
                  <a:pt x="369633" y="236601"/>
                </a:lnTo>
                <a:lnTo>
                  <a:pt x="372160" y="232029"/>
                </a:lnTo>
                <a:lnTo>
                  <a:pt x="388366" y="203454"/>
                </a:lnTo>
                <a:lnTo>
                  <a:pt x="428358" y="203454"/>
                </a:lnTo>
                <a:lnTo>
                  <a:pt x="428358" y="69723"/>
                </a:lnTo>
                <a:close/>
              </a:path>
              <a:path w="609600" h="478789">
                <a:moveTo>
                  <a:pt x="428358" y="203454"/>
                </a:moveTo>
                <a:lnTo>
                  <a:pt x="388366" y="203454"/>
                </a:lnTo>
                <a:lnTo>
                  <a:pt x="407098" y="226568"/>
                </a:lnTo>
                <a:lnTo>
                  <a:pt x="413410" y="228219"/>
                </a:lnTo>
                <a:lnTo>
                  <a:pt x="424573" y="224282"/>
                </a:lnTo>
                <a:lnTo>
                  <a:pt x="428358" y="218948"/>
                </a:lnTo>
                <a:lnTo>
                  <a:pt x="428358" y="203454"/>
                </a:lnTo>
                <a:close/>
              </a:path>
              <a:path w="609600" h="478789">
                <a:moveTo>
                  <a:pt x="415315" y="0"/>
                </a:moveTo>
                <a:lnTo>
                  <a:pt x="356793" y="13716"/>
                </a:lnTo>
                <a:lnTo>
                  <a:pt x="350481" y="15113"/>
                </a:lnTo>
                <a:lnTo>
                  <a:pt x="346062" y="20574"/>
                </a:lnTo>
                <a:lnTo>
                  <a:pt x="346062" y="37465"/>
                </a:lnTo>
                <a:lnTo>
                  <a:pt x="332835" y="44842"/>
                </a:lnTo>
                <a:lnTo>
                  <a:pt x="321564" y="52578"/>
                </a:lnTo>
                <a:lnTo>
                  <a:pt x="312225" y="60217"/>
                </a:lnTo>
                <a:lnTo>
                  <a:pt x="304800" y="67310"/>
                </a:lnTo>
                <a:lnTo>
                  <a:pt x="428358" y="67310"/>
                </a:lnTo>
                <a:lnTo>
                  <a:pt x="428358" y="48768"/>
                </a:lnTo>
                <a:lnTo>
                  <a:pt x="609600" y="48768"/>
                </a:lnTo>
                <a:lnTo>
                  <a:pt x="609600" y="36322"/>
                </a:lnTo>
                <a:lnTo>
                  <a:pt x="607949" y="32385"/>
                </a:lnTo>
                <a:lnTo>
                  <a:pt x="560578" y="32385"/>
                </a:lnTo>
                <a:lnTo>
                  <a:pt x="558672" y="31115"/>
                </a:lnTo>
                <a:lnTo>
                  <a:pt x="513699" y="25241"/>
                </a:lnTo>
                <a:lnTo>
                  <a:pt x="475486" y="22201"/>
                </a:lnTo>
                <a:lnTo>
                  <a:pt x="433831" y="20828"/>
                </a:lnTo>
                <a:lnTo>
                  <a:pt x="428358" y="20828"/>
                </a:lnTo>
                <a:lnTo>
                  <a:pt x="428358" y="10287"/>
                </a:lnTo>
                <a:lnTo>
                  <a:pt x="426262" y="6350"/>
                </a:lnTo>
                <a:lnTo>
                  <a:pt x="422884" y="3810"/>
                </a:lnTo>
                <a:lnTo>
                  <a:pt x="419734" y="1016"/>
                </a:lnTo>
                <a:lnTo>
                  <a:pt x="415315" y="0"/>
                </a:lnTo>
                <a:close/>
              </a:path>
              <a:path w="609600" h="478789">
                <a:moveTo>
                  <a:pt x="175768" y="20828"/>
                </a:moveTo>
                <a:lnTo>
                  <a:pt x="134162" y="22201"/>
                </a:lnTo>
                <a:lnTo>
                  <a:pt x="95989" y="25241"/>
                </a:lnTo>
                <a:lnTo>
                  <a:pt x="55359" y="29845"/>
                </a:lnTo>
                <a:lnTo>
                  <a:pt x="49250" y="32385"/>
                </a:lnTo>
                <a:lnTo>
                  <a:pt x="251333" y="32385"/>
                </a:lnTo>
                <a:lnTo>
                  <a:pt x="210180" y="22272"/>
                </a:lnTo>
                <a:lnTo>
                  <a:pt x="175768" y="20828"/>
                </a:lnTo>
                <a:close/>
              </a:path>
              <a:path w="609600" h="478789">
                <a:moveTo>
                  <a:pt x="597408" y="25908"/>
                </a:moveTo>
                <a:lnTo>
                  <a:pt x="560578" y="32385"/>
                </a:lnTo>
                <a:lnTo>
                  <a:pt x="607949" y="32385"/>
                </a:lnTo>
                <a:lnTo>
                  <a:pt x="604774" y="29591"/>
                </a:lnTo>
                <a:lnTo>
                  <a:pt x="601344" y="27051"/>
                </a:lnTo>
                <a:lnTo>
                  <a:pt x="597408" y="25908"/>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870376" y="2970276"/>
            <a:ext cx="490855" cy="484505"/>
          </a:xfrm>
          <a:custGeom>
            <a:rect l="l" t="t" r="r" b="b"/>
            <a:pathLst>
              <a:path w="490855" h="484504">
                <a:moveTo>
                  <a:pt x="153574" y="98678"/>
                </a:moveTo>
                <a:lnTo>
                  <a:pt x="32009" y="218694"/>
                </a:lnTo>
                <a:lnTo>
                  <a:pt x="28949" y="224789"/>
                </a:lnTo>
                <a:lnTo>
                  <a:pt x="28148" y="231394"/>
                </a:lnTo>
                <a:lnTo>
                  <a:pt x="56" y="451103"/>
                </a:lnTo>
                <a:lnTo>
                  <a:pt x="26890" y="484441"/>
                </a:lnTo>
                <a:lnTo>
                  <a:pt x="33813" y="484377"/>
                </a:lnTo>
                <a:lnTo>
                  <a:pt x="262908" y="455929"/>
                </a:lnTo>
                <a:lnTo>
                  <a:pt x="269131" y="452882"/>
                </a:lnTo>
                <a:lnTo>
                  <a:pt x="288813" y="433450"/>
                </a:lnTo>
                <a:lnTo>
                  <a:pt x="59759" y="433450"/>
                </a:lnTo>
                <a:lnTo>
                  <a:pt x="56812" y="432562"/>
                </a:lnTo>
                <a:lnTo>
                  <a:pt x="54780" y="430402"/>
                </a:lnTo>
                <a:lnTo>
                  <a:pt x="52621" y="428371"/>
                </a:lnTo>
                <a:lnTo>
                  <a:pt x="51605" y="425323"/>
                </a:lnTo>
                <a:lnTo>
                  <a:pt x="51948" y="422401"/>
                </a:lnTo>
                <a:lnTo>
                  <a:pt x="60889" y="352171"/>
                </a:lnTo>
                <a:lnTo>
                  <a:pt x="371142" y="352171"/>
                </a:lnTo>
                <a:lnTo>
                  <a:pt x="390695" y="332866"/>
                </a:lnTo>
                <a:lnTo>
                  <a:pt x="388703" y="330898"/>
                </a:lnTo>
                <a:lnTo>
                  <a:pt x="180012" y="330898"/>
                </a:lnTo>
                <a:lnTo>
                  <a:pt x="170775" y="329136"/>
                </a:lnTo>
                <a:lnTo>
                  <a:pt x="162629" y="323850"/>
                </a:lnTo>
                <a:lnTo>
                  <a:pt x="157214" y="315813"/>
                </a:lnTo>
                <a:lnTo>
                  <a:pt x="155409" y="306705"/>
                </a:lnTo>
                <a:lnTo>
                  <a:pt x="157214" y="297596"/>
                </a:lnTo>
                <a:lnTo>
                  <a:pt x="162629" y="289560"/>
                </a:lnTo>
                <a:lnTo>
                  <a:pt x="254742" y="198627"/>
                </a:lnTo>
                <a:lnTo>
                  <a:pt x="153574" y="98678"/>
                </a:lnTo>
                <a:close/>
              </a:path>
              <a:path w="490855" h="484504">
                <a:moveTo>
                  <a:pt x="371142" y="352171"/>
                </a:moveTo>
                <a:lnTo>
                  <a:pt x="60889" y="352171"/>
                </a:lnTo>
                <a:lnTo>
                  <a:pt x="133965" y="424179"/>
                </a:lnTo>
                <a:lnTo>
                  <a:pt x="62819" y="433197"/>
                </a:lnTo>
                <a:lnTo>
                  <a:pt x="59759" y="433450"/>
                </a:lnTo>
                <a:lnTo>
                  <a:pt x="288813" y="433450"/>
                </a:lnTo>
                <a:lnTo>
                  <a:pt x="371142" y="352171"/>
                </a:lnTo>
                <a:close/>
              </a:path>
              <a:path w="490855" h="484504">
                <a:moveTo>
                  <a:pt x="289527" y="232918"/>
                </a:moveTo>
                <a:lnTo>
                  <a:pt x="197300" y="323850"/>
                </a:lnTo>
                <a:lnTo>
                  <a:pt x="189225" y="329136"/>
                </a:lnTo>
                <a:lnTo>
                  <a:pt x="180012" y="330898"/>
                </a:lnTo>
                <a:lnTo>
                  <a:pt x="388703" y="330898"/>
                </a:lnTo>
                <a:lnTo>
                  <a:pt x="289527" y="232918"/>
                </a:lnTo>
                <a:close/>
              </a:path>
              <a:path w="490855" h="484504">
                <a:moveTo>
                  <a:pt x="322992" y="0"/>
                </a:moveTo>
                <a:lnTo>
                  <a:pt x="259877" y="12096"/>
                </a:lnTo>
                <a:lnTo>
                  <a:pt x="204450" y="48387"/>
                </a:lnTo>
                <a:lnTo>
                  <a:pt x="191991" y="60578"/>
                </a:lnTo>
                <a:lnTo>
                  <a:pt x="429087" y="294894"/>
                </a:lnTo>
                <a:lnTo>
                  <a:pt x="441533" y="282575"/>
                </a:lnTo>
                <a:lnTo>
                  <a:pt x="468786" y="247315"/>
                </a:lnTo>
                <a:lnTo>
                  <a:pt x="485137" y="207550"/>
                </a:lnTo>
                <a:lnTo>
                  <a:pt x="490587" y="165528"/>
                </a:lnTo>
                <a:lnTo>
                  <a:pt x="485137" y="123495"/>
                </a:lnTo>
                <a:lnTo>
                  <a:pt x="468786" y="83699"/>
                </a:lnTo>
                <a:lnTo>
                  <a:pt x="441533" y="48387"/>
                </a:lnTo>
                <a:lnTo>
                  <a:pt x="386125" y="12096"/>
                </a:lnTo>
                <a:lnTo>
                  <a:pt x="322992" y="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txBox="1"/>
          <p:nvPr/>
        </p:nvSpPr>
        <p:spPr>
          <a:xfrm>
            <a:off x="526795" y="1061720"/>
            <a:ext cx="10998200" cy="13671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2400">
                <a:solidFill>
                  <a:srgbClr val="585858"/>
                </a:solidFill>
                <a:latin typeface="微软雅黑"/>
                <a:cs typeface="微软雅黑"/>
              </a:rPr>
              <a:t>学习自主性随着年龄的增长逐渐建立，儿童会从好奇心旺盛、注意力容易分散的特 点逐渐向能够稳定而专注地学习做事转变</a:t>
            </a:r>
            <a:endParaRPr sz="2400">
              <a:latin typeface="微软雅黑"/>
              <a:cs typeface="微软雅黑"/>
            </a:endParaRPr>
          </a:p>
          <a:p>
            <a:pPr marL="436245" algn="ctr">
              <a:lnSpc>
                <a:spcPct val="100000"/>
              </a:lnSpc>
              <a:spcBef>
                <a:spcPts val="590"/>
              </a:spcBef>
            </a:pPr>
            <a:r>
              <a:rPr sz="1400" b="1">
                <a:solidFill>
                  <a:srgbClr val="404040"/>
                </a:solidFill>
                <a:latin typeface="微软雅黑"/>
                <a:cs typeface="微软雅黑"/>
              </a:rPr>
              <a:t>中国</a:t>
            </a:r>
            <a:r>
              <a:rPr sz="1400" b="1" spc="-5">
                <a:solidFill>
                  <a:srgbClr val="404040"/>
                </a:solidFill>
                <a:latin typeface="微软雅黑"/>
                <a:cs typeface="微软雅黑"/>
              </a:rPr>
              <a:t>3-18</a:t>
            </a:r>
            <a:r>
              <a:rPr sz="1400" b="1">
                <a:solidFill>
                  <a:srgbClr val="404040"/>
                </a:solidFill>
                <a:latin typeface="微软雅黑"/>
                <a:cs typeface="微软雅黑"/>
              </a:rPr>
              <a:t>岁儿童家庭画像</a:t>
            </a:r>
            <a:r>
              <a:rPr sz="1400" b="1" spc="-5">
                <a:solidFill>
                  <a:srgbClr val="404040"/>
                </a:solidFill>
                <a:latin typeface="微软雅黑"/>
                <a:cs typeface="微软雅黑"/>
              </a:rPr>
              <a:t>——</a:t>
            </a:r>
            <a:r>
              <a:rPr sz="1400" b="1" spc="-15">
                <a:solidFill>
                  <a:srgbClr val="404040"/>
                </a:solidFill>
                <a:latin typeface="微软雅黑"/>
                <a:cs typeface="微软雅黑"/>
              </a:rPr>
              <a:t>儿</a:t>
            </a:r>
            <a:r>
              <a:rPr sz="1400" b="1">
                <a:solidFill>
                  <a:srgbClr val="404040"/>
                </a:solidFill>
                <a:latin typeface="微软雅黑"/>
                <a:cs typeface="微软雅黑"/>
              </a:rPr>
              <a:t>童行</a:t>
            </a:r>
            <a:r>
              <a:rPr sz="1400" b="1" spc="-15">
                <a:solidFill>
                  <a:srgbClr val="404040"/>
                </a:solidFill>
                <a:latin typeface="微软雅黑"/>
                <a:cs typeface="微软雅黑"/>
              </a:rPr>
              <a:t>为</a:t>
            </a:r>
            <a:r>
              <a:rPr sz="1400" b="1">
                <a:solidFill>
                  <a:srgbClr val="404040"/>
                </a:solidFill>
                <a:latin typeface="微软雅黑"/>
                <a:cs typeface="微软雅黑"/>
              </a:rPr>
              <a:t>特点</a:t>
            </a:r>
            <a:endParaRPr sz="1400">
              <a:latin typeface="微软雅黑"/>
              <a:cs typeface="微软雅黑"/>
            </a:endParaRPr>
          </a:p>
          <a:p>
            <a:pPr marL="1968500">
              <a:lnSpc>
                <a:spcPct val="100000"/>
              </a:lnSpc>
              <a:spcBef>
                <a:spcPts val="1090"/>
              </a:spcBef>
              <a:tabLst>
                <a:tab pos="5303520"/>
                <a:tab pos="8561070"/>
              </a:tabLst>
            </a:pPr>
            <a:r>
              <a:rPr sz="1200" b="1">
                <a:solidFill>
                  <a:srgbClr val="B1D234"/>
                </a:solidFill>
                <a:latin typeface="微软雅黑"/>
                <a:cs typeface="微软雅黑"/>
              </a:rPr>
              <a:t>3-6岁儿童（幼儿园）	</a:t>
            </a:r>
            <a:r>
              <a:rPr sz="1200" b="1">
                <a:solidFill>
                  <a:srgbClr val="1EC7F3"/>
                </a:solidFill>
                <a:latin typeface="微软雅黑"/>
                <a:cs typeface="微软雅黑"/>
              </a:rPr>
              <a:t>6-12岁儿童（小学）	</a:t>
            </a:r>
            <a:r>
              <a:rPr sz="1200" b="1">
                <a:solidFill>
                  <a:srgbClr val="FFCF00"/>
                </a:solidFill>
                <a:latin typeface="微软雅黑"/>
                <a:cs typeface="微软雅黑"/>
              </a:rPr>
              <a:t>12-18岁儿童（中学）</a:t>
            </a:r>
            <a:endParaRPr sz="1200">
              <a:latin typeface="微软雅黑"/>
              <a:cs typeface="微软雅黑"/>
            </a:endParaRPr>
          </a:p>
        </p:txBody>
      </p:sp>
      <p:sp>
        <p:nvSpPr>
          <p:cNvPr id="50" name="object 50"/>
          <p:cNvSpPr txBox="1"/>
          <p:nvPr/>
        </p:nvSpPr>
        <p:spPr>
          <a:xfrm>
            <a:off x="523748" y="6363573"/>
            <a:ext cx="5143500" cy="342401"/>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a:lnSpc>
                <a:spcPct val="100000"/>
              </a:lnSpc>
              <a:spcBef>
                <a:spcPts val="5"/>
              </a:spcBef>
            </a:pPr>
            <a:endParaRPr sz="500">
              <a:latin typeface="微软雅黑"/>
              <a:cs typeface="微软雅黑"/>
            </a:endParaRPr>
          </a:p>
          <a:p>
            <a:pPr marL="12700">
              <a:lnSpc>
                <a:spcPct val="100000"/>
              </a:lnSpc>
            </a:pPr>
            <a:endParaRPr sz="800">
              <a:latin typeface="微软雅黑"/>
              <a:cs typeface="微软雅黑"/>
            </a:endParaRPr>
          </a:p>
        </p:txBody>
      </p:sp>
      <p:sp>
        <p:nvSpPr>
          <p:cNvPr id="51" name="object 51"/>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13</a:t>
            </a:r>
          </a:p>
        </p:txBody>
      </p:sp>
      <p:sp>
        <p:nvSpPr>
          <p:cNvPr id="52" name="object 52"/>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5105400" y="2168651"/>
            <a:ext cx="2865120" cy="4090670"/>
          </a:xfrm>
          <a:custGeom>
            <a:rect l="l" t="t" r="r" b="b"/>
            <a:pathLst>
              <a:path w="2865120" h="4090670">
                <a:moveTo>
                  <a:pt x="0" y="4090416"/>
                </a:moveTo>
                <a:lnTo>
                  <a:pt x="2865120" y="4090416"/>
                </a:lnTo>
                <a:lnTo>
                  <a:pt x="2865120" y="0"/>
                </a:lnTo>
                <a:lnTo>
                  <a:pt x="0" y="0"/>
                </a:lnTo>
                <a:lnTo>
                  <a:pt x="0" y="4090416"/>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8410956" y="2168651"/>
            <a:ext cx="2865120" cy="4090670"/>
          </a:xfrm>
          <a:custGeom>
            <a:rect l="l" t="t" r="r" b="b"/>
            <a:pathLst>
              <a:path w="2865120" h="4090670">
                <a:moveTo>
                  <a:pt x="0" y="4090416"/>
                </a:moveTo>
                <a:lnTo>
                  <a:pt x="2865120" y="4090416"/>
                </a:lnTo>
                <a:lnTo>
                  <a:pt x="2865120" y="0"/>
                </a:lnTo>
                <a:lnTo>
                  <a:pt x="0" y="0"/>
                </a:lnTo>
                <a:lnTo>
                  <a:pt x="0" y="4090416"/>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1799844" y="2168651"/>
            <a:ext cx="2867025" cy="4090670"/>
          </a:xfrm>
          <a:custGeom>
            <a:rect l="l" t="t" r="r" b="b"/>
            <a:pathLst>
              <a:path w="2867025" h="4090670">
                <a:moveTo>
                  <a:pt x="0" y="4090416"/>
                </a:moveTo>
                <a:lnTo>
                  <a:pt x="2866644" y="4090416"/>
                </a:lnTo>
                <a:lnTo>
                  <a:pt x="2866644" y="0"/>
                </a:lnTo>
                <a:lnTo>
                  <a:pt x="0" y="0"/>
                </a:lnTo>
                <a:lnTo>
                  <a:pt x="0" y="4090416"/>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a:spLocks noGrp="1"/>
          </p:cNvSpPr>
          <p:nvPr>
            <p:ph type="title"/>
          </p:nvPr>
        </p:nvSpPr>
        <p:spPr>
          <a:xfrm>
            <a:off x="526795" y="482041"/>
            <a:ext cx="7821295" cy="514350"/>
          </a:xfrm>
          <a:prstGeom prst="rect">
            <a:avLst/>
          </a:prstGeom>
        </p:spPr>
        <p:txBody>
          <a:bodyPr vert="horz" wrap="square" lIns="0" tIns="13335" rIns="0" bIns="0" rtlCol="0">
            <a:spAutoFit/>
          </a:bodyPr>
          <a:lstStyle/>
          <a:p>
            <a:pPr marL="12700">
              <a:lnSpc>
                <a:spcPct val="100000"/>
              </a:lnSpc>
              <a:spcBef>
                <a:spcPts val="105"/>
              </a:spcBef>
            </a:pPr>
            <a:r>
              <a:rPr/>
              <a:t>中国儿童家庭画</a:t>
            </a:r>
            <a:r>
              <a:rPr spc="5"/>
              <a:t>像</a:t>
            </a:r>
            <a:r>
              <a:rPr spc="-5"/>
              <a:t>——</a:t>
            </a:r>
            <a:r>
              <a:rPr spc="5"/>
              <a:t>教育风格</a:t>
            </a:r>
            <a:r>
              <a:rPr spc="-10"/>
              <a:t>与亲</a:t>
            </a:r>
            <a:r>
              <a:rPr spc="5"/>
              <a:t>子关系</a:t>
            </a:r>
          </a:p>
        </p:txBody>
      </p:sp>
      <p:sp>
        <p:nvSpPr>
          <p:cNvPr id="7" name="object 7"/>
          <p:cNvSpPr/>
          <p:nvPr/>
        </p:nvSpPr>
        <p:spPr>
          <a:xfrm>
            <a:off x="512063" y="6220967"/>
            <a:ext cx="11177905" cy="76200"/>
          </a:xfrm>
          <a:custGeom>
            <a:rect l="l" t="t" r="r" b="b"/>
            <a:pathLst>
              <a:path w="11177905" h="76200">
                <a:moveTo>
                  <a:pt x="38100" y="0"/>
                </a:moveTo>
                <a:lnTo>
                  <a:pt x="23268" y="2993"/>
                </a:lnTo>
                <a:lnTo>
                  <a:pt x="11158" y="11158"/>
                </a:lnTo>
                <a:lnTo>
                  <a:pt x="2993" y="23268"/>
                </a:lnTo>
                <a:lnTo>
                  <a:pt x="0" y="38099"/>
                </a:lnTo>
                <a:lnTo>
                  <a:pt x="2993" y="52931"/>
                </a:lnTo>
                <a:lnTo>
                  <a:pt x="11158" y="65041"/>
                </a:lnTo>
                <a:lnTo>
                  <a:pt x="23268" y="73206"/>
                </a:lnTo>
                <a:lnTo>
                  <a:pt x="38100" y="76199"/>
                </a:lnTo>
                <a:lnTo>
                  <a:pt x="52931" y="73206"/>
                </a:lnTo>
                <a:lnTo>
                  <a:pt x="65041" y="65041"/>
                </a:lnTo>
                <a:lnTo>
                  <a:pt x="73206" y="52931"/>
                </a:lnTo>
                <a:lnTo>
                  <a:pt x="74918" y="44449"/>
                </a:lnTo>
                <a:lnTo>
                  <a:pt x="38100" y="44449"/>
                </a:lnTo>
                <a:lnTo>
                  <a:pt x="38100" y="31749"/>
                </a:lnTo>
                <a:lnTo>
                  <a:pt x="74918" y="31749"/>
                </a:lnTo>
                <a:lnTo>
                  <a:pt x="73206" y="23268"/>
                </a:lnTo>
                <a:lnTo>
                  <a:pt x="65041" y="11158"/>
                </a:lnTo>
                <a:lnTo>
                  <a:pt x="52931" y="2993"/>
                </a:lnTo>
                <a:lnTo>
                  <a:pt x="38100" y="0"/>
                </a:lnTo>
                <a:close/>
              </a:path>
              <a:path w="11177905" h="76200">
                <a:moveTo>
                  <a:pt x="74918" y="31749"/>
                </a:moveTo>
                <a:lnTo>
                  <a:pt x="38100" y="31749"/>
                </a:lnTo>
                <a:lnTo>
                  <a:pt x="38100" y="44449"/>
                </a:lnTo>
                <a:lnTo>
                  <a:pt x="74918" y="44449"/>
                </a:lnTo>
                <a:lnTo>
                  <a:pt x="76200" y="38099"/>
                </a:lnTo>
                <a:lnTo>
                  <a:pt x="74918" y="31749"/>
                </a:lnTo>
                <a:close/>
              </a:path>
              <a:path w="11177905" h="76200">
                <a:moveTo>
                  <a:pt x="139700" y="31749"/>
                </a:moveTo>
                <a:lnTo>
                  <a:pt x="74918" y="31749"/>
                </a:lnTo>
                <a:lnTo>
                  <a:pt x="76200" y="38099"/>
                </a:lnTo>
                <a:lnTo>
                  <a:pt x="74918" y="44449"/>
                </a:lnTo>
                <a:lnTo>
                  <a:pt x="139700" y="44449"/>
                </a:lnTo>
                <a:lnTo>
                  <a:pt x="139700" y="31749"/>
                </a:lnTo>
                <a:close/>
              </a:path>
              <a:path w="11177905" h="76200">
                <a:moveTo>
                  <a:pt x="279400" y="31749"/>
                </a:moveTo>
                <a:lnTo>
                  <a:pt x="177800" y="31749"/>
                </a:lnTo>
                <a:lnTo>
                  <a:pt x="177800" y="44449"/>
                </a:lnTo>
                <a:lnTo>
                  <a:pt x="279400" y="44449"/>
                </a:lnTo>
                <a:lnTo>
                  <a:pt x="279400" y="31749"/>
                </a:lnTo>
                <a:close/>
              </a:path>
              <a:path w="11177905" h="76200">
                <a:moveTo>
                  <a:pt x="419099" y="31749"/>
                </a:moveTo>
                <a:lnTo>
                  <a:pt x="317499" y="31749"/>
                </a:lnTo>
                <a:lnTo>
                  <a:pt x="317499" y="44449"/>
                </a:lnTo>
                <a:lnTo>
                  <a:pt x="419099" y="44449"/>
                </a:lnTo>
                <a:lnTo>
                  <a:pt x="419099" y="31749"/>
                </a:lnTo>
                <a:close/>
              </a:path>
              <a:path w="11177905" h="76200">
                <a:moveTo>
                  <a:pt x="558799" y="31749"/>
                </a:moveTo>
                <a:lnTo>
                  <a:pt x="457199" y="31749"/>
                </a:lnTo>
                <a:lnTo>
                  <a:pt x="457199" y="44449"/>
                </a:lnTo>
                <a:lnTo>
                  <a:pt x="558799" y="44449"/>
                </a:lnTo>
                <a:lnTo>
                  <a:pt x="558799" y="31749"/>
                </a:lnTo>
                <a:close/>
              </a:path>
              <a:path w="11177905" h="76200">
                <a:moveTo>
                  <a:pt x="698499" y="31749"/>
                </a:moveTo>
                <a:lnTo>
                  <a:pt x="596899" y="31749"/>
                </a:lnTo>
                <a:lnTo>
                  <a:pt x="596899" y="44449"/>
                </a:lnTo>
                <a:lnTo>
                  <a:pt x="698499" y="44449"/>
                </a:lnTo>
                <a:lnTo>
                  <a:pt x="698499" y="31749"/>
                </a:lnTo>
                <a:close/>
              </a:path>
              <a:path w="11177905" h="76200">
                <a:moveTo>
                  <a:pt x="838200" y="31749"/>
                </a:moveTo>
                <a:lnTo>
                  <a:pt x="736599" y="31749"/>
                </a:lnTo>
                <a:lnTo>
                  <a:pt x="736599" y="44449"/>
                </a:lnTo>
                <a:lnTo>
                  <a:pt x="838200" y="44449"/>
                </a:lnTo>
                <a:lnTo>
                  <a:pt x="838200" y="31749"/>
                </a:lnTo>
                <a:close/>
              </a:path>
              <a:path w="11177905" h="76200">
                <a:moveTo>
                  <a:pt x="977900" y="31749"/>
                </a:moveTo>
                <a:lnTo>
                  <a:pt x="876300" y="31749"/>
                </a:lnTo>
                <a:lnTo>
                  <a:pt x="876300" y="44449"/>
                </a:lnTo>
                <a:lnTo>
                  <a:pt x="977900" y="44449"/>
                </a:lnTo>
                <a:lnTo>
                  <a:pt x="977900" y="31749"/>
                </a:lnTo>
                <a:close/>
              </a:path>
              <a:path w="11177905" h="76200">
                <a:moveTo>
                  <a:pt x="1117600" y="31749"/>
                </a:moveTo>
                <a:lnTo>
                  <a:pt x="1016000" y="31749"/>
                </a:lnTo>
                <a:lnTo>
                  <a:pt x="1016000" y="44449"/>
                </a:lnTo>
                <a:lnTo>
                  <a:pt x="1117600" y="44449"/>
                </a:lnTo>
                <a:lnTo>
                  <a:pt x="1117600" y="31749"/>
                </a:lnTo>
                <a:close/>
              </a:path>
              <a:path w="11177905" h="76200">
                <a:moveTo>
                  <a:pt x="1257300" y="31749"/>
                </a:moveTo>
                <a:lnTo>
                  <a:pt x="1155700" y="31749"/>
                </a:lnTo>
                <a:lnTo>
                  <a:pt x="1155700" y="44449"/>
                </a:lnTo>
                <a:lnTo>
                  <a:pt x="1257300" y="44449"/>
                </a:lnTo>
                <a:lnTo>
                  <a:pt x="1257300" y="31749"/>
                </a:lnTo>
                <a:close/>
              </a:path>
              <a:path w="11177905" h="76200">
                <a:moveTo>
                  <a:pt x="1397000" y="31749"/>
                </a:moveTo>
                <a:lnTo>
                  <a:pt x="1295400" y="31749"/>
                </a:lnTo>
                <a:lnTo>
                  <a:pt x="1295400" y="44449"/>
                </a:lnTo>
                <a:lnTo>
                  <a:pt x="1397000" y="44449"/>
                </a:lnTo>
                <a:lnTo>
                  <a:pt x="1397000" y="31749"/>
                </a:lnTo>
                <a:close/>
              </a:path>
              <a:path w="11177905" h="76200">
                <a:moveTo>
                  <a:pt x="1536700" y="31749"/>
                </a:moveTo>
                <a:lnTo>
                  <a:pt x="1435100" y="31749"/>
                </a:lnTo>
                <a:lnTo>
                  <a:pt x="1435100" y="44449"/>
                </a:lnTo>
                <a:lnTo>
                  <a:pt x="1536700" y="44449"/>
                </a:lnTo>
                <a:lnTo>
                  <a:pt x="1536700" y="31749"/>
                </a:lnTo>
                <a:close/>
              </a:path>
              <a:path w="11177905" h="76200">
                <a:moveTo>
                  <a:pt x="1676400" y="31749"/>
                </a:moveTo>
                <a:lnTo>
                  <a:pt x="1574800" y="31749"/>
                </a:lnTo>
                <a:lnTo>
                  <a:pt x="1574800" y="44449"/>
                </a:lnTo>
                <a:lnTo>
                  <a:pt x="1676400" y="44449"/>
                </a:lnTo>
                <a:lnTo>
                  <a:pt x="1676400" y="31749"/>
                </a:lnTo>
                <a:close/>
              </a:path>
              <a:path w="11177905" h="76200">
                <a:moveTo>
                  <a:pt x="1816100" y="31749"/>
                </a:moveTo>
                <a:lnTo>
                  <a:pt x="1714500" y="31749"/>
                </a:lnTo>
                <a:lnTo>
                  <a:pt x="1714500" y="44449"/>
                </a:lnTo>
                <a:lnTo>
                  <a:pt x="1816100" y="44449"/>
                </a:lnTo>
                <a:lnTo>
                  <a:pt x="1816100" y="31749"/>
                </a:lnTo>
                <a:close/>
              </a:path>
              <a:path w="11177905" h="76200">
                <a:moveTo>
                  <a:pt x="1955800" y="31749"/>
                </a:moveTo>
                <a:lnTo>
                  <a:pt x="1854200" y="31749"/>
                </a:lnTo>
                <a:lnTo>
                  <a:pt x="1854200" y="44449"/>
                </a:lnTo>
                <a:lnTo>
                  <a:pt x="1955800" y="44449"/>
                </a:lnTo>
                <a:lnTo>
                  <a:pt x="1955800" y="31749"/>
                </a:lnTo>
                <a:close/>
              </a:path>
              <a:path w="11177905" h="76200">
                <a:moveTo>
                  <a:pt x="2095500" y="31749"/>
                </a:moveTo>
                <a:lnTo>
                  <a:pt x="1993900" y="31749"/>
                </a:lnTo>
                <a:lnTo>
                  <a:pt x="1993900" y="44449"/>
                </a:lnTo>
                <a:lnTo>
                  <a:pt x="2095500" y="44449"/>
                </a:lnTo>
                <a:lnTo>
                  <a:pt x="2095500" y="31749"/>
                </a:lnTo>
                <a:close/>
              </a:path>
              <a:path w="11177905" h="76200">
                <a:moveTo>
                  <a:pt x="2235200" y="31749"/>
                </a:moveTo>
                <a:lnTo>
                  <a:pt x="2133600" y="31749"/>
                </a:lnTo>
                <a:lnTo>
                  <a:pt x="2133600" y="44449"/>
                </a:lnTo>
                <a:lnTo>
                  <a:pt x="2235200" y="44449"/>
                </a:lnTo>
                <a:lnTo>
                  <a:pt x="2235200" y="31749"/>
                </a:lnTo>
                <a:close/>
              </a:path>
              <a:path w="11177905" h="76200">
                <a:moveTo>
                  <a:pt x="2374900" y="31749"/>
                </a:moveTo>
                <a:lnTo>
                  <a:pt x="2273300" y="31749"/>
                </a:lnTo>
                <a:lnTo>
                  <a:pt x="2273300" y="44449"/>
                </a:lnTo>
                <a:lnTo>
                  <a:pt x="2374900" y="44449"/>
                </a:lnTo>
                <a:lnTo>
                  <a:pt x="2374900" y="31749"/>
                </a:lnTo>
                <a:close/>
              </a:path>
              <a:path w="11177905" h="76200">
                <a:moveTo>
                  <a:pt x="2514600" y="31749"/>
                </a:moveTo>
                <a:lnTo>
                  <a:pt x="2413000" y="31749"/>
                </a:lnTo>
                <a:lnTo>
                  <a:pt x="2413000" y="44449"/>
                </a:lnTo>
                <a:lnTo>
                  <a:pt x="2514600" y="44449"/>
                </a:lnTo>
                <a:lnTo>
                  <a:pt x="2514600" y="31749"/>
                </a:lnTo>
                <a:close/>
              </a:path>
              <a:path w="11177905" h="76200">
                <a:moveTo>
                  <a:pt x="2654300" y="31749"/>
                </a:moveTo>
                <a:lnTo>
                  <a:pt x="2552700" y="31749"/>
                </a:lnTo>
                <a:lnTo>
                  <a:pt x="2552700" y="44449"/>
                </a:lnTo>
                <a:lnTo>
                  <a:pt x="2654300" y="44449"/>
                </a:lnTo>
                <a:lnTo>
                  <a:pt x="2654300" y="31749"/>
                </a:lnTo>
                <a:close/>
              </a:path>
              <a:path w="11177905" h="76200">
                <a:moveTo>
                  <a:pt x="2794000" y="31749"/>
                </a:moveTo>
                <a:lnTo>
                  <a:pt x="2692400" y="31749"/>
                </a:lnTo>
                <a:lnTo>
                  <a:pt x="2692400" y="44449"/>
                </a:lnTo>
                <a:lnTo>
                  <a:pt x="2794000" y="44449"/>
                </a:lnTo>
                <a:lnTo>
                  <a:pt x="2794000" y="31749"/>
                </a:lnTo>
                <a:close/>
              </a:path>
              <a:path w="11177905" h="76200">
                <a:moveTo>
                  <a:pt x="2933700" y="31749"/>
                </a:moveTo>
                <a:lnTo>
                  <a:pt x="2832100" y="31749"/>
                </a:lnTo>
                <a:lnTo>
                  <a:pt x="2832100" y="44449"/>
                </a:lnTo>
                <a:lnTo>
                  <a:pt x="2933700" y="44449"/>
                </a:lnTo>
                <a:lnTo>
                  <a:pt x="2933700" y="31749"/>
                </a:lnTo>
                <a:close/>
              </a:path>
              <a:path w="11177905" h="76200">
                <a:moveTo>
                  <a:pt x="3073400" y="31749"/>
                </a:moveTo>
                <a:lnTo>
                  <a:pt x="2971800" y="31749"/>
                </a:lnTo>
                <a:lnTo>
                  <a:pt x="2971800" y="44449"/>
                </a:lnTo>
                <a:lnTo>
                  <a:pt x="3073400" y="44449"/>
                </a:lnTo>
                <a:lnTo>
                  <a:pt x="3073400" y="31749"/>
                </a:lnTo>
                <a:close/>
              </a:path>
              <a:path w="11177905" h="76200">
                <a:moveTo>
                  <a:pt x="3213100" y="31749"/>
                </a:moveTo>
                <a:lnTo>
                  <a:pt x="3111500" y="31749"/>
                </a:lnTo>
                <a:lnTo>
                  <a:pt x="3111500" y="44449"/>
                </a:lnTo>
                <a:lnTo>
                  <a:pt x="3213100" y="44449"/>
                </a:lnTo>
                <a:lnTo>
                  <a:pt x="3213100" y="31749"/>
                </a:lnTo>
                <a:close/>
              </a:path>
              <a:path w="11177905" h="76200">
                <a:moveTo>
                  <a:pt x="3352800" y="31749"/>
                </a:moveTo>
                <a:lnTo>
                  <a:pt x="3251200" y="31749"/>
                </a:lnTo>
                <a:lnTo>
                  <a:pt x="3251200" y="44449"/>
                </a:lnTo>
                <a:lnTo>
                  <a:pt x="3352800" y="44449"/>
                </a:lnTo>
                <a:lnTo>
                  <a:pt x="3352800" y="31749"/>
                </a:lnTo>
                <a:close/>
              </a:path>
              <a:path w="11177905" h="76200">
                <a:moveTo>
                  <a:pt x="3492500" y="31749"/>
                </a:moveTo>
                <a:lnTo>
                  <a:pt x="3390900" y="31749"/>
                </a:lnTo>
                <a:lnTo>
                  <a:pt x="3390900" y="44449"/>
                </a:lnTo>
                <a:lnTo>
                  <a:pt x="3492500" y="44449"/>
                </a:lnTo>
                <a:lnTo>
                  <a:pt x="3492500" y="31749"/>
                </a:lnTo>
                <a:close/>
              </a:path>
              <a:path w="11177905" h="76200">
                <a:moveTo>
                  <a:pt x="3632200" y="31749"/>
                </a:moveTo>
                <a:lnTo>
                  <a:pt x="3530600" y="31749"/>
                </a:lnTo>
                <a:lnTo>
                  <a:pt x="3530600" y="44449"/>
                </a:lnTo>
                <a:lnTo>
                  <a:pt x="3632200" y="44449"/>
                </a:lnTo>
                <a:lnTo>
                  <a:pt x="3632200" y="31749"/>
                </a:lnTo>
                <a:close/>
              </a:path>
              <a:path w="11177905" h="76200">
                <a:moveTo>
                  <a:pt x="3771900" y="31749"/>
                </a:moveTo>
                <a:lnTo>
                  <a:pt x="3670300" y="31749"/>
                </a:lnTo>
                <a:lnTo>
                  <a:pt x="3670300" y="44449"/>
                </a:lnTo>
                <a:lnTo>
                  <a:pt x="3771900" y="44449"/>
                </a:lnTo>
                <a:lnTo>
                  <a:pt x="3771900" y="31749"/>
                </a:lnTo>
                <a:close/>
              </a:path>
              <a:path w="11177905" h="76200">
                <a:moveTo>
                  <a:pt x="3911600" y="31749"/>
                </a:moveTo>
                <a:lnTo>
                  <a:pt x="3810000" y="31749"/>
                </a:lnTo>
                <a:lnTo>
                  <a:pt x="3810000" y="44449"/>
                </a:lnTo>
                <a:lnTo>
                  <a:pt x="3911600" y="44449"/>
                </a:lnTo>
                <a:lnTo>
                  <a:pt x="3911600" y="31749"/>
                </a:lnTo>
                <a:close/>
              </a:path>
              <a:path w="11177905" h="76200">
                <a:moveTo>
                  <a:pt x="4051300" y="31749"/>
                </a:moveTo>
                <a:lnTo>
                  <a:pt x="3949700" y="31749"/>
                </a:lnTo>
                <a:lnTo>
                  <a:pt x="3949700" y="44449"/>
                </a:lnTo>
                <a:lnTo>
                  <a:pt x="4051300" y="44449"/>
                </a:lnTo>
                <a:lnTo>
                  <a:pt x="4051300" y="31749"/>
                </a:lnTo>
                <a:close/>
              </a:path>
              <a:path w="11177905" h="76200">
                <a:moveTo>
                  <a:pt x="4191000" y="31749"/>
                </a:moveTo>
                <a:lnTo>
                  <a:pt x="4089400" y="31749"/>
                </a:lnTo>
                <a:lnTo>
                  <a:pt x="4089400" y="44449"/>
                </a:lnTo>
                <a:lnTo>
                  <a:pt x="4191000" y="44449"/>
                </a:lnTo>
                <a:lnTo>
                  <a:pt x="4191000" y="31749"/>
                </a:lnTo>
                <a:close/>
              </a:path>
              <a:path w="11177905" h="76200">
                <a:moveTo>
                  <a:pt x="4330700" y="31749"/>
                </a:moveTo>
                <a:lnTo>
                  <a:pt x="4229100" y="31749"/>
                </a:lnTo>
                <a:lnTo>
                  <a:pt x="4229100" y="44449"/>
                </a:lnTo>
                <a:lnTo>
                  <a:pt x="4330700" y="44449"/>
                </a:lnTo>
                <a:lnTo>
                  <a:pt x="4330700" y="31749"/>
                </a:lnTo>
                <a:close/>
              </a:path>
              <a:path w="11177905" h="76200">
                <a:moveTo>
                  <a:pt x="4470400" y="31749"/>
                </a:moveTo>
                <a:lnTo>
                  <a:pt x="4368800" y="31749"/>
                </a:lnTo>
                <a:lnTo>
                  <a:pt x="4368800" y="44449"/>
                </a:lnTo>
                <a:lnTo>
                  <a:pt x="4470400" y="44449"/>
                </a:lnTo>
                <a:lnTo>
                  <a:pt x="4470400" y="31749"/>
                </a:lnTo>
                <a:close/>
              </a:path>
              <a:path w="11177905" h="76200">
                <a:moveTo>
                  <a:pt x="4610100" y="31749"/>
                </a:moveTo>
                <a:lnTo>
                  <a:pt x="4508500" y="31749"/>
                </a:lnTo>
                <a:lnTo>
                  <a:pt x="4508500" y="44449"/>
                </a:lnTo>
                <a:lnTo>
                  <a:pt x="4610100" y="44449"/>
                </a:lnTo>
                <a:lnTo>
                  <a:pt x="4610100" y="31749"/>
                </a:lnTo>
                <a:close/>
              </a:path>
              <a:path w="11177905" h="76200">
                <a:moveTo>
                  <a:pt x="4749800" y="31749"/>
                </a:moveTo>
                <a:lnTo>
                  <a:pt x="4648200" y="31749"/>
                </a:lnTo>
                <a:lnTo>
                  <a:pt x="4648200" y="44449"/>
                </a:lnTo>
                <a:lnTo>
                  <a:pt x="4749800" y="44449"/>
                </a:lnTo>
                <a:lnTo>
                  <a:pt x="4749800" y="31749"/>
                </a:lnTo>
                <a:close/>
              </a:path>
              <a:path w="11177905" h="76200">
                <a:moveTo>
                  <a:pt x="4889500" y="31749"/>
                </a:moveTo>
                <a:lnTo>
                  <a:pt x="4787900" y="31749"/>
                </a:lnTo>
                <a:lnTo>
                  <a:pt x="4787900" y="44449"/>
                </a:lnTo>
                <a:lnTo>
                  <a:pt x="4889500" y="44449"/>
                </a:lnTo>
                <a:lnTo>
                  <a:pt x="4889500" y="31749"/>
                </a:lnTo>
                <a:close/>
              </a:path>
              <a:path w="11177905" h="76200">
                <a:moveTo>
                  <a:pt x="5029200" y="31749"/>
                </a:moveTo>
                <a:lnTo>
                  <a:pt x="4927600" y="31749"/>
                </a:lnTo>
                <a:lnTo>
                  <a:pt x="4927600" y="44449"/>
                </a:lnTo>
                <a:lnTo>
                  <a:pt x="5029200" y="44449"/>
                </a:lnTo>
                <a:lnTo>
                  <a:pt x="5029200" y="31749"/>
                </a:lnTo>
                <a:close/>
              </a:path>
              <a:path w="11177905" h="76200">
                <a:moveTo>
                  <a:pt x="5168900" y="31749"/>
                </a:moveTo>
                <a:lnTo>
                  <a:pt x="5067300" y="31749"/>
                </a:lnTo>
                <a:lnTo>
                  <a:pt x="5067300" y="44449"/>
                </a:lnTo>
                <a:lnTo>
                  <a:pt x="5168900" y="44449"/>
                </a:lnTo>
                <a:lnTo>
                  <a:pt x="5168900" y="31749"/>
                </a:lnTo>
                <a:close/>
              </a:path>
              <a:path w="11177905" h="76200">
                <a:moveTo>
                  <a:pt x="5308600" y="31749"/>
                </a:moveTo>
                <a:lnTo>
                  <a:pt x="5207000" y="31749"/>
                </a:lnTo>
                <a:lnTo>
                  <a:pt x="5207000" y="44449"/>
                </a:lnTo>
                <a:lnTo>
                  <a:pt x="5308600" y="44449"/>
                </a:lnTo>
                <a:lnTo>
                  <a:pt x="5308600" y="31749"/>
                </a:lnTo>
                <a:close/>
              </a:path>
              <a:path w="11177905" h="76200">
                <a:moveTo>
                  <a:pt x="5448300" y="31749"/>
                </a:moveTo>
                <a:lnTo>
                  <a:pt x="5346700" y="31749"/>
                </a:lnTo>
                <a:lnTo>
                  <a:pt x="5346700" y="44449"/>
                </a:lnTo>
                <a:lnTo>
                  <a:pt x="5448300" y="44449"/>
                </a:lnTo>
                <a:lnTo>
                  <a:pt x="5448300" y="31749"/>
                </a:lnTo>
                <a:close/>
              </a:path>
              <a:path w="11177905" h="76200">
                <a:moveTo>
                  <a:pt x="5588000" y="31749"/>
                </a:moveTo>
                <a:lnTo>
                  <a:pt x="5486400" y="31749"/>
                </a:lnTo>
                <a:lnTo>
                  <a:pt x="5486400" y="44449"/>
                </a:lnTo>
                <a:lnTo>
                  <a:pt x="5588000" y="44449"/>
                </a:lnTo>
                <a:lnTo>
                  <a:pt x="5588000" y="31749"/>
                </a:lnTo>
                <a:close/>
              </a:path>
              <a:path w="11177905" h="76200">
                <a:moveTo>
                  <a:pt x="5727700" y="31749"/>
                </a:moveTo>
                <a:lnTo>
                  <a:pt x="5626100" y="31749"/>
                </a:lnTo>
                <a:lnTo>
                  <a:pt x="5626100" y="44449"/>
                </a:lnTo>
                <a:lnTo>
                  <a:pt x="5727700" y="44449"/>
                </a:lnTo>
                <a:lnTo>
                  <a:pt x="5727700" y="31749"/>
                </a:lnTo>
                <a:close/>
              </a:path>
              <a:path w="11177905" h="76200">
                <a:moveTo>
                  <a:pt x="5867400" y="31749"/>
                </a:moveTo>
                <a:lnTo>
                  <a:pt x="5765800" y="31749"/>
                </a:lnTo>
                <a:lnTo>
                  <a:pt x="5765800" y="44449"/>
                </a:lnTo>
                <a:lnTo>
                  <a:pt x="5867400" y="44449"/>
                </a:lnTo>
                <a:lnTo>
                  <a:pt x="5867400" y="31749"/>
                </a:lnTo>
                <a:close/>
              </a:path>
              <a:path w="11177905" h="76200">
                <a:moveTo>
                  <a:pt x="6007100" y="31749"/>
                </a:moveTo>
                <a:lnTo>
                  <a:pt x="5905500" y="31749"/>
                </a:lnTo>
                <a:lnTo>
                  <a:pt x="5905500" y="44449"/>
                </a:lnTo>
                <a:lnTo>
                  <a:pt x="6007100" y="44449"/>
                </a:lnTo>
                <a:lnTo>
                  <a:pt x="6007100" y="31749"/>
                </a:lnTo>
                <a:close/>
              </a:path>
              <a:path w="11177905" h="76200">
                <a:moveTo>
                  <a:pt x="6146800" y="31749"/>
                </a:moveTo>
                <a:lnTo>
                  <a:pt x="6045200" y="31749"/>
                </a:lnTo>
                <a:lnTo>
                  <a:pt x="6045200" y="44449"/>
                </a:lnTo>
                <a:lnTo>
                  <a:pt x="6146800" y="44449"/>
                </a:lnTo>
                <a:lnTo>
                  <a:pt x="6146800" y="31749"/>
                </a:lnTo>
                <a:close/>
              </a:path>
              <a:path w="11177905" h="76200">
                <a:moveTo>
                  <a:pt x="6286500" y="31749"/>
                </a:moveTo>
                <a:lnTo>
                  <a:pt x="6184900" y="31749"/>
                </a:lnTo>
                <a:lnTo>
                  <a:pt x="6184900" y="44449"/>
                </a:lnTo>
                <a:lnTo>
                  <a:pt x="6286500" y="44449"/>
                </a:lnTo>
                <a:lnTo>
                  <a:pt x="6286500" y="31749"/>
                </a:lnTo>
                <a:close/>
              </a:path>
              <a:path w="11177905" h="76200">
                <a:moveTo>
                  <a:pt x="6426200" y="31749"/>
                </a:moveTo>
                <a:lnTo>
                  <a:pt x="6324600" y="31749"/>
                </a:lnTo>
                <a:lnTo>
                  <a:pt x="6324600" y="44449"/>
                </a:lnTo>
                <a:lnTo>
                  <a:pt x="6426200" y="44449"/>
                </a:lnTo>
                <a:lnTo>
                  <a:pt x="6426200" y="31749"/>
                </a:lnTo>
                <a:close/>
              </a:path>
              <a:path w="11177905" h="76200">
                <a:moveTo>
                  <a:pt x="6565900" y="31749"/>
                </a:moveTo>
                <a:lnTo>
                  <a:pt x="6464300" y="31749"/>
                </a:lnTo>
                <a:lnTo>
                  <a:pt x="6464300" y="44449"/>
                </a:lnTo>
                <a:lnTo>
                  <a:pt x="6565900" y="44449"/>
                </a:lnTo>
                <a:lnTo>
                  <a:pt x="6565900" y="31749"/>
                </a:lnTo>
                <a:close/>
              </a:path>
              <a:path w="11177905" h="76200">
                <a:moveTo>
                  <a:pt x="6705600" y="31749"/>
                </a:moveTo>
                <a:lnTo>
                  <a:pt x="6604000" y="31749"/>
                </a:lnTo>
                <a:lnTo>
                  <a:pt x="6604000" y="44449"/>
                </a:lnTo>
                <a:lnTo>
                  <a:pt x="6705600" y="44449"/>
                </a:lnTo>
                <a:lnTo>
                  <a:pt x="6705600" y="31749"/>
                </a:lnTo>
                <a:close/>
              </a:path>
              <a:path w="11177905" h="76200">
                <a:moveTo>
                  <a:pt x="6845300" y="31749"/>
                </a:moveTo>
                <a:lnTo>
                  <a:pt x="6743700" y="31749"/>
                </a:lnTo>
                <a:lnTo>
                  <a:pt x="6743700" y="44449"/>
                </a:lnTo>
                <a:lnTo>
                  <a:pt x="6845300" y="44449"/>
                </a:lnTo>
                <a:lnTo>
                  <a:pt x="6845300" y="31749"/>
                </a:lnTo>
                <a:close/>
              </a:path>
              <a:path w="11177905" h="76200">
                <a:moveTo>
                  <a:pt x="6985000" y="31749"/>
                </a:moveTo>
                <a:lnTo>
                  <a:pt x="6883400" y="31749"/>
                </a:lnTo>
                <a:lnTo>
                  <a:pt x="6883400" y="44449"/>
                </a:lnTo>
                <a:lnTo>
                  <a:pt x="6985000" y="44449"/>
                </a:lnTo>
                <a:lnTo>
                  <a:pt x="6985000" y="31749"/>
                </a:lnTo>
                <a:close/>
              </a:path>
              <a:path w="11177905" h="76200">
                <a:moveTo>
                  <a:pt x="7124700" y="31749"/>
                </a:moveTo>
                <a:lnTo>
                  <a:pt x="7023100" y="31749"/>
                </a:lnTo>
                <a:lnTo>
                  <a:pt x="7023100" y="44449"/>
                </a:lnTo>
                <a:lnTo>
                  <a:pt x="7124700" y="44449"/>
                </a:lnTo>
                <a:lnTo>
                  <a:pt x="7124700" y="31749"/>
                </a:lnTo>
                <a:close/>
              </a:path>
              <a:path w="11177905" h="76200">
                <a:moveTo>
                  <a:pt x="7264400" y="31749"/>
                </a:moveTo>
                <a:lnTo>
                  <a:pt x="7162800" y="31749"/>
                </a:lnTo>
                <a:lnTo>
                  <a:pt x="7162800" y="44449"/>
                </a:lnTo>
                <a:lnTo>
                  <a:pt x="7264400" y="44449"/>
                </a:lnTo>
                <a:lnTo>
                  <a:pt x="7264400" y="31749"/>
                </a:lnTo>
                <a:close/>
              </a:path>
              <a:path w="11177905" h="76200">
                <a:moveTo>
                  <a:pt x="7404100" y="31749"/>
                </a:moveTo>
                <a:lnTo>
                  <a:pt x="7302500" y="31749"/>
                </a:lnTo>
                <a:lnTo>
                  <a:pt x="7302500" y="44449"/>
                </a:lnTo>
                <a:lnTo>
                  <a:pt x="7404100" y="44449"/>
                </a:lnTo>
                <a:lnTo>
                  <a:pt x="7404100" y="31749"/>
                </a:lnTo>
                <a:close/>
              </a:path>
              <a:path w="11177905" h="76200">
                <a:moveTo>
                  <a:pt x="7543800" y="31749"/>
                </a:moveTo>
                <a:lnTo>
                  <a:pt x="7442200" y="31749"/>
                </a:lnTo>
                <a:lnTo>
                  <a:pt x="7442200" y="44449"/>
                </a:lnTo>
                <a:lnTo>
                  <a:pt x="7543800" y="44449"/>
                </a:lnTo>
                <a:lnTo>
                  <a:pt x="7543800" y="31749"/>
                </a:lnTo>
                <a:close/>
              </a:path>
              <a:path w="11177905" h="76200">
                <a:moveTo>
                  <a:pt x="7683500" y="31749"/>
                </a:moveTo>
                <a:lnTo>
                  <a:pt x="7581900" y="31749"/>
                </a:lnTo>
                <a:lnTo>
                  <a:pt x="7581900" y="44449"/>
                </a:lnTo>
                <a:lnTo>
                  <a:pt x="7683500" y="44449"/>
                </a:lnTo>
                <a:lnTo>
                  <a:pt x="7683500" y="31749"/>
                </a:lnTo>
                <a:close/>
              </a:path>
              <a:path w="11177905" h="76200">
                <a:moveTo>
                  <a:pt x="7823200" y="31749"/>
                </a:moveTo>
                <a:lnTo>
                  <a:pt x="7721600" y="31749"/>
                </a:lnTo>
                <a:lnTo>
                  <a:pt x="7721600" y="44449"/>
                </a:lnTo>
                <a:lnTo>
                  <a:pt x="7823200" y="44449"/>
                </a:lnTo>
                <a:lnTo>
                  <a:pt x="7823200" y="31749"/>
                </a:lnTo>
                <a:close/>
              </a:path>
              <a:path w="11177905" h="76200">
                <a:moveTo>
                  <a:pt x="7962900" y="31749"/>
                </a:moveTo>
                <a:lnTo>
                  <a:pt x="7861300" y="31749"/>
                </a:lnTo>
                <a:lnTo>
                  <a:pt x="7861300" y="44449"/>
                </a:lnTo>
                <a:lnTo>
                  <a:pt x="7962900" y="44449"/>
                </a:lnTo>
                <a:lnTo>
                  <a:pt x="7962900" y="31749"/>
                </a:lnTo>
                <a:close/>
              </a:path>
              <a:path w="11177905" h="76200">
                <a:moveTo>
                  <a:pt x="8102600" y="31749"/>
                </a:moveTo>
                <a:lnTo>
                  <a:pt x="8001000" y="31749"/>
                </a:lnTo>
                <a:lnTo>
                  <a:pt x="8001000" y="44449"/>
                </a:lnTo>
                <a:lnTo>
                  <a:pt x="8102600" y="44449"/>
                </a:lnTo>
                <a:lnTo>
                  <a:pt x="8102600" y="31749"/>
                </a:lnTo>
                <a:close/>
              </a:path>
              <a:path w="11177905" h="76200">
                <a:moveTo>
                  <a:pt x="8242300" y="31749"/>
                </a:moveTo>
                <a:lnTo>
                  <a:pt x="8140700" y="31749"/>
                </a:lnTo>
                <a:lnTo>
                  <a:pt x="8140700" y="44449"/>
                </a:lnTo>
                <a:lnTo>
                  <a:pt x="8242300" y="44449"/>
                </a:lnTo>
                <a:lnTo>
                  <a:pt x="8242300" y="31749"/>
                </a:lnTo>
                <a:close/>
              </a:path>
              <a:path w="11177905" h="76200">
                <a:moveTo>
                  <a:pt x="8382000" y="31749"/>
                </a:moveTo>
                <a:lnTo>
                  <a:pt x="8280400" y="31749"/>
                </a:lnTo>
                <a:lnTo>
                  <a:pt x="8280400" y="44449"/>
                </a:lnTo>
                <a:lnTo>
                  <a:pt x="8382000" y="44449"/>
                </a:lnTo>
                <a:lnTo>
                  <a:pt x="8382000" y="31749"/>
                </a:lnTo>
                <a:close/>
              </a:path>
              <a:path w="11177905" h="76200">
                <a:moveTo>
                  <a:pt x="8521700" y="31749"/>
                </a:moveTo>
                <a:lnTo>
                  <a:pt x="8420100" y="31749"/>
                </a:lnTo>
                <a:lnTo>
                  <a:pt x="8420100" y="44449"/>
                </a:lnTo>
                <a:lnTo>
                  <a:pt x="8521700" y="44449"/>
                </a:lnTo>
                <a:lnTo>
                  <a:pt x="8521700" y="31749"/>
                </a:lnTo>
                <a:close/>
              </a:path>
              <a:path w="11177905" h="76200">
                <a:moveTo>
                  <a:pt x="8661400" y="31749"/>
                </a:moveTo>
                <a:lnTo>
                  <a:pt x="8559800" y="31749"/>
                </a:lnTo>
                <a:lnTo>
                  <a:pt x="8559800" y="44449"/>
                </a:lnTo>
                <a:lnTo>
                  <a:pt x="8661400" y="44449"/>
                </a:lnTo>
                <a:lnTo>
                  <a:pt x="8661400" y="31749"/>
                </a:lnTo>
                <a:close/>
              </a:path>
              <a:path w="11177905" h="76200">
                <a:moveTo>
                  <a:pt x="8801100" y="31749"/>
                </a:moveTo>
                <a:lnTo>
                  <a:pt x="8699500" y="31749"/>
                </a:lnTo>
                <a:lnTo>
                  <a:pt x="8699500" y="44449"/>
                </a:lnTo>
                <a:lnTo>
                  <a:pt x="8801100" y="44449"/>
                </a:lnTo>
                <a:lnTo>
                  <a:pt x="8801100" y="31749"/>
                </a:lnTo>
                <a:close/>
              </a:path>
              <a:path w="11177905" h="76200">
                <a:moveTo>
                  <a:pt x="8940800" y="31749"/>
                </a:moveTo>
                <a:lnTo>
                  <a:pt x="8839200" y="31749"/>
                </a:lnTo>
                <a:lnTo>
                  <a:pt x="8839200" y="44449"/>
                </a:lnTo>
                <a:lnTo>
                  <a:pt x="8940800" y="44449"/>
                </a:lnTo>
                <a:lnTo>
                  <a:pt x="8940800" y="31749"/>
                </a:lnTo>
                <a:close/>
              </a:path>
              <a:path w="11177905" h="76200">
                <a:moveTo>
                  <a:pt x="9080500" y="31749"/>
                </a:moveTo>
                <a:lnTo>
                  <a:pt x="8978900" y="31749"/>
                </a:lnTo>
                <a:lnTo>
                  <a:pt x="8978900" y="44449"/>
                </a:lnTo>
                <a:lnTo>
                  <a:pt x="9080500" y="44449"/>
                </a:lnTo>
                <a:lnTo>
                  <a:pt x="9080500" y="31749"/>
                </a:lnTo>
                <a:close/>
              </a:path>
              <a:path w="11177905" h="76200">
                <a:moveTo>
                  <a:pt x="9220200" y="31749"/>
                </a:moveTo>
                <a:lnTo>
                  <a:pt x="9118600" y="31749"/>
                </a:lnTo>
                <a:lnTo>
                  <a:pt x="9118600" y="44449"/>
                </a:lnTo>
                <a:lnTo>
                  <a:pt x="9220200" y="44449"/>
                </a:lnTo>
                <a:lnTo>
                  <a:pt x="9220200" y="31749"/>
                </a:lnTo>
                <a:close/>
              </a:path>
              <a:path w="11177905" h="76200">
                <a:moveTo>
                  <a:pt x="9359900" y="31749"/>
                </a:moveTo>
                <a:lnTo>
                  <a:pt x="9258300" y="31749"/>
                </a:lnTo>
                <a:lnTo>
                  <a:pt x="9258300" y="44449"/>
                </a:lnTo>
                <a:lnTo>
                  <a:pt x="9359900" y="44449"/>
                </a:lnTo>
                <a:lnTo>
                  <a:pt x="9359900" y="31749"/>
                </a:lnTo>
                <a:close/>
              </a:path>
              <a:path w="11177905" h="76200">
                <a:moveTo>
                  <a:pt x="9499600" y="31749"/>
                </a:moveTo>
                <a:lnTo>
                  <a:pt x="9398000" y="31749"/>
                </a:lnTo>
                <a:lnTo>
                  <a:pt x="9398000" y="44449"/>
                </a:lnTo>
                <a:lnTo>
                  <a:pt x="9499600" y="44449"/>
                </a:lnTo>
                <a:lnTo>
                  <a:pt x="9499600" y="31749"/>
                </a:lnTo>
                <a:close/>
              </a:path>
              <a:path w="11177905" h="76200">
                <a:moveTo>
                  <a:pt x="9639300" y="31749"/>
                </a:moveTo>
                <a:lnTo>
                  <a:pt x="9537700" y="31749"/>
                </a:lnTo>
                <a:lnTo>
                  <a:pt x="9537700" y="44449"/>
                </a:lnTo>
                <a:lnTo>
                  <a:pt x="9639300" y="44449"/>
                </a:lnTo>
                <a:lnTo>
                  <a:pt x="9639300" y="31749"/>
                </a:lnTo>
                <a:close/>
              </a:path>
              <a:path w="11177905" h="76200">
                <a:moveTo>
                  <a:pt x="9779000" y="31749"/>
                </a:moveTo>
                <a:lnTo>
                  <a:pt x="9677400" y="31749"/>
                </a:lnTo>
                <a:lnTo>
                  <a:pt x="9677400" y="44449"/>
                </a:lnTo>
                <a:lnTo>
                  <a:pt x="9779000" y="44449"/>
                </a:lnTo>
                <a:lnTo>
                  <a:pt x="9779000" y="31749"/>
                </a:lnTo>
                <a:close/>
              </a:path>
              <a:path w="11177905" h="76200">
                <a:moveTo>
                  <a:pt x="9918700" y="31749"/>
                </a:moveTo>
                <a:lnTo>
                  <a:pt x="9817100" y="31749"/>
                </a:lnTo>
                <a:lnTo>
                  <a:pt x="9817100" y="44449"/>
                </a:lnTo>
                <a:lnTo>
                  <a:pt x="9918700" y="44449"/>
                </a:lnTo>
                <a:lnTo>
                  <a:pt x="9918700" y="31749"/>
                </a:lnTo>
                <a:close/>
              </a:path>
              <a:path w="11177905" h="76200">
                <a:moveTo>
                  <a:pt x="10058400" y="31749"/>
                </a:moveTo>
                <a:lnTo>
                  <a:pt x="9956800" y="31749"/>
                </a:lnTo>
                <a:lnTo>
                  <a:pt x="9956800" y="44449"/>
                </a:lnTo>
                <a:lnTo>
                  <a:pt x="10058400" y="44449"/>
                </a:lnTo>
                <a:lnTo>
                  <a:pt x="10058400" y="31749"/>
                </a:lnTo>
                <a:close/>
              </a:path>
              <a:path w="11177905" h="76200">
                <a:moveTo>
                  <a:pt x="10198100" y="31749"/>
                </a:moveTo>
                <a:lnTo>
                  <a:pt x="10096500" y="31749"/>
                </a:lnTo>
                <a:lnTo>
                  <a:pt x="10096500" y="44449"/>
                </a:lnTo>
                <a:lnTo>
                  <a:pt x="10198100" y="44449"/>
                </a:lnTo>
                <a:lnTo>
                  <a:pt x="10198100" y="31749"/>
                </a:lnTo>
                <a:close/>
              </a:path>
              <a:path w="11177905" h="76200">
                <a:moveTo>
                  <a:pt x="10337800" y="31749"/>
                </a:moveTo>
                <a:lnTo>
                  <a:pt x="10236200" y="31749"/>
                </a:lnTo>
                <a:lnTo>
                  <a:pt x="10236200" y="44449"/>
                </a:lnTo>
                <a:lnTo>
                  <a:pt x="10337800" y="44449"/>
                </a:lnTo>
                <a:lnTo>
                  <a:pt x="10337800" y="31749"/>
                </a:lnTo>
                <a:close/>
              </a:path>
              <a:path w="11177905" h="76200">
                <a:moveTo>
                  <a:pt x="10477500" y="31749"/>
                </a:moveTo>
                <a:lnTo>
                  <a:pt x="10375900" y="31749"/>
                </a:lnTo>
                <a:lnTo>
                  <a:pt x="10375900" y="44449"/>
                </a:lnTo>
                <a:lnTo>
                  <a:pt x="10477500" y="44449"/>
                </a:lnTo>
                <a:lnTo>
                  <a:pt x="10477500" y="31749"/>
                </a:lnTo>
                <a:close/>
              </a:path>
              <a:path w="11177905" h="76200">
                <a:moveTo>
                  <a:pt x="10617200" y="31749"/>
                </a:moveTo>
                <a:lnTo>
                  <a:pt x="10515600" y="31749"/>
                </a:lnTo>
                <a:lnTo>
                  <a:pt x="10515600" y="44449"/>
                </a:lnTo>
                <a:lnTo>
                  <a:pt x="10617200" y="44449"/>
                </a:lnTo>
                <a:lnTo>
                  <a:pt x="10617200" y="31749"/>
                </a:lnTo>
                <a:close/>
              </a:path>
              <a:path w="11177905" h="76200">
                <a:moveTo>
                  <a:pt x="10756900" y="31749"/>
                </a:moveTo>
                <a:lnTo>
                  <a:pt x="10655300" y="31749"/>
                </a:lnTo>
                <a:lnTo>
                  <a:pt x="10655300" y="44449"/>
                </a:lnTo>
                <a:lnTo>
                  <a:pt x="10756900" y="44449"/>
                </a:lnTo>
                <a:lnTo>
                  <a:pt x="10756900" y="31749"/>
                </a:lnTo>
                <a:close/>
              </a:path>
              <a:path w="11177905" h="76200">
                <a:moveTo>
                  <a:pt x="10896600" y="31749"/>
                </a:moveTo>
                <a:lnTo>
                  <a:pt x="10795000" y="31749"/>
                </a:lnTo>
                <a:lnTo>
                  <a:pt x="10795000" y="44449"/>
                </a:lnTo>
                <a:lnTo>
                  <a:pt x="10896600" y="44449"/>
                </a:lnTo>
                <a:lnTo>
                  <a:pt x="10896600" y="31749"/>
                </a:lnTo>
                <a:close/>
              </a:path>
              <a:path w="11177905" h="76200">
                <a:moveTo>
                  <a:pt x="11036300" y="31749"/>
                </a:moveTo>
                <a:lnTo>
                  <a:pt x="10934700" y="31749"/>
                </a:lnTo>
                <a:lnTo>
                  <a:pt x="10934700" y="44449"/>
                </a:lnTo>
                <a:lnTo>
                  <a:pt x="11036300" y="44449"/>
                </a:lnTo>
                <a:lnTo>
                  <a:pt x="11036300" y="31749"/>
                </a:lnTo>
                <a:close/>
              </a:path>
              <a:path w="11177905" h="76200">
                <a:moveTo>
                  <a:pt x="11139805" y="0"/>
                </a:moveTo>
                <a:lnTo>
                  <a:pt x="11124957" y="2993"/>
                </a:lnTo>
                <a:lnTo>
                  <a:pt x="11112849" y="11158"/>
                </a:lnTo>
                <a:lnTo>
                  <a:pt x="11104693" y="23268"/>
                </a:lnTo>
                <a:lnTo>
                  <a:pt x="11101705" y="38099"/>
                </a:lnTo>
                <a:lnTo>
                  <a:pt x="11104693" y="52931"/>
                </a:lnTo>
                <a:lnTo>
                  <a:pt x="11112849" y="65041"/>
                </a:lnTo>
                <a:lnTo>
                  <a:pt x="11124957" y="73206"/>
                </a:lnTo>
                <a:lnTo>
                  <a:pt x="11139805" y="76199"/>
                </a:lnTo>
                <a:lnTo>
                  <a:pt x="11154652" y="73206"/>
                </a:lnTo>
                <a:lnTo>
                  <a:pt x="11166760" y="65041"/>
                </a:lnTo>
                <a:lnTo>
                  <a:pt x="11174916" y="52931"/>
                </a:lnTo>
                <a:lnTo>
                  <a:pt x="11176625" y="44449"/>
                </a:lnTo>
                <a:lnTo>
                  <a:pt x="11139805" y="44449"/>
                </a:lnTo>
                <a:lnTo>
                  <a:pt x="11139805" y="31749"/>
                </a:lnTo>
                <a:lnTo>
                  <a:pt x="11176625" y="31749"/>
                </a:lnTo>
                <a:lnTo>
                  <a:pt x="11174916" y="23268"/>
                </a:lnTo>
                <a:lnTo>
                  <a:pt x="11166760" y="11158"/>
                </a:lnTo>
                <a:lnTo>
                  <a:pt x="11154652" y="2993"/>
                </a:lnTo>
                <a:lnTo>
                  <a:pt x="11139805" y="0"/>
                </a:lnTo>
                <a:close/>
              </a:path>
              <a:path w="11177905" h="76200">
                <a:moveTo>
                  <a:pt x="11102984" y="31749"/>
                </a:moveTo>
                <a:lnTo>
                  <a:pt x="11074400" y="31749"/>
                </a:lnTo>
                <a:lnTo>
                  <a:pt x="11074400" y="44449"/>
                </a:lnTo>
                <a:lnTo>
                  <a:pt x="11102984" y="44449"/>
                </a:lnTo>
                <a:lnTo>
                  <a:pt x="11101705" y="38099"/>
                </a:lnTo>
                <a:lnTo>
                  <a:pt x="11102984" y="31749"/>
                </a:lnTo>
                <a:close/>
              </a:path>
              <a:path w="11177905" h="76200">
                <a:moveTo>
                  <a:pt x="11176625" y="31749"/>
                </a:moveTo>
                <a:lnTo>
                  <a:pt x="11139805" y="31749"/>
                </a:lnTo>
                <a:lnTo>
                  <a:pt x="11139805" y="44449"/>
                </a:lnTo>
                <a:lnTo>
                  <a:pt x="11176625" y="44449"/>
                </a:lnTo>
                <a:lnTo>
                  <a:pt x="11177905" y="38099"/>
                </a:lnTo>
                <a:lnTo>
                  <a:pt x="11176625" y="31749"/>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512063" y="2435351"/>
            <a:ext cx="11177905" cy="76200"/>
          </a:xfrm>
          <a:custGeom>
            <a:rect l="l" t="t" r="r" b="b"/>
            <a:pathLst>
              <a:path w="11177905" h="76200">
                <a:moveTo>
                  <a:pt x="38100" y="0"/>
                </a:moveTo>
                <a:lnTo>
                  <a:pt x="23268" y="2988"/>
                </a:lnTo>
                <a:lnTo>
                  <a:pt x="11158" y="11144"/>
                </a:lnTo>
                <a:lnTo>
                  <a:pt x="2993" y="23252"/>
                </a:lnTo>
                <a:lnTo>
                  <a:pt x="0" y="38100"/>
                </a:lnTo>
                <a:lnTo>
                  <a:pt x="2993" y="52947"/>
                </a:lnTo>
                <a:lnTo>
                  <a:pt x="11158" y="65055"/>
                </a:lnTo>
                <a:lnTo>
                  <a:pt x="23268" y="73211"/>
                </a:lnTo>
                <a:lnTo>
                  <a:pt x="38100" y="76200"/>
                </a:lnTo>
                <a:lnTo>
                  <a:pt x="52931" y="73211"/>
                </a:lnTo>
                <a:lnTo>
                  <a:pt x="65041" y="65055"/>
                </a:lnTo>
                <a:lnTo>
                  <a:pt x="73206" y="52947"/>
                </a:lnTo>
                <a:lnTo>
                  <a:pt x="74919" y="44450"/>
                </a:lnTo>
                <a:lnTo>
                  <a:pt x="38100" y="44450"/>
                </a:lnTo>
                <a:lnTo>
                  <a:pt x="38100" y="31750"/>
                </a:lnTo>
                <a:lnTo>
                  <a:pt x="74919" y="31750"/>
                </a:lnTo>
                <a:lnTo>
                  <a:pt x="73206" y="23252"/>
                </a:lnTo>
                <a:lnTo>
                  <a:pt x="65041" y="11144"/>
                </a:lnTo>
                <a:lnTo>
                  <a:pt x="52931" y="2988"/>
                </a:lnTo>
                <a:lnTo>
                  <a:pt x="38100" y="0"/>
                </a:lnTo>
                <a:close/>
              </a:path>
              <a:path w="11177905" h="76200">
                <a:moveTo>
                  <a:pt x="74919" y="31750"/>
                </a:moveTo>
                <a:lnTo>
                  <a:pt x="38100" y="31750"/>
                </a:lnTo>
                <a:lnTo>
                  <a:pt x="38100" y="44450"/>
                </a:lnTo>
                <a:lnTo>
                  <a:pt x="74919" y="44450"/>
                </a:lnTo>
                <a:lnTo>
                  <a:pt x="76200" y="38100"/>
                </a:lnTo>
                <a:lnTo>
                  <a:pt x="74919" y="31750"/>
                </a:lnTo>
                <a:close/>
              </a:path>
              <a:path w="11177905" h="76200">
                <a:moveTo>
                  <a:pt x="139700" y="31750"/>
                </a:moveTo>
                <a:lnTo>
                  <a:pt x="74919" y="31750"/>
                </a:lnTo>
                <a:lnTo>
                  <a:pt x="76200" y="38100"/>
                </a:lnTo>
                <a:lnTo>
                  <a:pt x="74919" y="44450"/>
                </a:lnTo>
                <a:lnTo>
                  <a:pt x="139700" y="44450"/>
                </a:lnTo>
                <a:lnTo>
                  <a:pt x="139700" y="31750"/>
                </a:lnTo>
                <a:close/>
              </a:path>
              <a:path w="11177905" h="76200">
                <a:moveTo>
                  <a:pt x="279400" y="31750"/>
                </a:moveTo>
                <a:lnTo>
                  <a:pt x="177800" y="31750"/>
                </a:lnTo>
                <a:lnTo>
                  <a:pt x="177800" y="44450"/>
                </a:lnTo>
                <a:lnTo>
                  <a:pt x="279400" y="44450"/>
                </a:lnTo>
                <a:lnTo>
                  <a:pt x="279400" y="31750"/>
                </a:lnTo>
                <a:close/>
              </a:path>
              <a:path w="11177905" h="76200">
                <a:moveTo>
                  <a:pt x="419099" y="31750"/>
                </a:moveTo>
                <a:lnTo>
                  <a:pt x="317499" y="31750"/>
                </a:lnTo>
                <a:lnTo>
                  <a:pt x="317499" y="44450"/>
                </a:lnTo>
                <a:lnTo>
                  <a:pt x="419099" y="44450"/>
                </a:lnTo>
                <a:lnTo>
                  <a:pt x="419099" y="31750"/>
                </a:lnTo>
                <a:close/>
              </a:path>
              <a:path w="11177905" h="76200">
                <a:moveTo>
                  <a:pt x="558799" y="31750"/>
                </a:moveTo>
                <a:lnTo>
                  <a:pt x="457199" y="31750"/>
                </a:lnTo>
                <a:lnTo>
                  <a:pt x="457199" y="44450"/>
                </a:lnTo>
                <a:lnTo>
                  <a:pt x="558799" y="44450"/>
                </a:lnTo>
                <a:lnTo>
                  <a:pt x="558799" y="31750"/>
                </a:lnTo>
                <a:close/>
              </a:path>
              <a:path w="11177905" h="76200">
                <a:moveTo>
                  <a:pt x="698499" y="31750"/>
                </a:moveTo>
                <a:lnTo>
                  <a:pt x="596899" y="31750"/>
                </a:lnTo>
                <a:lnTo>
                  <a:pt x="596899" y="44450"/>
                </a:lnTo>
                <a:lnTo>
                  <a:pt x="698499" y="44450"/>
                </a:lnTo>
                <a:lnTo>
                  <a:pt x="698499" y="31750"/>
                </a:lnTo>
                <a:close/>
              </a:path>
              <a:path w="11177905" h="76200">
                <a:moveTo>
                  <a:pt x="838200" y="31750"/>
                </a:moveTo>
                <a:lnTo>
                  <a:pt x="736599" y="31750"/>
                </a:lnTo>
                <a:lnTo>
                  <a:pt x="736599" y="44450"/>
                </a:lnTo>
                <a:lnTo>
                  <a:pt x="838200" y="44450"/>
                </a:lnTo>
                <a:lnTo>
                  <a:pt x="838200" y="31750"/>
                </a:lnTo>
                <a:close/>
              </a:path>
              <a:path w="11177905" h="76200">
                <a:moveTo>
                  <a:pt x="977900" y="31750"/>
                </a:moveTo>
                <a:lnTo>
                  <a:pt x="876300" y="31750"/>
                </a:lnTo>
                <a:lnTo>
                  <a:pt x="876300" y="44450"/>
                </a:lnTo>
                <a:lnTo>
                  <a:pt x="977900" y="44450"/>
                </a:lnTo>
                <a:lnTo>
                  <a:pt x="977900" y="31750"/>
                </a:lnTo>
                <a:close/>
              </a:path>
              <a:path w="11177905" h="76200">
                <a:moveTo>
                  <a:pt x="1117600" y="31750"/>
                </a:moveTo>
                <a:lnTo>
                  <a:pt x="1016000" y="31750"/>
                </a:lnTo>
                <a:lnTo>
                  <a:pt x="1016000" y="44450"/>
                </a:lnTo>
                <a:lnTo>
                  <a:pt x="1117600" y="44450"/>
                </a:lnTo>
                <a:lnTo>
                  <a:pt x="1117600" y="31750"/>
                </a:lnTo>
                <a:close/>
              </a:path>
              <a:path w="11177905" h="76200">
                <a:moveTo>
                  <a:pt x="1257300" y="31750"/>
                </a:moveTo>
                <a:lnTo>
                  <a:pt x="1155700" y="31750"/>
                </a:lnTo>
                <a:lnTo>
                  <a:pt x="1155700" y="44450"/>
                </a:lnTo>
                <a:lnTo>
                  <a:pt x="1257300" y="44450"/>
                </a:lnTo>
                <a:lnTo>
                  <a:pt x="1257300" y="31750"/>
                </a:lnTo>
                <a:close/>
              </a:path>
              <a:path w="11177905" h="76200">
                <a:moveTo>
                  <a:pt x="1397000" y="31750"/>
                </a:moveTo>
                <a:lnTo>
                  <a:pt x="1295400" y="31750"/>
                </a:lnTo>
                <a:lnTo>
                  <a:pt x="1295400" y="44450"/>
                </a:lnTo>
                <a:lnTo>
                  <a:pt x="1397000" y="44450"/>
                </a:lnTo>
                <a:lnTo>
                  <a:pt x="1397000" y="31750"/>
                </a:lnTo>
                <a:close/>
              </a:path>
              <a:path w="11177905" h="76200">
                <a:moveTo>
                  <a:pt x="1536700" y="31750"/>
                </a:moveTo>
                <a:lnTo>
                  <a:pt x="1435100" y="31750"/>
                </a:lnTo>
                <a:lnTo>
                  <a:pt x="1435100" y="44450"/>
                </a:lnTo>
                <a:lnTo>
                  <a:pt x="1536700" y="44450"/>
                </a:lnTo>
                <a:lnTo>
                  <a:pt x="1536700" y="31750"/>
                </a:lnTo>
                <a:close/>
              </a:path>
              <a:path w="11177905" h="76200">
                <a:moveTo>
                  <a:pt x="1676400" y="31750"/>
                </a:moveTo>
                <a:lnTo>
                  <a:pt x="1574800" y="31750"/>
                </a:lnTo>
                <a:lnTo>
                  <a:pt x="1574800" y="44450"/>
                </a:lnTo>
                <a:lnTo>
                  <a:pt x="1676400" y="44450"/>
                </a:lnTo>
                <a:lnTo>
                  <a:pt x="1676400" y="31750"/>
                </a:lnTo>
                <a:close/>
              </a:path>
              <a:path w="11177905" h="76200">
                <a:moveTo>
                  <a:pt x="1816100" y="31750"/>
                </a:moveTo>
                <a:lnTo>
                  <a:pt x="1714500" y="31750"/>
                </a:lnTo>
                <a:lnTo>
                  <a:pt x="1714500" y="44450"/>
                </a:lnTo>
                <a:lnTo>
                  <a:pt x="1816100" y="44450"/>
                </a:lnTo>
                <a:lnTo>
                  <a:pt x="1816100" y="31750"/>
                </a:lnTo>
                <a:close/>
              </a:path>
              <a:path w="11177905" h="76200">
                <a:moveTo>
                  <a:pt x="1955800" y="31750"/>
                </a:moveTo>
                <a:lnTo>
                  <a:pt x="1854200" y="31750"/>
                </a:lnTo>
                <a:lnTo>
                  <a:pt x="1854200" y="44450"/>
                </a:lnTo>
                <a:lnTo>
                  <a:pt x="1955800" y="44450"/>
                </a:lnTo>
                <a:lnTo>
                  <a:pt x="1955800" y="31750"/>
                </a:lnTo>
                <a:close/>
              </a:path>
              <a:path w="11177905" h="76200">
                <a:moveTo>
                  <a:pt x="2095500" y="31750"/>
                </a:moveTo>
                <a:lnTo>
                  <a:pt x="1993900" y="31750"/>
                </a:lnTo>
                <a:lnTo>
                  <a:pt x="1993900" y="44450"/>
                </a:lnTo>
                <a:lnTo>
                  <a:pt x="2095500" y="44450"/>
                </a:lnTo>
                <a:lnTo>
                  <a:pt x="2095500" y="31750"/>
                </a:lnTo>
                <a:close/>
              </a:path>
              <a:path w="11177905" h="76200">
                <a:moveTo>
                  <a:pt x="2235200" y="31750"/>
                </a:moveTo>
                <a:lnTo>
                  <a:pt x="2133600" y="31750"/>
                </a:lnTo>
                <a:lnTo>
                  <a:pt x="2133600" y="44450"/>
                </a:lnTo>
                <a:lnTo>
                  <a:pt x="2235200" y="44450"/>
                </a:lnTo>
                <a:lnTo>
                  <a:pt x="2235200" y="31750"/>
                </a:lnTo>
                <a:close/>
              </a:path>
              <a:path w="11177905" h="76200">
                <a:moveTo>
                  <a:pt x="2374900" y="31750"/>
                </a:moveTo>
                <a:lnTo>
                  <a:pt x="2273300" y="31750"/>
                </a:lnTo>
                <a:lnTo>
                  <a:pt x="2273300" y="44450"/>
                </a:lnTo>
                <a:lnTo>
                  <a:pt x="2374900" y="44450"/>
                </a:lnTo>
                <a:lnTo>
                  <a:pt x="2374900" y="31750"/>
                </a:lnTo>
                <a:close/>
              </a:path>
              <a:path w="11177905" h="76200">
                <a:moveTo>
                  <a:pt x="2514600" y="31750"/>
                </a:moveTo>
                <a:lnTo>
                  <a:pt x="2413000" y="31750"/>
                </a:lnTo>
                <a:lnTo>
                  <a:pt x="2413000" y="44450"/>
                </a:lnTo>
                <a:lnTo>
                  <a:pt x="2514600" y="44450"/>
                </a:lnTo>
                <a:lnTo>
                  <a:pt x="2514600" y="31750"/>
                </a:lnTo>
                <a:close/>
              </a:path>
              <a:path w="11177905" h="76200">
                <a:moveTo>
                  <a:pt x="2654300" y="31750"/>
                </a:moveTo>
                <a:lnTo>
                  <a:pt x="2552700" y="31750"/>
                </a:lnTo>
                <a:lnTo>
                  <a:pt x="2552700" y="44450"/>
                </a:lnTo>
                <a:lnTo>
                  <a:pt x="2654300" y="44450"/>
                </a:lnTo>
                <a:lnTo>
                  <a:pt x="2654300" y="31750"/>
                </a:lnTo>
                <a:close/>
              </a:path>
              <a:path w="11177905" h="76200">
                <a:moveTo>
                  <a:pt x="2794000" y="31750"/>
                </a:moveTo>
                <a:lnTo>
                  <a:pt x="2692400" y="31750"/>
                </a:lnTo>
                <a:lnTo>
                  <a:pt x="2692400" y="44450"/>
                </a:lnTo>
                <a:lnTo>
                  <a:pt x="2794000" y="44450"/>
                </a:lnTo>
                <a:lnTo>
                  <a:pt x="2794000" y="31750"/>
                </a:lnTo>
                <a:close/>
              </a:path>
              <a:path w="11177905" h="76200">
                <a:moveTo>
                  <a:pt x="2933700" y="31750"/>
                </a:moveTo>
                <a:lnTo>
                  <a:pt x="2832100" y="31750"/>
                </a:lnTo>
                <a:lnTo>
                  <a:pt x="2832100" y="44450"/>
                </a:lnTo>
                <a:lnTo>
                  <a:pt x="2933700" y="44450"/>
                </a:lnTo>
                <a:lnTo>
                  <a:pt x="2933700" y="31750"/>
                </a:lnTo>
                <a:close/>
              </a:path>
              <a:path w="11177905" h="76200">
                <a:moveTo>
                  <a:pt x="3073400" y="31750"/>
                </a:moveTo>
                <a:lnTo>
                  <a:pt x="2971800" y="31750"/>
                </a:lnTo>
                <a:lnTo>
                  <a:pt x="2971800" y="44450"/>
                </a:lnTo>
                <a:lnTo>
                  <a:pt x="3073400" y="44450"/>
                </a:lnTo>
                <a:lnTo>
                  <a:pt x="3073400" y="31750"/>
                </a:lnTo>
                <a:close/>
              </a:path>
              <a:path w="11177905" h="76200">
                <a:moveTo>
                  <a:pt x="3213100" y="31750"/>
                </a:moveTo>
                <a:lnTo>
                  <a:pt x="3111500" y="31750"/>
                </a:lnTo>
                <a:lnTo>
                  <a:pt x="3111500" y="44450"/>
                </a:lnTo>
                <a:lnTo>
                  <a:pt x="3213100" y="44450"/>
                </a:lnTo>
                <a:lnTo>
                  <a:pt x="3213100" y="31750"/>
                </a:lnTo>
                <a:close/>
              </a:path>
              <a:path w="11177905" h="76200">
                <a:moveTo>
                  <a:pt x="3352800" y="31750"/>
                </a:moveTo>
                <a:lnTo>
                  <a:pt x="3251200" y="31750"/>
                </a:lnTo>
                <a:lnTo>
                  <a:pt x="3251200" y="44450"/>
                </a:lnTo>
                <a:lnTo>
                  <a:pt x="3352800" y="44450"/>
                </a:lnTo>
                <a:lnTo>
                  <a:pt x="3352800" y="31750"/>
                </a:lnTo>
                <a:close/>
              </a:path>
              <a:path w="11177905" h="76200">
                <a:moveTo>
                  <a:pt x="3492500" y="31750"/>
                </a:moveTo>
                <a:lnTo>
                  <a:pt x="3390900" y="31750"/>
                </a:lnTo>
                <a:lnTo>
                  <a:pt x="3390900" y="44450"/>
                </a:lnTo>
                <a:lnTo>
                  <a:pt x="3492500" y="44450"/>
                </a:lnTo>
                <a:lnTo>
                  <a:pt x="3492500" y="31750"/>
                </a:lnTo>
                <a:close/>
              </a:path>
              <a:path w="11177905" h="76200">
                <a:moveTo>
                  <a:pt x="3632200" y="31750"/>
                </a:moveTo>
                <a:lnTo>
                  <a:pt x="3530600" y="31750"/>
                </a:lnTo>
                <a:lnTo>
                  <a:pt x="3530600" y="44450"/>
                </a:lnTo>
                <a:lnTo>
                  <a:pt x="3632200" y="44450"/>
                </a:lnTo>
                <a:lnTo>
                  <a:pt x="3632200" y="31750"/>
                </a:lnTo>
                <a:close/>
              </a:path>
              <a:path w="11177905" h="76200">
                <a:moveTo>
                  <a:pt x="3771900" y="31750"/>
                </a:moveTo>
                <a:lnTo>
                  <a:pt x="3670300" y="31750"/>
                </a:lnTo>
                <a:lnTo>
                  <a:pt x="3670300" y="44450"/>
                </a:lnTo>
                <a:lnTo>
                  <a:pt x="3771900" y="44450"/>
                </a:lnTo>
                <a:lnTo>
                  <a:pt x="3771900" y="31750"/>
                </a:lnTo>
                <a:close/>
              </a:path>
              <a:path w="11177905" h="76200">
                <a:moveTo>
                  <a:pt x="3911600" y="31750"/>
                </a:moveTo>
                <a:lnTo>
                  <a:pt x="3810000" y="31750"/>
                </a:lnTo>
                <a:lnTo>
                  <a:pt x="3810000" y="44450"/>
                </a:lnTo>
                <a:lnTo>
                  <a:pt x="3911600" y="44450"/>
                </a:lnTo>
                <a:lnTo>
                  <a:pt x="3911600" y="31750"/>
                </a:lnTo>
                <a:close/>
              </a:path>
              <a:path w="11177905" h="76200">
                <a:moveTo>
                  <a:pt x="4051300" y="31750"/>
                </a:moveTo>
                <a:lnTo>
                  <a:pt x="3949700" y="31750"/>
                </a:lnTo>
                <a:lnTo>
                  <a:pt x="3949700" y="44450"/>
                </a:lnTo>
                <a:lnTo>
                  <a:pt x="4051300" y="44450"/>
                </a:lnTo>
                <a:lnTo>
                  <a:pt x="4051300" y="31750"/>
                </a:lnTo>
                <a:close/>
              </a:path>
              <a:path w="11177905" h="76200">
                <a:moveTo>
                  <a:pt x="4191000" y="31750"/>
                </a:moveTo>
                <a:lnTo>
                  <a:pt x="4089400" y="31750"/>
                </a:lnTo>
                <a:lnTo>
                  <a:pt x="4089400" y="44450"/>
                </a:lnTo>
                <a:lnTo>
                  <a:pt x="4191000" y="44450"/>
                </a:lnTo>
                <a:lnTo>
                  <a:pt x="4191000" y="31750"/>
                </a:lnTo>
                <a:close/>
              </a:path>
              <a:path w="11177905" h="76200">
                <a:moveTo>
                  <a:pt x="4330700" y="31750"/>
                </a:moveTo>
                <a:lnTo>
                  <a:pt x="4229100" y="31750"/>
                </a:lnTo>
                <a:lnTo>
                  <a:pt x="4229100" y="44450"/>
                </a:lnTo>
                <a:lnTo>
                  <a:pt x="4330700" y="44450"/>
                </a:lnTo>
                <a:lnTo>
                  <a:pt x="4330700" y="31750"/>
                </a:lnTo>
                <a:close/>
              </a:path>
              <a:path w="11177905" h="76200">
                <a:moveTo>
                  <a:pt x="4470400" y="31750"/>
                </a:moveTo>
                <a:lnTo>
                  <a:pt x="4368800" y="31750"/>
                </a:lnTo>
                <a:lnTo>
                  <a:pt x="4368800" y="44450"/>
                </a:lnTo>
                <a:lnTo>
                  <a:pt x="4470400" y="44450"/>
                </a:lnTo>
                <a:lnTo>
                  <a:pt x="4470400" y="31750"/>
                </a:lnTo>
                <a:close/>
              </a:path>
              <a:path w="11177905" h="76200">
                <a:moveTo>
                  <a:pt x="4610100" y="31750"/>
                </a:moveTo>
                <a:lnTo>
                  <a:pt x="4508500" y="31750"/>
                </a:lnTo>
                <a:lnTo>
                  <a:pt x="4508500" y="44450"/>
                </a:lnTo>
                <a:lnTo>
                  <a:pt x="4610100" y="44450"/>
                </a:lnTo>
                <a:lnTo>
                  <a:pt x="4610100" y="31750"/>
                </a:lnTo>
                <a:close/>
              </a:path>
              <a:path w="11177905" h="76200">
                <a:moveTo>
                  <a:pt x="4749800" y="31750"/>
                </a:moveTo>
                <a:lnTo>
                  <a:pt x="4648200" y="31750"/>
                </a:lnTo>
                <a:lnTo>
                  <a:pt x="4648200" y="44450"/>
                </a:lnTo>
                <a:lnTo>
                  <a:pt x="4749800" y="44450"/>
                </a:lnTo>
                <a:lnTo>
                  <a:pt x="4749800" y="31750"/>
                </a:lnTo>
                <a:close/>
              </a:path>
              <a:path w="11177905" h="76200">
                <a:moveTo>
                  <a:pt x="4889500" y="31750"/>
                </a:moveTo>
                <a:lnTo>
                  <a:pt x="4787900" y="31750"/>
                </a:lnTo>
                <a:lnTo>
                  <a:pt x="4787900" y="44450"/>
                </a:lnTo>
                <a:lnTo>
                  <a:pt x="4889500" y="44450"/>
                </a:lnTo>
                <a:lnTo>
                  <a:pt x="4889500" y="31750"/>
                </a:lnTo>
                <a:close/>
              </a:path>
              <a:path w="11177905" h="76200">
                <a:moveTo>
                  <a:pt x="5029200" y="31750"/>
                </a:moveTo>
                <a:lnTo>
                  <a:pt x="4927600" y="31750"/>
                </a:lnTo>
                <a:lnTo>
                  <a:pt x="4927600" y="44450"/>
                </a:lnTo>
                <a:lnTo>
                  <a:pt x="5029200" y="44450"/>
                </a:lnTo>
                <a:lnTo>
                  <a:pt x="5029200" y="31750"/>
                </a:lnTo>
                <a:close/>
              </a:path>
              <a:path w="11177905" h="76200">
                <a:moveTo>
                  <a:pt x="5168900" y="31750"/>
                </a:moveTo>
                <a:lnTo>
                  <a:pt x="5067300" y="31750"/>
                </a:lnTo>
                <a:lnTo>
                  <a:pt x="5067300" y="44450"/>
                </a:lnTo>
                <a:lnTo>
                  <a:pt x="5168900" y="44450"/>
                </a:lnTo>
                <a:lnTo>
                  <a:pt x="5168900" y="31750"/>
                </a:lnTo>
                <a:close/>
              </a:path>
              <a:path w="11177905" h="76200">
                <a:moveTo>
                  <a:pt x="5308600" y="31750"/>
                </a:moveTo>
                <a:lnTo>
                  <a:pt x="5207000" y="31750"/>
                </a:lnTo>
                <a:lnTo>
                  <a:pt x="5207000" y="44450"/>
                </a:lnTo>
                <a:lnTo>
                  <a:pt x="5308600" y="44450"/>
                </a:lnTo>
                <a:lnTo>
                  <a:pt x="5308600" y="31750"/>
                </a:lnTo>
                <a:close/>
              </a:path>
              <a:path w="11177905" h="76200">
                <a:moveTo>
                  <a:pt x="5448300" y="31750"/>
                </a:moveTo>
                <a:lnTo>
                  <a:pt x="5346700" y="31750"/>
                </a:lnTo>
                <a:lnTo>
                  <a:pt x="5346700" y="44450"/>
                </a:lnTo>
                <a:lnTo>
                  <a:pt x="5448300" y="44450"/>
                </a:lnTo>
                <a:lnTo>
                  <a:pt x="5448300" y="31750"/>
                </a:lnTo>
                <a:close/>
              </a:path>
              <a:path w="11177905" h="76200">
                <a:moveTo>
                  <a:pt x="5588000" y="31750"/>
                </a:moveTo>
                <a:lnTo>
                  <a:pt x="5486400" y="31750"/>
                </a:lnTo>
                <a:lnTo>
                  <a:pt x="5486400" y="44450"/>
                </a:lnTo>
                <a:lnTo>
                  <a:pt x="5588000" y="44450"/>
                </a:lnTo>
                <a:lnTo>
                  <a:pt x="5588000" y="31750"/>
                </a:lnTo>
                <a:close/>
              </a:path>
              <a:path w="11177905" h="76200">
                <a:moveTo>
                  <a:pt x="5727700" y="31750"/>
                </a:moveTo>
                <a:lnTo>
                  <a:pt x="5626100" y="31750"/>
                </a:lnTo>
                <a:lnTo>
                  <a:pt x="5626100" y="44450"/>
                </a:lnTo>
                <a:lnTo>
                  <a:pt x="5727700" y="44450"/>
                </a:lnTo>
                <a:lnTo>
                  <a:pt x="5727700" y="31750"/>
                </a:lnTo>
                <a:close/>
              </a:path>
              <a:path w="11177905" h="76200">
                <a:moveTo>
                  <a:pt x="5867400" y="31750"/>
                </a:moveTo>
                <a:lnTo>
                  <a:pt x="5765800" y="31750"/>
                </a:lnTo>
                <a:lnTo>
                  <a:pt x="5765800" y="44450"/>
                </a:lnTo>
                <a:lnTo>
                  <a:pt x="5867400" y="44450"/>
                </a:lnTo>
                <a:lnTo>
                  <a:pt x="5867400" y="31750"/>
                </a:lnTo>
                <a:close/>
              </a:path>
              <a:path w="11177905" h="76200">
                <a:moveTo>
                  <a:pt x="6007100" y="31750"/>
                </a:moveTo>
                <a:lnTo>
                  <a:pt x="5905500" y="31750"/>
                </a:lnTo>
                <a:lnTo>
                  <a:pt x="5905500" y="44450"/>
                </a:lnTo>
                <a:lnTo>
                  <a:pt x="6007100" y="44450"/>
                </a:lnTo>
                <a:lnTo>
                  <a:pt x="6007100" y="31750"/>
                </a:lnTo>
                <a:close/>
              </a:path>
              <a:path w="11177905" h="76200">
                <a:moveTo>
                  <a:pt x="6146800" y="31750"/>
                </a:moveTo>
                <a:lnTo>
                  <a:pt x="6045200" y="31750"/>
                </a:lnTo>
                <a:lnTo>
                  <a:pt x="6045200" y="44450"/>
                </a:lnTo>
                <a:lnTo>
                  <a:pt x="6146800" y="44450"/>
                </a:lnTo>
                <a:lnTo>
                  <a:pt x="6146800" y="31750"/>
                </a:lnTo>
                <a:close/>
              </a:path>
              <a:path w="11177905" h="76200">
                <a:moveTo>
                  <a:pt x="6286500" y="31750"/>
                </a:moveTo>
                <a:lnTo>
                  <a:pt x="6184900" y="31750"/>
                </a:lnTo>
                <a:lnTo>
                  <a:pt x="6184900" y="44450"/>
                </a:lnTo>
                <a:lnTo>
                  <a:pt x="6286500" y="44450"/>
                </a:lnTo>
                <a:lnTo>
                  <a:pt x="6286500" y="31750"/>
                </a:lnTo>
                <a:close/>
              </a:path>
              <a:path w="11177905" h="76200">
                <a:moveTo>
                  <a:pt x="6426200" y="31750"/>
                </a:moveTo>
                <a:lnTo>
                  <a:pt x="6324600" y="31750"/>
                </a:lnTo>
                <a:lnTo>
                  <a:pt x="6324600" y="44450"/>
                </a:lnTo>
                <a:lnTo>
                  <a:pt x="6426200" y="44450"/>
                </a:lnTo>
                <a:lnTo>
                  <a:pt x="6426200" y="31750"/>
                </a:lnTo>
                <a:close/>
              </a:path>
              <a:path w="11177905" h="76200">
                <a:moveTo>
                  <a:pt x="6565900" y="31750"/>
                </a:moveTo>
                <a:lnTo>
                  <a:pt x="6464300" y="31750"/>
                </a:lnTo>
                <a:lnTo>
                  <a:pt x="6464300" y="44450"/>
                </a:lnTo>
                <a:lnTo>
                  <a:pt x="6565900" y="44450"/>
                </a:lnTo>
                <a:lnTo>
                  <a:pt x="6565900" y="31750"/>
                </a:lnTo>
                <a:close/>
              </a:path>
              <a:path w="11177905" h="76200">
                <a:moveTo>
                  <a:pt x="6705600" y="31750"/>
                </a:moveTo>
                <a:lnTo>
                  <a:pt x="6604000" y="31750"/>
                </a:lnTo>
                <a:lnTo>
                  <a:pt x="6604000" y="44450"/>
                </a:lnTo>
                <a:lnTo>
                  <a:pt x="6705600" y="44450"/>
                </a:lnTo>
                <a:lnTo>
                  <a:pt x="6705600" y="31750"/>
                </a:lnTo>
                <a:close/>
              </a:path>
              <a:path w="11177905" h="76200">
                <a:moveTo>
                  <a:pt x="6845300" y="31750"/>
                </a:moveTo>
                <a:lnTo>
                  <a:pt x="6743700" y="31750"/>
                </a:lnTo>
                <a:lnTo>
                  <a:pt x="6743700" y="44450"/>
                </a:lnTo>
                <a:lnTo>
                  <a:pt x="6845300" y="44450"/>
                </a:lnTo>
                <a:lnTo>
                  <a:pt x="6845300" y="31750"/>
                </a:lnTo>
                <a:close/>
              </a:path>
              <a:path w="11177905" h="76200">
                <a:moveTo>
                  <a:pt x="6985000" y="31750"/>
                </a:moveTo>
                <a:lnTo>
                  <a:pt x="6883400" y="31750"/>
                </a:lnTo>
                <a:lnTo>
                  <a:pt x="6883400" y="44450"/>
                </a:lnTo>
                <a:lnTo>
                  <a:pt x="6985000" y="44450"/>
                </a:lnTo>
                <a:lnTo>
                  <a:pt x="6985000" y="31750"/>
                </a:lnTo>
                <a:close/>
              </a:path>
              <a:path w="11177905" h="76200">
                <a:moveTo>
                  <a:pt x="7124700" y="31750"/>
                </a:moveTo>
                <a:lnTo>
                  <a:pt x="7023100" y="31750"/>
                </a:lnTo>
                <a:lnTo>
                  <a:pt x="7023100" y="44450"/>
                </a:lnTo>
                <a:lnTo>
                  <a:pt x="7124700" y="44450"/>
                </a:lnTo>
                <a:lnTo>
                  <a:pt x="7124700" y="31750"/>
                </a:lnTo>
                <a:close/>
              </a:path>
              <a:path w="11177905" h="76200">
                <a:moveTo>
                  <a:pt x="7264400" y="31750"/>
                </a:moveTo>
                <a:lnTo>
                  <a:pt x="7162800" y="31750"/>
                </a:lnTo>
                <a:lnTo>
                  <a:pt x="7162800" y="44450"/>
                </a:lnTo>
                <a:lnTo>
                  <a:pt x="7264400" y="44450"/>
                </a:lnTo>
                <a:lnTo>
                  <a:pt x="7264400" y="31750"/>
                </a:lnTo>
                <a:close/>
              </a:path>
              <a:path w="11177905" h="76200">
                <a:moveTo>
                  <a:pt x="7404100" y="31750"/>
                </a:moveTo>
                <a:lnTo>
                  <a:pt x="7302500" y="31750"/>
                </a:lnTo>
                <a:lnTo>
                  <a:pt x="7302500" y="44450"/>
                </a:lnTo>
                <a:lnTo>
                  <a:pt x="7404100" y="44450"/>
                </a:lnTo>
                <a:lnTo>
                  <a:pt x="7404100" y="31750"/>
                </a:lnTo>
                <a:close/>
              </a:path>
              <a:path w="11177905" h="76200">
                <a:moveTo>
                  <a:pt x="7543800" y="31750"/>
                </a:moveTo>
                <a:lnTo>
                  <a:pt x="7442200" y="31750"/>
                </a:lnTo>
                <a:lnTo>
                  <a:pt x="7442200" y="44450"/>
                </a:lnTo>
                <a:lnTo>
                  <a:pt x="7543800" y="44450"/>
                </a:lnTo>
                <a:lnTo>
                  <a:pt x="7543800" y="31750"/>
                </a:lnTo>
                <a:close/>
              </a:path>
              <a:path w="11177905" h="76200">
                <a:moveTo>
                  <a:pt x="7683500" y="31750"/>
                </a:moveTo>
                <a:lnTo>
                  <a:pt x="7581900" y="31750"/>
                </a:lnTo>
                <a:lnTo>
                  <a:pt x="7581900" y="44450"/>
                </a:lnTo>
                <a:lnTo>
                  <a:pt x="7683500" y="44450"/>
                </a:lnTo>
                <a:lnTo>
                  <a:pt x="7683500" y="31750"/>
                </a:lnTo>
                <a:close/>
              </a:path>
              <a:path w="11177905" h="76200">
                <a:moveTo>
                  <a:pt x="7823200" y="31750"/>
                </a:moveTo>
                <a:lnTo>
                  <a:pt x="7721600" y="31750"/>
                </a:lnTo>
                <a:lnTo>
                  <a:pt x="7721600" y="44450"/>
                </a:lnTo>
                <a:lnTo>
                  <a:pt x="7823200" y="44450"/>
                </a:lnTo>
                <a:lnTo>
                  <a:pt x="7823200" y="31750"/>
                </a:lnTo>
                <a:close/>
              </a:path>
              <a:path w="11177905" h="76200">
                <a:moveTo>
                  <a:pt x="7962900" y="31750"/>
                </a:moveTo>
                <a:lnTo>
                  <a:pt x="7861300" y="31750"/>
                </a:lnTo>
                <a:lnTo>
                  <a:pt x="7861300" y="44450"/>
                </a:lnTo>
                <a:lnTo>
                  <a:pt x="7962900" y="44450"/>
                </a:lnTo>
                <a:lnTo>
                  <a:pt x="7962900" y="31750"/>
                </a:lnTo>
                <a:close/>
              </a:path>
              <a:path w="11177905" h="76200">
                <a:moveTo>
                  <a:pt x="8102600" y="31750"/>
                </a:moveTo>
                <a:lnTo>
                  <a:pt x="8001000" y="31750"/>
                </a:lnTo>
                <a:lnTo>
                  <a:pt x="8001000" y="44450"/>
                </a:lnTo>
                <a:lnTo>
                  <a:pt x="8102600" y="44450"/>
                </a:lnTo>
                <a:lnTo>
                  <a:pt x="8102600" y="31750"/>
                </a:lnTo>
                <a:close/>
              </a:path>
              <a:path w="11177905" h="76200">
                <a:moveTo>
                  <a:pt x="8242300" y="31750"/>
                </a:moveTo>
                <a:lnTo>
                  <a:pt x="8140700" y="31750"/>
                </a:lnTo>
                <a:lnTo>
                  <a:pt x="8140700" y="44450"/>
                </a:lnTo>
                <a:lnTo>
                  <a:pt x="8242300" y="44450"/>
                </a:lnTo>
                <a:lnTo>
                  <a:pt x="8242300" y="31750"/>
                </a:lnTo>
                <a:close/>
              </a:path>
              <a:path w="11177905" h="76200">
                <a:moveTo>
                  <a:pt x="8382000" y="31750"/>
                </a:moveTo>
                <a:lnTo>
                  <a:pt x="8280400" y="31750"/>
                </a:lnTo>
                <a:lnTo>
                  <a:pt x="8280400" y="44450"/>
                </a:lnTo>
                <a:lnTo>
                  <a:pt x="8382000" y="44450"/>
                </a:lnTo>
                <a:lnTo>
                  <a:pt x="8382000" y="31750"/>
                </a:lnTo>
                <a:close/>
              </a:path>
              <a:path w="11177905" h="76200">
                <a:moveTo>
                  <a:pt x="8521700" y="31750"/>
                </a:moveTo>
                <a:lnTo>
                  <a:pt x="8420100" y="31750"/>
                </a:lnTo>
                <a:lnTo>
                  <a:pt x="8420100" y="44450"/>
                </a:lnTo>
                <a:lnTo>
                  <a:pt x="8521700" y="44450"/>
                </a:lnTo>
                <a:lnTo>
                  <a:pt x="8521700" y="31750"/>
                </a:lnTo>
                <a:close/>
              </a:path>
              <a:path w="11177905" h="76200">
                <a:moveTo>
                  <a:pt x="8661400" y="31750"/>
                </a:moveTo>
                <a:lnTo>
                  <a:pt x="8559800" y="31750"/>
                </a:lnTo>
                <a:lnTo>
                  <a:pt x="8559800" y="44450"/>
                </a:lnTo>
                <a:lnTo>
                  <a:pt x="8661400" y="44450"/>
                </a:lnTo>
                <a:lnTo>
                  <a:pt x="8661400" y="31750"/>
                </a:lnTo>
                <a:close/>
              </a:path>
              <a:path w="11177905" h="76200">
                <a:moveTo>
                  <a:pt x="8801100" y="31750"/>
                </a:moveTo>
                <a:lnTo>
                  <a:pt x="8699500" y="31750"/>
                </a:lnTo>
                <a:lnTo>
                  <a:pt x="8699500" y="44450"/>
                </a:lnTo>
                <a:lnTo>
                  <a:pt x="8801100" y="44450"/>
                </a:lnTo>
                <a:lnTo>
                  <a:pt x="8801100" y="31750"/>
                </a:lnTo>
                <a:close/>
              </a:path>
              <a:path w="11177905" h="76200">
                <a:moveTo>
                  <a:pt x="8940800" y="31750"/>
                </a:moveTo>
                <a:lnTo>
                  <a:pt x="8839200" y="31750"/>
                </a:lnTo>
                <a:lnTo>
                  <a:pt x="8839200" y="44450"/>
                </a:lnTo>
                <a:lnTo>
                  <a:pt x="8940800" y="44450"/>
                </a:lnTo>
                <a:lnTo>
                  <a:pt x="8940800" y="31750"/>
                </a:lnTo>
                <a:close/>
              </a:path>
              <a:path w="11177905" h="76200">
                <a:moveTo>
                  <a:pt x="9080500" y="31750"/>
                </a:moveTo>
                <a:lnTo>
                  <a:pt x="8978900" y="31750"/>
                </a:lnTo>
                <a:lnTo>
                  <a:pt x="8978900" y="44450"/>
                </a:lnTo>
                <a:lnTo>
                  <a:pt x="9080500" y="44450"/>
                </a:lnTo>
                <a:lnTo>
                  <a:pt x="9080500" y="31750"/>
                </a:lnTo>
                <a:close/>
              </a:path>
              <a:path w="11177905" h="76200">
                <a:moveTo>
                  <a:pt x="9220200" y="31750"/>
                </a:moveTo>
                <a:lnTo>
                  <a:pt x="9118600" y="31750"/>
                </a:lnTo>
                <a:lnTo>
                  <a:pt x="9118600" y="44450"/>
                </a:lnTo>
                <a:lnTo>
                  <a:pt x="9220200" y="44450"/>
                </a:lnTo>
                <a:lnTo>
                  <a:pt x="9220200" y="31750"/>
                </a:lnTo>
                <a:close/>
              </a:path>
              <a:path w="11177905" h="76200">
                <a:moveTo>
                  <a:pt x="9359900" y="31750"/>
                </a:moveTo>
                <a:lnTo>
                  <a:pt x="9258300" y="31750"/>
                </a:lnTo>
                <a:lnTo>
                  <a:pt x="9258300" y="44450"/>
                </a:lnTo>
                <a:lnTo>
                  <a:pt x="9359900" y="44450"/>
                </a:lnTo>
                <a:lnTo>
                  <a:pt x="9359900" y="31750"/>
                </a:lnTo>
                <a:close/>
              </a:path>
              <a:path w="11177905" h="76200">
                <a:moveTo>
                  <a:pt x="9499600" y="31750"/>
                </a:moveTo>
                <a:lnTo>
                  <a:pt x="9398000" y="31750"/>
                </a:lnTo>
                <a:lnTo>
                  <a:pt x="9398000" y="44450"/>
                </a:lnTo>
                <a:lnTo>
                  <a:pt x="9499600" y="44450"/>
                </a:lnTo>
                <a:lnTo>
                  <a:pt x="9499600" y="31750"/>
                </a:lnTo>
                <a:close/>
              </a:path>
              <a:path w="11177905" h="76200">
                <a:moveTo>
                  <a:pt x="9639300" y="31750"/>
                </a:moveTo>
                <a:lnTo>
                  <a:pt x="9537700" y="31750"/>
                </a:lnTo>
                <a:lnTo>
                  <a:pt x="9537700" y="44450"/>
                </a:lnTo>
                <a:lnTo>
                  <a:pt x="9639300" y="44450"/>
                </a:lnTo>
                <a:lnTo>
                  <a:pt x="9639300" y="31750"/>
                </a:lnTo>
                <a:close/>
              </a:path>
              <a:path w="11177905" h="76200">
                <a:moveTo>
                  <a:pt x="9779000" y="31750"/>
                </a:moveTo>
                <a:lnTo>
                  <a:pt x="9677400" y="31750"/>
                </a:lnTo>
                <a:lnTo>
                  <a:pt x="9677400" y="44450"/>
                </a:lnTo>
                <a:lnTo>
                  <a:pt x="9779000" y="44450"/>
                </a:lnTo>
                <a:lnTo>
                  <a:pt x="9779000" y="31750"/>
                </a:lnTo>
                <a:close/>
              </a:path>
              <a:path w="11177905" h="76200">
                <a:moveTo>
                  <a:pt x="9918700" y="31750"/>
                </a:moveTo>
                <a:lnTo>
                  <a:pt x="9817100" y="31750"/>
                </a:lnTo>
                <a:lnTo>
                  <a:pt x="9817100" y="44450"/>
                </a:lnTo>
                <a:lnTo>
                  <a:pt x="9918700" y="44450"/>
                </a:lnTo>
                <a:lnTo>
                  <a:pt x="9918700" y="31750"/>
                </a:lnTo>
                <a:close/>
              </a:path>
              <a:path w="11177905" h="76200">
                <a:moveTo>
                  <a:pt x="10058400" y="31750"/>
                </a:moveTo>
                <a:lnTo>
                  <a:pt x="9956800" y="31750"/>
                </a:lnTo>
                <a:lnTo>
                  <a:pt x="9956800" y="44450"/>
                </a:lnTo>
                <a:lnTo>
                  <a:pt x="10058400" y="44450"/>
                </a:lnTo>
                <a:lnTo>
                  <a:pt x="10058400" y="31750"/>
                </a:lnTo>
                <a:close/>
              </a:path>
              <a:path w="11177905" h="76200">
                <a:moveTo>
                  <a:pt x="10198100" y="31750"/>
                </a:moveTo>
                <a:lnTo>
                  <a:pt x="10096500" y="31750"/>
                </a:lnTo>
                <a:lnTo>
                  <a:pt x="10096500" y="44450"/>
                </a:lnTo>
                <a:lnTo>
                  <a:pt x="10198100" y="44450"/>
                </a:lnTo>
                <a:lnTo>
                  <a:pt x="10198100" y="31750"/>
                </a:lnTo>
                <a:close/>
              </a:path>
              <a:path w="11177905" h="76200">
                <a:moveTo>
                  <a:pt x="10337800" y="31750"/>
                </a:moveTo>
                <a:lnTo>
                  <a:pt x="10236200" y="31750"/>
                </a:lnTo>
                <a:lnTo>
                  <a:pt x="10236200" y="44450"/>
                </a:lnTo>
                <a:lnTo>
                  <a:pt x="10337800" y="44450"/>
                </a:lnTo>
                <a:lnTo>
                  <a:pt x="10337800" y="31750"/>
                </a:lnTo>
                <a:close/>
              </a:path>
              <a:path w="11177905" h="76200">
                <a:moveTo>
                  <a:pt x="10477500" y="31750"/>
                </a:moveTo>
                <a:lnTo>
                  <a:pt x="10375900" y="31750"/>
                </a:lnTo>
                <a:lnTo>
                  <a:pt x="10375900" y="44450"/>
                </a:lnTo>
                <a:lnTo>
                  <a:pt x="10477500" y="44450"/>
                </a:lnTo>
                <a:lnTo>
                  <a:pt x="10477500" y="31750"/>
                </a:lnTo>
                <a:close/>
              </a:path>
              <a:path w="11177905" h="76200">
                <a:moveTo>
                  <a:pt x="10617200" y="31750"/>
                </a:moveTo>
                <a:lnTo>
                  <a:pt x="10515600" y="31750"/>
                </a:lnTo>
                <a:lnTo>
                  <a:pt x="10515600" y="44450"/>
                </a:lnTo>
                <a:lnTo>
                  <a:pt x="10617200" y="44450"/>
                </a:lnTo>
                <a:lnTo>
                  <a:pt x="10617200" y="31750"/>
                </a:lnTo>
                <a:close/>
              </a:path>
              <a:path w="11177905" h="76200">
                <a:moveTo>
                  <a:pt x="10756900" y="31750"/>
                </a:moveTo>
                <a:lnTo>
                  <a:pt x="10655300" y="31750"/>
                </a:lnTo>
                <a:lnTo>
                  <a:pt x="10655300" y="44450"/>
                </a:lnTo>
                <a:lnTo>
                  <a:pt x="10756900" y="44450"/>
                </a:lnTo>
                <a:lnTo>
                  <a:pt x="10756900" y="31750"/>
                </a:lnTo>
                <a:close/>
              </a:path>
              <a:path w="11177905" h="76200">
                <a:moveTo>
                  <a:pt x="10896600" y="31750"/>
                </a:moveTo>
                <a:lnTo>
                  <a:pt x="10795000" y="31750"/>
                </a:lnTo>
                <a:lnTo>
                  <a:pt x="10795000" y="44450"/>
                </a:lnTo>
                <a:lnTo>
                  <a:pt x="10896600" y="44450"/>
                </a:lnTo>
                <a:lnTo>
                  <a:pt x="10896600" y="31750"/>
                </a:lnTo>
                <a:close/>
              </a:path>
              <a:path w="11177905" h="76200">
                <a:moveTo>
                  <a:pt x="11036300" y="31750"/>
                </a:moveTo>
                <a:lnTo>
                  <a:pt x="10934700" y="31750"/>
                </a:lnTo>
                <a:lnTo>
                  <a:pt x="10934700" y="44450"/>
                </a:lnTo>
                <a:lnTo>
                  <a:pt x="11036300" y="44450"/>
                </a:lnTo>
                <a:lnTo>
                  <a:pt x="11036300" y="31750"/>
                </a:lnTo>
                <a:close/>
              </a:path>
              <a:path w="11177905" h="76200">
                <a:moveTo>
                  <a:pt x="11139805" y="0"/>
                </a:moveTo>
                <a:lnTo>
                  <a:pt x="11124957" y="2988"/>
                </a:lnTo>
                <a:lnTo>
                  <a:pt x="11112849" y="11144"/>
                </a:lnTo>
                <a:lnTo>
                  <a:pt x="11104693" y="23252"/>
                </a:lnTo>
                <a:lnTo>
                  <a:pt x="11101705" y="38100"/>
                </a:lnTo>
                <a:lnTo>
                  <a:pt x="11104693" y="52947"/>
                </a:lnTo>
                <a:lnTo>
                  <a:pt x="11112849" y="65055"/>
                </a:lnTo>
                <a:lnTo>
                  <a:pt x="11124957" y="73211"/>
                </a:lnTo>
                <a:lnTo>
                  <a:pt x="11139805" y="76200"/>
                </a:lnTo>
                <a:lnTo>
                  <a:pt x="11154652" y="73211"/>
                </a:lnTo>
                <a:lnTo>
                  <a:pt x="11166760" y="65055"/>
                </a:lnTo>
                <a:lnTo>
                  <a:pt x="11174916" y="52947"/>
                </a:lnTo>
                <a:lnTo>
                  <a:pt x="11176626" y="44450"/>
                </a:lnTo>
                <a:lnTo>
                  <a:pt x="11139805" y="44450"/>
                </a:lnTo>
                <a:lnTo>
                  <a:pt x="11139805" y="31750"/>
                </a:lnTo>
                <a:lnTo>
                  <a:pt x="11176626" y="31750"/>
                </a:lnTo>
                <a:lnTo>
                  <a:pt x="11174916" y="23252"/>
                </a:lnTo>
                <a:lnTo>
                  <a:pt x="11166760" y="11144"/>
                </a:lnTo>
                <a:lnTo>
                  <a:pt x="11154652" y="2988"/>
                </a:lnTo>
                <a:lnTo>
                  <a:pt x="11139805" y="0"/>
                </a:lnTo>
                <a:close/>
              </a:path>
              <a:path w="11177905" h="76200">
                <a:moveTo>
                  <a:pt x="11102983" y="31750"/>
                </a:moveTo>
                <a:lnTo>
                  <a:pt x="11074400" y="31750"/>
                </a:lnTo>
                <a:lnTo>
                  <a:pt x="11074400" y="44450"/>
                </a:lnTo>
                <a:lnTo>
                  <a:pt x="11102983" y="44450"/>
                </a:lnTo>
                <a:lnTo>
                  <a:pt x="11101705" y="38100"/>
                </a:lnTo>
                <a:lnTo>
                  <a:pt x="11102983" y="31750"/>
                </a:lnTo>
                <a:close/>
              </a:path>
              <a:path w="11177905" h="76200">
                <a:moveTo>
                  <a:pt x="11176626" y="31750"/>
                </a:moveTo>
                <a:lnTo>
                  <a:pt x="11139805" y="31750"/>
                </a:lnTo>
                <a:lnTo>
                  <a:pt x="11139805" y="44450"/>
                </a:lnTo>
                <a:lnTo>
                  <a:pt x="11176626" y="44450"/>
                </a:lnTo>
                <a:lnTo>
                  <a:pt x="11177905" y="38100"/>
                </a:lnTo>
                <a:lnTo>
                  <a:pt x="11176626" y="3175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txBox="1"/>
          <p:nvPr/>
        </p:nvSpPr>
        <p:spPr>
          <a:xfrm>
            <a:off x="780694" y="3530854"/>
            <a:ext cx="635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教育风格</a:t>
            </a:r>
            <a:endParaRPr sz="1200">
              <a:latin typeface="微软雅黑"/>
              <a:cs typeface="微软雅黑"/>
            </a:endParaRPr>
          </a:p>
        </p:txBody>
      </p:sp>
      <p:sp>
        <p:nvSpPr>
          <p:cNvPr id="10" name="object 10"/>
          <p:cNvSpPr/>
          <p:nvPr/>
        </p:nvSpPr>
        <p:spPr>
          <a:xfrm>
            <a:off x="512063" y="4198620"/>
            <a:ext cx="11177905" cy="76200"/>
          </a:xfrm>
          <a:custGeom>
            <a:rect l="l" t="t" r="r" b="b"/>
            <a:pathLst>
              <a:path w="11177905" h="76200">
                <a:moveTo>
                  <a:pt x="38100" y="0"/>
                </a:moveTo>
                <a:lnTo>
                  <a:pt x="23268" y="2988"/>
                </a:lnTo>
                <a:lnTo>
                  <a:pt x="11158" y="11144"/>
                </a:lnTo>
                <a:lnTo>
                  <a:pt x="2993" y="23252"/>
                </a:lnTo>
                <a:lnTo>
                  <a:pt x="0" y="38099"/>
                </a:lnTo>
                <a:lnTo>
                  <a:pt x="2993" y="52947"/>
                </a:lnTo>
                <a:lnTo>
                  <a:pt x="11158" y="65055"/>
                </a:lnTo>
                <a:lnTo>
                  <a:pt x="23268" y="73211"/>
                </a:lnTo>
                <a:lnTo>
                  <a:pt x="38100" y="76199"/>
                </a:lnTo>
                <a:lnTo>
                  <a:pt x="52931" y="73211"/>
                </a:lnTo>
                <a:lnTo>
                  <a:pt x="65041" y="65055"/>
                </a:lnTo>
                <a:lnTo>
                  <a:pt x="73206" y="52947"/>
                </a:lnTo>
                <a:lnTo>
                  <a:pt x="74919" y="44449"/>
                </a:lnTo>
                <a:lnTo>
                  <a:pt x="38100" y="44449"/>
                </a:lnTo>
                <a:lnTo>
                  <a:pt x="38100" y="31749"/>
                </a:lnTo>
                <a:lnTo>
                  <a:pt x="74919" y="31749"/>
                </a:lnTo>
                <a:lnTo>
                  <a:pt x="73206" y="23252"/>
                </a:lnTo>
                <a:lnTo>
                  <a:pt x="65041" y="11144"/>
                </a:lnTo>
                <a:lnTo>
                  <a:pt x="52931" y="2988"/>
                </a:lnTo>
                <a:lnTo>
                  <a:pt x="38100" y="0"/>
                </a:lnTo>
                <a:close/>
              </a:path>
              <a:path w="11177905" h="76200">
                <a:moveTo>
                  <a:pt x="74919" y="31749"/>
                </a:moveTo>
                <a:lnTo>
                  <a:pt x="38100" y="31749"/>
                </a:lnTo>
                <a:lnTo>
                  <a:pt x="38100" y="44449"/>
                </a:lnTo>
                <a:lnTo>
                  <a:pt x="74919" y="44449"/>
                </a:lnTo>
                <a:lnTo>
                  <a:pt x="76200" y="38099"/>
                </a:lnTo>
                <a:lnTo>
                  <a:pt x="74919" y="31749"/>
                </a:lnTo>
                <a:close/>
              </a:path>
              <a:path w="11177905" h="76200">
                <a:moveTo>
                  <a:pt x="139700" y="31749"/>
                </a:moveTo>
                <a:lnTo>
                  <a:pt x="74919" y="31749"/>
                </a:lnTo>
                <a:lnTo>
                  <a:pt x="76200" y="38099"/>
                </a:lnTo>
                <a:lnTo>
                  <a:pt x="74919" y="44449"/>
                </a:lnTo>
                <a:lnTo>
                  <a:pt x="139700" y="44449"/>
                </a:lnTo>
                <a:lnTo>
                  <a:pt x="139700" y="31749"/>
                </a:lnTo>
                <a:close/>
              </a:path>
              <a:path w="11177905" h="76200">
                <a:moveTo>
                  <a:pt x="279400" y="31749"/>
                </a:moveTo>
                <a:lnTo>
                  <a:pt x="177800" y="31749"/>
                </a:lnTo>
                <a:lnTo>
                  <a:pt x="177800" y="44449"/>
                </a:lnTo>
                <a:lnTo>
                  <a:pt x="279400" y="44449"/>
                </a:lnTo>
                <a:lnTo>
                  <a:pt x="279400" y="31749"/>
                </a:lnTo>
                <a:close/>
              </a:path>
              <a:path w="11177905" h="76200">
                <a:moveTo>
                  <a:pt x="419099" y="31749"/>
                </a:moveTo>
                <a:lnTo>
                  <a:pt x="317499" y="31749"/>
                </a:lnTo>
                <a:lnTo>
                  <a:pt x="317499" y="44449"/>
                </a:lnTo>
                <a:lnTo>
                  <a:pt x="419099" y="44449"/>
                </a:lnTo>
                <a:lnTo>
                  <a:pt x="419099" y="31749"/>
                </a:lnTo>
                <a:close/>
              </a:path>
              <a:path w="11177905" h="76200">
                <a:moveTo>
                  <a:pt x="558799" y="31749"/>
                </a:moveTo>
                <a:lnTo>
                  <a:pt x="457199" y="31749"/>
                </a:lnTo>
                <a:lnTo>
                  <a:pt x="457199" y="44449"/>
                </a:lnTo>
                <a:lnTo>
                  <a:pt x="558799" y="44449"/>
                </a:lnTo>
                <a:lnTo>
                  <a:pt x="558799" y="31749"/>
                </a:lnTo>
                <a:close/>
              </a:path>
              <a:path w="11177905" h="76200">
                <a:moveTo>
                  <a:pt x="698499" y="31749"/>
                </a:moveTo>
                <a:lnTo>
                  <a:pt x="596899" y="31749"/>
                </a:lnTo>
                <a:lnTo>
                  <a:pt x="596899" y="44449"/>
                </a:lnTo>
                <a:lnTo>
                  <a:pt x="698499" y="44449"/>
                </a:lnTo>
                <a:lnTo>
                  <a:pt x="698499" y="31749"/>
                </a:lnTo>
                <a:close/>
              </a:path>
              <a:path w="11177905" h="76200">
                <a:moveTo>
                  <a:pt x="838200" y="31749"/>
                </a:moveTo>
                <a:lnTo>
                  <a:pt x="736599" y="31749"/>
                </a:lnTo>
                <a:lnTo>
                  <a:pt x="736599" y="44449"/>
                </a:lnTo>
                <a:lnTo>
                  <a:pt x="838200" y="44449"/>
                </a:lnTo>
                <a:lnTo>
                  <a:pt x="838200" y="31749"/>
                </a:lnTo>
                <a:close/>
              </a:path>
              <a:path w="11177905" h="76200">
                <a:moveTo>
                  <a:pt x="977900" y="31749"/>
                </a:moveTo>
                <a:lnTo>
                  <a:pt x="876300" y="31749"/>
                </a:lnTo>
                <a:lnTo>
                  <a:pt x="876300" y="44449"/>
                </a:lnTo>
                <a:lnTo>
                  <a:pt x="977900" y="44449"/>
                </a:lnTo>
                <a:lnTo>
                  <a:pt x="977900" y="31749"/>
                </a:lnTo>
                <a:close/>
              </a:path>
              <a:path w="11177905" h="76200">
                <a:moveTo>
                  <a:pt x="1117600" y="31749"/>
                </a:moveTo>
                <a:lnTo>
                  <a:pt x="1016000" y="31749"/>
                </a:lnTo>
                <a:lnTo>
                  <a:pt x="1016000" y="44449"/>
                </a:lnTo>
                <a:lnTo>
                  <a:pt x="1117600" y="44449"/>
                </a:lnTo>
                <a:lnTo>
                  <a:pt x="1117600" y="31749"/>
                </a:lnTo>
                <a:close/>
              </a:path>
              <a:path w="11177905" h="76200">
                <a:moveTo>
                  <a:pt x="1257300" y="31749"/>
                </a:moveTo>
                <a:lnTo>
                  <a:pt x="1155700" y="31749"/>
                </a:lnTo>
                <a:lnTo>
                  <a:pt x="1155700" y="44449"/>
                </a:lnTo>
                <a:lnTo>
                  <a:pt x="1257300" y="44449"/>
                </a:lnTo>
                <a:lnTo>
                  <a:pt x="1257300" y="31749"/>
                </a:lnTo>
                <a:close/>
              </a:path>
              <a:path w="11177905" h="76200">
                <a:moveTo>
                  <a:pt x="1397000" y="31749"/>
                </a:moveTo>
                <a:lnTo>
                  <a:pt x="1295400" y="31749"/>
                </a:lnTo>
                <a:lnTo>
                  <a:pt x="1295400" y="44449"/>
                </a:lnTo>
                <a:lnTo>
                  <a:pt x="1397000" y="44449"/>
                </a:lnTo>
                <a:lnTo>
                  <a:pt x="1397000" y="31749"/>
                </a:lnTo>
                <a:close/>
              </a:path>
              <a:path w="11177905" h="76200">
                <a:moveTo>
                  <a:pt x="1536700" y="31749"/>
                </a:moveTo>
                <a:lnTo>
                  <a:pt x="1435100" y="31749"/>
                </a:lnTo>
                <a:lnTo>
                  <a:pt x="1435100" y="44449"/>
                </a:lnTo>
                <a:lnTo>
                  <a:pt x="1536700" y="44449"/>
                </a:lnTo>
                <a:lnTo>
                  <a:pt x="1536700" y="31749"/>
                </a:lnTo>
                <a:close/>
              </a:path>
              <a:path w="11177905" h="76200">
                <a:moveTo>
                  <a:pt x="1676400" y="31749"/>
                </a:moveTo>
                <a:lnTo>
                  <a:pt x="1574800" y="31749"/>
                </a:lnTo>
                <a:lnTo>
                  <a:pt x="1574800" y="44449"/>
                </a:lnTo>
                <a:lnTo>
                  <a:pt x="1676400" y="44449"/>
                </a:lnTo>
                <a:lnTo>
                  <a:pt x="1676400" y="31749"/>
                </a:lnTo>
                <a:close/>
              </a:path>
              <a:path w="11177905" h="76200">
                <a:moveTo>
                  <a:pt x="1816100" y="31749"/>
                </a:moveTo>
                <a:lnTo>
                  <a:pt x="1714500" y="31749"/>
                </a:lnTo>
                <a:lnTo>
                  <a:pt x="1714500" y="44449"/>
                </a:lnTo>
                <a:lnTo>
                  <a:pt x="1816100" y="44449"/>
                </a:lnTo>
                <a:lnTo>
                  <a:pt x="1816100" y="31749"/>
                </a:lnTo>
                <a:close/>
              </a:path>
              <a:path w="11177905" h="76200">
                <a:moveTo>
                  <a:pt x="1955800" y="31749"/>
                </a:moveTo>
                <a:lnTo>
                  <a:pt x="1854200" y="31749"/>
                </a:lnTo>
                <a:lnTo>
                  <a:pt x="1854200" y="44449"/>
                </a:lnTo>
                <a:lnTo>
                  <a:pt x="1955800" y="44449"/>
                </a:lnTo>
                <a:lnTo>
                  <a:pt x="1955800" y="31749"/>
                </a:lnTo>
                <a:close/>
              </a:path>
              <a:path w="11177905" h="76200">
                <a:moveTo>
                  <a:pt x="2095500" y="31749"/>
                </a:moveTo>
                <a:lnTo>
                  <a:pt x="1993900" y="31749"/>
                </a:lnTo>
                <a:lnTo>
                  <a:pt x="1993900" y="44449"/>
                </a:lnTo>
                <a:lnTo>
                  <a:pt x="2095500" y="44449"/>
                </a:lnTo>
                <a:lnTo>
                  <a:pt x="2095500" y="31749"/>
                </a:lnTo>
                <a:close/>
              </a:path>
              <a:path w="11177905" h="76200">
                <a:moveTo>
                  <a:pt x="2235200" y="31749"/>
                </a:moveTo>
                <a:lnTo>
                  <a:pt x="2133600" y="31749"/>
                </a:lnTo>
                <a:lnTo>
                  <a:pt x="2133600" y="44449"/>
                </a:lnTo>
                <a:lnTo>
                  <a:pt x="2235200" y="44449"/>
                </a:lnTo>
                <a:lnTo>
                  <a:pt x="2235200" y="31749"/>
                </a:lnTo>
                <a:close/>
              </a:path>
              <a:path w="11177905" h="76200">
                <a:moveTo>
                  <a:pt x="2374900" y="31749"/>
                </a:moveTo>
                <a:lnTo>
                  <a:pt x="2273300" y="31749"/>
                </a:lnTo>
                <a:lnTo>
                  <a:pt x="2273300" y="44449"/>
                </a:lnTo>
                <a:lnTo>
                  <a:pt x="2374900" y="44449"/>
                </a:lnTo>
                <a:lnTo>
                  <a:pt x="2374900" y="31749"/>
                </a:lnTo>
                <a:close/>
              </a:path>
              <a:path w="11177905" h="76200">
                <a:moveTo>
                  <a:pt x="2514600" y="31749"/>
                </a:moveTo>
                <a:lnTo>
                  <a:pt x="2413000" y="31749"/>
                </a:lnTo>
                <a:lnTo>
                  <a:pt x="2413000" y="44449"/>
                </a:lnTo>
                <a:lnTo>
                  <a:pt x="2514600" y="44449"/>
                </a:lnTo>
                <a:lnTo>
                  <a:pt x="2514600" y="31749"/>
                </a:lnTo>
                <a:close/>
              </a:path>
              <a:path w="11177905" h="76200">
                <a:moveTo>
                  <a:pt x="2654300" y="31749"/>
                </a:moveTo>
                <a:lnTo>
                  <a:pt x="2552700" y="31749"/>
                </a:lnTo>
                <a:lnTo>
                  <a:pt x="2552700" y="44449"/>
                </a:lnTo>
                <a:lnTo>
                  <a:pt x="2654300" y="44449"/>
                </a:lnTo>
                <a:lnTo>
                  <a:pt x="2654300" y="31749"/>
                </a:lnTo>
                <a:close/>
              </a:path>
              <a:path w="11177905" h="76200">
                <a:moveTo>
                  <a:pt x="2794000" y="31749"/>
                </a:moveTo>
                <a:lnTo>
                  <a:pt x="2692400" y="31749"/>
                </a:lnTo>
                <a:lnTo>
                  <a:pt x="2692400" y="44449"/>
                </a:lnTo>
                <a:lnTo>
                  <a:pt x="2794000" y="44449"/>
                </a:lnTo>
                <a:lnTo>
                  <a:pt x="2794000" y="31749"/>
                </a:lnTo>
                <a:close/>
              </a:path>
              <a:path w="11177905" h="76200">
                <a:moveTo>
                  <a:pt x="2933700" y="31749"/>
                </a:moveTo>
                <a:lnTo>
                  <a:pt x="2832100" y="31749"/>
                </a:lnTo>
                <a:lnTo>
                  <a:pt x="2832100" y="44449"/>
                </a:lnTo>
                <a:lnTo>
                  <a:pt x="2933700" y="44449"/>
                </a:lnTo>
                <a:lnTo>
                  <a:pt x="2933700" y="31749"/>
                </a:lnTo>
                <a:close/>
              </a:path>
              <a:path w="11177905" h="76200">
                <a:moveTo>
                  <a:pt x="3073400" y="31749"/>
                </a:moveTo>
                <a:lnTo>
                  <a:pt x="2971800" y="31749"/>
                </a:lnTo>
                <a:lnTo>
                  <a:pt x="2971800" y="44449"/>
                </a:lnTo>
                <a:lnTo>
                  <a:pt x="3073400" y="44449"/>
                </a:lnTo>
                <a:lnTo>
                  <a:pt x="3073400" y="31749"/>
                </a:lnTo>
                <a:close/>
              </a:path>
              <a:path w="11177905" h="76200">
                <a:moveTo>
                  <a:pt x="3213100" y="31749"/>
                </a:moveTo>
                <a:lnTo>
                  <a:pt x="3111500" y="31749"/>
                </a:lnTo>
                <a:lnTo>
                  <a:pt x="3111500" y="44449"/>
                </a:lnTo>
                <a:lnTo>
                  <a:pt x="3213100" y="44449"/>
                </a:lnTo>
                <a:lnTo>
                  <a:pt x="3213100" y="31749"/>
                </a:lnTo>
                <a:close/>
              </a:path>
              <a:path w="11177905" h="76200">
                <a:moveTo>
                  <a:pt x="3352800" y="31749"/>
                </a:moveTo>
                <a:lnTo>
                  <a:pt x="3251200" y="31749"/>
                </a:lnTo>
                <a:lnTo>
                  <a:pt x="3251200" y="44449"/>
                </a:lnTo>
                <a:lnTo>
                  <a:pt x="3352800" y="44449"/>
                </a:lnTo>
                <a:lnTo>
                  <a:pt x="3352800" y="31749"/>
                </a:lnTo>
                <a:close/>
              </a:path>
              <a:path w="11177905" h="76200">
                <a:moveTo>
                  <a:pt x="3492500" y="31749"/>
                </a:moveTo>
                <a:lnTo>
                  <a:pt x="3390900" y="31749"/>
                </a:lnTo>
                <a:lnTo>
                  <a:pt x="3390900" y="44449"/>
                </a:lnTo>
                <a:lnTo>
                  <a:pt x="3492500" y="44449"/>
                </a:lnTo>
                <a:lnTo>
                  <a:pt x="3492500" y="31749"/>
                </a:lnTo>
                <a:close/>
              </a:path>
              <a:path w="11177905" h="76200">
                <a:moveTo>
                  <a:pt x="3632200" y="31749"/>
                </a:moveTo>
                <a:lnTo>
                  <a:pt x="3530600" y="31749"/>
                </a:lnTo>
                <a:lnTo>
                  <a:pt x="3530600" y="44449"/>
                </a:lnTo>
                <a:lnTo>
                  <a:pt x="3632200" y="44449"/>
                </a:lnTo>
                <a:lnTo>
                  <a:pt x="3632200" y="31749"/>
                </a:lnTo>
                <a:close/>
              </a:path>
              <a:path w="11177905" h="76200">
                <a:moveTo>
                  <a:pt x="3771900" y="31749"/>
                </a:moveTo>
                <a:lnTo>
                  <a:pt x="3670300" y="31749"/>
                </a:lnTo>
                <a:lnTo>
                  <a:pt x="3670300" y="44449"/>
                </a:lnTo>
                <a:lnTo>
                  <a:pt x="3771900" y="44449"/>
                </a:lnTo>
                <a:lnTo>
                  <a:pt x="3771900" y="31749"/>
                </a:lnTo>
                <a:close/>
              </a:path>
              <a:path w="11177905" h="76200">
                <a:moveTo>
                  <a:pt x="3911600" y="31749"/>
                </a:moveTo>
                <a:lnTo>
                  <a:pt x="3810000" y="31749"/>
                </a:lnTo>
                <a:lnTo>
                  <a:pt x="3810000" y="44449"/>
                </a:lnTo>
                <a:lnTo>
                  <a:pt x="3911600" y="44449"/>
                </a:lnTo>
                <a:lnTo>
                  <a:pt x="3911600" y="31749"/>
                </a:lnTo>
                <a:close/>
              </a:path>
              <a:path w="11177905" h="76200">
                <a:moveTo>
                  <a:pt x="4051300" y="31749"/>
                </a:moveTo>
                <a:lnTo>
                  <a:pt x="3949700" y="31749"/>
                </a:lnTo>
                <a:lnTo>
                  <a:pt x="3949700" y="44449"/>
                </a:lnTo>
                <a:lnTo>
                  <a:pt x="4051300" y="44449"/>
                </a:lnTo>
                <a:lnTo>
                  <a:pt x="4051300" y="31749"/>
                </a:lnTo>
                <a:close/>
              </a:path>
              <a:path w="11177905" h="76200">
                <a:moveTo>
                  <a:pt x="4191000" y="31749"/>
                </a:moveTo>
                <a:lnTo>
                  <a:pt x="4089400" y="31749"/>
                </a:lnTo>
                <a:lnTo>
                  <a:pt x="4089400" y="44449"/>
                </a:lnTo>
                <a:lnTo>
                  <a:pt x="4191000" y="44449"/>
                </a:lnTo>
                <a:lnTo>
                  <a:pt x="4191000" y="31749"/>
                </a:lnTo>
                <a:close/>
              </a:path>
              <a:path w="11177905" h="76200">
                <a:moveTo>
                  <a:pt x="4330700" y="31749"/>
                </a:moveTo>
                <a:lnTo>
                  <a:pt x="4229100" y="31749"/>
                </a:lnTo>
                <a:lnTo>
                  <a:pt x="4229100" y="44449"/>
                </a:lnTo>
                <a:lnTo>
                  <a:pt x="4330700" y="44449"/>
                </a:lnTo>
                <a:lnTo>
                  <a:pt x="4330700" y="31749"/>
                </a:lnTo>
                <a:close/>
              </a:path>
              <a:path w="11177905" h="76200">
                <a:moveTo>
                  <a:pt x="4470400" y="31749"/>
                </a:moveTo>
                <a:lnTo>
                  <a:pt x="4368800" y="31749"/>
                </a:lnTo>
                <a:lnTo>
                  <a:pt x="4368800" y="44449"/>
                </a:lnTo>
                <a:lnTo>
                  <a:pt x="4470400" y="44449"/>
                </a:lnTo>
                <a:lnTo>
                  <a:pt x="4470400" y="31749"/>
                </a:lnTo>
                <a:close/>
              </a:path>
              <a:path w="11177905" h="76200">
                <a:moveTo>
                  <a:pt x="4610100" y="31749"/>
                </a:moveTo>
                <a:lnTo>
                  <a:pt x="4508500" y="31749"/>
                </a:lnTo>
                <a:lnTo>
                  <a:pt x="4508500" y="44449"/>
                </a:lnTo>
                <a:lnTo>
                  <a:pt x="4610100" y="44449"/>
                </a:lnTo>
                <a:lnTo>
                  <a:pt x="4610100" y="31749"/>
                </a:lnTo>
                <a:close/>
              </a:path>
              <a:path w="11177905" h="76200">
                <a:moveTo>
                  <a:pt x="4749800" y="31749"/>
                </a:moveTo>
                <a:lnTo>
                  <a:pt x="4648200" y="31749"/>
                </a:lnTo>
                <a:lnTo>
                  <a:pt x="4648200" y="44449"/>
                </a:lnTo>
                <a:lnTo>
                  <a:pt x="4749800" y="44449"/>
                </a:lnTo>
                <a:lnTo>
                  <a:pt x="4749800" y="31749"/>
                </a:lnTo>
                <a:close/>
              </a:path>
              <a:path w="11177905" h="76200">
                <a:moveTo>
                  <a:pt x="4889500" y="31749"/>
                </a:moveTo>
                <a:lnTo>
                  <a:pt x="4787900" y="31749"/>
                </a:lnTo>
                <a:lnTo>
                  <a:pt x="4787900" y="44449"/>
                </a:lnTo>
                <a:lnTo>
                  <a:pt x="4889500" y="44449"/>
                </a:lnTo>
                <a:lnTo>
                  <a:pt x="4889500" y="31749"/>
                </a:lnTo>
                <a:close/>
              </a:path>
              <a:path w="11177905" h="76200">
                <a:moveTo>
                  <a:pt x="5029200" y="31749"/>
                </a:moveTo>
                <a:lnTo>
                  <a:pt x="4927600" y="31749"/>
                </a:lnTo>
                <a:lnTo>
                  <a:pt x="4927600" y="44449"/>
                </a:lnTo>
                <a:lnTo>
                  <a:pt x="5029200" y="44449"/>
                </a:lnTo>
                <a:lnTo>
                  <a:pt x="5029200" y="31749"/>
                </a:lnTo>
                <a:close/>
              </a:path>
              <a:path w="11177905" h="76200">
                <a:moveTo>
                  <a:pt x="5168900" y="31749"/>
                </a:moveTo>
                <a:lnTo>
                  <a:pt x="5067300" y="31749"/>
                </a:lnTo>
                <a:lnTo>
                  <a:pt x="5067300" y="44449"/>
                </a:lnTo>
                <a:lnTo>
                  <a:pt x="5168900" y="44449"/>
                </a:lnTo>
                <a:lnTo>
                  <a:pt x="5168900" y="31749"/>
                </a:lnTo>
                <a:close/>
              </a:path>
              <a:path w="11177905" h="76200">
                <a:moveTo>
                  <a:pt x="5308600" y="31749"/>
                </a:moveTo>
                <a:lnTo>
                  <a:pt x="5207000" y="31749"/>
                </a:lnTo>
                <a:lnTo>
                  <a:pt x="5207000" y="44449"/>
                </a:lnTo>
                <a:lnTo>
                  <a:pt x="5308600" y="44449"/>
                </a:lnTo>
                <a:lnTo>
                  <a:pt x="5308600" y="31749"/>
                </a:lnTo>
                <a:close/>
              </a:path>
              <a:path w="11177905" h="76200">
                <a:moveTo>
                  <a:pt x="5448300" y="31749"/>
                </a:moveTo>
                <a:lnTo>
                  <a:pt x="5346700" y="31749"/>
                </a:lnTo>
                <a:lnTo>
                  <a:pt x="5346700" y="44449"/>
                </a:lnTo>
                <a:lnTo>
                  <a:pt x="5448300" y="44449"/>
                </a:lnTo>
                <a:lnTo>
                  <a:pt x="5448300" y="31749"/>
                </a:lnTo>
                <a:close/>
              </a:path>
              <a:path w="11177905" h="76200">
                <a:moveTo>
                  <a:pt x="5588000" y="31749"/>
                </a:moveTo>
                <a:lnTo>
                  <a:pt x="5486400" y="31749"/>
                </a:lnTo>
                <a:lnTo>
                  <a:pt x="5486400" y="44449"/>
                </a:lnTo>
                <a:lnTo>
                  <a:pt x="5588000" y="44449"/>
                </a:lnTo>
                <a:lnTo>
                  <a:pt x="5588000" y="31749"/>
                </a:lnTo>
                <a:close/>
              </a:path>
              <a:path w="11177905" h="76200">
                <a:moveTo>
                  <a:pt x="5727700" y="31749"/>
                </a:moveTo>
                <a:lnTo>
                  <a:pt x="5626100" y="31749"/>
                </a:lnTo>
                <a:lnTo>
                  <a:pt x="5626100" y="44449"/>
                </a:lnTo>
                <a:lnTo>
                  <a:pt x="5727700" y="44449"/>
                </a:lnTo>
                <a:lnTo>
                  <a:pt x="5727700" y="31749"/>
                </a:lnTo>
                <a:close/>
              </a:path>
              <a:path w="11177905" h="76200">
                <a:moveTo>
                  <a:pt x="5867400" y="31749"/>
                </a:moveTo>
                <a:lnTo>
                  <a:pt x="5765800" y="31749"/>
                </a:lnTo>
                <a:lnTo>
                  <a:pt x="5765800" y="44449"/>
                </a:lnTo>
                <a:lnTo>
                  <a:pt x="5867400" y="44449"/>
                </a:lnTo>
                <a:lnTo>
                  <a:pt x="5867400" y="31749"/>
                </a:lnTo>
                <a:close/>
              </a:path>
              <a:path w="11177905" h="76200">
                <a:moveTo>
                  <a:pt x="6007100" y="31749"/>
                </a:moveTo>
                <a:lnTo>
                  <a:pt x="5905500" y="31749"/>
                </a:lnTo>
                <a:lnTo>
                  <a:pt x="5905500" y="44449"/>
                </a:lnTo>
                <a:lnTo>
                  <a:pt x="6007100" y="44449"/>
                </a:lnTo>
                <a:lnTo>
                  <a:pt x="6007100" y="31749"/>
                </a:lnTo>
                <a:close/>
              </a:path>
              <a:path w="11177905" h="76200">
                <a:moveTo>
                  <a:pt x="6146800" y="31749"/>
                </a:moveTo>
                <a:lnTo>
                  <a:pt x="6045200" y="31749"/>
                </a:lnTo>
                <a:lnTo>
                  <a:pt x="6045200" y="44449"/>
                </a:lnTo>
                <a:lnTo>
                  <a:pt x="6146800" y="44449"/>
                </a:lnTo>
                <a:lnTo>
                  <a:pt x="6146800" y="31749"/>
                </a:lnTo>
                <a:close/>
              </a:path>
              <a:path w="11177905" h="76200">
                <a:moveTo>
                  <a:pt x="6286500" y="31749"/>
                </a:moveTo>
                <a:lnTo>
                  <a:pt x="6184900" y="31749"/>
                </a:lnTo>
                <a:lnTo>
                  <a:pt x="6184900" y="44449"/>
                </a:lnTo>
                <a:lnTo>
                  <a:pt x="6286500" y="44449"/>
                </a:lnTo>
                <a:lnTo>
                  <a:pt x="6286500" y="31749"/>
                </a:lnTo>
                <a:close/>
              </a:path>
              <a:path w="11177905" h="76200">
                <a:moveTo>
                  <a:pt x="6426200" y="31749"/>
                </a:moveTo>
                <a:lnTo>
                  <a:pt x="6324600" y="31749"/>
                </a:lnTo>
                <a:lnTo>
                  <a:pt x="6324600" y="44449"/>
                </a:lnTo>
                <a:lnTo>
                  <a:pt x="6426200" y="44449"/>
                </a:lnTo>
                <a:lnTo>
                  <a:pt x="6426200" y="31749"/>
                </a:lnTo>
                <a:close/>
              </a:path>
              <a:path w="11177905" h="76200">
                <a:moveTo>
                  <a:pt x="6565900" y="31749"/>
                </a:moveTo>
                <a:lnTo>
                  <a:pt x="6464300" y="31749"/>
                </a:lnTo>
                <a:lnTo>
                  <a:pt x="6464300" y="44449"/>
                </a:lnTo>
                <a:lnTo>
                  <a:pt x="6565900" y="44449"/>
                </a:lnTo>
                <a:lnTo>
                  <a:pt x="6565900" y="31749"/>
                </a:lnTo>
                <a:close/>
              </a:path>
              <a:path w="11177905" h="76200">
                <a:moveTo>
                  <a:pt x="6705600" y="31749"/>
                </a:moveTo>
                <a:lnTo>
                  <a:pt x="6604000" y="31749"/>
                </a:lnTo>
                <a:lnTo>
                  <a:pt x="6604000" y="44449"/>
                </a:lnTo>
                <a:lnTo>
                  <a:pt x="6705600" y="44449"/>
                </a:lnTo>
                <a:lnTo>
                  <a:pt x="6705600" y="31749"/>
                </a:lnTo>
                <a:close/>
              </a:path>
              <a:path w="11177905" h="76200">
                <a:moveTo>
                  <a:pt x="6845300" y="31749"/>
                </a:moveTo>
                <a:lnTo>
                  <a:pt x="6743700" y="31749"/>
                </a:lnTo>
                <a:lnTo>
                  <a:pt x="6743700" y="44449"/>
                </a:lnTo>
                <a:lnTo>
                  <a:pt x="6845300" y="44449"/>
                </a:lnTo>
                <a:lnTo>
                  <a:pt x="6845300" y="31749"/>
                </a:lnTo>
                <a:close/>
              </a:path>
              <a:path w="11177905" h="76200">
                <a:moveTo>
                  <a:pt x="6985000" y="31749"/>
                </a:moveTo>
                <a:lnTo>
                  <a:pt x="6883400" y="31749"/>
                </a:lnTo>
                <a:lnTo>
                  <a:pt x="6883400" y="44449"/>
                </a:lnTo>
                <a:lnTo>
                  <a:pt x="6985000" y="44449"/>
                </a:lnTo>
                <a:lnTo>
                  <a:pt x="6985000" y="31749"/>
                </a:lnTo>
                <a:close/>
              </a:path>
              <a:path w="11177905" h="76200">
                <a:moveTo>
                  <a:pt x="7124700" y="31749"/>
                </a:moveTo>
                <a:lnTo>
                  <a:pt x="7023100" y="31749"/>
                </a:lnTo>
                <a:lnTo>
                  <a:pt x="7023100" y="44449"/>
                </a:lnTo>
                <a:lnTo>
                  <a:pt x="7124700" y="44449"/>
                </a:lnTo>
                <a:lnTo>
                  <a:pt x="7124700" y="31749"/>
                </a:lnTo>
                <a:close/>
              </a:path>
              <a:path w="11177905" h="76200">
                <a:moveTo>
                  <a:pt x="7264400" y="31749"/>
                </a:moveTo>
                <a:lnTo>
                  <a:pt x="7162800" y="31749"/>
                </a:lnTo>
                <a:lnTo>
                  <a:pt x="7162800" y="44449"/>
                </a:lnTo>
                <a:lnTo>
                  <a:pt x="7264400" y="44449"/>
                </a:lnTo>
                <a:lnTo>
                  <a:pt x="7264400" y="31749"/>
                </a:lnTo>
                <a:close/>
              </a:path>
              <a:path w="11177905" h="76200">
                <a:moveTo>
                  <a:pt x="7404100" y="31749"/>
                </a:moveTo>
                <a:lnTo>
                  <a:pt x="7302500" y="31749"/>
                </a:lnTo>
                <a:lnTo>
                  <a:pt x="7302500" y="44449"/>
                </a:lnTo>
                <a:lnTo>
                  <a:pt x="7404100" y="44449"/>
                </a:lnTo>
                <a:lnTo>
                  <a:pt x="7404100" y="31749"/>
                </a:lnTo>
                <a:close/>
              </a:path>
              <a:path w="11177905" h="76200">
                <a:moveTo>
                  <a:pt x="7543800" y="31749"/>
                </a:moveTo>
                <a:lnTo>
                  <a:pt x="7442200" y="31749"/>
                </a:lnTo>
                <a:lnTo>
                  <a:pt x="7442200" y="44449"/>
                </a:lnTo>
                <a:lnTo>
                  <a:pt x="7543800" y="44449"/>
                </a:lnTo>
                <a:lnTo>
                  <a:pt x="7543800" y="31749"/>
                </a:lnTo>
                <a:close/>
              </a:path>
              <a:path w="11177905" h="76200">
                <a:moveTo>
                  <a:pt x="7683500" y="31749"/>
                </a:moveTo>
                <a:lnTo>
                  <a:pt x="7581900" y="31749"/>
                </a:lnTo>
                <a:lnTo>
                  <a:pt x="7581900" y="44449"/>
                </a:lnTo>
                <a:lnTo>
                  <a:pt x="7683500" y="44449"/>
                </a:lnTo>
                <a:lnTo>
                  <a:pt x="7683500" y="31749"/>
                </a:lnTo>
                <a:close/>
              </a:path>
              <a:path w="11177905" h="76200">
                <a:moveTo>
                  <a:pt x="7823200" y="31749"/>
                </a:moveTo>
                <a:lnTo>
                  <a:pt x="7721600" y="31749"/>
                </a:lnTo>
                <a:lnTo>
                  <a:pt x="7721600" y="44449"/>
                </a:lnTo>
                <a:lnTo>
                  <a:pt x="7823200" y="44449"/>
                </a:lnTo>
                <a:lnTo>
                  <a:pt x="7823200" y="31749"/>
                </a:lnTo>
                <a:close/>
              </a:path>
              <a:path w="11177905" h="76200">
                <a:moveTo>
                  <a:pt x="7962900" y="31749"/>
                </a:moveTo>
                <a:lnTo>
                  <a:pt x="7861300" y="31749"/>
                </a:lnTo>
                <a:lnTo>
                  <a:pt x="7861300" y="44449"/>
                </a:lnTo>
                <a:lnTo>
                  <a:pt x="7962900" y="44449"/>
                </a:lnTo>
                <a:lnTo>
                  <a:pt x="7962900" y="31749"/>
                </a:lnTo>
                <a:close/>
              </a:path>
              <a:path w="11177905" h="76200">
                <a:moveTo>
                  <a:pt x="8102600" y="31749"/>
                </a:moveTo>
                <a:lnTo>
                  <a:pt x="8001000" y="31749"/>
                </a:lnTo>
                <a:lnTo>
                  <a:pt x="8001000" y="44449"/>
                </a:lnTo>
                <a:lnTo>
                  <a:pt x="8102600" y="44449"/>
                </a:lnTo>
                <a:lnTo>
                  <a:pt x="8102600" y="31749"/>
                </a:lnTo>
                <a:close/>
              </a:path>
              <a:path w="11177905" h="76200">
                <a:moveTo>
                  <a:pt x="8242300" y="31749"/>
                </a:moveTo>
                <a:lnTo>
                  <a:pt x="8140700" y="31749"/>
                </a:lnTo>
                <a:lnTo>
                  <a:pt x="8140700" y="44449"/>
                </a:lnTo>
                <a:lnTo>
                  <a:pt x="8242300" y="44449"/>
                </a:lnTo>
                <a:lnTo>
                  <a:pt x="8242300" y="31749"/>
                </a:lnTo>
                <a:close/>
              </a:path>
              <a:path w="11177905" h="76200">
                <a:moveTo>
                  <a:pt x="8382000" y="31749"/>
                </a:moveTo>
                <a:lnTo>
                  <a:pt x="8280400" y="31749"/>
                </a:lnTo>
                <a:lnTo>
                  <a:pt x="8280400" y="44449"/>
                </a:lnTo>
                <a:lnTo>
                  <a:pt x="8382000" y="44449"/>
                </a:lnTo>
                <a:lnTo>
                  <a:pt x="8382000" y="31749"/>
                </a:lnTo>
                <a:close/>
              </a:path>
              <a:path w="11177905" h="76200">
                <a:moveTo>
                  <a:pt x="8521700" y="31749"/>
                </a:moveTo>
                <a:lnTo>
                  <a:pt x="8420100" y="31749"/>
                </a:lnTo>
                <a:lnTo>
                  <a:pt x="8420100" y="44449"/>
                </a:lnTo>
                <a:lnTo>
                  <a:pt x="8521700" y="44449"/>
                </a:lnTo>
                <a:lnTo>
                  <a:pt x="8521700" y="31749"/>
                </a:lnTo>
                <a:close/>
              </a:path>
              <a:path w="11177905" h="76200">
                <a:moveTo>
                  <a:pt x="8661400" y="31749"/>
                </a:moveTo>
                <a:lnTo>
                  <a:pt x="8559800" y="31749"/>
                </a:lnTo>
                <a:lnTo>
                  <a:pt x="8559800" y="44449"/>
                </a:lnTo>
                <a:lnTo>
                  <a:pt x="8661400" y="44449"/>
                </a:lnTo>
                <a:lnTo>
                  <a:pt x="8661400" y="31749"/>
                </a:lnTo>
                <a:close/>
              </a:path>
              <a:path w="11177905" h="76200">
                <a:moveTo>
                  <a:pt x="8801100" y="31749"/>
                </a:moveTo>
                <a:lnTo>
                  <a:pt x="8699500" y="31749"/>
                </a:lnTo>
                <a:lnTo>
                  <a:pt x="8699500" y="44449"/>
                </a:lnTo>
                <a:lnTo>
                  <a:pt x="8801100" y="44449"/>
                </a:lnTo>
                <a:lnTo>
                  <a:pt x="8801100" y="31749"/>
                </a:lnTo>
                <a:close/>
              </a:path>
              <a:path w="11177905" h="76200">
                <a:moveTo>
                  <a:pt x="8940800" y="31749"/>
                </a:moveTo>
                <a:lnTo>
                  <a:pt x="8839200" y="31749"/>
                </a:lnTo>
                <a:lnTo>
                  <a:pt x="8839200" y="44449"/>
                </a:lnTo>
                <a:lnTo>
                  <a:pt x="8940800" y="44449"/>
                </a:lnTo>
                <a:lnTo>
                  <a:pt x="8940800" y="31749"/>
                </a:lnTo>
                <a:close/>
              </a:path>
              <a:path w="11177905" h="76200">
                <a:moveTo>
                  <a:pt x="9080500" y="31749"/>
                </a:moveTo>
                <a:lnTo>
                  <a:pt x="8978900" y="31749"/>
                </a:lnTo>
                <a:lnTo>
                  <a:pt x="8978900" y="44449"/>
                </a:lnTo>
                <a:lnTo>
                  <a:pt x="9080500" y="44449"/>
                </a:lnTo>
                <a:lnTo>
                  <a:pt x="9080500" y="31749"/>
                </a:lnTo>
                <a:close/>
              </a:path>
              <a:path w="11177905" h="76200">
                <a:moveTo>
                  <a:pt x="9220200" y="31749"/>
                </a:moveTo>
                <a:lnTo>
                  <a:pt x="9118600" y="31749"/>
                </a:lnTo>
                <a:lnTo>
                  <a:pt x="9118600" y="44449"/>
                </a:lnTo>
                <a:lnTo>
                  <a:pt x="9220200" y="44449"/>
                </a:lnTo>
                <a:lnTo>
                  <a:pt x="9220200" y="31749"/>
                </a:lnTo>
                <a:close/>
              </a:path>
              <a:path w="11177905" h="76200">
                <a:moveTo>
                  <a:pt x="9359900" y="31749"/>
                </a:moveTo>
                <a:lnTo>
                  <a:pt x="9258300" y="31749"/>
                </a:lnTo>
                <a:lnTo>
                  <a:pt x="9258300" y="44449"/>
                </a:lnTo>
                <a:lnTo>
                  <a:pt x="9359900" y="44449"/>
                </a:lnTo>
                <a:lnTo>
                  <a:pt x="9359900" y="31749"/>
                </a:lnTo>
                <a:close/>
              </a:path>
              <a:path w="11177905" h="76200">
                <a:moveTo>
                  <a:pt x="9499600" y="31749"/>
                </a:moveTo>
                <a:lnTo>
                  <a:pt x="9398000" y="31749"/>
                </a:lnTo>
                <a:lnTo>
                  <a:pt x="9398000" y="44449"/>
                </a:lnTo>
                <a:lnTo>
                  <a:pt x="9499600" y="44449"/>
                </a:lnTo>
                <a:lnTo>
                  <a:pt x="9499600" y="31749"/>
                </a:lnTo>
                <a:close/>
              </a:path>
              <a:path w="11177905" h="76200">
                <a:moveTo>
                  <a:pt x="9639300" y="31749"/>
                </a:moveTo>
                <a:lnTo>
                  <a:pt x="9537700" y="31749"/>
                </a:lnTo>
                <a:lnTo>
                  <a:pt x="9537700" y="44449"/>
                </a:lnTo>
                <a:lnTo>
                  <a:pt x="9639300" y="44449"/>
                </a:lnTo>
                <a:lnTo>
                  <a:pt x="9639300" y="31749"/>
                </a:lnTo>
                <a:close/>
              </a:path>
              <a:path w="11177905" h="76200">
                <a:moveTo>
                  <a:pt x="9779000" y="31749"/>
                </a:moveTo>
                <a:lnTo>
                  <a:pt x="9677400" y="31749"/>
                </a:lnTo>
                <a:lnTo>
                  <a:pt x="9677400" y="44449"/>
                </a:lnTo>
                <a:lnTo>
                  <a:pt x="9779000" y="44449"/>
                </a:lnTo>
                <a:lnTo>
                  <a:pt x="9779000" y="31749"/>
                </a:lnTo>
                <a:close/>
              </a:path>
              <a:path w="11177905" h="76200">
                <a:moveTo>
                  <a:pt x="9918700" y="31749"/>
                </a:moveTo>
                <a:lnTo>
                  <a:pt x="9817100" y="31749"/>
                </a:lnTo>
                <a:lnTo>
                  <a:pt x="9817100" y="44449"/>
                </a:lnTo>
                <a:lnTo>
                  <a:pt x="9918700" y="44449"/>
                </a:lnTo>
                <a:lnTo>
                  <a:pt x="9918700" y="31749"/>
                </a:lnTo>
                <a:close/>
              </a:path>
              <a:path w="11177905" h="76200">
                <a:moveTo>
                  <a:pt x="10058400" y="31749"/>
                </a:moveTo>
                <a:lnTo>
                  <a:pt x="9956800" y="31749"/>
                </a:lnTo>
                <a:lnTo>
                  <a:pt x="9956800" y="44449"/>
                </a:lnTo>
                <a:lnTo>
                  <a:pt x="10058400" y="44449"/>
                </a:lnTo>
                <a:lnTo>
                  <a:pt x="10058400" y="31749"/>
                </a:lnTo>
                <a:close/>
              </a:path>
              <a:path w="11177905" h="76200">
                <a:moveTo>
                  <a:pt x="10198100" y="31749"/>
                </a:moveTo>
                <a:lnTo>
                  <a:pt x="10096500" y="31749"/>
                </a:lnTo>
                <a:lnTo>
                  <a:pt x="10096500" y="44449"/>
                </a:lnTo>
                <a:lnTo>
                  <a:pt x="10198100" y="44449"/>
                </a:lnTo>
                <a:lnTo>
                  <a:pt x="10198100" y="31749"/>
                </a:lnTo>
                <a:close/>
              </a:path>
              <a:path w="11177905" h="76200">
                <a:moveTo>
                  <a:pt x="10337800" y="31749"/>
                </a:moveTo>
                <a:lnTo>
                  <a:pt x="10236200" y="31749"/>
                </a:lnTo>
                <a:lnTo>
                  <a:pt x="10236200" y="44449"/>
                </a:lnTo>
                <a:lnTo>
                  <a:pt x="10337800" y="44449"/>
                </a:lnTo>
                <a:lnTo>
                  <a:pt x="10337800" y="31749"/>
                </a:lnTo>
                <a:close/>
              </a:path>
              <a:path w="11177905" h="76200">
                <a:moveTo>
                  <a:pt x="10477500" y="31749"/>
                </a:moveTo>
                <a:lnTo>
                  <a:pt x="10375900" y="31749"/>
                </a:lnTo>
                <a:lnTo>
                  <a:pt x="10375900" y="44449"/>
                </a:lnTo>
                <a:lnTo>
                  <a:pt x="10477500" y="44449"/>
                </a:lnTo>
                <a:lnTo>
                  <a:pt x="10477500" y="31749"/>
                </a:lnTo>
                <a:close/>
              </a:path>
              <a:path w="11177905" h="76200">
                <a:moveTo>
                  <a:pt x="10617200" y="31749"/>
                </a:moveTo>
                <a:lnTo>
                  <a:pt x="10515600" y="31749"/>
                </a:lnTo>
                <a:lnTo>
                  <a:pt x="10515600" y="44449"/>
                </a:lnTo>
                <a:lnTo>
                  <a:pt x="10617200" y="44449"/>
                </a:lnTo>
                <a:lnTo>
                  <a:pt x="10617200" y="31749"/>
                </a:lnTo>
                <a:close/>
              </a:path>
              <a:path w="11177905" h="76200">
                <a:moveTo>
                  <a:pt x="10756900" y="31749"/>
                </a:moveTo>
                <a:lnTo>
                  <a:pt x="10655300" y="31749"/>
                </a:lnTo>
                <a:lnTo>
                  <a:pt x="10655300" y="44449"/>
                </a:lnTo>
                <a:lnTo>
                  <a:pt x="10756900" y="44449"/>
                </a:lnTo>
                <a:lnTo>
                  <a:pt x="10756900" y="31749"/>
                </a:lnTo>
                <a:close/>
              </a:path>
              <a:path w="11177905" h="76200">
                <a:moveTo>
                  <a:pt x="10896600" y="31749"/>
                </a:moveTo>
                <a:lnTo>
                  <a:pt x="10795000" y="31749"/>
                </a:lnTo>
                <a:lnTo>
                  <a:pt x="10795000" y="44449"/>
                </a:lnTo>
                <a:lnTo>
                  <a:pt x="10896600" y="44449"/>
                </a:lnTo>
                <a:lnTo>
                  <a:pt x="10896600" y="31749"/>
                </a:lnTo>
                <a:close/>
              </a:path>
              <a:path w="11177905" h="76200">
                <a:moveTo>
                  <a:pt x="11036300" y="31749"/>
                </a:moveTo>
                <a:lnTo>
                  <a:pt x="10934700" y="31749"/>
                </a:lnTo>
                <a:lnTo>
                  <a:pt x="10934700" y="44449"/>
                </a:lnTo>
                <a:lnTo>
                  <a:pt x="11036300" y="44449"/>
                </a:lnTo>
                <a:lnTo>
                  <a:pt x="11036300" y="31749"/>
                </a:lnTo>
                <a:close/>
              </a:path>
              <a:path w="11177905" h="76200">
                <a:moveTo>
                  <a:pt x="11139805" y="0"/>
                </a:moveTo>
                <a:lnTo>
                  <a:pt x="11124957" y="2988"/>
                </a:lnTo>
                <a:lnTo>
                  <a:pt x="11112849" y="11144"/>
                </a:lnTo>
                <a:lnTo>
                  <a:pt x="11104693" y="23252"/>
                </a:lnTo>
                <a:lnTo>
                  <a:pt x="11101705" y="38099"/>
                </a:lnTo>
                <a:lnTo>
                  <a:pt x="11104693" y="52947"/>
                </a:lnTo>
                <a:lnTo>
                  <a:pt x="11112849" y="65055"/>
                </a:lnTo>
                <a:lnTo>
                  <a:pt x="11124957" y="73211"/>
                </a:lnTo>
                <a:lnTo>
                  <a:pt x="11139805" y="76199"/>
                </a:lnTo>
                <a:lnTo>
                  <a:pt x="11154652" y="73211"/>
                </a:lnTo>
                <a:lnTo>
                  <a:pt x="11166760" y="65055"/>
                </a:lnTo>
                <a:lnTo>
                  <a:pt x="11174916" y="52947"/>
                </a:lnTo>
                <a:lnTo>
                  <a:pt x="11176626" y="44449"/>
                </a:lnTo>
                <a:lnTo>
                  <a:pt x="11139805" y="44449"/>
                </a:lnTo>
                <a:lnTo>
                  <a:pt x="11139805" y="31749"/>
                </a:lnTo>
                <a:lnTo>
                  <a:pt x="11176626" y="31749"/>
                </a:lnTo>
                <a:lnTo>
                  <a:pt x="11174916" y="23252"/>
                </a:lnTo>
                <a:lnTo>
                  <a:pt x="11166760" y="11144"/>
                </a:lnTo>
                <a:lnTo>
                  <a:pt x="11154652" y="2988"/>
                </a:lnTo>
                <a:lnTo>
                  <a:pt x="11139805" y="0"/>
                </a:lnTo>
                <a:close/>
              </a:path>
              <a:path w="11177905" h="76200">
                <a:moveTo>
                  <a:pt x="11102983" y="31749"/>
                </a:moveTo>
                <a:lnTo>
                  <a:pt x="11074400" y="31749"/>
                </a:lnTo>
                <a:lnTo>
                  <a:pt x="11074400" y="44449"/>
                </a:lnTo>
                <a:lnTo>
                  <a:pt x="11102983" y="44449"/>
                </a:lnTo>
                <a:lnTo>
                  <a:pt x="11101705" y="38099"/>
                </a:lnTo>
                <a:lnTo>
                  <a:pt x="11102983" y="31749"/>
                </a:lnTo>
                <a:close/>
              </a:path>
              <a:path w="11177905" h="76200">
                <a:moveTo>
                  <a:pt x="11176626" y="31749"/>
                </a:moveTo>
                <a:lnTo>
                  <a:pt x="11139805" y="31749"/>
                </a:lnTo>
                <a:lnTo>
                  <a:pt x="11139805" y="44449"/>
                </a:lnTo>
                <a:lnTo>
                  <a:pt x="11176626" y="44449"/>
                </a:lnTo>
                <a:lnTo>
                  <a:pt x="11177905" y="38099"/>
                </a:lnTo>
                <a:lnTo>
                  <a:pt x="11176626" y="31749"/>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txBox="1"/>
          <p:nvPr/>
        </p:nvSpPr>
        <p:spPr>
          <a:xfrm>
            <a:off x="809345" y="5700166"/>
            <a:ext cx="635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亲子关系</a:t>
            </a:r>
            <a:endParaRPr sz="1200">
              <a:latin typeface="微软雅黑"/>
              <a:cs typeface="微软雅黑"/>
            </a:endParaRPr>
          </a:p>
        </p:txBody>
      </p:sp>
      <p:sp>
        <p:nvSpPr>
          <p:cNvPr id="12" name="object 12"/>
          <p:cNvSpPr txBox="1"/>
          <p:nvPr/>
        </p:nvSpPr>
        <p:spPr>
          <a:xfrm>
            <a:off x="526795" y="1061720"/>
            <a:ext cx="10998200" cy="1045844"/>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2400">
                <a:solidFill>
                  <a:srgbClr val="585858"/>
                </a:solidFill>
                <a:latin typeface="微软雅黑"/>
                <a:cs typeface="微软雅黑"/>
              </a:rPr>
              <a:t>随着年龄上升，家长的教育风格也从更看重孩子快乐的宽松风格向更看重发展和成 绩的目标风格转变，亲子间也从高度亲密向基于沟通和严格要求的相处方式转变</a:t>
            </a:r>
            <a:endParaRPr sz="2400">
              <a:latin typeface="微软雅黑"/>
              <a:cs typeface="微软雅黑"/>
            </a:endParaRPr>
          </a:p>
          <a:p>
            <a:pPr marL="434340" algn="ctr">
              <a:lnSpc>
                <a:spcPct val="100000"/>
              </a:lnSpc>
              <a:spcBef>
                <a:spcPts val="590"/>
              </a:spcBef>
            </a:pPr>
            <a:r>
              <a:rPr sz="1400" b="1">
                <a:solidFill>
                  <a:srgbClr val="404040"/>
                </a:solidFill>
                <a:latin typeface="微软雅黑"/>
                <a:cs typeface="微软雅黑"/>
              </a:rPr>
              <a:t>中</a:t>
            </a:r>
            <a:r>
              <a:rPr sz="1400" b="1" spc="-5">
                <a:solidFill>
                  <a:srgbClr val="404040"/>
                </a:solidFill>
                <a:latin typeface="微软雅黑"/>
                <a:cs typeface="微软雅黑"/>
              </a:rPr>
              <a:t>国3-18</a:t>
            </a:r>
            <a:r>
              <a:rPr sz="1400" b="1">
                <a:solidFill>
                  <a:srgbClr val="404040"/>
                </a:solidFill>
                <a:latin typeface="微软雅黑"/>
                <a:cs typeface="微软雅黑"/>
              </a:rPr>
              <a:t>岁儿童家庭画像</a:t>
            </a:r>
            <a:r>
              <a:rPr sz="1400" b="1" spc="-5">
                <a:solidFill>
                  <a:srgbClr val="404040"/>
                </a:solidFill>
                <a:latin typeface="微软雅黑"/>
                <a:cs typeface="微软雅黑"/>
              </a:rPr>
              <a:t>——</a:t>
            </a:r>
            <a:r>
              <a:rPr sz="1400" b="1" spc="-15">
                <a:solidFill>
                  <a:srgbClr val="404040"/>
                </a:solidFill>
                <a:latin typeface="微软雅黑"/>
                <a:cs typeface="微软雅黑"/>
              </a:rPr>
              <a:t>家</a:t>
            </a:r>
            <a:r>
              <a:rPr sz="1400" b="1">
                <a:solidFill>
                  <a:srgbClr val="404040"/>
                </a:solidFill>
                <a:latin typeface="微软雅黑"/>
                <a:cs typeface="微软雅黑"/>
              </a:rPr>
              <a:t>长教</a:t>
            </a:r>
            <a:r>
              <a:rPr sz="1400" b="1" spc="-15">
                <a:solidFill>
                  <a:srgbClr val="404040"/>
                </a:solidFill>
                <a:latin typeface="微软雅黑"/>
                <a:cs typeface="微软雅黑"/>
              </a:rPr>
              <a:t>育</a:t>
            </a:r>
            <a:r>
              <a:rPr sz="1400" b="1">
                <a:solidFill>
                  <a:srgbClr val="404040"/>
                </a:solidFill>
                <a:latin typeface="微软雅黑"/>
                <a:cs typeface="微软雅黑"/>
              </a:rPr>
              <a:t>风格</a:t>
            </a:r>
            <a:r>
              <a:rPr sz="1400" b="1" spc="-15">
                <a:solidFill>
                  <a:srgbClr val="404040"/>
                </a:solidFill>
                <a:latin typeface="微软雅黑"/>
                <a:cs typeface="微软雅黑"/>
              </a:rPr>
              <a:t>与</a:t>
            </a:r>
            <a:r>
              <a:rPr sz="1400" b="1">
                <a:solidFill>
                  <a:srgbClr val="404040"/>
                </a:solidFill>
                <a:latin typeface="微软雅黑"/>
                <a:cs typeface="微软雅黑"/>
              </a:rPr>
              <a:t>亲子</a:t>
            </a:r>
            <a:r>
              <a:rPr sz="1400" b="1" spc="-15">
                <a:solidFill>
                  <a:srgbClr val="404040"/>
                </a:solidFill>
                <a:latin typeface="微软雅黑"/>
                <a:cs typeface="微软雅黑"/>
              </a:rPr>
              <a:t>关</a:t>
            </a:r>
            <a:r>
              <a:rPr sz="1400" b="1">
                <a:solidFill>
                  <a:srgbClr val="404040"/>
                </a:solidFill>
                <a:latin typeface="微软雅黑"/>
                <a:cs typeface="微软雅黑"/>
              </a:rPr>
              <a:t>系</a:t>
            </a:r>
            <a:endParaRPr sz="1400">
              <a:latin typeface="微软雅黑"/>
              <a:cs typeface="微软雅黑"/>
            </a:endParaRPr>
          </a:p>
        </p:txBody>
      </p:sp>
      <p:sp>
        <p:nvSpPr>
          <p:cNvPr id="13" name="object 13"/>
          <p:cNvSpPr/>
          <p:nvPr/>
        </p:nvSpPr>
        <p:spPr>
          <a:xfrm>
            <a:off x="787908" y="2859023"/>
            <a:ext cx="609600" cy="609600"/>
          </a:xfrm>
          <a:custGeom>
            <a:rect l="l" t="t" r="r" b="b"/>
            <a:pathLst>
              <a:path w="609600" h="609600">
                <a:moveTo>
                  <a:pt x="285775" y="305053"/>
                </a:moveTo>
                <a:lnTo>
                  <a:pt x="25488" y="305053"/>
                </a:lnTo>
                <a:lnTo>
                  <a:pt x="15564" y="307058"/>
                </a:lnTo>
                <a:lnTo>
                  <a:pt x="7462" y="312515"/>
                </a:lnTo>
                <a:lnTo>
                  <a:pt x="2002" y="320591"/>
                </a:lnTo>
                <a:lnTo>
                  <a:pt x="0" y="330453"/>
                </a:lnTo>
                <a:lnTo>
                  <a:pt x="0" y="584200"/>
                </a:lnTo>
                <a:lnTo>
                  <a:pt x="2002" y="594115"/>
                </a:lnTo>
                <a:lnTo>
                  <a:pt x="7462" y="602186"/>
                </a:lnTo>
                <a:lnTo>
                  <a:pt x="15564" y="607613"/>
                </a:lnTo>
                <a:lnTo>
                  <a:pt x="25488" y="609600"/>
                </a:lnTo>
                <a:lnTo>
                  <a:pt x="285686" y="609600"/>
                </a:lnTo>
                <a:lnTo>
                  <a:pt x="285686" y="536701"/>
                </a:lnTo>
                <a:lnTo>
                  <a:pt x="252412" y="536701"/>
                </a:lnTo>
                <a:lnTo>
                  <a:pt x="244345" y="536299"/>
                </a:lnTo>
                <a:lnTo>
                  <a:pt x="207537" y="522843"/>
                </a:lnTo>
                <a:lnTo>
                  <a:pt x="178398" y="486727"/>
                </a:lnTo>
                <a:lnTo>
                  <a:pt x="172694" y="455929"/>
                </a:lnTo>
                <a:lnTo>
                  <a:pt x="174393" y="440600"/>
                </a:lnTo>
                <a:lnTo>
                  <a:pt x="196138" y="400685"/>
                </a:lnTo>
                <a:lnTo>
                  <a:pt x="236072" y="379057"/>
                </a:lnTo>
                <a:lnTo>
                  <a:pt x="251409" y="377316"/>
                </a:lnTo>
                <a:lnTo>
                  <a:pt x="285694" y="377316"/>
                </a:lnTo>
                <a:lnTo>
                  <a:pt x="285775" y="305053"/>
                </a:lnTo>
                <a:close/>
              </a:path>
              <a:path w="609600" h="609600">
                <a:moveTo>
                  <a:pt x="609473" y="494918"/>
                </a:moveTo>
                <a:lnTo>
                  <a:pt x="304761" y="494918"/>
                </a:lnTo>
                <a:lnTo>
                  <a:pt x="304761" y="609218"/>
                </a:lnTo>
                <a:lnTo>
                  <a:pt x="584073" y="609218"/>
                </a:lnTo>
                <a:lnTo>
                  <a:pt x="593988" y="607232"/>
                </a:lnTo>
                <a:lnTo>
                  <a:pt x="602059" y="601805"/>
                </a:lnTo>
                <a:lnTo>
                  <a:pt x="607486" y="593734"/>
                </a:lnTo>
                <a:lnTo>
                  <a:pt x="609396" y="584200"/>
                </a:lnTo>
                <a:lnTo>
                  <a:pt x="609473" y="494918"/>
                </a:lnTo>
                <a:close/>
              </a:path>
              <a:path w="609600" h="609600">
                <a:moveTo>
                  <a:pt x="285686" y="529336"/>
                </a:moveTo>
                <a:lnTo>
                  <a:pt x="277738" y="532522"/>
                </a:lnTo>
                <a:lnTo>
                  <a:pt x="269492" y="534828"/>
                </a:lnTo>
                <a:lnTo>
                  <a:pt x="261024" y="536229"/>
                </a:lnTo>
                <a:lnTo>
                  <a:pt x="252412" y="536701"/>
                </a:lnTo>
                <a:lnTo>
                  <a:pt x="285686" y="536701"/>
                </a:lnTo>
                <a:lnTo>
                  <a:pt x="285686" y="529336"/>
                </a:lnTo>
                <a:close/>
              </a:path>
              <a:path w="609600" h="609600">
                <a:moveTo>
                  <a:pt x="252399" y="396493"/>
                </a:moveTo>
                <a:lnTo>
                  <a:pt x="251637" y="396493"/>
                </a:lnTo>
                <a:lnTo>
                  <a:pt x="228557" y="401373"/>
                </a:lnTo>
                <a:lnTo>
                  <a:pt x="209619" y="414194"/>
                </a:lnTo>
                <a:lnTo>
                  <a:pt x="196730" y="433087"/>
                </a:lnTo>
                <a:lnTo>
                  <a:pt x="191795" y="456184"/>
                </a:lnTo>
                <a:lnTo>
                  <a:pt x="192236" y="464415"/>
                </a:lnTo>
                <a:lnTo>
                  <a:pt x="209115" y="499415"/>
                </a:lnTo>
                <a:lnTo>
                  <a:pt x="252399" y="517525"/>
                </a:lnTo>
                <a:lnTo>
                  <a:pt x="262525" y="516542"/>
                </a:lnTo>
                <a:lnTo>
                  <a:pt x="301370" y="496824"/>
                </a:lnTo>
                <a:lnTo>
                  <a:pt x="304761" y="494918"/>
                </a:lnTo>
                <a:lnTo>
                  <a:pt x="609473" y="494918"/>
                </a:lnTo>
                <a:lnTo>
                  <a:pt x="609473" y="436499"/>
                </a:lnTo>
                <a:lnTo>
                  <a:pt x="456095" y="436499"/>
                </a:lnTo>
                <a:lnTo>
                  <a:pt x="440766" y="434812"/>
                </a:lnTo>
                <a:lnTo>
                  <a:pt x="426227" y="430244"/>
                </a:lnTo>
                <a:lnTo>
                  <a:pt x="412818" y="422961"/>
                </a:lnTo>
                <a:lnTo>
                  <a:pt x="408126" y="419100"/>
                </a:lnTo>
                <a:lnTo>
                  <a:pt x="304761" y="419100"/>
                </a:lnTo>
                <a:lnTo>
                  <a:pt x="301370" y="417195"/>
                </a:lnTo>
                <a:lnTo>
                  <a:pt x="289394" y="409066"/>
                </a:lnTo>
                <a:lnTo>
                  <a:pt x="281085" y="403994"/>
                </a:lnTo>
                <a:lnTo>
                  <a:pt x="272135" y="400018"/>
                </a:lnTo>
                <a:lnTo>
                  <a:pt x="262566" y="397422"/>
                </a:lnTo>
                <a:lnTo>
                  <a:pt x="252399" y="396493"/>
                </a:lnTo>
                <a:close/>
              </a:path>
              <a:path w="609600" h="609600">
                <a:moveTo>
                  <a:pt x="609473" y="323596"/>
                </a:moveTo>
                <a:lnTo>
                  <a:pt x="529717" y="323596"/>
                </a:lnTo>
                <a:lnTo>
                  <a:pt x="532830" y="331563"/>
                </a:lnTo>
                <a:lnTo>
                  <a:pt x="535098" y="339804"/>
                </a:lnTo>
                <a:lnTo>
                  <a:pt x="536485" y="348259"/>
                </a:lnTo>
                <a:lnTo>
                  <a:pt x="536955" y="356870"/>
                </a:lnTo>
                <a:lnTo>
                  <a:pt x="535412" y="372500"/>
                </a:lnTo>
                <a:lnTo>
                  <a:pt x="513588" y="413130"/>
                </a:lnTo>
                <a:lnTo>
                  <a:pt x="472897" y="434973"/>
                </a:lnTo>
                <a:lnTo>
                  <a:pt x="457238" y="436499"/>
                </a:lnTo>
                <a:lnTo>
                  <a:pt x="609473" y="436499"/>
                </a:lnTo>
                <a:lnTo>
                  <a:pt x="609473" y="323596"/>
                </a:lnTo>
                <a:close/>
              </a:path>
              <a:path w="609600" h="609600">
                <a:moveTo>
                  <a:pt x="384797" y="323596"/>
                </a:moveTo>
                <a:lnTo>
                  <a:pt x="304761" y="323596"/>
                </a:lnTo>
                <a:lnTo>
                  <a:pt x="304761" y="419100"/>
                </a:lnTo>
                <a:lnTo>
                  <a:pt x="408126" y="419100"/>
                </a:lnTo>
                <a:lnTo>
                  <a:pt x="400875" y="413130"/>
                </a:lnTo>
                <a:lnTo>
                  <a:pt x="391020" y="401159"/>
                </a:lnTo>
                <a:lnTo>
                  <a:pt x="383746" y="387746"/>
                </a:lnTo>
                <a:lnTo>
                  <a:pt x="379201" y="373215"/>
                </a:lnTo>
                <a:lnTo>
                  <a:pt x="377532" y="357886"/>
                </a:lnTo>
                <a:lnTo>
                  <a:pt x="377917" y="348992"/>
                </a:lnTo>
                <a:lnTo>
                  <a:pt x="379269" y="340264"/>
                </a:lnTo>
                <a:lnTo>
                  <a:pt x="381569" y="331775"/>
                </a:lnTo>
                <a:lnTo>
                  <a:pt x="384797" y="323596"/>
                </a:lnTo>
                <a:close/>
              </a:path>
              <a:path w="609600" h="609600">
                <a:moveTo>
                  <a:pt x="495173" y="304546"/>
                </a:moveTo>
                <a:lnTo>
                  <a:pt x="419303" y="304546"/>
                </a:lnTo>
                <a:lnTo>
                  <a:pt x="418388" y="306324"/>
                </a:lnTo>
                <a:lnTo>
                  <a:pt x="413283" y="314071"/>
                </a:lnTo>
                <a:lnTo>
                  <a:pt x="396692" y="356870"/>
                </a:lnTo>
                <a:lnTo>
                  <a:pt x="396687" y="357886"/>
                </a:lnTo>
                <a:lnTo>
                  <a:pt x="401531" y="380676"/>
                </a:lnTo>
                <a:lnTo>
                  <a:pt x="414388" y="399589"/>
                </a:lnTo>
                <a:lnTo>
                  <a:pt x="433302" y="412478"/>
                </a:lnTo>
                <a:lnTo>
                  <a:pt x="456374" y="417449"/>
                </a:lnTo>
                <a:lnTo>
                  <a:pt x="457238" y="417449"/>
                </a:lnTo>
                <a:lnTo>
                  <a:pt x="497967" y="401700"/>
                </a:lnTo>
                <a:lnTo>
                  <a:pt x="517779" y="356870"/>
                </a:lnTo>
                <a:lnTo>
                  <a:pt x="516852" y="346702"/>
                </a:lnTo>
                <a:lnTo>
                  <a:pt x="514270" y="337153"/>
                </a:lnTo>
                <a:lnTo>
                  <a:pt x="510331" y="328223"/>
                </a:lnTo>
                <a:lnTo>
                  <a:pt x="505333" y="319913"/>
                </a:lnTo>
                <a:lnTo>
                  <a:pt x="500633" y="313181"/>
                </a:lnTo>
                <a:lnTo>
                  <a:pt x="497078" y="307975"/>
                </a:lnTo>
                <a:lnTo>
                  <a:pt x="495300" y="304673"/>
                </a:lnTo>
                <a:lnTo>
                  <a:pt x="495173" y="304673"/>
                </a:lnTo>
                <a:close/>
              </a:path>
              <a:path w="609600" h="609600">
                <a:moveTo>
                  <a:pt x="285694" y="377316"/>
                </a:moveTo>
                <a:lnTo>
                  <a:pt x="252412" y="377316"/>
                </a:lnTo>
                <a:lnTo>
                  <a:pt x="261024" y="377787"/>
                </a:lnTo>
                <a:lnTo>
                  <a:pt x="269492" y="379174"/>
                </a:lnTo>
                <a:lnTo>
                  <a:pt x="277738" y="381442"/>
                </a:lnTo>
                <a:lnTo>
                  <a:pt x="285686" y="384555"/>
                </a:lnTo>
                <a:lnTo>
                  <a:pt x="285694" y="377316"/>
                </a:lnTo>
                <a:close/>
              </a:path>
              <a:path w="609600" h="609600">
                <a:moveTo>
                  <a:pt x="153314" y="192150"/>
                </a:moveTo>
                <a:lnTo>
                  <a:pt x="152463" y="192150"/>
                </a:lnTo>
                <a:lnTo>
                  <a:pt x="128844" y="196919"/>
                </a:lnTo>
                <a:lnTo>
                  <a:pt x="109561" y="209915"/>
                </a:lnTo>
                <a:lnTo>
                  <a:pt x="96561" y="229173"/>
                </a:lnTo>
                <a:lnTo>
                  <a:pt x="91795" y="252729"/>
                </a:lnTo>
                <a:lnTo>
                  <a:pt x="92783" y="263066"/>
                </a:lnTo>
                <a:lnTo>
                  <a:pt x="95515" y="272748"/>
                </a:lnTo>
                <a:lnTo>
                  <a:pt x="99644" y="281787"/>
                </a:lnTo>
                <a:lnTo>
                  <a:pt x="104911" y="290322"/>
                </a:lnTo>
                <a:lnTo>
                  <a:pt x="108445" y="295528"/>
                </a:lnTo>
                <a:lnTo>
                  <a:pt x="112166" y="301116"/>
                </a:lnTo>
                <a:lnTo>
                  <a:pt x="114515" y="305053"/>
                </a:lnTo>
                <a:lnTo>
                  <a:pt x="190360" y="305053"/>
                </a:lnTo>
                <a:lnTo>
                  <a:pt x="192697" y="301116"/>
                </a:lnTo>
                <a:lnTo>
                  <a:pt x="196088" y="296037"/>
                </a:lnTo>
                <a:lnTo>
                  <a:pt x="213080" y="251967"/>
                </a:lnTo>
                <a:lnTo>
                  <a:pt x="208151" y="228923"/>
                </a:lnTo>
                <a:lnTo>
                  <a:pt x="195279" y="210010"/>
                </a:lnTo>
                <a:lnTo>
                  <a:pt x="176367" y="197121"/>
                </a:lnTo>
                <a:lnTo>
                  <a:pt x="153314" y="192150"/>
                </a:lnTo>
                <a:close/>
              </a:path>
              <a:path w="609600" h="609600">
                <a:moveTo>
                  <a:pt x="304876" y="187705"/>
                </a:moveTo>
                <a:lnTo>
                  <a:pt x="304876" y="304546"/>
                </a:lnTo>
                <a:lnTo>
                  <a:pt x="609600" y="304546"/>
                </a:lnTo>
                <a:lnTo>
                  <a:pt x="609600" y="212851"/>
                </a:lnTo>
                <a:lnTo>
                  <a:pt x="357073" y="212851"/>
                </a:lnTo>
                <a:lnTo>
                  <a:pt x="346304" y="211883"/>
                </a:lnTo>
                <a:lnTo>
                  <a:pt x="336153" y="209105"/>
                </a:lnTo>
                <a:lnTo>
                  <a:pt x="326787" y="204708"/>
                </a:lnTo>
                <a:lnTo>
                  <a:pt x="315086" y="196596"/>
                </a:lnTo>
                <a:lnTo>
                  <a:pt x="304876" y="187705"/>
                </a:lnTo>
                <a:close/>
              </a:path>
              <a:path w="609600" h="609600">
                <a:moveTo>
                  <a:pt x="609600" y="91693"/>
                </a:moveTo>
                <a:lnTo>
                  <a:pt x="357073" y="91693"/>
                </a:lnTo>
                <a:lnTo>
                  <a:pt x="380862" y="96529"/>
                </a:lnTo>
                <a:lnTo>
                  <a:pt x="400224" y="109712"/>
                </a:lnTo>
                <a:lnTo>
                  <a:pt x="413162" y="129252"/>
                </a:lnTo>
                <a:lnTo>
                  <a:pt x="417677" y="153162"/>
                </a:lnTo>
                <a:lnTo>
                  <a:pt x="412742" y="176204"/>
                </a:lnTo>
                <a:lnTo>
                  <a:pt x="399859" y="195103"/>
                </a:lnTo>
                <a:lnTo>
                  <a:pt x="380937" y="207954"/>
                </a:lnTo>
                <a:lnTo>
                  <a:pt x="357886" y="212851"/>
                </a:lnTo>
                <a:lnTo>
                  <a:pt x="609600" y="212851"/>
                </a:lnTo>
                <a:lnTo>
                  <a:pt x="609600" y="91693"/>
                </a:lnTo>
                <a:close/>
              </a:path>
              <a:path w="609600" h="609600">
                <a:moveTo>
                  <a:pt x="584200" y="0"/>
                </a:moveTo>
                <a:lnTo>
                  <a:pt x="304876" y="0"/>
                </a:lnTo>
                <a:lnTo>
                  <a:pt x="304876" y="116839"/>
                </a:lnTo>
                <a:lnTo>
                  <a:pt x="315086" y="107950"/>
                </a:lnTo>
                <a:lnTo>
                  <a:pt x="326787" y="99784"/>
                </a:lnTo>
                <a:lnTo>
                  <a:pt x="336153" y="95392"/>
                </a:lnTo>
                <a:lnTo>
                  <a:pt x="346304" y="92644"/>
                </a:lnTo>
                <a:lnTo>
                  <a:pt x="357073" y="91693"/>
                </a:lnTo>
                <a:lnTo>
                  <a:pt x="609600" y="91693"/>
                </a:lnTo>
                <a:lnTo>
                  <a:pt x="609600" y="25400"/>
                </a:lnTo>
                <a:lnTo>
                  <a:pt x="607595" y="15537"/>
                </a:lnTo>
                <a:lnTo>
                  <a:pt x="602138" y="7461"/>
                </a:lnTo>
                <a:lnTo>
                  <a:pt x="594062" y="2004"/>
                </a:lnTo>
                <a:lnTo>
                  <a:pt x="584200" y="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870203" y="4943855"/>
            <a:ext cx="509270" cy="609600"/>
          </a:xfrm>
          <a:custGeom>
            <a:rect l="l" t="t" r="r" b="b"/>
            <a:pathLst>
              <a:path w="509269" h="609600">
                <a:moveTo>
                  <a:pt x="254939" y="290576"/>
                </a:moveTo>
                <a:lnTo>
                  <a:pt x="251536" y="290576"/>
                </a:lnTo>
                <a:lnTo>
                  <a:pt x="249694" y="292608"/>
                </a:lnTo>
                <a:lnTo>
                  <a:pt x="244906" y="297688"/>
                </a:lnTo>
                <a:lnTo>
                  <a:pt x="240131" y="303784"/>
                </a:lnTo>
                <a:lnTo>
                  <a:pt x="233337" y="311150"/>
                </a:lnTo>
                <a:lnTo>
                  <a:pt x="235019" y="332861"/>
                </a:lnTo>
                <a:lnTo>
                  <a:pt x="236235" y="359584"/>
                </a:lnTo>
                <a:lnTo>
                  <a:pt x="236277" y="364982"/>
                </a:lnTo>
                <a:lnTo>
                  <a:pt x="236394" y="391499"/>
                </a:lnTo>
                <a:lnTo>
                  <a:pt x="235191" y="421640"/>
                </a:lnTo>
                <a:lnTo>
                  <a:pt x="229893" y="467356"/>
                </a:lnTo>
                <a:lnTo>
                  <a:pt x="218379" y="511810"/>
                </a:lnTo>
                <a:lnTo>
                  <a:pt x="198536" y="548262"/>
                </a:lnTo>
                <a:lnTo>
                  <a:pt x="161237" y="574004"/>
                </a:lnTo>
                <a:lnTo>
                  <a:pt x="156452" y="580199"/>
                </a:lnTo>
                <a:lnTo>
                  <a:pt x="154328" y="587728"/>
                </a:lnTo>
                <a:lnTo>
                  <a:pt x="155295" y="595757"/>
                </a:lnTo>
                <a:lnTo>
                  <a:pt x="158229" y="604266"/>
                </a:lnTo>
                <a:lnTo>
                  <a:pt x="166090" y="609600"/>
                </a:lnTo>
                <a:lnTo>
                  <a:pt x="176733" y="609600"/>
                </a:lnTo>
                <a:lnTo>
                  <a:pt x="211752" y="592212"/>
                </a:lnTo>
                <a:lnTo>
                  <a:pt x="255648" y="528647"/>
                </a:lnTo>
                <a:lnTo>
                  <a:pt x="268755" y="481588"/>
                </a:lnTo>
                <a:lnTo>
                  <a:pt x="275907" y="424434"/>
                </a:lnTo>
                <a:lnTo>
                  <a:pt x="277182" y="391499"/>
                </a:lnTo>
                <a:lnTo>
                  <a:pt x="276953" y="360886"/>
                </a:lnTo>
                <a:lnTo>
                  <a:pt x="274066" y="311150"/>
                </a:lnTo>
                <a:lnTo>
                  <a:pt x="261099" y="297815"/>
                </a:lnTo>
                <a:lnTo>
                  <a:pt x="254939" y="290576"/>
                </a:lnTo>
                <a:close/>
              </a:path>
              <a:path w="509269" h="609600">
                <a:moveTo>
                  <a:pt x="61849" y="131953"/>
                </a:moveTo>
                <a:lnTo>
                  <a:pt x="37542" y="136721"/>
                </a:lnTo>
                <a:lnTo>
                  <a:pt x="17908" y="149812"/>
                </a:lnTo>
                <a:lnTo>
                  <a:pt x="4782" y="169404"/>
                </a:lnTo>
                <a:lnTo>
                  <a:pt x="0" y="193675"/>
                </a:lnTo>
                <a:lnTo>
                  <a:pt x="913" y="203291"/>
                </a:lnTo>
                <a:lnTo>
                  <a:pt x="3490" y="210407"/>
                </a:lnTo>
                <a:lnTo>
                  <a:pt x="7484" y="216142"/>
                </a:lnTo>
                <a:lnTo>
                  <a:pt x="19897" y="229294"/>
                </a:lnTo>
                <a:lnTo>
                  <a:pt x="26668" y="239045"/>
                </a:lnTo>
                <a:lnTo>
                  <a:pt x="31674" y="252083"/>
                </a:lnTo>
                <a:lnTo>
                  <a:pt x="33629" y="269621"/>
                </a:lnTo>
                <a:lnTo>
                  <a:pt x="31831" y="284317"/>
                </a:lnTo>
                <a:lnTo>
                  <a:pt x="27227" y="295941"/>
                </a:lnTo>
                <a:lnTo>
                  <a:pt x="21001" y="305232"/>
                </a:lnTo>
                <a:lnTo>
                  <a:pt x="8717" y="319456"/>
                </a:lnTo>
                <a:lnTo>
                  <a:pt x="4164" y="326390"/>
                </a:lnTo>
                <a:lnTo>
                  <a:pt x="1113" y="334752"/>
                </a:lnTo>
                <a:lnTo>
                  <a:pt x="0" y="345567"/>
                </a:lnTo>
                <a:lnTo>
                  <a:pt x="2095" y="364982"/>
                </a:lnTo>
                <a:lnTo>
                  <a:pt x="10741" y="385159"/>
                </a:lnTo>
                <a:lnTo>
                  <a:pt x="29478" y="401002"/>
                </a:lnTo>
                <a:lnTo>
                  <a:pt x="61849" y="407416"/>
                </a:lnTo>
                <a:lnTo>
                  <a:pt x="89353" y="398547"/>
                </a:lnTo>
                <a:lnTo>
                  <a:pt x="124129" y="375298"/>
                </a:lnTo>
                <a:lnTo>
                  <a:pt x="162304" y="342703"/>
                </a:lnTo>
                <a:lnTo>
                  <a:pt x="200005" y="305799"/>
                </a:lnTo>
                <a:lnTo>
                  <a:pt x="233362" y="269621"/>
                </a:lnTo>
                <a:lnTo>
                  <a:pt x="199991" y="233455"/>
                </a:lnTo>
                <a:lnTo>
                  <a:pt x="162260" y="196582"/>
                </a:lnTo>
                <a:lnTo>
                  <a:pt x="124063" y="164026"/>
                </a:lnTo>
                <a:lnTo>
                  <a:pt x="89294" y="140808"/>
                </a:lnTo>
                <a:lnTo>
                  <a:pt x="61849" y="131953"/>
                </a:lnTo>
                <a:close/>
              </a:path>
              <a:path w="509269" h="609600">
                <a:moveTo>
                  <a:pt x="447167" y="131953"/>
                </a:moveTo>
                <a:lnTo>
                  <a:pt x="384826" y="164026"/>
                </a:lnTo>
                <a:lnTo>
                  <a:pt x="346645" y="196582"/>
                </a:lnTo>
                <a:lnTo>
                  <a:pt x="308944" y="233455"/>
                </a:lnTo>
                <a:lnTo>
                  <a:pt x="275590" y="269621"/>
                </a:lnTo>
                <a:lnTo>
                  <a:pt x="308969" y="305799"/>
                </a:lnTo>
                <a:lnTo>
                  <a:pt x="346718" y="342703"/>
                </a:lnTo>
                <a:lnTo>
                  <a:pt x="384935" y="375298"/>
                </a:lnTo>
                <a:lnTo>
                  <a:pt x="419719" y="398547"/>
                </a:lnTo>
                <a:lnTo>
                  <a:pt x="447167" y="407416"/>
                </a:lnTo>
                <a:lnTo>
                  <a:pt x="479548" y="401002"/>
                </a:lnTo>
                <a:lnTo>
                  <a:pt x="498284" y="385159"/>
                </a:lnTo>
                <a:lnTo>
                  <a:pt x="506924" y="364982"/>
                </a:lnTo>
                <a:lnTo>
                  <a:pt x="509016" y="345567"/>
                </a:lnTo>
                <a:lnTo>
                  <a:pt x="507898" y="334752"/>
                </a:lnTo>
                <a:lnTo>
                  <a:pt x="504840" y="326390"/>
                </a:lnTo>
                <a:lnTo>
                  <a:pt x="500282" y="319456"/>
                </a:lnTo>
                <a:lnTo>
                  <a:pt x="488005" y="305232"/>
                </a:lnTo>
                <a:lnTo>
                  <a:pt x="481774" y="295941"/>
                </a:lnTo>
                <a:lnTo>
                  <a:pt x="477162" y="284317"/>
                </a:lnTo>
                <a:lnTo>
                  <a:pt x="475361" y="269621"/>
                </a:lnTo>
                <a:lnTo>
                  <a:pt x="477313" y="252083"/>
                </a:lnTo>
                <a:lnTo>
                  <a:pt x="482314" y="239045"/>
                </a:lnTo>
                <a:lnTo>
                  <a:pt x="489077" y="229294"/>
                </a:lnTo>
                <a:lnTo>
                  <a:pt x="501515" y="216142"/>
                </a:lnTo>
                <a:lnTo>
                  <a:pt x="505523" y="210407"/>
                </a:lnTo>
                <a:lnTo>
                  <a:pt x="508103" y="203291"/>
                </a:lnTo>
                <a:lnTo>
                  <a:pt x="509016" y="193675"/>
                </a:lnTo>
                <a:lnTo>
                  <a:pt x="504227" y="169404"/>
                </a:lnTo>
                <a:lnTo>
                  <a:pt x="491093" y="149812"/>
                </a:lnTo>
                <a:lnTo>
                  <a:pt x="471457" y="136721"/>
                </a:lnTo>
                <a:lnTo>
                  <a:pt x="447167" y="131953"/>
                </a:lnTo>
                <a:close/>
              </a:path>
              <a:path w="509269" h="609600">
                <a:moveTo>
                  <a:pt x="178257" y="0"/>
                </a:moveTo>
                <a:lnTo>
                  <a:pt x="153948" y="4768"/>
                </a:lnTo>
                <a:lnTo>
                  <a:pt x="134310" y="17859"/>
                </a:lnTo>
                <a:lnTo>
                  <a:pt x="121180" y="37451"/>
                </a:lnTo>
                <a:lnTo>
                  <a:pt x="116395" y="61722"/>
                </a:lnTo>
                <a:lnTo>
                  <a:pt x="125290" y="89194"/>
                </a:lnTo>
                <a:lnTo>
                  <a:pt x="148604" y="123921"/>
                </a:lnTo>
                <a:lnTo>
                  <a:pt x="181277" y="162031"/>
                </a:lnTo>
                <a:lnTo>
                  <a:pt x="218252" y="199654"/>
                </a:lnTo>
                <a:lnTo>
                  <a:pt x="254469" y="232918"/>
                </a:lnTo>
                <a:lnTo>
                  <a:pt x="290692" y="199641"/>
                </a:lnTo>
                <a:lnTo>
                  <a:pt x="327667" y="161995"/>
                </a:lnTo>
                <a:lnTo>
                  <a:pt x="360339" y="123866"/>
                </a:lnTo>
                <a:lnTo>
                  <a:pt x="383650" y="89145"/>
                </a:lnTo>
                <a:lnTo>
                  <a:pt x="392544" y="61722"/>
                </a:lnTo>
                <a:lnTo>
                  <a:pt x="386948" y="33528"/>
                </a:lnTo>
                <a:lnTo>
                  <a:pt x="254469" y="33528"/>
                </a:lnTo>
                <a:lnTo>
                  <a:pt x="236972" y="31575"/>
                </a:lnTo>
                <a:lnTo>
                  <a:pt x="223926" y="26574"/>
                </a:lnTo>
                <a:lnTo>
                  <a:pt x="214118" y="19812"/>
                </a:lnTo>
                <a:lnTo>
                  <a:pt x="200845" y="7447"/>
                </a:lnTo>
                <a:lnTo>
                  <a:pt x="195135" y="3476"/>
                </a:lnTo>
                <a:lnTo>
                  <a:pt x="188006" y="910"/>
                </a:lnTo>
                <a:lnTo>
                  <a:pt x="178257" y="0"/>
                </a:lnTo>
                <a:close/>
              </a:path>
              <a:path w="509269" h="609600">
                <a:moveTo>
                  <a:pt x="330682" y="0"/>
                </a:moveTo>
                <a:lnTo>
                  <a:pt x="290099" y="20990"/>
                </a:lnTo>
                <a:lnTo>
                  <a:pt x="280777" y="27178"/>
                </a:lnTo>
                <a:lnTo>
                  <a:pt x="269141" y="31746"/>
                </a:lnTo>
                <a:lnTo>
                  <a:pt x="254469" y="33528"/>
                </a:lnTo>
                <a:lnTo>
                  <a:pt x="386948" y="33528"/>
                </a:lnTo>
                <a:lnTo>
                  <a:pt x="386132" y="29414"/>
                </a:lnTo>
                <a:lnTo>
                  <a:pt x="370290" y="10715"/>
                </a:lnTo>
                <a:lnTo>
                  <a:pt x="350110" y="2089"/>
                </a:lnTo>
                <a:lnTo>
                  <a:pt x="330682" y="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3251453" y="3007741"/>
            <a:ext cx="591185" cy="885825"/>
          </a:xfrm>
          <a:custGeom>
            <a:rect l="l" t="t" r="r" b="b"/>
            <a:pathLst>
              <a:path w="591185" h="885825">
                <a:moveTo>
                  <a:pt x="0" y="0"/>
                </a:moveTo>
                <a:lnTo>
                  <a:pt x="0" y="165481"/>
                </a:lnTo>
                <a:lnTo>
                  <a:pt x="55443" y="169096"/>
                </a:lnTo>
                <a:lnTo>
                  <a:pt x="109696" y="179832"/>
                </a:lnTo>
                <a:lnTo>
                  <a:pt x="162091" y="197520"/>
                </a:lnTo>
                <a:lnTo>
                  <a:pt x="211962" y="221996"/>
                </a:lnTo>
                <a:lnTo>
                  <a:pt x="250932" y="247262"/>
                </a:lnTo>
                <a:lnTo>
                  <a:pt x="286244" y="275987"/>
                </a:lnTo>
                <a:lnTo>
                  <a:pt x="317801" y="307817"/>
                </a:lnTo>
                <a:lnTo>
                  <a:pt x="345510" y="342397"/>
                </a:lnTo>
                <a:lnTo>
                  <a:pt x="369273" y="379372"/>
                </a:lnTo>
                <a:lnTo>
                  <a:pt x="388996" y="418388"/>
                </a:lnTo>
                <a:lnTo>
                  <a:pt x="404584" y="459091"/>
                </a:lnTo>
                <a:lnTo>
                  <a:pt x="415940" y="501126"/>
                </a:lnTo>
                <a:lnTo>
                  <a:pt x="422969" y="544139"/>
                </a:lnTo>
                <a:lnTo>
                  <a:pt x="425577" y="587774"/>
                </a:lnTo>
                <a:lnTo>
                  <a:pt x="423666" y="631679"/>
                </a:lnTo>
                <a:lnTo>
                  <a:pt x="417142" y="675497"/>
                </a:lnTo>
                <a:lnTo>
                  <a:pt x="405909" y="718876"/>
                </a:lnTo>
                <a:lnTo>
                  <a:pt x="389872" y="761459"/>
                </a:lnTo>
                <a:lnTo>
                  <a:pt x="368935" y="802894"/>
                </a:lnTo>
                <a:lnTo>
                  <a:pt x="512445" y="885317"/>
                </a:lnTo>
                <a:lnTo>
                  <a:pt x="536118" y="839601"/>
                </a:lnTo>
                <a:lnTo>
                  <a:pt x="555653" y="792174"/>
                </a:lnTo>
                <a:lnTo>
                  <a:pt x="570976" y="743315"/>
                </a:lnTo>
                <a:lnTo>
                  <a:pt x="582012" y="693302"/>
                </a:lnTo>
                <a:lnTo>
                  <a:pt x="588689" y="642414"/>
                </a:lnTo>
                <a:lnTo>
                  <a:pt x="590931" y="590931"/>
                </a:lnTo>
                <a:lnTo>
                  <a:pt x="588972" y="542461"/>
                </a:lnTo>
                <a:lnTo>
                  <a:pt x="583197" y="495072"/>
                </a:lnTo>
                <a:lnTo>
                  <a:pt x="573758" y="448914"/>
                </a:lnTo>
                <a:lnTo>
                  <a:pt x="560807" y="404140"/>
                </a:lnTo>
                <a:lnTo>
                  <a:pt x="544496" y="360902"/>
                </a:lnTo>
                <a:lnTo>
                  <a:pt x="524977" y="319351"/>
                </a:lnTo>
                <a:lnTo>
                  <a:pt x="502402" y="279641"/>
                </a:lnTo>
                <a:lnTo>
                  <a:pt x="476923" y="241922"/>
                </a:lnTo>
                <a:lnTo>
                  <a:pt x="448692" y="206348"/>
                </a:lnTo>
                <a:lnTo>
                  <a:pt x="417861" y="173069"/>
                </a:lnTo>
                <a:lnTo>
                  <a:pt x="384582" y="142238"/>
                </a:lnTo>
                <a:lnTo>
                  <a:pt x="349008" y="114007"/>
                </a:lnTo>
                <a:lnTo>
                  <a:pt x="311289" y="88528"/>
                </a:lnTo>
                <a:lnTo>
                  <a:pt x="271579" y="65953"/>
                </a:lnTo>
                <a:lnTo>
                  <a:pt x="230028" y="46434"/>
                </a:lnTo>
                <a:lnTo>
                  <a:pt x="186790" y="30123"/>
                </a:lnTo>
                <a:lnTo>
                  <a:pt x="142016" y="17172"/>
                </a:lnTo>
                <a:lnTo>
                  <a:pt x="95858" y="7733"/>
                </a:lnTo>
                <a:lnTo>
                  <a:pt x="48469" y="1958"/>
                </a:lnTo>
                <a:lnTo>
                  <a:pt x="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2660710" y="3007741"/>
            <a:ext cx="1103630" cy="1181735"/>
          </a:xfrm>
          <a:custGeom>
            <a:rect l="l" t="t" r="r" b="b"/>
            <a:pathLst>
              <a:path w="1103629" h="1181735">
                <a:moveTo>
                  <a:pt x="590744" y="0"/>
                </a:moveTo>
                <a:lnTo>
                  <a:pt x="542237" y="1987"/>
                </a:lnTo>
                <a:lnTo>
                  <a:pt x="494505" y="7870"/>
                </a:lnTo>
                <a:lnTo>
                  <a:pt x="447749" y="17535"/>
                </a:lnTo>
                <a:lnTo>
                  <a:pt x="402171" y="30863"/>
                </a:lnTo>
                <a:lnTo>
                  <a:pt x="357974" y="47740"/>
                </a:lnTo>
                <a:lnTo>
                  <a:pt x="315358" y="68049"/>
                </a:lnTo>
                <a:lnTo>
                  <a:pt x="274526" y="91673"/>
                </a:lnTo>
                <a:lnTo>
                  <a:pt x="235680" y="118497"/>
                </a:lnTo>
                <a:lnTo>
                  <a:pt x="199021" y="148405"/>
                </a:lnTo>
                <a:lnTo>
                  <a:pt x="164752" y="181279"/>
                </a:lnTo>
                <a:lnTo>
                  <a:pt x="133074" y="217005"/>
                </a:lnTo>
                <a:lnTo>
                  <a:pt x="104189" y="255465"/>
                </a:lnTo>
                <a:lnTo>
                  <a:pt x="78299" y="296545"/>
                </a:lnTo>
                <a:lnTo>
                  <a:pt x="55800" y="339674"/>
                </a:lnTo>
                <a:lnTo>
                  <a:pt x="37259" y="383505"/>
                </a:lnTo>
                <a:lnTo>
                  <a:pt x="22451" y="428229"/>
                </a:lnTo>
                <a:lnTo>
                  <a:pt x="11378" y="473504"/>
                </a:lnTo>
                <a:lnTo>
                  <a:pt x="3982" y="519124"/>
                </a:lnTo>
                <a:lnTo>
                  <a:pt x="208" y="564880"/>
                </a:lnTo>
                <a:lnTo>
                  <a:pt x="0" y="610564"/>
                </a:lnTo>
                <a:lnTo>
                  <a:pt x="3301" y="655969"/>
                </a:lnTo>
                <a:lnTo>
                  <a:pt x="10058" y="700886"/>
                </a:lnTo>
                <a:lnTo>
                  <a:pt x="20212" y="745109"/>
                </a:lnTo>
                <a:lnTo>
                  <a:pt x="33709" y="788428"/>
                </a:lnTo>
                <a:lnTo>
                  <a:pt x="50492" y="830636"/>
                </a:lnTo>
                <a:lnTo>
                  <a:pt x="70505" y="871526"/>
                </a:lnTo>
                <a:lnTo>
                  <a:pt x="93693" y="910890"/>
                </a:lnTo>
                <a:lnTo>
                  <a:pt x="120000" y="948519"/>
                </a:lnTo>
                <a:lnTo>
                  <a:pt x="149370" y="984206"/>
                </a:lnTo>
                <a:lnTo>
                  <a:pt x="181746" y="1017743"/>
                </a:lnTo>
                <a:lnTo>
                  <a:pt x="217074" y="1048922"/>
                </a:lnTo>
                <a:lnTo>
                  <a:pt x="255296" y="1077535"/>
                </a:lnTo>
                <a:lnTo>
                  <a:pt x="296358" y="1103376"/>
                </a:lnTo>
                <a:lnTo>
                  <a:pt x="339353" y="1125818"/>
                </a:lnTo>
                <a:lnTo>
                  <a:pt x="383315" y="1144415"/>
                </a:lnTo>
                <a:lnTo>
                  <a:pt x="428034" y="1159223"/>
                </a:lnTo>
                <a:lnTo>
                  <a:pt x="473305" y="1170296"/>
                </a:lnTo>
                <a:lnTo>
                  <a:pt x="518919" y="1177692"/>
                </a:lnTo>
                <a:lnTo>
                  <a:pt x="564669" y="1181466"/>
                </a:lnTo>
                <a:lnTo>
                  <a:pt x="610347" y="1181675"/>
                </a:lnTo>
                <a:lnTo>
                  <a:pt x="655745" y="1178373"/>
                </a:lnTo>
                <a:lnTo>
                  <a:pt x="700657" y="1171616"/>
                </a:lnTo>
                <a:lnTo>
                  <a:pt x="744874" y="1161462"/>
                </a:lnTo>
                <a:lnTo>
                  <a:pt x="788189" y="1147965"/>
                </a:lnTo>
                <a:lnTo>
                  <a:pt x="830395" y="1131182"/>
                </a:lnTo>
                <a:lnTo>
                  <a:pt x="871283" y="1111169"/>
                </a:lnTo>
                <a:lnTo>
                  <a:pt x="910647" y="1087981"/>
                </a:lnTo>
                <a:lnTo>
                  <a:pt x="948278" y="1061674"/>
                </a:lnTo>
                <a:lnTo>
                  <a:pt x="983970" y="1032304"/>
                </a:lnTo>
                <a:lnTo>
                  <a:pt x="1000337" y="1016508"/>
                </a:lnTo>
                <a:lnTo>
                  <a:pt x="590744" y="1016508"/>
                </a:lnTo>
                <a:lnTo>
                  <a:pt x="544389" y="1014011"/>
                </a:lnTo>
                <a:lnTo>
                  <a:pt x="499480" y="1006693"/>
                </a:lnTo>
                <a:lnTo>
                  <a:pt x="456276" y="994815"/>
                </a:lnTo>
                <a:lnTo>
                  <a:pt x="415036" y="978635"/>
                </a:lnTo>
                <a:lnTo>
                  <a:pt x="376019" y="958412"/>
                </a:lnTo>
                <a:lnTo>
                  <a:pt x="339487" y="934407"/>
                </a:lnTo>
                <a:lnTo>
                  <a:pt x="305697" y="906878"/>
                </a:lnTo>
                <a:lnTo>
                  <a:pt x="274911" y="876085"/>
                </a:lnTo>
                <a:lnTo>
                  <a:pt x="247386" y="842287"/>
                </a:lnTo>
                <a:lnTo>
                  <a:pt x="223384" y="805744"/>
                </a:lnTo>
                <a:lnTo>
                  <a:pt x="203164" y="766715"/>
                </a:lnTo>
                <a:lnTo>
                  <a:pt x="186985" y="725460"/>
                </a:lnTo>
                <a:lnTo>
                  <a:pt x="175107" y="682238"/>
                </a:lnTo>
                <a:lnTo>
                  <a:pt x="167790" y="637308"/>
                </a:lnTo>
                <a:lnTo>
                  <a:pt x="165294" y="590931"/>
                </a:lnTo>
                <a:lnTo>
                  <a:pt x="167790" y="544576"/>
                </a:lnTo>
                <a:lnTo>
                  <a:pt x="175107" y="499667"/>
                </a:lnTo>
                <a:lnTo>
                  <a:pt x="186985" y="456463"/>
                </a:lnTo>
                <a:lnTo>
                  <a:pt x="203164" y="415223"/>
                </a:lnTo>
                <a:lnTo>
                  <a:pt x="223384" y="376206"/>
                </a:lnTo>
                <a:lnTo>
                  <a:pt x="247386" y="339674"/>
                </a:lnTo>
                <a:lnTo>
                  <a:pt x="274911" y="305884"/>
                </a:lnTo>
                <a:lnTo>
                  <a:pt x="305697" y="275097"/>
                </a:lnTo>
                <a:lnTo>
                  <a:pt x="339487" y="247573"/>
                </a:lnTo>
                <a:lnTo>
                  <a:pt x="376019" y="223571"/>
                </a:lnTo>
                <a:lnTo>
                  <a:pt x="415036" y="203351"/>
                </a:lnTo>
                <a:lnTo>
                  <a:pt x="456276" y="187172"/>
                </a:lnTo>
                <a:lnTo>
                  <a:pt x="499480" y="175294"/>
                </a:lnTo>
                <a:lnTo>
                  <a:pt x="544389" y="167977"/>
                </a:lnTo>
                <a:lnTo>
                  <a:pt x="590744" y="165481"/>
                </a:lnTo>
                <a:lnTo>
                  <a:pt x="590744" y="0"/>
                </a:lnTo>
                <a:close/>
              </a:path>
              <a:path w="1103629" h="1181735">
                <a:moveTo>
                  <a:pt x="959679" y="802894"/>
                </a:moveTo>
                <a:lnTo>
                  <a:pt x="932075" y="845006"/>
                </a:lnTo>
                <a:lnTo>
                  <a:pt x="900102" y="883118"/>
                </a:lnTo>
                <a:lnTo>
                  <a:pt x="864198" y="916977"/>
                </a:lnTo>
                <a:lnTo>
                  <a:pt x="824801" y="946326"/>
                </a:lnTo>
                <a:lnTo>
                  <a:pt x="782348" y="970912"/>
                </a:lnTo>
                <a:lnTo>
                  <a:pt x="737278" y="990477"/>
                </a:lnTo>
                <a:lnTo>
                  <a:pt x="690029" y="1004768"/>
                </a:lnTo>
                <a:lnTo>
                  <a:pt x="641038" y="1013530"/>
                </a:lnTo>
                <a:lnTo>
                  <a:pt x="590744" y="1016508"/>
                </a:lnTo>
                <a:lnTo>
                  <a:pt x="1000337" y="1016508"/>
                </a:lnTo>
                <a:lnTo>
                  <a:pt x="1017515" y="999928"/>
                </a:lnTo>
                <a:lnTo>
                  <a:pt x="1048704" y="964600"/>
                </a:lnTo>
                <a:lnTo>
                  <a:pt x="1077331" y="926378"/>
                </a:lnTo>
                <a:lnTo>
                  <a:pt x="1103189" y="885317"/>
                </a:lnTo>
                <a:lnTo>
                  <a:pt x="959679" y="802894"/>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3040126" y="3494659"/>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33.3%</a:t>
            </a:r>
            <a:endParaRPr sz="1000">
              <a:latin typeface="微软雅黑"/>
              <a:cs typeface="微软雅黑"/>
            </a:endParaRPr>
          </a:p>
        </p:txBody>
      </p:sp>
      <p:sp>
        <p:nvSpPr>
          <p:cNvPr id="18" name="object 18"/>
          <p:cNvSpPr/>
          <p:nvPr/>
        </p:nvSpPr>
        <p:spPr>
          <a:xfrm>
            <a:off x="6174104" y="3007741"/>
            <a:ext cx="953769" cy="1182370"/>
          </a:xfrm>
          <a:custGeom>
            <a:rect l="l" t="t" r="r" b="b"/>
            <a:pathLst>
              <a:path w="953769" h="1182370">
                <a:moveTo>
                  <a:pt x="101473" y="927227"/>
                </a:moveTo>
                <a:lnTo>
                  <a:pt x="0" y="1057910"/>
                </a:lnTo>
                <a:lnTo>
                  <a:pt x="39936" y="1086322"/>
                </a:lnTo>
                <a:lnTo>
                  <a:pt x="81865" y="1111212"/>
                </a:lnTo>
                <a:lnTo>
                  <a:pt x="125553" y="1132497"/>
                </a:lnTo>
                <a:lnTo>
                  <a:pt x="170767" y="1150096"/>
                </a:lnTo>
                <a:lnTo>
                  <a:pt x="217272" y="1163926"/>
                </a:lnTo>
                <a:lnTo>
                  <a:pt x="264836" y="1173906"/>
                </a:lnTo>
                <a:lnTo>
                  <a:pt x="313224" y="1179954"/>
                </a:lnTo>
                <a:lnTo>
                  <a:pt x="362203" y="1181989"/>
                </a:lnTo>
                <a:lnTo>
                  <a:pt x="410674" y="1180029"/>
                </a:lnTo>
                <a:lnTo>
                  <a:pt x="458066" y="1174251"/>
                </a:lnTo>
                <a:lnTo>
                  <a:pt x="504228" y="1164808"/>
                </a:lnTo>
                <a:lnTo>
                  <a:pt x="549007" y="1151852"/>
                </a:lnTo>
                <a:lnTo>
                  <a:pt x="592252" y="1135534"/>
                </a:lnTo>
                <a:lnTo>
                  <a:pt x="633810" y="1116008"/>
                </a:lnTo>
                <a:lnTo>
                  <a:pt x="673529" y="1093424"/>
                </a:lnTo>
                <a:lnTo>
                  <a:pt x="711256" y="1067936"/>
                </a:lnTo>
                <a:lnTo>
                  <a:pt x="746840" y="1039696"/>
                </a:lnTo>
                <a:lnTo>
                  <a:pt x="772026" y="1016362"/>
                </a:lnTo>
                <a:lnTo>
                  <a:pt x="350323" y="1016362"/>
                </a:lnTo>
                <a:lnTo>
                  <a:pt x="306747" y="1012937"/>
                </a:lnTo>
                <a:lnTo>
                  <a:pt x="263526" y="1005002"/>
                </a:lnTo>
                <a:lnTo>
                  <a:pt x="221024" y="992509"/>
                </a:lnTo>
                <a:lnTo>
                  <a:pt x="179606" y="975412"/>
                </a:lnTo>
                <a:lnTo>
                  <a:pt x="139634" y="953667"/>
                </a:lnTo>
                <a:lnTo>
                  <a:pt x="101473" y="927227"/>
                </a:lnTo>
                <a:close/>
              </a:path>
              <a:path w="953769" h="1182370">
                <a:moveTo>
                  <a:pt x="362203" y="0"/>
                </a:moveTo>
                <a:lnTo>
                  <a:pt x="362203" y="165481"/>
                </a:lnTo>
                <a:lnTo>
                  <a:pt x="409149" y="168072"/>
                </a:lnTo>
                <a:lnTo>
                  <a:pt x="455233" y="175758"/>
                </a:lnTo>
                <a:lnTo>
                  <a:pt x="500062" y="188404"/>
                </a:lnTo>
                <a:lnTo>
                  <a:pt x="543240" y="205876"/>
                </a:lnTo>
                <a:lnTo>
                  <a:pt x="584371" y="228040"/>
                </a:lnTo>
                <a:lnTo>
                  <a:pt x="623062" y="254762"/>
                </a:lnTo>
                <a:lnTo>
                  <a:pt x="658163" y="285149"/>
                </a:lnTo>
                <a:lnTo>
                  <a:pt x="689169" y="318460"/>
                </a:lnTo>
                <a:lnTo>
                  <a:pt x="716032" y="354331"/>
                </a:lnTo>
                <a:lnTo>
                  <a:pt x="738706" y="392397"/>
                </a:lnTo>
                <a:lnTo>
                  <a:pt x="757145" y="432293"/>
                </a:lnTo>
                <a:lnTo>
                  <a:pt x="771304" y="473657"/>
                </a:lnTo>
                <a:lnTo>
                  <a:pt x="781136" y="516122"/>
                </a:lnTo>
                <a:lnTo>
                  <a:pt x="786595" y="559325"/>
                </a:lnTo>
                <a:lnTo>
                  <a:pt x="787635" y="602901"/>
                </a:lnTo>
                <a:lnTo>
                  <a:pt x="784210" y="646486"/>
                </a:lnTo>
                <a:lnTo>
                  <a:pt x="776275" y="689715"/>
                </a:lnTo>
                <a:lnTo>
                  <a:pt x="763782" y="732225"/>
                </a:lnTo>
                <a:lnTo>
                  <a:pt x="746685" y="773650"/>
                </a:lnTo>
                <a:lnTo>
                  <a:pt x="724940" y="813626"/>
                </a:lnTo>
                <a:lnTo>
                  <a:pt x="698500" y="851789"/>
                </a:lnTo>
                <a:lnTo>
                  <a:pt x="668090" y="886890"/>
                </a:lnTo>
                <a:lnTo>
                  <a:pt x="634763" y="917896"/>
                </a:lnTo>
                <a:lnTo>
                  <a:pt x="598882" y="944759"/>
                </a:lnTo>
                <a:lnTo>
                  <a:pt x="560810" y="967433"/>
                </a:lnTo>
                <a:lnTo>
                  <a:pt x="520911" y="985872"/>
                </a:lnTo>
                <a:lnTo>
                  <a:pt x="479549" y="1000031"/>
                </a:lnTo>
                <a:lnTo>
                  <a:pt x="437088" y="1009863"/>
                </a:lnTo>
                <a:lnTo>
                  <a:pt x="393892" y="1015322"/>
                </a:lnTo>
                <a:lnTo>
                  <a:pt x="350323" y="1016362"/>
                </a:lnTo>
                <a:lnTo>
                  <a:pt x="772026" y="1016362"/>
                </a:lnTo>
                <a:lnTo>
                  <a:pt x="810969" y="975567"/>
                </a:lnTo>
                <a:lnTo>
                  <a:pt x="839209" y="939983"/>
                </a:lnTo>
                <a:lnTo>
                  <a:pt x="864697" y="902256"/>
                </a:lnTo>
                <a:lnTo>
                  <a:pt x="887281" y="862537"/>
                </a:lnTo>
                <a:lnTo>
                  <a:pt x="906807" y="820979"/>
                </a:lnTo>
                <a:lnTo>
                  <a:pt x="923125" y="777734"/>
                </a:lnTo>
                <a:lnTo>
                  <a:pt x="936081" y="732955"/>
                </a:lnTo>
                <a:lnTo>
                  <a:pt x="945524" y="686793"/>
                </a:lnTo>
                <a:lnTo>
                  <a:pt x="951302" y="639401"/>
                </a:lnTo>
                <a:lnTo>
                  <a:pt x="953262" y="590931"/>
                </a:lnTo>
                <a:lnTo>
                  <a:pt x="951302" y="542461"/>
                </a:lnTo>
                <a:lnTo>
                  <a:pt x="945524" y="495072"/>
                </a:lnTo>
                <a:lnTo>
                  <a:pt x="936081" y="448914"/>
                </a:lnTo>
                <a:lnTo>
                  <a:pt x="923125" y="404140"/>
                </a:lnTo>
                <a:lnTo>
                  <a:pt x="906807" y="360902"/>
                </a:lnTo>
                <a:lnTo>
                  <a:pt x="887281" y="319351"/>
                </a:lnTo>
                <a:lnTo>
                  <a:pt x="864697" y="279641"/>
                </a:lnTo>
                <a:lnTo>
                  <a:pt x="839209" y="241922"/>
                </a:lnTo>
                <a:lnTo>
                  <a:pt x="810969" y="206348"/>
                </a:lnTo>
                <a:lnTo>
                  <a:pt x="780129" y="173069"/>
                </a:lnTo>
                <a:lnTo>
                  <a:pt x="746840" y="142238"/>
                </a:lnTo>
                <a:lnTo>
                  <a:pt x="711256" y="114007"/>
                </a:lnTo>
                <a:lnTo>
                  <a:pt x="673529" y="88528"/>
                </a:lnTo>
                <a:lnTo>
                  <a:pt x="633810" y="65953"/>
                </a:lnTo>
                <a:lnTo>
                  <a:pt x="592252" y="46434"/>
                </a:lnTo>
                <a:lnTo>
                  <a:pt x="549007" y="30123"/>
                </a:lnTo>
                <a:lnTo>
                  <a:pt x="504228" y="17172"/>
                </a:lnTo>
                <a:lnTo>
                  <a:pt x="458066" y="7733"/>
                </a:lnTo>
                <a:lnTo>
                  <a:pt x="410674" y="1958"/>
                </a:lnTo>
                <a:lnTo>
                  <a:pt x="362203"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5945514" y="3007741"/>
            <a:ext cx="591185" cy="1057910"/>
          </a:xfrm>
          <a:custGeom>
            <a:rect l="l" t="t" r="r" b="b"/>
            <a:pathLst>
              <a:path w="591184" h="1057910">
                <a:moveTo>
                  <a:pt x="590794" y="0"/>
                </a:moveTo>
                <a:lnTo>
                  <a:pt x="541280" y="2075"/>
                </a:lnTo>
                <a:lnTo>
                  <a:pt x="492501" y="8227"/>
                </a:lnTo>
                <a:lnTo>
                  <a:pt x="444684" y="18345"/>
                </a:lnTo>
                <a:lnTo>
                  <a:pt x="398053" y="32318"/>
                </a:lnTo>
                <a:lnTo>
                  <a:pt x="352834" y="50034"/>
                </a:lnTo>
                <a:lnTo>
                  <a:pt x="309254" y="71382"/>
                </a:lnTo>
                <a:lnTo>
                  <a:pt x="267537" y="96253"/>
                </a:lnTo>
                <a:lnTo>
                  <a:pt x="227909" y="124533"/>
                </a:lnTo>
                <a:lnTo>
                  <a:pt x="190596" y="156113"/>
                </a:lnTo>
                <a:lnTo>
                  <a:pt x="155823" y="190881"/>
                </a:lnTo>
                <a:lnTo>
                  <a:pt x="123815" y="228726"/>
                </a:lnTo>
                <a:lnTo>
                  <a:pt x="95659" y="268231"/>
                </a:lnTo>
                <a:lnTo>
                  <a:pt x="71179" y="309222"/>
                </a:lnTo>
                <a:lnTo>
                  <a:pt x="50348" y="351485"/>
                </a:lnTo>
                <a:lnTo>
                  <a:pt x="33140" y="394807"/>
                </a:lnTo>
                <a:lnTo>
                  <a:pt x="19529" y="438975"/>
                </a:lnTo>
                <a:lnTo>
                  <a:pt x="9486" y="483776"/>
                </a:lnTo>
                <a:lnTo>
                  <a:pt x="2985" y="528995"/>
                </a:lnTo>
                <a:lnTo>
                  <a:pt x="0" y="574421"/>
                </a:lnTo>
                <a:lnTo>
                  <a:pt x="503" y="619838"/>
                </a:lnTo>
                <a:lnTo>
                  <a:pt x="4467" y="665035"/>
                </a:lnTo>
                <a:lnTo>
                  <a:pt x="11866" y="709797"/>
                </a:lnTo>
                <a:lnTo>
                  <a:pt x="22674" y="753912"/>
                </a:lnTo>
                <a:lnTo>
                  <a:pt x="36862" y="797166"/>
                </a:lnTo>
                <a:lnTo>
                  <a:pt x="54404" y="839345"/>
                </a:lnTo>
                <a:lnTo>
                  <a:pt x="75274" y="880237"/>
                </a:lnTo>
                <a:lnTo>
                  <a:pt x="99444" y="919627"/>
                </a:lnTo>
                <a:lnTo>
                  <a:pt x="126887" y="957303"/>
                </a:lnTo>
                <a:lnTo>
                  <a:pt x="157577" y="993051"/>
                </a:lnTo>
                <a:lnTo>
                  <a:pt x="191487" y="1026657"/>
                </a:lnTo>
                <a:lnTo>
                  <a:pt x="228590" y="1057910"/>
                </a:lnTo>
                <a:lnTo>
                  <a:pt x="330063" y="927227"/>
                </a:lnTo>
                <a:lnTo>
                  <a:pt x="293159" y="895019"/>
                </a:lnTo>
                <a:lnTo>
                  <a:pt x="260499" y="859160"/>
                </a:lnTo>
                <a:lnTo>
                  <a:pt x="232292" y="820072"/>
                </a:lnTo>
                <a:lnTo>
                  <a:pt x="208747" y="778176"/>
                </a:lnTo>
                <a:lnTo>
                  <a:pt x="190071" y="733893"/>
                </a:lnTo>
                <a:lnTo>
                  <a:pt x="176473" y="687643"/>
                </a:lnTo>
                <a:lnTo>
                  <a:pt x="168161" y="639849"/>
                </a:lnTo>
                <a:lnTo>
                  <a:pt x="165344" y="590931"/>
                </a:lnTo>
                <a:lnTo>
                  <a:pt x="167841" y="544576"/>
                </a:lnTo>
                <a:lnTo>
                  <a:pt x="175158" y="499667"/>
                </a:lnTo>
                <a:lnTo>
                  <a:pt x="187036" y="456463"/>
                </a:lnTo>
                <a:lnTo>
                  <a:pt x="203215" y="415223"/>
                </a:lnTo>
                <a:lnTo>
                  <a:pt x="223435" y="376206"/>
                </a:lnTo>
                <a:lnTo>
                  <a:pt x="247437" y="339674"/>
                </a:lnTo>
                <a:lnTo>
                  <a:pt x="274961" y="305884"/>
                </a:lnTo>
                <a:lnTo>
                  <a:pt x="305748" y="275097"/>
                </a:lnTo>
                <a:lnTo>
                  <a:pt x="339538" y="247573"/>
                </a:lnTo>
                <a:lnTo>
                  <a:pt x="376070" y="223571"/>
                </a:lnTo>
                <a:lnTo>
                  <a:pt x="415087" y="203351"/>
                </a:lnTo>
                <a:lnTo>
                  <a:pt x="456327" y="187172"/>
                </a:lnTo>
                <a:lnTo>
                  <a:pt x="499531" y="175294"/>
                </a:lnTo>
                <a:lnTo>
                  <a:pt x="544440" y="167977"/>
                </a:lnTo>
                <a:lnTo>
                  <a:pt x="590794" y="165481"/>
                </a:lnTo>
                <a:lnTo>
                  <a:pt x="590794"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txBox="1"/>
          <p:nvPr/>
        </p:nvSpPr>
        <p:spPr>
          <a:xfrm>
            <a:off x="6341109" y="348208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60.5%</a:t>
            </a:r>
            <a:endParaRPr sz="1000">
              <a:latin typeface="微软雅黑"/>
              <a:cs typeface="微软雅黑"/>
            </a:endParaRPr>
          </a:p>
        </p:txBody>
      </p:sp>
      <p:sp>
        <p:nvSpPr>
          <p:cNvPr id="21" name="object 21"/>
          <p:cNvSpPr/>
          <p:nvPr/>
        </p:nvSpPr>
        <p:spPr>
          <a:xfrm>
            <a:off x="9863201" y="3007741"/>
            <a:ext cx="340360" cy="243204"/>
          </a:xfrm>
          <a:custGeom>
            <a:rect l="l" t="t" r="r" b="b"/>
            <a:pathLst>
              <a:path w="340359" h="243203">
                <a:moveTo>
                  <a:pt x="0" y="0"/>
                </a:moveTo>
                <a:lnTo>
                  <a:pt x="0" y="165481"/>
                </a:lnTo>
                <a:lnTo>
                  <a:pt x="52225" y="168696"/>
                </a:lnTo>
                <a:lnTo>
                  <a:pt x="103371" y="178221"/>
                </a:lnTo>
                <a:lnTo>
                  <a:pt x="152878" y="193873"/>
                </a:lnTo>
                <a:lnTo>
                  <a:pt x="200184" y="215468"/>
                </a:lnTo>
                <a:lnTo>
                  <a:pt x="244728" y="242824"/>
                </a:lnTo>
                <a:lnTo>
                  <a:pt x="339851" y="107442"/>
                </a:lnTo>
                <a:lnTo>
                  <a:pt x="296060" y="79456"/>
                </a:lnTo>
                <a:lnTo>
                  <a:pt x="250215" y="55539"/>
                </a:lnTo>
                <a:lnTo>
                  <a:pt x="202598" y="35776"/>
                </a:lnTo>
                <a:lnTo>
                  <a:pt x="153488" y="20254"/>
                </a:lnTo>
                <a:lnTo>
                  <a:pt x="103165" y="9059"/>
                </a:lnTo>
                <a:lnTo>
                  <a:pt x="51909" y="2279"/>
                </a:lnTo>
                <a:lnTo>
                  <a:pt x="0"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9272300" y="3007741"/>
            <a:ext cx="1182370" cy="1182370"/>
          </a:xfrm>
          <a:custGeom>
            <a:rect l="l" t="t" r="r" b="b"/>
            <a:pathLst>
              <a:path w="1182370" h="1182370">
                <a:moveTo>
                  <a:pt x="590900" y="0"/>
                </a:moveTo>
                <a:lnTo>
                  <a:pt x="543081" y="1935"/>
                </a:lnTo>
                <a:lnTo>
                  <a:pt x="495960" y="7671"/>
                </a:lnTo>
                <a:lnTo>
                  <a:pt x="449740" y="17105"/>
                </a:lnTo>
                <a:lnTo>
                  <a:pt x="404619" y="30131"/>
                </a:lnTo>
                <a:lnTo>
                  <a:pt x="360801" y="46647"/>
                </a:lnTo>
                <a:lnTo>
                  <a:pt x="318485" y="66548"/>
                </a:lnTo>
                <a:lnTo>
                  <a:pt x="277873" y="89729"/>
                </a:lnTo>
                <a:lnTo>
                  <a:pt x="239166" y="116087"/>
                </a:lnTo>
                <a:lnTo>
                  <a:pt x="202566" y="145518"/>
                </a:lnTo>
                <a:lnTo>
                  <a:pt x="168272" y="177917"/>
                </a:lnTo>
                <a:lnTo>
                  <a:pt x="136487" y="213181"/>
                </a:lnTo>
                <a:lnTo>
                  <a:pt x="107411" y="251206"/>
                </a:lnTo>
                <a:lnTo>
                  <a:pt x="81140" y="291976"/>
                </a:lnTo>
                <a:lnTo>
                  <a:pt x="58613" y="334061"/>
                </a:lnTo>
                <a:lnTo>
                  <a:pt x="39793" y="377247"/>
                </a:lnTo>
                <a:lnTo>
                  <a:pt x="24643" y="421323"/>
                </a:lnTo>
                <a:lnTo>
                  <a:pt x="13125" y="466076"/>
                </a:lnTo>
                <a:lnTo>
                  <a:pt x="5204" y="511294"/>
                </a:lnTo>
                <a:lnTo>
                  <a:pt x="841" y="556766"/>
                </a:lnTo>
                <a:lnTo>
                  <a:pt x="0" y="602278"/>
                </a:lnTo>
                <a:lnTo>
                  <a:pt x="2642" y="647620"/>
                </a:lnTo>
                <a:lnTo>
                  <a:pt x="8732" y="692578"/>
                </a:lnTo>
                <a:lnTo>
                  <a:pt x="18232" y="736941"/>
                </a:lnTo>
                <a:lnTo>
                  <a:pt x="31104" y="780497"/>
                </a:lnTo>
                <a:lnTo>
                  <a:pt x="47313" y="823033"/>
                </a:lnTo>
                <a:lnTo>
                  <a:pt x="66819" y="864337"/>
                </a:lnTo>
                <a:lnTo>
                  <a:pt x="89587" y="904198"/>
                </a:lnTo>
                <a:lnTo>
                  <a:pt x="115580" y="942402"/>
                </a:lnTo>
                <a:lnTo>
                  <a:pt x="144759" y="978739"/>
                </a:lnTo>
                <a:lnTo>
                  <a:pt x="177088" y="1012996"/>
                </a:lnTo>
                <a:lnTo>
                  <a:pt x="212530" y="1044960"/>
                </a:lnTo>
                <a:lnTo>
                  <a:pt x="251048" y="1074420"/>
                </a:lnTo>
                <a:lnTo>
                  <a:pt x="291837" y="1100692"/>
                </a:lnTo>
                <a:lnTo>
                  <a:pt x="333938" y="1123221"/>
                </a:lnTo>
                <a:lnTo>
                  <a:pt x="377138" y="1142045"/>
                </a:lnTo>
                <a:lnTo>
                  <a:pt x="421227" y="1157200"/>
                </a:lnTo>
                <a:lnTo>
                  <a:pt x="465992" y="1168723"/>
                </a:lnTo>
                <a:lnTo>
                  <a:pt x="511220" y="1176651"/>
                </a:lnTo>
                <a:lnTo>
                  <a:pt x="556700" y="1181020"/>
                </a:lnTo>
                <a:lnTo>
                  <a:pt x="602220" y="1181868"/>
                </a:lnTo>
                <a:lnTo>
                  <a:pt x="647568" y="1179231"/>
                </a:lnTo>
                <a:lnTo>
                  <a:pt x="692532" y="1173146"/>
                </a:lnTo>
                <a:lnTo>
                  <a:pt x="736899" y="1163651"/>
                </a:lnTo>
                <a:lnTo>
                  <a:pt x="780458" y="1150781"/>
                </a:lnTo>
                <a:lnTo>
                  <a:pt x="822997" y="1134574"/>
                </a:lnTo>
                <a:lnTo>
                  <a:pt x="864303" y="1115067"/>
                </a:lnTo>
                <a:lnTo>
                  <a:pt x="904165" y="1092297"/>
                </a:lnTo>
                <a:lnTo>
                  <a:pt x="942371" y="1066300"/>
                </a:lnTo>
                <a:lnTo>
                  <a:pt x="978708" y="1037113"/>
                </a:lnTo>
                <a:lnTo>
                  <a:pt x="1000535" y="1016508"/>
                </a:lnTo>
                <a:lnTo>
                  <a:pt x="590900" y="1016508"/>
                </a:lnTo>
                <a:lnTo>
                  <a:pt x="544546" y="1014011"/>
                </a:lnTo>
                <a:lnTo>
                  <a:pt x="499637" y="1006693"/>
                </a:lnTo>
                <a:lnTo>
                  <a:pt x="456432" y="994815"/>
                </a:lnTo>
                <a:lnTo>
                  <a:pt x="415192" y="978635"/>
                </a:lnTo>
                <a:lnTo>
                  <a:pt x="376176" y="958412"/>
                </a:lnTo>
                <a:lnTo>
                  <a:pt x="339643" y="934407"/>
                </a:lnTo>
                <a:lnTo>
                  <a:pt x="305854" y="906878"/>
                </a:lnTo>
                <a:lnTo>
                  <a:pt x="275067" y="876085"/>
                </a:lnTo>
                <a:lnTo>
                  <a:pt x="247543" y="842287"/>
                </a:lnTo>
                <a:lnTo>
                  <a:pt x="223541" y="805744"/>
                </a:lnTo>
                <a:lnTo>
                  <a:pt x="203320" y="766715"/>
                </a:lnTo>
                <a:lnTo>
                  <a:pt x="187142" y="725460"/>
                </a:lnTo>
                <a:lnTo>
                  <a:pt x="175264" y="682238"/>
                </a:lnTo>
                <a:lnTo>
                  <a:pt x="167947" y="637308"/>
                </a:lnTo>
                <a:lnTo>
                  <a:pt x="165450" y="590931"/>
                </a:lnTo>
                <a:lnTo>
                  <a:pt x="167947" y="544576"/>
                </a:lnTo>
                <a:lnTo>
                  <a:pt x="175264" y="499667"/>
                </a:lnTo>
                <a:lnTo>
                  <a:pt x="187142" y="456463"/>
                </a:lnTo>
                <a:lnTo>
                  <a:pt x="203320" y="415223"/>
                </a:lnTo>
                <a:lnTo>
                  <a:pt x="223541" y="376206"/>
                </a:lnTo>
                <a:lnTo>
                  <a:pt x="247543" y="339674"/>
                </a:lnTo>
                <a:lnTo>
                  <a:pt x="275067" y="305884"/>
                </a:lnTo>
                <a:lnTo>
                  <a:pt x="305854" y="275097"/>
                </a:lnTo>
                <a:lnTo>
                  <a:pt x="339643" y="247573"/>
                </a:lnTo>
                <a:lnTo>
                  <a:pt x="376176" y="223571"/>
                </a:lnTo>
                <a:lnTo>
                  <a:pt x="415192" y="203351"/>
                </a:lnTo>
                <a:lnTo>
                  <a:pt x="456432" y="187172"/>
                </a:lnTo>
                <a:lnTo>
                  <a:pt x="499637" y="175294"/>
                </a:lnTo>
                <a:lnTo>
                  <a:pt x="544546" y="167977"/>
                </a:lnTo>
                <a:lnTo>
                  <a:pt x="590900" y="165481"/>
                </a:lnTo>
                <a:lnTo>
                  <a:pt x="590900" y="0"/>
                </a:lnTo>
                <a:close/>
              </a:path>
              <a:path w="1182370" h="1182370">
                <a:moveTo>
                  <a:pt x="930752" y="107442"/>
                </a:moveTo>
                <a:lnTo>
                  <a:pt x="835629" y="242824"/>
                </a:lnTo>
                <a:lnTo>
                  <a:pt x="875925" y="274960"/>
                </a:lnTo>
                <a:lnTo>
                  <a:pt x="911678" y="311324"/>
                </a:lnTo>
                <a:lnTo>
                  <a:pt x="942633" y="351426"/>
                </a:lnTo>
                <a:lnTo>
                  <a:pt x="968535" y="394779"/>
                </a:lnTo>
                <a:lnTo>
                  <a:pt x="989125" y="440894"/>
                </a:lnTo>
                <a:lnTo>
                  <a:pt x="1004162" y="489346"/>
                </a:lnTo>
                <a:lnTo>
                  <a:pt x="1013353" y="539458"/>
                </a:lnTo>
                <a:lnTo>
                  <a:pt x="1016477" y="590931"/>
                </a:lnTo>
                <a:lnTo>
                  <a:pt x="1013980" y="637308"/>
                </a:lnTo>
                <a:lnTo>
                  <a:pt x="1006663" y="682238"/>
                </a:lnTo>
                <a:lnTo>
                  <a:pt x="994784" y="725460"/>
                </a:lnTo>
                <a:lnTo>
                  <a:pt x="978604" y="766715"/>
                </a:lnTo>
                <a:lnTo>
                  <a:pt x="958382" y="805744"/>
                </a:lnTo>
                <a:lnTo>
                  <a:pt x="934376" y="842287"/>
                </a:lnTo>
                <a:lnTo>
                  <a:pt x="906847" y="876085"/>
                </a:lnTo>
                <a:lnTo>
                  <a:pt x="876054" y="906878"/>
                </a:lnTo>
                <a:lnTo>
                  <a:pt x="842256" y="934407"/>
                </a:lnTo>
                <a:lnTo>
                  <a:pt x="805713" y="958412"/>
                </a:lnTo>
                <a:lnTo>
                  <a:pt x="766685" y="978635"/>
                </a:lnTo>
                <a:lnTo>
                  <a:pt x="725430" y="994815"/>
                </a:lnTo>
                <a:lnTo>
                  <a:pt x="682207" y="1006693"/>
                </a:lnTo>
                <a:lnTo>
                  <a:pt x="637278" y="1014011"/>
                </a:lnTo>
                <a:lnTo>
                  <a:pt x="590900" y="1016508"/>
                </a:lnTo>
                <a:lnTo>
                  <a:pt x="1000535" y="1016508"/>
                </a:lnTo>
                <a:lnTo>
                  <a:pt x="1044929" y="969317"/>
                </a:lnTo>
                <a:lnTo>
                  <a:pt x="1074389" y="930783"/>
                </a:lnTo>
                <a:lnTo>
                  <a:pt x="1100661" y="889995"/>
                </a:lnTo>
                <a:lnTo>
                  <a:pt x="1123191" y="847896"/>
                </a:lnTo>
                <a:lnTo>
                  <a:pt x="1142015" y="804699"/>
                </a:lnTo>
                <a:lnTo>
                  <a:pt x="1157170" y="760616"/>
                </a:lnTo>
                <a:lnTo>
                  <a:pt x="1168692" y="715857"/>
                </a:lnTo>
                <a:lnTo>
                  <a:pt x="1176620" y="670635"/>
                </a:lnTo>
                <a:lnTo>
                  <a:pt x="1180989" y="625161"/>
                </a:lnTo>
                <a:lnTo>
                  <a:pt x="1181837" y="579647"/>
                </a:lnTo>
                <a:lnTo>
                  <a:pt x="1179200" y="534305"/>
                </a:lnTo>
                <a:lnTo>
                  <a:pt x="1173102" y="489283"/>
                </a:lnTo>
                <a:lnTo>
                  <a:pt x="1163620" y="444983"/>
                </a:lnTo>
                <a:lnTo>
                  <a:pt x="1150751" y="401427"/>
                </a:lnTo>
                <a:lnTo>
                  <a:pt x="1134544" y="358890"/>
                </a:lnTo>
                <a:lnTo>
                  <a:pt x="1115037" y="317583"/>
                </a:lnTo>
                <a:lnTo>
                  <a:pt x="1092266" y="277719"/>
                </a:lnTo>
                <a:lnTo>
                  <a:pt x="1066269" y="239508"/>
                </a:lnTo>
                <a:lnTo>
                  <a:pt x="1037082" y="203164"/>
                </a:lnTo>
                <a:lnTo>
                  <a:pt x="1004743" y="168896"/>
                </a:lnTo>
                <a:lnTo>
                  <a:pt x="969287" y="136918"/>
                </a:lnTo>
                <a:lnTo>
                  <a:pt x="930752" y="107442"/>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9866376" y="3113532"/>
            <a:ext cx="149860" cy="210820"/>
          </a:xfrm>
          <a:custGeom>
            <a:rect l="l" t="t" r="r" b="b"/>
            <a:pathLst>
              <a:path w="149859" h="210820">
                <a:moveTo>
                  <a:pt x="149351" y="0"/>
                </a:moveTo>
                <a:lnTo>
                  <a:pt x="0" y="210312"/>
                </a:lnTo>
              </a:path>
            </a:pathLst>
          </a:custGeom>
          <a:ln w="9144">
            <a:solidFill>
              <a:srgbClr val="A6A6A6"/>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txBox="1"/>
          <p:nvPr/>
        </p:nvSpPr>
        <p:spPr>
          <a:xfrm>
            <a:off x="9707626" y="3493134"/>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9.8%</a:t>
            </a:r>
            <a:endParaRPr sz="1000">
              <a:latin typeface="微软雅黑"/>
              <a:cs typeface="微软雅黑"/>
            </a:endParaRPr>
          </a:p>
        </p:txBody>
      </p:sp>
      <p:sp>
        <p:nvSpPr>
          <p:cNvPr id="25" name="object 25"/>
          <p:cNvSpPr/>
          <p:nvPr/>
        </p:nvSpPr>
        <p:spPr>
          <a:xfrm>
            <a:off x="2660523" y="4865370"/>
            <a:ext cx="1182370" cy="1182370"/>
          </a:xfrm>
          <a:custGeom>
            <a:rect l="l" t="t" r="r" b="b"/>
            <a:pathLst>
              <a:path w="1182370" h="1182370">
                <a:moveTo>
                  <a:pt x="299719" y="76707"/>
                </a:moveTo>
                <a:lnTo>
                  <a:pt x="258237" y="102505"/>
                </a:lnTo>
                <a:lnTo>
                  <a:pt x="219390" y="131344"/>
                </a:lnTo>
                <a:lnTo>
                  <a:pt x="183297" y="163021"/>
                </a:lnTo>
                <a:lnTo>
                  <a:pt x="150076" y="197332"/>
                </a:lnTo>
                <a:lnTo>
                  <a:pt x="119848" y="234072"/>
                </a:lnTo>
                <a:lnTo>
                  <a:pt x="92730" y="273037"/>
                </a:lnTo>
                <a:lnTo>
                  <a:pt x="68842" y="314023"/>
                </a:lnTo>
                <a:lnTo>
                  <a:pt x="48302" y="356825"/>
                </a:lnTo>
                <a:lnTo>
                  <a:pt x="31231" y="401239"/>
                </a:lnTo>
                <a:lnTo>
                  <a:pt x="17745" y="447061"/>
                </a:lnTo>
                <a:lnTo>
                  <a:pt x="7966" y="494086"/>
                </a:lnTo>
                <a:lnTo>
                  <a:pt x="2091" y="541462"/>
                </a:lnTo>
                <a:lnTo>
                  <a:pt x="0" y="590930"/>
                </a:lnTo>
                <a:lnTo>
                  <a:pt x="1958" y="639398"/>
                </a:lnTo>
                <a:lnTo>
                  <a:pt x="7733" y="686787"/>
                </a:lnTo>
                <a:lnTo>
                  <a:pt x="17172" y="732945"/>
                </a:lnTo>
                <a:lnTo>
                  <a:pt x="30123" y="777719"/>
                </a:lnTo>
                <a:lnTo>
                  <a:pt x="46434" y="820958"/>
                </a:lnTo>
                <a:lnTo>
                  <a:pt x="65953" y="862509"/>
                </a:lnTo>
                <a:lnTo>
                  <a:pt x="88528" y="902222"/>
                </a:lnTo>
                <a:lnTo>
                  <a:pt x="114007" y="939942"/>
                </a:lnTo>
                <a:lnTo>
                  <a:pt x="142238" y="975519"/>
                </a:lnTo>
                <a:lnTo>
                  <a:pt x="173069" y="1008800"/>
                </a:lnTo>
                <a:lnTo>
                  <a:pt x="206348" y="1039634"/>
                </a:lnTo>
                <a:lnTo>
                  <a:pt x="241922" y="1067867"/>
                </a:lnTo>
                <a:lnTo>
                  <a:pt x="279641" y="1093348"/>
                </a:lnTo>
                <a:lnTo>
                  <a:pt x="319351" y="1115926"/>
                </a:lnTo>
                <a:lnTo>
                  <a:pt x="360902" y="1135447"/>
                </a:lnTo>
                <a:lnTo>
                  <a:pt x="404140" y="1151760"/>
                </a:lnTo>
                <a:lnTo>
                  <a:pt x="448914" y="1164712"/>
                </a:lnTo>
                <a:lnTo>
                  <a:pt x="495072" y="1174152"/>
                </a:lnTo>
                <a:lnTo>
                  <a:pt x="542461" y="1179928"/>
                </a:lnTo>
                <a:lnTo>
                  <a:pt x="590930" y="1181887"/>
                </a:lnTo>
                <a:lnTo>
                  <a:pt x="639400" y="1179928"/>
                </a:lnTo>
                <a:lnTo>
                  <a:pt x="686789" y="1174152"/>
                </a:lnTo>
                <a:lnTo>
                  <a:pt x="732947" y="1164712"/>
                </a:lnTo>
                <a:lnTo>
                  <a:pt x="777721" y="1151760"/>
                </a:lnTo>
                <a:lnTo>
                  <a:pt x="820959" y="1135447"/>
                </a:lnTo>
                <a:lnTo>
                  <a:pt x="862510" y="1115926"/>
                </a:lnTo>
                <a:lnTo>
                  <a:pt x="902220" y="1093348"/>
                </a:lnTo>
                <a:lnTo>
                  <a:pt x="939939" y="1067867"/>
                </a:lnTo>
                <a:lnTo>
                  <a:pt x="975513" y="1039634"/>
                </a:lnTo>
                <a:lnTo>
                  <a:pt x="1000537" y="1016449"/>
                </a:lnTo>
                <a:lnTo>
                  <a:pt x="585103" y="1016449"/>
                </a:lnTo>
                <a:lnTo>
                  <a:pt x="541479" y="1013563"/>
                </a:lnTo>
                <a:lnTo>
                  <a:pt x="498507" y="1006261"/>
                </a:lnTo>
                <a:lnTo>
                  <a:pt x="456542" y="994638"/>
                </a:lnTo>
                <a:lnTo>
                  <a:pt x="415938" y="978795"/>
                </a:lnTo>
                <a:lnTo>
                  <a:pt x="377048" y="958828"/>
                </a:lnTo>
                <a:lnTo>
                  <a:pt x="340228" y="934835"/>
                </a:lnTo>
                <a:lnTo>
                  <a:pt x="305832" y="906915"/>
                </a:lnTo>
                <a:lnTo>
                  <a:pt x="274213" y="875166"/>
                </a:lnTo>
                <a:lnTo>
                  <a:pt x="245726" y="839684"/>
                </a:lnTo>
                <a:lnTo>
                  <a:pt x="220725" y="800569"/>
                </a:lnTo>
                <a:lnTo>
                  <a:pt x="200047" y="759005"/>
                </a:lnTo>
                <a:lnTo>
                  <a:pt x="184276" y="716320"/>
                </a:lnTo>
                <a:lnTo>
                  <a:pt x="173315" y="672870"/>
                </a:lnTo>
                <a:lnTo>
                  <a:pt x="167065" y="629007"/>
                </a:lnTo>
                <a:lnTo>
                  <a:pt x="165429" y="585087"/>
                </a:lnTo>
                <a:lnTo>
                  <a:pt x="168308" y="541462"/>
                </a:lnTo>
                <a:lnTo>
                  <a:pt x="175605" y="498488"/>
                </a:lnTo>
                <a:lnTo>
                  <a:pt x="187221" y="456519"/>
                </a:lnTo>
                <a:lnTo>
                  <a:pt x="203059" y="415908"/>
                </a:lnTo>
                <a:lnTo>
                  <a:pt x="223021" y="377009"/>
                </a:lnTo>
                <a:lnTo>
                  <a:pt x="247008" y="340178"/>
                </a:lnTo>
                <a:lnTo>
                  <a:pt x="274923" y="305766"/>
                </a:lnTo>
                <a:lnTo>
                  <a:pt x="306668" y="274130"/>
                </a:lnTo>
                <a:lnTo>
                  <a:pt x="342144" y="245623"/>
                </a:lnTo>
                <a:lnTo>
                  <a:pt x="381253" y="220598"/>
                </a:lnTo>
                <a:lnTo>
                  <a:pt x="299719" y="76707"/>
                </a:lnTo>
                <a:close/>
              </a:path>
              <a:path w="1182370" h="1182370">
                <a:moveTo>
                  <a:pt x="590930" y="0"/>
                </a:moveTo>
                <a:lnTo>
                  <a:pt x="590930" y="165353"/>
                </a:lnTo>
                <a:lnTo>
                  <a:pt x="641515" y="168367"/>
                </a:lnTo>
                <a:lnTo>
                  <a:pt x="690780" y="177235"/>
                </a:lnTo>
                <a:lnTo>
                  <a:pt x="738279" y="191694"/>
                </a:lnTo>
                <a:lnTo>
                  <a:pt x="783567" y="211485"/>
                </a:lnTo>
                <a:lnTo>
                  <a:pt x="826199" y="236345"/>
                </a:lnTo>
                <a:lnTo>
                  <a:pt x="865730" y="266013"/>
                </a:lnTo>
                <a:lnTo>
                  <a:pt x="901715" y="300228"/>
                </a:lnTo>
                <a:lnTo>
                  <a:pt x="933707" y="338729"/>
                </a:lnTo>
                <a:lnTo>
                  <a:pt x="961263" y="381253"/>
                </a:lnTo>
                <a:lnTo>
                  <a:pt x="981917" y="422824"/>
                </a:lnTo>
                <a:lnTo>
                  <a:pt x="997667" y="465513"/>
                </a:lnTo>
                <a:lnTo>
                  <a:pt x="1008611" y="508966"/>
                </a:lnTo>
                <a:lnTo>
                  <a:pt x="1014846" y="552829"/>
                </a:lnTo>
                <a:lnTo>
                  <a:pt x="1016470" y="596749"/>
                </a:lnTo>
                <a:lnTo>
                  <a:pt x="1013580" y="640371"/>
                </a:lnTo>
                <a:lnTo>
                  <a:pt x="1006275" y="683341"/>
                </a:lnTo>
                <a:lnTo>
                  <a:pt x="994653" y="725306"/>
                </a:lnTo>
                <a:lnTo>
                  <a:pt x="978810" y="765912"/>
                </a:lnTo>
                <a:lnTo>
                  <a:pt x="958845" y="804805"/>
                </a:lnTo>
                <a:lnTo>
                  <a:pt x="934855" y="841631"/>
                </a:lnTo>
                <a:lnTo>
                  <a:pt x="906939" y="876036"/>
                </a:lnTo>
                <a:lnTo>
                  <a:pt x="875194" y="907666"/>
                </a:lnTo>
                <a:lnTo>
                  <a:pt x="839717" y="936167"/>
                </a:lnTo>
                <a:lnTo>
                  <a:pt x="800607" y="961186"/>
                </a:lnTo>
                <a:lnTo>
                  <a:pt x="759036" y="981857"/>
                </a:lnTo>
                <a:lnTo>
                  <a:pt x="716345" y="997621"/>
                </a:lnTo>
                <a:lnTo>
                  <a:pt x="672890" y="1008575"/>
                </a:lnTo>
                <a:lnTo>
                  <a:pt x="629025" y="1014819"/>
                </a:lnTo>
                <a:lnTo>
                  <a:pt x="585103" y="1016449"/>
                </a:lnTo>
                <a:lnTo>
                  <a:pt x="1000537" y="1016449"/>
                </a:lnTo>
                <a:lnTo>
                  <a:pt x="1039623" y="975519"/>
                </a:lnTo>
                <a:lnTo>
                  <a:pt x="1067854" y="939942"/>
                </a:lnTo>
                <a:lnTo>
                  <a:pt x="1093333" y="902222"/>
                </a:lnTo>
                <a:lnTo>
                  <a:pt x="1115908" y="862509"/>
                </a:lnTo>
                <a:lnTo>
                  <a:pt x="1135427" y="820958"/>
                </a:lnTo>
                <a:lnTo>
                  <a:pt x="1151738" y="777719"/>
                </a:lnTo>
                <a:lnTo>
                  <a:pt x="1164689" y="732945"/>
                </a:lnTo>
                <a:lnTo>
                  <a:pt x="1174128" y="686787"/>
                </a:lnTo>
                <a:lnTo>
                  <a:pt x="1179903" y="639398"/>
                </a:lnTo>
                <a:lnTo>
                  <a:pt x="1181862" y="590930"/>
                </a:lnTo>
                <a:lnTo>
                  <a:pt x="1179903" y="542461"/>
                </a:lnTo>
                <a:lnTo>
                  <a:pt x="1174128" y="495072"/>
                </a:lnTo>
                <a:lnTo>
                  <a:pt x="1164689" y="448914"/>
                </a:lnTo>
                <a:lnTo>
                  <a:pt x="1151738" y="404140"/>
                </a:lnTo>
                <a:lnTo>
                  <a:pt x="1135427" y="360902"/>
                </a:lnTo>
                <a:lnTo>
                  <a:pt x="1115908" y="319351"/>
                </a:lnTo>
                <a:lnTo>
                  <a:pt x="1093333" y="279641"/>
                </a:lnTo>
                <a:lnTo>
                  <a:pt x="1067854" y="241922"/>
                </a:lnTo>
                <a:lnTo>
                  <a:pt x="1039623" y="206348"/>
                </a:lnTo>
                <a:lnTo>
                  <a:pt x="1008792" y="173069"/>
                </a:lnTo>
                <a:lnTo>
                  <a:pt x="975513" y="142238"/>
                </a:lnTo>
                <a:lnTo>
                  <a:pt x="939939" y="114007"/>
                </a:lnTo>
                <a:lnTo>
                  <a:pt x="902220" y="88528"/>
                </a:lnTo>
                <a:lnTo>
                  <a:pt x="862510" y="65953"/>
                </a:lnTo>
                <a:lnTo>
                  <a:pt x="820959" y="46434"/>
                </a:lnTo>
                <a:lnTo>
                  <a:pt x="777721" y="30123"/>
                </a:lnTo>
                <a:lnTo>
                  <a:pt x="732947" y="17172"/>
                </a:lnTo>
                <a:lnTo>
                  <a:pt x="686789" y="7733"/>
                </a:lnTo>
                <a:lnTo>
                  <a:pt x="639400" y="1958"/>
                </a:lnTo>
                <a:lnTo>
                  <a:pt x="59093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2960242" y="4865370"/>
            <a:ext cx="291465" cy="220979"/>
          </a:xfrm>
          <a:custGeom>
            <a:rect l="l" t="t" r="r" b="b"/>
            <a:pathLst>
              <a:path w="291464" h="220977">
                <a:moveTo>
                  <a:pt x="291210" y="0"/>
                </a:moveTo>
                <a:lnTo>
                  <a:pt x="240350" y="2189"/>
                </a:lnTo>
                <a:lnTo>
                  <a:pt x="190057" y="8711"/>
                </a:lnTo>
                <a:lnTo>
                  <a:pt x="140604" y="19494"/>
                </a:lnTo>
                <a:lnTo>
                  <a:pt x="92263" y="34468"/>
                </a:lnTo>
                <a:lnTo>
                  <a:pt x="45304" y="53563"/>
                </a:lnTo>
                <a:lnTo>
                  <a:pt x="0" y="76707"/>
                </a:lnTo>
                <a:lnTo>
                  <a:pt x="81533" y="220598"/>
                </a:lnTo>
                <a:lnTo>
                  <a:pt x="130958" y="196697"/>
                </a:lnTo>
                <a:lnTo>
                  <a:pt x="182800" y="179403"/>
                </a:lnTo>
                <a:lnTo>
                  <a:pt x="236428" y="168896"/>
                </a:lnTo>
                <a:lnTo>
                  <a:pt x="291210" y="165353"/>
                </a:lnTo>
                <a:lnTo>
                  <a:pt x="291210"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txBox="1"/>
          <p:nvPr/>
        </p:nvSpPr>
        <p:spPr>
          <a:xfrm>
            <a:off x="3024885" y="540816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91.8%</a:t>
            </a:r>
            <a:endParaRPr sz="1000">
              <a:latin typeface="微软雅黑"/>
              <a:cs typeface="微软雅黑"/>
            </a:endParaRPr>
          </a:p>
        </p:txBody>
      </p:sp>
      <p:sp>
        <p:nvSpPr>
          <p:cNvPr id="28" name="object 28"/>
          <p:cNvSpPr txBox="1"/>
          <p:nvPr/>
        </p:nvSpPr>
        <p:spPr>
          <a:xfrm>
            <a:off x="2019680" y="4438650"/>
            <a:ext cx="24638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solidFill>
                  <a:srgbClr val="404040"/>
                </a:solidFill>
                <a:latin typeface="微软雅黑"/>
                <a:cs typeface="微软雅黑"/>
              </a:rPr>
              <a:t>孩子非常信任我，喜欢征求我的意见</a:t>
            </a:r>
            <a:endParaRPr sz="1200">
              <a:latin typeface="微软雅黑"/>
              <a:cs typeface="微软雅黑"/>
            </a:endParaRPr>
          </a:p>
        </p:txBody>
      </p:sp>
      <p:sp>
        <p:nvSpPr>
          <p:cNvPr id="29" name="object 29"/>
          <p:cNvSpPr/>
          <p:nvPr/>
        </p:nvSpPr>
        <p:spPr>
          <a:xfrm>
            <a:off x="5945437" y="4865370"/>
            <a:ext cx="1182370" cy="1182370"/>
          </a:xfrm>
          <a:custGeom>
            <a:rect l="l" t="t" r="r" b="b"/>
            <a:pathLst>
              <a:path w="1182370" h="1182370">
                <a:moveTo>
                  <a:pt x="243526" y="112775"/>
                </a:moveTo>
                <a:lnTo>
                  <a:pt x="203359" y="144723"/>
                </a:lnTo>
                <a:lnTo>
                  <a:pt x="166418" y="179716"/>
                </a:lnTo>
                <a:lnTo>
                  <a:pt x="132827" y="217508"/>
                </a:lnTo>
                <a:lnTo>
                  <a:pt x="102715" y="257852"/>
                </a:lnTo>
                <a:lnTo>
                  <a:pt x="76207" y="300500"/>
                </a:lnTo>
                <a:lnTo>
                  <a:pt x="53431" y="345206"/>
                </a:lnTo>
                <a:lnTo>
                  <a:pt x="34511" y="391720"/>
                </a:lnTo>
                <a:lnTo>
                  <a:pt x="19576" y="439798"/>
                </a:lnTo>
                <a:lnTo>
                  <a:pt x="8751" y="489190"/>
                </a:lnTo>
                <a:lnTo>
                  <a:pt x="2164" y="539650"/>
                </a:lnTo>
                <a:lnTo>
                  <a:pt x="4" y="589448"/>
                </a:lnTo>
                <a:lnTo>
                  <a:pt x="0" y="592407"/>
                </a:lnTo>
                <a:lnTo>
                  <a:pt x="1899" y="639398"/>
                </a:lnTo>
                <a:lnTo>
                  <a:pt x="7673" y="686787"/>
                </a:lnTo>
                <a:lnTo>
                  <a:pt x="17112" y="732945"/>
                </a:lnTo>
                <a:lnTo>
                  <a:pt x="30063" y="777719"/>
                </a:lnTo>
                <a:lnTo>
                  <a:pt x="46374" y="820958"/>
                </a:lnTo>
                <a:lnTo>
                  <a:pt x="65893" y="862509"/>
                </a:lnTo>
                <a:lnTo>
                  <a:pt x="88468" y="902222"/>
                </a:lnTo>
                <a:lnTo>
                  <a:pt x="113947" y="939942"/>
                </a:lnTo>
                <a:lnTo>
                  <a:pt x="142178" y="975519"/>
                </a:lnTo>
                <a:lnTo>
                  <a:pt x="173009" y="1008800"/>
                </a:lnTo>
                <a:lnTo>
                  <a:pt x="206288" y="1039634"/>
                </a:lnTo>
                <a:lnTo>
                  <a:pt x="241863" y="1067867"/>
                </a:lnTo>
                <a:lnTo>
                  <a:pt x="279581" y="1093348"/>
                </a:lnTo>
                <a:lnTo>
                  <a:pt x="319292" y="1115926"/>
                </a:lnTo>
                <a:lnTo>
                  <a:pt x="360842" y="1135447"/>
                </a:lnTo>
                <a:lnTo>
                  <a:pt x="404080" y="1151760"/>
                </a:lnTo>
                <a:lnTo>
                  <a:pt x="448854" y="1164712"/>
                </a:lnTo>
                <a:lnTo>
                  <a:pt x="495012" y="1174152"/>
                </a:lnTo>
                <a:lnTo>
                  <a:pt x="542402" y="1179928"/>
                </a:lnTo>
                <a:lnTo>
                  <a:pt x="590871" y="1181887"/>
                </a:lnTo>
                <a:lnTo>
                  <a:pt x="639341" y="1179928"/>
                </a:lnTo>
                <a:lnTo>
                  <a:pt x="686733" y="1174152"/>
                </a:lnTo>
                <a:lnTo>
                  <a:pt x="732895" y="1164712"/>
                </a:lnTo>
                <a:lnTo>
                  <a:pt x="777675" y="1151760"/>
                </a:lnTo>
                <a:lnTo>
                  <a:pt x="820919" y="1135447"/>
                </a:lnTo>
                <a:lnTo>
                  <a:pt x="862477" y="1115926"/>
                </a:lnTo>
                <a:lnTo>
                  <a:pt x="902196" y="1093348"/>
                </a:lnTo>
                <a:lnTo>
                  <a:pt x="939924" y="1067867"/>
                </a:lnTo>
                <a:lnTo>
                  <a:pt x="975508" y="1039634"/>
                </a:lnTo>
                <a:lnTo>
                  <a:pt x="1000541" y="1016447"/>
                </a:lnTo>
                <a:lnTo>
                  <a:pt x="589391" y="1016447"/>
                </a:lnTo>
                <a:lnTo>
                  <a:pt x="545878" y="1014040"/>
                </a:lnTo>
                <a:lnTo>
                  <a:pt x="502878" y="1007228"/>
                </a:lnTo>
                <a:lnTo>
                  <a:pt x="460754" y="996069"/>
                </a:lnTo>
                <a:lnTo>
                  <a:pt x="419868" y="980618"/>
                </a:lnTo>
                <a:lnTo>
                  <a:pt x="380582" y="960935"/>
                </a:lnTo>
                <a:lnTo>
                  <a:pt x="343260" y="937076"/>
                </a:lnTo>
                <a:lnTo>
                  <a:pt x="308264" y="909098"/>
                </a:lnTo>
                <a:lnTo>
                  <a:pt x="275957" y="877060"/>
                </a:lnTo>
                <a:lnTo>
                  <a:pt x="246701" y="841019"/>
                </a:lnTo>
                <a:lnTo>
                  <a:pt x="221461" y="802038"/>
                </a:lnTo>
                <a:lnTo>
                  <a:pt x="200972" y="761395"/>
                </a:lnTo>
                <a:lnTo>
                  <a:pt x="185177" y="719452"/>
                </a:lnTo>
                <a:lnTo>
                  <a:pt x="174018" y="676572"/>
                </a:lnTo>
                <a:lnTo>
                  <a:pt x="167439" y="633116"/>
                </a:lnTo>
                <a:lnTo>
                  <a:pt x="165380" y="589448"/>
                </a:lnTo>
                <a:lnTo>
                  <a:pt x="167785" y="545928"/>
                </a:lnTo>
                <a:lnTo>
                  <a:pt x="174596" y="502921"/>
                </a:lnTo>
                <a:lnTo>
                  <a:pt x="185756" y="460788"/>
                </a:lnTo>
                <a:lnTo>
                  <a:pt x="201207" y="419891"/>
                </a:lnTo>
                <a:lnTo>
                  <a:pt x="220890" y="380592"/>
                </a:lnTo>
                <a:lnTo>
                  <a:pt x="244750" y="343255"/>
                </a:lnTo>
                <a:lnTo>
                  <a:pt x="272728" y="308242"/>
                </a:lnTo>
                <a:lnTo>
                  <a:pt x="304766" y="275913"/>
                </a:lnTo>
                <a:lnTo>
                  <a:pt x="340808" y="246633"/>
                </a:lnTo>
                <a:lnTo>
                  <a:pt x="243526" y="112775"/>
                </a:lnTo>
                <a:close/>
              </a:path>
              <a:path w="1182370" h="1182370">
                <a:moveTo>
                  <a:pt x="590871" y="0"/>
                </a:moveTo>
                <a:lnTo>
                  <a:pt x="590871" y="165353"/>
                </a:lnTo>
                <a:lnTo>
                  <a:pt x="641503" y="168374"/>
                </a:lnTo>
                <a:lnTo>
                  <a:pt x="690887" y="177276"/>
                </a:lnTo>
                <a:lnTo>
                  <a:pt x="738563" y="191821"/>
                </a:lnTo>
                <a:lnTo>
                  <a:pt x="784070" y="211772"/>
                </a:lnTo>
                <a:lnTo>
                  <a:pt x="826944" y="236890"/>
                </a:lnTo>
                <a:lnTo>
                  <a:pt x="866727" y="266938"/>
                </a:lnTo>
                <a:lnTo>
                  <a:pt x="902955" y="301676"/>
                </a:lnTo>
                <a:lnTo>
                  <a:pt x="935168" y="340867"/>
                </a:lnTo>
                <a:lnTo>
                  <a:pt x="960384" y="379843"/>
                </a:lnTo>
                <a:lnTo>
                  <a:pt x="980853" y="420481"/>
                </a:lnTo>
                <a:lnTo>
                  <a:pt x="996630" y="462419"/>
                </a:lnTo>
                <a:lnTo>
                  <a:pt x="1007773" y="505294"/>
                </a:lnTo>
                <a:lnTo>
                  <a:pt x="1014341" y="548744"/>
                </a:lnTo>
                <a:lnTo>
                  <a:pt x="1016389" y="592407"/>
                </a:lnTo>
                <a:lnTo>
                  <a:pt x="1013976" y="635920"/>
                </a:lnTo>
                <a:lnTo>
                  <a:pt x="1007158" y="678921"/>
                </a:lnTo>
                <a:lnTo>
                  <a:pt x="995994" y="721048"/>
                </a:lnTo>
                <a:lnTo>
                  <a:pt x="980540" y="761937"/>
                </a:lnTo>
                <a:lnTo>
                  <a:pt x="960854" y="801228"/>
                </a:lnTo>
                <a:lnTo>
                  <a:pt x="936993" y="838557"/>
                </a:lnTo>
                <a:lnTo>
                  <a:pt x="909014" y="873562"/>
                </a:lnTo>
                <a:lnTo>
                  <a:pt x="876975" y="905881"/>
                </a:lnTo>
                <a:lnTo>
                  <a:pt x="840934" y="935151"/>
                </a:lnTo>
                <a:lnTo>
                  <a:pt x="801958" y="960385"/>
                </a:lnTo>
                <a:lnTo>
                  <a:pt x="761319" y="980868"/>
                </a:lnTo>
                <a:lnTo>
                  <a:pt x="719381" y="996658"/>
                </a:lnTo>
                <a:lnTo>
                  <a:pt x="676505" y="1007813"/>
                </a:lnTo>
                <a:lnTo>
                  <a:pt x="633054" y="1014390"/>
                </a:lnTo>
                <a:lnTo>
                  <a:pt x="589391" y="1016447"/>
                </a:lnTo>
                <a:lnTo>
                  <a:pt x="1000541" y="1016447"/>
                </a:lnTo>
                <a:lnTo>
                  <a:pt x="1039636" y="975519"/>
                </a:lnTo>
                <a:lnTo>
                  <a:pt x="1067877" y="939942"/>
                </a:lnTo>
                <a:lnTo>
                  <a:pt x="1093365" y="902222"/>
                </a:lnTo>
                <a:lnTo>
                  <a:pt x="1115948" y="862509"/>
                </a:lnTo>
                <a:lnTo>
                  <a:pt x="1135475" y="820958"/>
                </a:lnTo>
                <a:lnTo>
                  <a:pt x="1151792" y="777719"/>
                </a:lnTo>
                <a:lnTo>
                  <a:pt x="1164749" y="732945"/>
                </a:lnTo>
                <a:lnTo>
                  <a:pt x="1174192" y="686787"/>
                </a:lnTo>
                <a:lnTo>
                  <a:pt x="1179969" y="639398"/>
                </a:lnTo>
                <a:lnTo>
                  <a:pt x="1181869" y="592407"/>
                </a:lnTo>
                <a:lnTo>
                  <a:pt x="1181869" y="589448"/>
                </a:lnTo>
                <a:lnTo>
                  <a:pt x="1179969" y="542461"/>
                </a:lnTo>
                <a:lnTo>
                  <a:pt x="1174192" y="495072"/>
                </a:lnTo>
                <a:lnTo>
                  <a:pt x="1164749" y="448914"/>
                </a:lnTo>
                <a:lnTo>
                  <a:pt x="1151792" y="404140"/>
                </a:lnTo>
                <a:lnTo>
                  <a:pt x="1135475" y="360902"/>
                </a:lnTo>
                <a:lnTo>
                  <a:pt x="1115948" y="319351"/>
                </a:lnTo>
                <a:lnTo>
                  <a:pt x="1093365" y="279641"/>
                </a:lnTo>
                <a:lnTo>
                  <a:pt x="1067877" y="241922"/>
                </a:lnTo>
                <a:lnTo>
                  <a:pt x="1039636" y="206348"/>
                </a:lnTo>
                <a:lnTo>
                  <a:pt x="1008796" y="173069"/>
                </a:lnTo>
                <a:lnTo>
                  <a:pt x="975508" y="142238"/>
                </a:lnTo>
                <a:lnTo>
                  <a:pt x="939924" y="114007"/>
                </a:lnTo>
                <a:lnTo>
                  <a:pt x="902196" y="88528"/>
                </a:lnTo>
                <a:lnTo>
                  <a:pt x="862477" y="65953"/>
                </a:lnTo>
                <a:lnTo>
                  <a:pt x="820919" y="46434"/>
                </a:lnTo>
                <a:lnTo>
                  <a:pt x="777675" y="30123"/>
                </a:lnTo>
                <a:lnTo>
                  <a:pt x="732895" y="17172"/>
                </a:lnTo>
                <a:lnTo>
                  <a:pt x="686733" y="7733"/>
                </a:lnTo>
                <a:lnTo>
                  <a:pt x="639341" y="1958"/>
                </a:lnTo>
                <a:lnTo>
                  <a:pt x="59087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6188964" y="4865370"/>
            <a:ext cx="347345" cy="247015"/>
          </a:xfrm>
          <a:custGeom>
            <a:rect l="l" t="t" r="r" b="b"/>
            <a:pathLst>
              <a:path w="347345" h="247014">
                <a:moveTo>
                  <a:pt x="347344" y="0"/>
                </a:moveTo>
                <a:lnTo>
                  <a:pt x="294094" y="2401"/>
                </a:lnTo>
                <a:lnTo>
                  <a:pt x="241549" y="9539"/>
                </a:lnTo>
                <a:lnTo>
                  <a:pt x="190014" y="21313"/>
                </a:lnTo>
                <a:lnTo>
                  <a:pt x="139789" y="37624"/>
                </a:lnTo>
                <a:lnTo>
                  <a:pt x="91177" y="58371"/>
                </a:lnTo>
                <a:lnTo>
                  <a:pt x="44479" y="83455"/>
                </a:lnTo>
                <a:lnTo>
                  <a:pt x="0" y="112775"/>
                </a:lnTo>
                <a:lnTo>
                  <a:pt x="97282" y="246633"/>
                </a:lnTo>
                <a:lnTo>
                  <a:pt x="142564" y="217893"/>
                </a:lnTo>
                <a:lnTo>
                  <a:pt x="190827" y="195200"/>
                </a:lnTo>
                <a:lnTo>
                  <a:pt x="241455" y="178748"/>
                </a:lnTo>
                <a:lnTo>
                  <a:pt x="293833" y="168735"/>
                </a:lnTo>
                <a:lnTo>
                  <a:pt x="347344" y="165353"/>
                </a:lnTo>
                <a:lnTo>
                  <a:pt x="347344"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txBox="1"/>
          <p:nvPr/>
        </p:nvSpPr>
        <p:spPr>
          <a:xfrm>
            <a:off x="6337808" y="539960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9</a:t>
            </a:r>
            <a:r>
              <a:rPr sz="1000" spc="-5">
                <a:solidFill>
                  <a:srgbClr val="585858"/>
                </a:solidFill>
                <a:latin typeface="微软雅黑"/>
                <a:cs typeface="微软雅黑"/>
              </a:rPr>
              <a:t>0.0%</a:t>
            </a:r>
            <a:endParaRPr sz="1000">
              <a:latin typeface="微软雅黑"/>
              <a:cs typeface="微软雅黑"/>
            </a:endParaRPr>
          </a:p>
        </p:txBody>
      </p:sp>
      <p:sp>
        <p:nvSpPr>
          <p:cNvPr id="32" name="object 32"/>
          <p:cNvSpPr txBox="1"/>
          <p:nvPr/>
        </p:nvSpPr>
        <p:spPr>
          <a:xfrm>
            <a:off x="5501385" y="4415408"/>
            <a:ext cx="2072639"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solidFill>
                  <a:srgbClr val="404040"/>
                </a:solidFill>
                <a:latin typeface="微软雅黑"/>
                <a:cs typeface="微软雅黑"/>
              </a:rPr>
              <a:t>孩子喜欢和我倾诉他/她的事情</a:t>
            </a:r>
            <a:endParaRPr sz="1200">
              <a:latin typeface="微软雅黑"/>
              <a:cs typeface="微软雅黑"/>
            </a:endParaRPr>
          </a:p>
        </p:txBody>
      </p:sp>
      <p:sp>
        <p:nvSpPr>
          <p:cNvPr id="33" name="object 33"/>
          <p:cNvSpPr/>
          <p:nvPr/>
        </p:nvSpPr>
        <p:spPr>
          <a:xfrm>
            <a:off x="9863201" y="4865370"/>
            <a:ext cx="591185" cy="1179830"/>
          </a:xfrm>
          <a:custGeom>
            <a:rect l="l" t="t" r="r" b="b"/>
            <a:pathLst>
              <a:path w="591184" h="1179829">
                <a:moveTo>
                  <a:pt x="0" y="0"/>
                </a:moveTo>
                <a:lnTo>
                  <a:pt x="0" y="165353"/>
                </a:lnTo>
                <a:lnTo>
                  <a:pt x="46429" y="167868"/>
                </a:lnTo>
                <a:lnTo>
                  <a:pt x="91482" y="175242"/>
                </a:lnTo>
                <a:lnTo>
                  <a:pt x="134879" y="187223"/>
                </a:lnTo>
                <a:lnTo>
                  <a:pt x="176344" y="203560"/>
                </a:lnTo>
                <a:lnTo>
                  <a:pt x="215598" y="224000"/>
                </a:lnTo>
                <a:lnTo>
                  <a:pt x="252366" y="248289"/>
                </a:lnTo>
                <a:lnTo>
                  <a:pt x="286369" y="276177"/>
                </a:lnTo>
                <a:lnTo>
                  <a:pt x="317329" y="307410"/>
                </a:lnTo>
                <a:lnTo>
                  <a:pt x="344970" y="341736"/>
                </a:lnTo>
                <a:lnTo>
                  <a:pt x="369014" y="378902"/>
                </a:lnTo>
                <a:lnTo>
                  <a:pt x="389184" y="418657"/>
                </a:lnTo>
                <a:lnTo>
                  <a:pt x="405201" y="460747"/>
                </a:lnTo>
                <a:lnTo>
                  <a:pt x="416790" y="504921"/>
                </a:lnTo>
                <a:lnTo>
                  <a:pt x="423672" y="550925"/>
                </a:lnTo>
                <a:lnTo>
                  <a:pt x="425546" y="597309"/>
                </a:lnTo>
                <a:lnTo>
                  <a:pt x="422486" y="642708"/>
                </a:lnTo>
                <a:lnTo>
                  <a:pt x="414726" y="686838"/>
                </a:lnTo>
                <a:lnTo>
                  <a:pt x="402498" y="729418"/>
                </a:lnTo>
                <a:lnTo>
                  <a:pt x="386037" y="770164"/>
                </a:lnTo>
                <a:lnTo>
                  <a:pt x="365577" y="808794"/>
                </a:lnTo>
                <a:lnTo>
                  <a:pt x="341350" y="845023"/>
                </a:lnTo>
                <a:lnTo>
                  <a:pt x="313591" y="878571"/>
                </a:lnTo>
                <a:lnTo>
                  <a:pt x="282534" y="909153"/>
                </a:lnTo>
                <a:lnTo>
                  <a:pt x="248411" y="936486"/>
                </a:lnTo>
                <a:lnTo>
                  <a:pt x="211458" y="960288"/>
                </a:lnTo>
                <a:lnTo>
                  <a:pt x="171907" y="980277"/>
                </a:lnTo>
                <a:lnTo>
                  <a:pt x="129992" y="996167"/>
                </a:lnTo>
                <a:lnTo>
                  <a:pt x="85946" y="1007678"/>
                </a:lnTo>
                <a:lnTo>
                  <a:pt x="40004" y="1014526"/>
                </a:lnTo>
                <a:lnTo>
                  <a:pt x="55625" y="1179271"/>
                </a:lnTo>
                <a:lnTo>
                  <a:pt x="102933" y="1172887"/>
                </a:lnTo>
                <a:lnTo>
                  <a:pt x="148909" y="1162899"/>
                </a:lnTo>
                <a:lnTo>
                  <a:pt x="193415" y="1149461"/>
                </a:lnTo>
                <a:lnTo>
                  <a:pt x="236309" y="1132727"/>
                </a:lnTo>
                <a:lnTo>
                  <a:pt x="277452" y="1112850"/>
                </a:lnTo>
                <a:lnTo>
                  <a:pt x="316704" y="1089985"/>
                </a:lnTo>
                <a:lnTo>
                  <a:pt x="353924" y="1064286"/>
                </a:lnTo>
                <a:lnTo>
                  <a:pt x="388972" y="1035908"/>
                </a:lnTo>
                <a:lnTo>
                  <a:pt x="421708" y="1005003"/>
                </a:lnTo>
                <a:lnTo>
                  <a:pt x="451992" y="971727"/>
                </a:lnTo>
                <a:lnTo>
                  <a:pt x="479683" y="936232"/>
                </a:lnTo>
                <a:lnTo>
                  <a:pt x="504641" y="898675"/>
                </a:lnTo>
                <a:lnTo>
                  <a:pt x="526727" y="859207"/>
                </a:lnTo>
                <a:lnTo>
                  <a:pt x="545799" y="817984"/>
                </a:lnTo>
                <a:lnTo>
                  <a:pt x="561718" y="775160"/>
                </a:lnTo>
                <a:lnTo>
                  <a:pt x="574344" y="730889"/>
                </a:lnTo>
                <a:lnTo>
                  <a:pt x="583536" y="685324"/>
                </a:lnTo>
                <a:lnTo>
                  <a:pt x="589154" y="638620"/>
                </a:lnTo>
                <a:lnTo>
                  <a:pt x="591057" y="590930"/>
                </a:lnTo>
                <a:lnTo>
                  <a:pt x="589098" y="542461"/>
                </a:lnTo>
                <a:lnTo>
                  <a:pt x="583320" y="495072"/>
                </a:lnTo>
                <a:lnTo>
                  <a:pt x="573877" y="448914"/>
                </a:lnTo>
                <a:lnTo>
                  <a:pt x="560921" y="404140"/>
                </a:lnTo>
                <a:lnTo>
                  <a:pt x="544603" y="360902"/>
                </a:lnTo>
                <a:lnTo>
                  <a:pt x="525077" y="319351"/>
                </a:lnTo>
                <a:lnTo>
                  <a:pt x="502493" y="279641"/>
                </a:lnTo>
                <a:lnTo>
                  <a:pt x="477005" y="241922"/>
                </a:lnTo>
                <a:lnTo>
                  <a:pt x="448765" y="206348"/>
                </a:lnTo>
                <a:lnTo>
                  <a:pt x="417925" y="173069"/>
                </a:lnTo>
                <a:lnTo>
                  <a:pt x="384636" y="142238"/>
                </a:lnTo>
                <a:lnTo>
                  <a:pt x="349052" y="114007"/>
                </a:lnTo>
                <a:lnTo>
                  <a:pt x="311325" y="88528"/>
                </a:lnTo>
                <a:lnTo>
                  <a:pt x="271606" y="65953"/>
                </a:lnTo>
                <a:lnTo>
                  <a:pt x="230048" y="46434"/>
                </a:lnTo>
                <a:lnTo>
                  <a:pt x="186803" y="30123"/>
                </a:lnTo>
                <a:lnTo>
                  <a:pt x="142024" y="17172"/>
                </a:lnTo>
                <a:lnTo>
                  <a:pt x="95862" y="7733"/>
                </a:lnTo>
                <a:lnTo>
                  <a:pt x="48470" y="1958"/>
                </a:lnTo>
                <a:lnTo>
                  <a:pt x="0"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9272214" y="4865370"/>
            <a:ext cx="647065" cy="1182370"/>
          </a:xfrm>
          <a:custGeom>
            <a:rect l="l" t="t" r="r" b="b"/>
            <a:pathLst>
              <a:path w="647065" h="1182370">
                <a:moveTo>
                  <a:pt x="590986" y="0"/>
                </a:moveTo>
                <a:lnTo>
                  <a:pt x="549267" y="1393"/>
                </a:lnTo>
                <a:lnTo>
                  <a:pt x="487301" y="9054"/>
                </a:lnTo>
                <a:lnTo>
                  <a:pt x="440674" y="19266"/>
                </a:lnTo>
                <a:lnTo>
                  <a:pt x="395616" y="33009"/>
                </a:lnTo>
                <a:lnTo>
                  <a:pt x="352266" y="50120"/>
                </a:lnTo>
                <a:lnTo>
                  <a:pt x="310759" y="70431"/>
                </a:lnTo>
                <a:lnTo>
                  <a:pt x="271232" y="93777"/>
                </a:lnTo>
                <a:lnTo>
                  <a:pt x="233824" y="119993"/>
                </a:lnTo>
                <a:lnTo>
                  <a:pt x="198670" y="148913"/>
                </a:lnTo>
                <a:lnTo>
                  <a:pt x="165908" y="180370"/>
                </a:lnTo>
                <a:lnTo>
                  <a:pt x="135675" y="214201"/>
                </a:lnTo>
                <a:lnTo>
                  <a:pt x="108108" y="250238"/>
                </a:lnTo>
                <a:lnTo>
                  <a:pt x="83345" y="288317"/>
                </a:lnTo>
                <a:lnTo>
                  <a:pt x="61521" y="328271"/>
                </a:lnTo>
                <a:lnTo>
                  <a:pt x="42775" y="369936"/>
                </a:lnTo>
                <a:lnTo>
                  <a:pt x="27243" y="413144"/>
                </a:lnTo>
                <a:lnTo>
                  <a:pt x="15062" y="457732"/>
                </a:lnTo>
                <a:lnTo>
                  <a:pt x="6370" y="503532"/>
                </a:lnTo>
                <a:lnTo>
                  <a:pt x="1304" y="550381"/>
                </a:lnTo>
                <a:lnTo>
                  <a:pt x="0" y="598110"/>
                </a:lnTo>
                <a:lnTo>
                  <a:pt x="2595" y="646556"/>
                </a:lnTo>
                <a:lnTo>
                  <a:pt x="9110" y="694623"/>
                </a:lnTo>
                <a:lnTo>
                  <a:pt x="19325" y="741257"/>
                </a:lnTo>
                <a:lnTo>
                  <a:pt x="33072" y="786320"/>
                </a:lnTo>
                <a:lnTo>
                  <a:pt x="50188" y="829676"/>
                </a:lnTo>
                <a:lnTo>
                  <a:pt x="70504" y="871188"/>
                </a:lnTo>
                <a:lnTo>
                  <a:pt x="93857" y="910717"/>
                </a:lnTo>
                <a:lnTo>
                  <a:pt x="120079" y="948128"/>
                </a:lnTo>
                <a:lnTo>
                  <a:pt x="149005" y="983284"/>
                </a:lnTo>
                <a:lnTo>
                  <a:pt x="180468" y="1016046"/>
                </a:lnTo>
                <a:lnTo>
                  <a:pt x="214304" y="1046278"/>
                </a:lnTo>
                <a:lnTo>
                  <a:pt x="250346" y="1073843"/>
                </a:lnTo>
                <a:lnTo>
                  <a:pt x="288427" y="1098603"/>
                </a:lnTo>
                <a:lnTo>
                  <a:pt x="328383" y="1120422"/>
                </a:lnTo>
                <a:lnTo>
                  <a:pt x="370047" y="1139162"/>
                </a:lnTo>
                <a:lnTo>
                  <a:pt x="413254" y="1154686"/>
                </a:lnTo>
                <a:lnTo>
                  <a:pt x="457836" y="1166857"/>
                </a:lnTo>
                <a:lnTo>
                  <a:pt x="503629" y="1175539"/>
                </a:lnTo>
                <a:lnTo>
                  <a:pt x="550467" y="1180593"/>
                </a:lnTo>
                <a:lnTo>
                  <a:pt x="598183" y="1181882"/>
                </a:lnTo>
                <a:lnTo>
                  <a:pt x="646612" y="1179271"/>
                </a:lnTo>
                <a:lnTo>
                  <a:pt x="631170" y="1016419"/>
                </a:lnTo>
                <a:lnTo>
                  <a:pt x="590986" y="1016419"/>
                </a:lnTo>
                <a:lnTo>
                  <a:pt x="544632" y="1013922"/>
                </a:lnTo>
                <a:lnTo>
                  <a:pt x="499723" y="1006605"/>
                </a:lnTo>
                <a:lnTo>
                  <a:pt x="456518" y="994727"/>
                </a:lnTo>
                <a:lnTo>
                  <a:pt x="415278" y="978547"/>
                </a:lnTo>
                <a:lnTo>
                  <a:pt x="376262" y="958326"/>
                </a:lnTo>
                <a:lnTo>
                  <a:pt x="339729" y="934323"/>
                </a:lnTo>
                <a:lnTo>
                  <a:pt x="305940" y="906798"/>
                </a:lnTo>
                <a:lnTo>
                  <a:pt x="275153" y="876009"/>
                </a:lnTo>
                <a:lnTo>
                  <a:pt x="247629" y="842217"/>
                </a:lnTo>
                <a:lnTo>
                  <a:pt x="223627" y="805681"/>
                </a:lnTo>
                <a:lnTo>
                  <a:pt x="203407" y="766661"/>
                </a:lnTo>
                <a:lnTo>
                  <a:pt x="187228" y="725417"/>
                </a:lnTo>
                <a:lnTo>
                  <a:pt x="175350" y="682207"/>
                </a:lnTo>
                <a:lnTo>
                  <a:pt x="168033" y="637292"/>
                </a:lnTo>
                <a:lnTo>
                  <a:pt x="165536" y="590930"/>
                </a:lnTo>
                <a:lnTo>
                  <a:pt x="168033" y="544575"/>
                </a:lnTo>
                <a:lnTo>
                  <a:pt x="175350" y="499661"/>
                </a:lnTo>
                <a:lnTo>
                  <a:pt x="187228" y="456450"/>
                </a:lnTo>
                <a:lnTo>
                  <a:pt x="203407" y="415200"/>
                </a:lnTo>
                <a:lnTo>
                  <a:pt x="223627" y="376173"/>
                </a:lnTo>
                <a:lnTo>
                  <a:pt x="247629" y="339629"/>
                </a:lnTo>
                <a:lnTo>
                  <a:pt x="275153" y="305827"/>
                </a:lnTo>
                <a:lnTo>
                  <a:pt x="305940" y="275028"/>
                </a:lnTo>
                <a:lnTo>
                  <a:pt x="339729" y="247491"/>
                </a:lnTo>
                <a:lnTo>
                  <a:pt x="376262" y="223477"/>
                </a:lnTo>
                <a:lnTo>
                  <a:pt x="415278" y="203246"/>
                </a:lnTo>
                <a:lnTo>
                  <a:pt x="456518" y="187058"/>
                </a:lnTo>
                <a:lnTo>
                  <a:pt x="499723" y="175173"/>
                </a:lnTo>
                <a:lnTo>
                  <a:pt x="544632" y="167852"/>
                </a:lnTo>
                <a:lnTo>
                  <a:pt x="590986" y="165353"/>
                </a:lnTo>
                <a:lnTo>
                  <a:pt x="590986" y="0"/>
                </a:lnTo>
                <a:close/>
              </a:path>
              <a:path w="647065" h="1182370">
                <a:moveTo>
                  <a:pt x="630991" y="1014526"/>
                </a:moveTo>
                <a:lnTo>
                  <a:pt x="621043" y="1015352"/>
                </a:lnTo>
                <a:lnTo>
                  <a:pt x="611036" y="1015944"/>
                </a:lnTo>
                <a:lnTo>
                  <a:pt x="601005" y="1016300"/>
                </a:lnTo>
                <a:lnTo>
                  <a:pt x="590986" y="1016419"/>
                </a:lnTo>
                <a:lnTo>
                  <a:pt x="631170" y="1016419"/>
                </a:lnTo>
                <a:lnTo>
                  <a:pt x="630991" y="1014526"/>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txBox="1"/>
          <p:nvPr/>
        </p:nvSpPr>
        <p:spPr>
          <a:xfrm>
            <a:off x="9672955" y="5362702"/>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48.5%</a:t>
            </a:r>
            <a:endParaRPr sz="1000">
              <a:latin typeface="微软雅黑"/>
              <a:cs typeface="微软雅黑"/>
            </a:endParaRPr>
          </a:p>
        </p:txBody>
      </p:sp>
      <p:sp>
        <p:nvSpPr>
          <p:cNvPr id="40" name="object 40"/>
          <p:cNvSpPr txBox="1"/>
          <p:nvPr/>
        </p:nvSpPr>
        <p:spPr>
          <a:xfrm>
            <a:off x="523748" y="6363573"/>
            <a:ext cx="5143500" cy="342401"/>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a:lnSpc>
                <a:spcPct val="100000"/>
              </a:lnSpc>
              <a:spcBef>
                <a:spcPts val="5"/>
              </a:spcBef>
            </a:pPr>
            <a:endParaRPr sz="500">
              <a:latin typeface="微软雅黑"/>
              <a:cs typeface="微软雅黑"/>
            </a:endParaRPr>
          </a:p>
          <a:p>
            <a:pPr marL="12700">
              <a:lnSpc>
                <a:spcPct val="100000"/>
              </a:lnSpc>
            </a:pPr>
            <a:endParaRPr sz="800">
              <a:latin typeface="微软雅黑"/>
              <a:cs typeface="微软雅黑"/>
            </a:endParaRPr>
          </a:p>
        </p:txBody>
      </p:sp>
      <p:sp>
        <p:nvSpPr>
          <p:cNvPr id="41" name="object 41"/>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14</a:t>
            </a:r>
          </a:p>
        </p:txBody>
      </p:sp>
      <p:sp>
        <p:nvSpPr>
          <p:cNvPr id="42" name="object 42"/>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36" name="object 36"/>
          <p:cNvSpPr txBox="1"/>
          <p:nvPr/>
        </p:nvSpPr>
        <p:spPr>
          <a:xfrm>
            <a:off x="8555228" y="4381880"/>
            <a:ext cx="26162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solidFill>
                  <a:srgbClr val="404040"/>
                </a:solidFill>
                <a:latin typeface="微软雅黑"/>
                <a:cs typeface="微软雅黑"/>
              </a:rPr>
              <a:t>我尊重孩子，但仍需有一定要求和限制</a:t>
            </a:r>
            <a:endParaRPr sz="1200">
              <a:latin typeface="微软雅黑"/>
              <a:cs typeface="微软雅黑"/>
            </a:endParaRPr>
          </a:p>
        </p:txBody>
      </p:sp>
      <p:sp>
        <p:nvSpPr>
          <p:cNvPr id="37" name="object 37"/>
          <p:cNvSpPr txBox="1"/>
          <p:nvPr/>
        </p:nvSpPr>
        <p:spPr>
          <a:xfrm>
            <a:off x="2095626" y="2220214"/>
            <a:ext cx="2311400" cy="5664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28575" algn="ctr">
              <a:lnSpc>
                <a:spcPct val="100000"/>
              </a:lnSpc>
              <a:spcBef>
                <a:spcPts val="100"/>
              </a:spcBef>
            </a:pPr>
            <a:r>
              <a:rPr sz="1200" b="1">
                <a:solidFill>
                  <a:srgbClr val="B1D234"/>
                </a:solidFill>
                <a:latin typeface="微软雅黑"/>
                <a:cs typeface="微软雅黑"/>
              </a:rPr>
              <a:t>3-6岁儿童（幼儿园）</a:t>
            </a:r>
            <a:endParaRPr sz="1200">
              <a:latin typeface="微软雅黑"/>
              <a:cs typeface="微软雅黑"/>
            </a:endParaRPr>
          </a:p>
          <a:p>
            <a:pPr algn="ctr">
              <a:lnSpc>
                <a:spcPct val="100000"/>
              </a:lnSpc>
              <a:spcBef>
                <a:spcPts val="1375"/>
              </a:spcBef>
            </a:pPr>
            <a:r>
              <a:rPr sz="1200">
                <a:solidFill>
                  <a:srgbClr val="404040"/>
                </a:solidFill>
                <a:latin typeface="微软雅黑"/>
                <a:cs typeface="微软雅黑"/>
              </a:rPr>
              <a:t>孩子的快乐更重要，不提过高要求</a:t>
            </a:r>
            <a:endParaRPr sz="1200">
              <a:latin typeface="微软雅黑"/>
              <a:cs typeface="微软雅黑"/>
            </a:endParaRPr>
          </a:p>
        </p:txBody>
      </p:sp>
      <p:sp>
        <p:nvSpPr>
          <p:cNvPr id="38" name="object 38"/>
          <p:cNvSpPr txBox="1"/>
          <p:nvPr/>
        </p:nvSpPr>
        <p:spPr>
          <a:xfrm>
            <a:off x="5380990" y="2220214"/>
            <a:ext cx="2311400" cy="70739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620" algn="ctr">
              <a:lnSpc>
                <a:spcPct val="100000"/>
              </a:lnSpc>
              <a:spcBef>
                <a:spcPts val="100"/>
              </a:spcBef>
            </a:pPr>
            <a:r>
              <a:rPr sz="1200" b="1">
                <a:solidFill>
                  <a:srgbClr val="1EC7F3"/>
                </a:solidFill>
                <a:latin typeface="微软雅黑"/>
                <a:cs typeface="微软雅黑"/>
              </a:rPr>
              <a:t>6-12岁儿童（小学）</a:t>
            </a:r>
            <a:endParaRPr sz="1200">
              <a:latin typeface="微软雅黑"/>
              <a:cs typeface="微软雅黑"/>
            </a:endParaRPr>
          </a:p>
          <a:p>
            <a:pPr marL="12700" marR="5080" algn="ctr">
              <a:lnSpc>
                <a:spcPct val="100000"/>
              </a:lnSpc>
              <a:spcBef>
                <a:spcPts val="1045"/>
              </a:spcBef>
            </a:pPr>
            <a:r>
              <a:rPr sz="1200">
                <a:solidFill>
                  <a:srgbClr val="404040"/>
                </a:solidFill>
                <a:latin typeface="微软雅黑"/>
                <a:cs typeface="微软雅黑"/>
              </a:rPr>
              <a:t>孩子在不耽误学业的前提下，要发 展自己的素质爱好</a:t>
            </a:r>
            <a:endParaRPr sz="1200">
              <a:latin typeface="微软雅黑"/>
              <a:cs typeface="微软雅黑"/>
            </a:endParaRPr>
          </a:p>
        </p:txBody>
      </p:sp>
      <p:sp>
        <p:nvSpPr>
          <p:cNvPr id="39" name="object 39"/>
          <p:cNvSpPr txBox="1"/>
          <p:nvPr/>
        </p:nvSpPr>
        <p:spPr>
          <a:xfrm>
            <a:off x="8708263" y="2220214"/>
            <a:ext cx="2311400" cy="57277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31115" algn="ctr">
              <a:lnSpc>
                <a:spcPct val="100000"/>
              </a:lnSpc>
              <a:spcBef>
                <a:spcPts val="100"/>
              </a:spcBef>
            </a:pPr>
            <a:r>
              <a:rPr sz="1200" b="1">
                <a:solidFill>
                  <a:srgbClr val="FFCF00"/>
                </a:solidFill>
                <a:latin typeface="微软雅黑"/>
                <a:cs typeface="微软雅黑"/>
              </a:rPr>
              <a:t>12-18岁儿童（中学）</a:t>
            </a:r>
            <a:endParaRPr sz="1200">
              <a:latin typeface="微软雅黑"/>
              <a:cs typeface="微软雅黑"/>
            </a:endParaRPr>
          </a:p>
          <a:p>
            <a:pPr algn="ctr">
              <a:lnSpc>
                <a:spcPct val="100000"/>
              </a:lnSpc>
              <a:spcBef>
                <a:spcPts val="1425"/>
              </a:spcBef>
            </a:pPr>
            <a:r>
              <a:rPr sz="1200">
                <a:solidFill>
                  <a:srgbClr val="404040"/>
                </a:solidFill>
                <a:latin typeface="微软雅黑"/>
                <a:cs typeface="微软雅黑"/>
              </a:rPr>
              <a:t>学习是第一位，考学比什么都重要</a:t>
            </a:r>
            <a:endParaRPr sz="1200">
              <a:latin typeface="微软雅黑"/>
              <a:cs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18873" y="6556057"/>
            <a:ext cx="158750" cy="177800"/>
          </a:xfrm>
          <a:prstGeom prst="rect">
            <a:avLst/>
          </a:prstGeom>
        </p:spPr>
        <p:txBody>
          <a:bodyPr vert="horz" wrap="square" lIns="0" tIns="88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70"/>
              </a:spcBef>
            </a:pPr>
            <a:r>
              <a:rPr sz="1050">
                <a:solidFill>
                  <a:srgbClr val="A6A6A6"/>
                </a:solidFill>
                <a:latin typeface="微软雅黑"/>
                <a:cs typeface="微软雅黑"/>
              </a:rPr>
              <a:t>15</a:t>
            </a:r>
            <a:endParaRPr sz="1050">
              <a:latin typeface="微软雅黑"/>
              <a:cs typeface="微软雅黑"/>
            </a:endParaRPr>
          </a:p>
        </p:txBody>
      </p:sp>
      <p:sp>
        <p:nvSpPr>
          <p:cNvPr id="13" name="object 13"/>
          <p:cNvSpPr/>
          <p:nvPr/>
        </p:nvSpPr>
        <p:spPr>
          <a:xfrm>
            <a:off x="0" y="0"/>
            <a:ext cx="13716000" cy="7721600"/>
          </a:xfrm>
          <a:custGeom>
            <a:rect l="l" t="t" r="r" b="b"/>
            <a:pathLst>
              <a:path w="12192000" h="6858000">
                <a:moveTo>
                  <a:pt x="0" y="6858000"/>
                </a:moveTo>
                <a:lnTo>
                  <a:pt x="12192000" y="6858000"/>
                </a:lnTo>
                <a:lnTo>
                  <a:pt x="12192000" y="0"/>
                </a:lnTo>
                <a:lnTo>
                  <a:pt x="0" y="0"/>
                </a:lnTo>
                <a:lnTo>
                  <a:pt x="0" y="685800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5748528" y="1999488"/>
            <a:ext cx="672465" cy="647700"/>
          </a:xfrm>
          <a:custGeom>
            <a:rect l="l" t="t" r="r" b="b"/>
            <a:pathLst>
              <a:path w="672464" h="647700">
                <a:moveTo>
                  <a:pt x="0" y="647700"/>
                </a:moveTo>
                <a:lnTo>
                  <a:pt x="672084" y="647700"/>
                </a:lnTo>
                <a:lnTo>
                  <a:pt x="672084" y="0"/>
                </a:lnTo>
                <a:lnTo>
                  <a:pt x="0" y="0"/>
                </a:lnTo>
                <a:lnTo>
                  <a:pt x="0" y="64770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6211823" y="2520695"/>
            <a:ext cx="208915" cy="239395"/>
          </a:xfrm>
          <a:custGeom>
            <a:rect l="l" t="t" r="r" b="b"/>
            <a:pathLst>
              <a:path w="208914" h="239394">
                <a:moveTo>
                  <a:pt x="208787" y="0"/>
                </a:moveTo>
                <a:lnTo>
                  <a:pt x="0" y="119633"/>
                </a:lnTo>
                <a:lnTo>
                  <a:pt x="208787" y="239267"/>
                </a:lnTo>
                <a:lnTo>
                  <a:pt x="208787"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2211070" y="2030984"/>
            <a:ext cx="7694295" cy="17354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5565" algn="ctr">
              <a:lnSpc>
                <a:spcPct val="100000"/>
              </a:lnSpc>
              <a:spcBef>
                <a:spcPts val="100"/>
              </a:spcBef>
            </a:pPr>
            <a:r>
              <a:rPr sz="3600" b="1" spc="-5">
                <a:solidFill>
                  <a:srgbClr val="8AC53E"/>
                </a:solidFill>
                <a:latin typeface="Arial"/>
                <a:cs typeface="Arial"/>
              </a:rPr>
              <a:t>02</a:t>
            </a:r>
            <a:endParaRPr sz="3600">
              <a:latin typeface="Arial"/>
              <a:cs typeface="Arial"/>
            </a:endParaRPr>
          </a:p>
          <a:p>
            <a:pPr>
              <a:lnSpc>
                <a:spcPct val="100000"/>
              </a:lnSpc>
              <a:spcBef>
                <a:spcPts val="50"/>
              </a:spcBef>
            </a:pPr>
            <a:endParaRPr sz="4150">
              <a:latin typeface="Arial"/>
              <a:cs typeface="Arial"/>
            </a:endParaRPr>
          </a:p>
          <a:p>
            <a:pPr algn="ctr">
              <a:lnSpc>
                <a:spcPct val="100000"/>
              </a:lnSpc>
              <a:tabLst>
                <a:tab pos="720090"/>
                <a:tab pos="1442085"/>
                <a:tab pos="2162810"/>
                <a:tab pos="2884805"/>
                <a:tab pos="3605529"/>
                <a:tab pos="4326890"/>
                <a:tab pos="5047615"/>
                <a:tab pos="5769610"/>
                <a:tab pos="6490335"/>
                <a:tab pos="7211059"/>
              </a:tabLst>
            </a:pPr>
            <a:r>
              <a:rPr sz="3600" b="1">
                <a:solidFill>
                  <a:srgbClr val="FFFFFF"/>
                </a:solidFill>
                <a:latin typeface="微软雅黑"/>
                <a:cs typeface="微软雅黑"/>
              </a:rPr>
              <a:t>中	国	儿	童	成	长	与	家	庭	教	育</a:t>
            </a:r>
            <a:endParaRPr sz="3600">
              <a:latin typeface="微软雅黑"/>
              <a:cs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5786755" cy="514350"/>
          </a:xfrm>
          <a:prstGeom prst="rect">
            <a:avLst/>
          </a:prstGeom>
        </p:spPr>
        <p:txBody>
          <a:bodyPr vert="horz" wrap="square" lIns="0" tIns="13335" rIns="0" bIns="0" rtlCol="0">
            <a:spAutoFit/>
          </a:bodyPr>
          <a:lstStyle/>
          <a:p>
            <a:pPr marL="12700">
              <a:lnSpc>
                <a:spcPct val="100000"/>
              </a:lnSpc>
              <a:spcBef>
                <a:spcPts val="105"/>
              </a:spcBef>
            </a:pPr>
            <a:r>
              <a:rPr/>
              <a:t>儿童的日常生活</a:t>
            </a:r>
            <a:r>
              <a:rPr spc="-5"/>
              <a:t>——</a:t>
            </a:r>
            <a:r>
              <a:rPr/>
              <a:t>课外培训班</a:t>
            </a:r>
          </a:p>
        </p:txBody>
      </p:sp>
      <p:sp>
        <p:nvSpPr>
          <p:cNvPr id="4" name="object 4"/>
          <p:cNvSpPr txBox="1"/>
          <p:nvPr/>
        </p:nvSpPr>
        <p:spPr>
          <a:xfrm>
            <a:off x="526795" y="1061720"/>
            <a:ext cx="11100435" cy="13392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大多数儿童每周会定期参加课外培训班，其中约六成中小学生选择上网课</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目前大多数中国家长每周都会给儿童安排一定的培训班课程。分学段来看，幼儿园幼儿和小学生中约六成会参加课外培训，培训班类型以素质类课程为主；随着年龄</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的增长，中学生参加培训班的比例上升到了71.3%，培训班类型以学科类课程为主。受疫情影响</a:t>
            </a:r>
            <a:r>
              <a:rPr sz="1200" spc="-5">
                <a:solidFill>
                  <a:srgbClr val="585858"/>
                </a:solidFill>
                <a:latin typeface="微软雅黑"/>
                <a:cs typeface="微软雅黑"/>
              </a:rPr>
              <a:t>，61.9%</a:t>
            </a:r>
            <a:r>
              <a:rPr sz="1200">
                <a:solidFill>
                  <a:srgbClr val="585858"/>
                </a:solidFill>
                <a:latin typeface="微软雅黑"/>
                <a:cs typeface="微软雅黑"/>
              </a:rPr>
              <a:t>的小学生和</a:t>
            </a:r>
            <a:r>
              <a:rPr sz="1200" spc="-5">
                <a:solidFill>
                  <a:srgbClr val="585858"/>
                </a:solidFill>
                <a:latin typeface="微软雅黑"/>
                <a:cs typeface="微软雅黑"/>
              </a:rPr>
              <a:t>57.5%</a:t>
            </a:r>
            <a:r>
              <a:rPr sz="1200">
                <a:solidFill>
                  <a:srgbClr val="585858"/>
                </a:solidFill>
                <a:latin typeface="微软雅黑"/>
                <a:cs typeface="微软雅黑"/>
              </a:rPr>
              <a:t>的中学生选择以网课的形式参加课外培训。</a:t>
            </a:r>
            <a:endParaRPr sz="1200">
              <a:latin typeface="微软雅黑"/>
              <a:cs typeface="微软雅黑"/>
            </a:endParaRPr>
          </a:p>
          <a:p>
            <a:pPr marL="48895" algn="ctr">
              <a:lnSpc>
                <a:spcPct val="100000"/>
              </a:lnSpc>
              <a:spcBef>
                <a:spcPts val="1330"/>
              </a:spcBef>
            </a:pPr>
            <a:r>
              <a:rPr sz="1400" b="1">
                <a:solidFill>
                  <a:srgbClr val="404040"/>
                </a:solidFill>
                <a:latin typeface="微软雅黑"/>
                <a:cs typeface="微软雅黑"/>
              </a:rPr>
              <a:t>中国儿童的课外培训班</a:t>
            </a:r>
            <a:r>
              <a:rPr sz="1400" b="1" spc="-15">
                <a:solidFill>
                  <a:srgbClr val="404040"/>
                </a:solidFill>
                <a:latin typeface="微软雅黑"/>
                <a:cs typeface="微软雅黑"/>
              </a:rPr>
              <a:t>参</a:t>
            </a:r>
            <a:r>
              <a:rPr sz="1400" b="1">
                <a:solidFill>
                  <a:srgbClr val="404040"/>
                </a:solidFill>
                <a:latin typeface="微软雅黑"/>
                <a:cs typeface="微软雅黑"/>
              </a:rPr>
              <a:t>加情况</a:t>
            </a:r>
            <a:endParaRPr sz="1400">
              <a:latin typeface="微软雅黑"/>
              <a:cs typeface="微软雅黑"/>
            </a:endParaRPr>
          </a:p>
        </p:txBody>
      </p:sp>
      <p:sp>
        <p:nvSpPr>
          <p:cNvPr id="5" name="object 5"/>
          <p:cNvSpPr txBox="1"/>
          <p:nvPr/>
        </p:nvSpPr>
        <p:spPr>
          <a:xfrm>
            <a:off x="5810758" y="2601848"/>
            <a:ext cx="12446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404040"/>
                </a:solidFill>
                <a:latin typeface="微软雅黑"/>
                <a:cs typeface="微软雅黑"/>
              </a:rPr>
              <a:t>参加培训班的类型</a:t>
            </a:r>
            <a:endParaRPr sz="1200">
              <a:latin typeface="微软雅黑"/>
              <a:cs typeface="微软雅黑"/>
            </a:endParaRPr>
          </a:p>
        </p:txBody>
      </p:sp>
      <p:sp>
        <p:nvSpPr>
          <p:cNvPr id="6" name="object 6"/>
          <p:cNvSpPr txBox="1"/>
          <p:nvPr/>
        </p:nvSpPr>
        <p:spPr>
          <a:xfrm>
            <a:off x="2177288" y="2589021"/>
            <a:ext cx="838073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tabLst>
                <a:tab pos="6995795"/>
              </a:tabLst>
            </a:pPr>
            <a:r>
              <a:rPr sz="1200" b="1">
                <a:solidFill>
                  <a:srgbClr val="404040"/>
                </a:solidFill>
                <a:latin typeface="微软雅黑"/>
                <a:cs typeface="微软雅黑"/>
              </a:rPr>
              <a:t>儿童参加培训班的比例	培训班中的网课比例</a:t>
            </a:r>
            <a:endParaRPr sz="1200">
              <a:latin typeface="微软雅黑"/>
              <a:cs typeface="微软雅黑"/>
            </a:endParaRPr>
          </a:p>
        </p:txBody>
      </p:sp>
      <p:sp>
        <p:nvSpPr>
          <p:cNvPr id="7" name="object 7"/>
          <p:cNvSpPr/>
          <p:nvPr/>
        </p:nvSpPr>
        <p:spPr>
          <a:xfrm>
            <a:off x="539495" y="3875532"/>
            <a:ext cx="10902950" cy="1243965"/>
          </a:xfrm>
          <a:custGeom>
            <a:rect l="l" t="t" r="r" b="b"/>
            <a:pathLst>
              <a:path w="10902950" h="1243964">
                <a:moveTo>
                  <a:pt x="0" y="1243583"/>
                </a:moveTo>
                <a:lnTo>
                  <a:pt x="10902696" y="1243583"/>
                </a:lnTo>
                <a:lnTo>
                  <a:pt x="10902696" y="0"/>
                </a:lnTo>
                <a:lnTo>
                  <a:pt x="0" y="0"/>
                </a:lnTo>
                <a:lnTo>
                  <a:pt x="0" y="1243583"/>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txBox="1"/>
          <p:nvPr/>
        </p:nvSpPr>
        <p:spPr>
          <a:xfrm>
            <a:off x="934923" y="3205353"/>
            <a:ext cx="119634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3-6岁（幼儿园）</a:t>
            </a:r>
            <a:endParaRPr sz="1200">
              <a:latin typeface="微软雅黑"/>
              <a:cs typeface="微软雅黑"/>
            </a:endParaRPr>
          </a:p>
        </p:txBody>
      </p:sp>
      <p:sp>
        <p:nvSpPr>
          <p:cNvPr id="9" name="object 9"/>
          <p:cNvSpPr txBox="1"/>
          <p:nvPr/>
        </p:nvSpPr>
        <p:spPr>
          <a:xfrm>
            <a:off x="1005839" y="4386198"/>
            <a:ext cx="112522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00"/>
              </a:spcBef>
            </a:pPr>
            <a:r>
              <a:rPr sz="1200" b="1">
                <a:solidFill>
                  <a:srgbClr val="585858"/>
                </a:solidFill>
                <a:latin typeface="微软雅黑"/>
                <a:cs typeface="微软雅黑"/>
              </a:rPr>
              <a:t>6-12岁（小学）</a:t>
            </a:r>
            <a:endParaRPr sz="1200">
              <a:latin typeface="微软雅黑"/>
              <a:cs typeface="微软雅黑"/>
            </a:endParaRPr>
          </a:p>
        </p:txBody>
      </p:sp>
      <p:sp>
        <p:nvSpPr>
          <p:cNvPr id="10" name="object 10"/>
          <p:cNvSpPr txBox="1"/>
          <p:nvPr/>
        </p:nvSpPr>
        <p:spPr>
          <a:xfrm>
            <a:off x="899566" y="5690108"/>
            <a:ext cx="123317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12</a:t>
            </a:r>
            <a:r>
              <a:rPr sz="1200" b="1" spc="5">
                <a:solidFill>
                  <a:srgbClr val="585858"/>
                </a:solidFill>
                <a:latin typeface="微软雅黑"/>
                <a:cs typeface="微软雅黑"/>
              </a:rPr>
              <a:t>-</a:t>
            </a:r>
            <a:r>
              <a:rPr sz="1200" b="1">
                <a:solidFill>
                  <a:srgbClr val="585858"/>
                </a:solidFill>
                <a:latin typeface="微软雅黑"/>
                <a:cs typeface="微软雅黑"/>
              </a:rPr>
              <a:t>18岁（中学）</a:t>
            </a:r>
            <a:endParaRPr sz="1200">
              <a:latin typeface="微软雅黑"/>
              <a:cs typeface="微软雅黑"/>
            </a:endParaRPr>
          </a:p>
        </p:txBody>
      </p:sp>
      <p:sp>
        <p:nvSpPr>
          <p:cNvPr id="11" name="object 11"/>
          <p:cNvSpPr/>
          <p:nvPr/>
        </p:nvSpPr>
        <p:spPr>
          <a:xfrm>
            <a:off x="2687447" y="2887726"/>
            <a:ext cx="680720" cy="857250"/>
          </a:xfrm>
          <a:custGeom>
            <a:rect l="l" t="t" r="r" b="b"/>
            <a:pathLst>
              <a:path w="680720" h="857250">
                <a:moveTo>
                  <a:pt x="70484" y="678052"/>
                </a:moveTo>
                <a:lnTo>
                  <a:pt x="0" y="775081"/>
                </a:lnTo>
                <a:lnTo>
                  <a:pt x="45588" y="804033"/>
                </a:lnTo>
                <a:lnTo>
                  <a:pt x="94171" y="826903"/>
                </a:lnTo>
                <a:lnTo>
                  <a:pt x="145142" y="843487"/>
                </a:lnTo>
                <a:lnTo>
                  <a:pt x="197900" y="853585"/>
                </a:lnTo>
                <a:lnTo>
                  <a:pt x="251840" y="856996"/>
                </a:lnTo>
                <a:lnTo>
                  <a:pt x="298519" y="854480"/>
                </a:lnTo>
                <a:lnTo>
                  <a:pt x="343742" y="847110"/>
                </a:lnTo>
                <a:lnTo>
                  <a:pt x="387246" y="835145"/>
                </a:lnTo>
                <a:lnTo>
                  <a:pt x="428771" y="818849"/>
                </a:lnTo>
                <a:lnTo>
                  <a:pt x="468056" y="798481"/>
                </a:lnTo>
                <a:lnTo>
                  <a:pt x="504839" y="774305"/>
                </a:lnTo>
                <a:lnTo>
                  <a:pt x="538859" y="746582"/>
                </a:lnTo>
                <a:lnTo>
                  <a:pt x="548828" y="736609"/>
                </a:lnTo>
                <a:lnTo>
                  <a:pt x="235563" y="736609"/>
                </a:lnTo>
                <a:lnTo>
                  <a:pt x="192526" y="731327"/>
                </a:lnTo>
                <a:lnTo>
                  <a:pt x="150223" y="719878"/>
                </a:lnTo>
                <a:lnTo>
                  <a:pt x="109320" y="702155"/>
                </a:lnTo>
                <a:lnTo>
                  <a:pt x="70484" y="678052"/>
                </a:lnTo>
                <a:close/>
              </a:path>
              <a:path w="680720" h="857250">
                <a:moveTo>
                  <a:pt x="251840" y="0"/>
                </a:moveTo>
                <a:lnTo>
                  <a:pt x="251840" y="120014"/>
                </a:lnTo>
                <a:lnTo>
                  <a:pt x="300178" y="123828"/>
                </a:lnTo>
                <a:lnTo>
                  <a:pt x="347075" y="135096"/>
                </a:lnTo>
                <a:lnTo>
                  <a:pt x="391662" y="153554"/>
                </a:lnTo>
                <a:lnTo>
                  <a:pt x="433069" y="178943"/>
                </a:lnTo>
                <a:lnTo>
                  <a:pt x="468003" y="208427"/>
                </a:lnTo>
                <a:lnTo>
                  <a:pt x="497505" y="241848"/>
                </a:lnTo>
                <a:lnTo>
                  <a:pt x="521471" y="278540"/>
                </a:lnTo>
                <a:lnTo>
                  <a:pt x="539797" y="317836"/>
                </a:lnTo>
                <a:lnTo>
                  <a:pt x="552378" y="359070"/>
                </a:lnTo>
                <a:lnTo>
                  <a:pt x="559110" y="401576"/>
                </a:lnTo>
                <a:lnTo>
                  <a:pt x="559890" y="444687"/>
                </a:lnTo>
                <a:lnTo>
                  <a:pt x="554612" y="487736"/>
                </a:lnTo>
                <a:lnTo>
                  <a:pt x="543174" y="530058"/>
                </a:lnTo>
                <a:lnTo>
                  <a:pt x="525469" y="570986"/>
                </a:lnTo>
                <a:lnTo>
                  <a:pt x="501395" y="609853"/>
                </a:lnTo>
                <a:lnTo>
                  <a:pt x="471880" y="644759"/>
                </a:lnTo>
                <a:lnTo>
                  <a:pt x="438433" y="674242"/>
                </a:lnTo>
                <a:lnTo>
                  <a:pt x="401723" y="698198"/>
                </a:lnTo>
                <a:lnTo>
                  <a:pt x="362414" y="716519"/>
                </a:lnTo>
                <a:lnTo>
                  <a:pt x="321173" y="729098"/>
                </a:lnTo>
                <a:lnTo>
                  <a:pt x="278668" y="735831"/>
                </a:lnTo>
                <a:lnTo>
                  <a:pt x="235563" y="736609"/>
                </a:lnTo>
                <a:lnTo>
                  <a:pt x="548828" y="736609"/>
                </a:lnTo>
                <a:lnTo>
                  <a:pt x="597566" y="681540"/>
                </a:lnTo>
                <a:lnTo>
                  <a:pt x="621730" y="644746"/>
                </a:lnTo>
                <a:lnTo>
                  <a:pt x="642087" y="605450"/>
                </a:lnTo>
                <a:lnTo>
                  <a:pt x="658375" y="563916"/>
                </a:lnTo>
                <a:lnTo>
                  <a:pt x="670332" y="520405"/>
                </a:lnTo>
                <a:lnTo>
                  <a:pt x="677698" y="475178"/>
                </a:lnTo>
                <a:lnTo>
                  <a:pt x="680212" y="428498"/>
                </a:lnTo>
                <a:lnTo>
                  <a:pt x="677698" y="381817"/>
                </a:lnTo>
                <a:lnTo>
                  <a:pt x="670332" y="336590"/>
                </a:lnTo>
                <a:lnTo>
                  <a:pt x="658375" y="293079"/>
                </a:lnTo>
                <a:lnTo>
                  <a:pt x="642087" y="251545"/>
                </a:lnTo>
                <a:lnTo>
                  <a:pt x="621730" y="212249"/>
                </a:lnTo>
                <a:lnTo>
                  <a:pt x="597566" y="175455"/>
                </a:lnTo>
                <a:lnTo>
                  <a:pt x="569855" y="141422"/>
                </a:lnTo>
                <a:lnTo>
                  <a:pt x="538859" y="110413"/>
                </a:lnTo>
                <a:lnTo>
                  <a:pt x="504839" y="82690"/>
                </a:lnTo>
                <a:lnTo>
                  <a:pt x="468056" y="58514"/>
                </a:lnTo>
                <a:lnTo>
                  <a:pt x="428771" y="38146"/>
                </a:lnTo>
                <a:lnTo>
                  <a:pt x="387246" y="21850"/>
                </a:lnTo>
                <a:lnTo>
                  <a:pt x="343742" y="9885"/>
                </a:lnTo>
                <a:lnTo>
                  <a:pt x="298519" y="2515"/>
                </a:lnTo>
                <a:lnTo>
                  <a:pt x="25184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2510739" y="2887726"/>
            <a:ext cx="428625" cy="775335"/>
          </a:xfrm>
          <a:custGeom>
            <a:rect l="l" t="t" r="r" b="b"/>
            <a:pathLst>
              <a:path w="428625" h="775335">
                <a:moveTo>
                  <a:pt x="428548" y="0"/>
                </a:moveTo>
                <a:lnTo>
                  <a:pt x="377578" y="3038"/>
                </a:lnTo>
                <a:lnTo>
                  <a:pt x="327851" y="11993"/>
                </a:lnTo>
                <a:lnTo>
                  <a:pt x="279836" y="26628"/>
                </a:lnTo>
                <a:lnTo>
                  <a:pt x="234000" y="46704"/>
                </a:lnTo>
                <a:lnTo>
                  <a:pt x="190814" y="71983"/>
                </a:lnTo>
                <a:lnTo>
                  <a:pt x="150746" y="102227"/>
                </a:lnTo>
                <a:lnTo>
                  <a:pt x="114264" y="137197"/>
                </a:lnTo>
                <a:lnTo>
                  <a:pt x="81838" y="176657"/>
                </a:lnTo>
                <a:lnTo>
                  <a:pt x="56435" y="215894"/>
                </a:lnTo>
                <a:lnTo>
                  <a:pt x="35815" y="256809"/>
                </a:lnTo>
                <a:lnTo>
                  <a:pt x="19918" y="299036"/>
                </a:lnTo>
                <a:lnTo>
                  <a:pt x="8689" y="342208"/>
                </a:lnTo>
                <a:lnTo>
                  <a:pt x="2068" y="385962"/>
                </a:lnTo>
                <a:lnTo>
                  <a:pt x="0" y="429931"/>
                </a:lnTo>
                <a:lnTo>
                  <a:pt x="2425" y="473751"/>
                </a:lnTo>
                <a:lnTo>
                  <a:pt x="9287" y="517055"/>
                </a:lnTo>
                <a:lnTo>
                  <a:pt x="20528" y="559479"/>
                </a:lnTo>
                <a:lnTo>
                  <a:pt x="36090" y="600658"/>
                </a:lnTo>
                <a:lnTo>
                  <a:pt x="55916" y="640225"/>
                </a:lnTo>
                <a:lnTo>
                  <a:pt x="79949" y="677817"/>
                </a:lnTo>
                <a:lnTo>
                  <a:pt x="108130" y="713067"/>
                </a:lnTo>
                <a:lnTo>
                  <a:pt x="140402" y="745610"/>
                </a:lnTo>
                <a:lnTo>
                  <a:pt x="176707" y="775081"/>
                </a:lnTo>
                <a:lnTo>
                  <a:pt x="247192" y="678052"/>
                </a:lnTo>
                <a:lnTo>
                  <a:pt x="210029" y="646276"/>
                </a:lnTo>
                <a:lnTo>
                  <a:pt x="178697" y="609515"/>
                </a:lnTo>
                <a:lnTo>
                  <a:pt x="153609" y="568563"/>
                </a:lnTo>
                <a:lnTo>
                  <a:pt x="135178" y="524213"/>
                </a:lnTo>
                <a:lnTo>
                  <a:pt x="123817" y="477260"/>
                </a:lnTo>
                <a:lnTo>
                  <a:pt x="119938" y="428498"/>
                </a:lnTo>
                <a:lnTo>
                  <a:pt x="123285" y="382898"/>
                </a:lnTo>
                <a:lnTo>
                  <a:pt x="133005" y="339380"/>
                </a:lnTo>
                <a:lnTo>
                  <a:pt x="148622" y="298421"/>
                </a:lnTo>
                <a:lnTo>
                  <a:pt x="169659" y="260497"/>
                </a:lnTo>
                <a:lnTo>
                  <a:pt x="195637" y="226084"/>
                </a:lnTo>
                <a:lnTo>
                  <a:pt x="226080" y="195659"/>
                </a:lnTo>
                <a:lnTo>
                  <a:pt x="260510" y="169697"/>
                </a:lnTo>
                <a:lnTo>
                  <a:pt x="298449" y="148675"/>
                </a:lnTo>
                <a:lnTo>
                  <a:pt x="339420" y="133070"/>
                </a:lnTo>
                <a:lnTo>
                  <a:pt x="382946" y="123358"/>
                </a:lnTo>
                <a:lnTo>
                  <a:pt x="428548" y="120014"/>
                </a:lnTo>
                <a:lnTo>
                  <a:pt x="428548"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txBox="1"/>
          <p:nvPr/>
        </p:nvSpPr>
        <p:spPr>
          <a:xfrm>
            <a:off x="2745485" y="3227323"/>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60.0%</a:t>
            </a:r>
            <a:endParaRPr sz="1000">
              <a:latin typeface="微软雅黑"/>
              <a:cs typeface="微软雅黑"/>
            </a:endParaRPr>
          </a:p>
        </p:txBody>
      </p:sp>
      <p:sp>
        <p:nvSpPr>
          <p:cNvPr id="14" name="object 14"/>
          <p:cNvSpPr/>
          <p:nvPr/>
        </p:nvSpPr>
        <p:spPr>
          <a:xfrm>
            <a:off x="2649854" y="4129659"/>
            <a:ext cx="718185" cy="857250"/>
          </a:xfrm>
          <a:custGeom>
            <a:rect l="l" t="t" r="r" b="b"/>
            <a:pathLst>
              <a:path w="718185" h="857250">
                <a:moveTo>
                  <a:pt x="81025" y="655955"/>
                </a:moveTo>
                <a:lnTo>
                  <a:pt x="0" y="744474"/>
                </a:lnTo>
                <a:lnTo>
                  <a:pt x="41424" y="777944"/>
                </a:lnTo>
                <a:lnTo>
                  <a:pt x="86327" y="805819"/>
                </a:lnTo>
                <a:lnTo>
                  <a:pt x="134143" y="827881"/>
                </a:lnTo>
                <a:lnTo>
                  <a:pt x="184309" y="843910"/>
                </a:lnTo>
                <a:lnTo>
                  <a:pt x="236261" y="853688"/>
                </a:lnTo>
                <a:lnTo>
                  <a:pt x="289432" y="856996"/>
                </a:lnTo>
                <a:lnTo>
                  <a:pt x="336111" y="854480"/>
                </a:lnTo>
                <a:lnTo>
                  <a:pt x="381334" y="847110"/>
                </a:lnTo>
                <a:lnTo>
                  <a:pt x="424838" y="835145"/>
                </a:lnTo>
                <a:lnTo>
                  <a:pt x="466363" y="818849"/>
                </a:lnTo>
                <a:lnTo>
                  <a:pt x="505648" y="798481"/>
                </a:lnTo>
                <a:lnTo>
                  <a:pt x="542431" y="774305"/>
                </a:lnTo>
                <a:lnTo>
                  <a:pt x="576451" y="746582"/>
                </a:lnTo>
                <a:lnTo>
                  <a:pt x="586169" y="736860"/>
                </a:lnTo>
                <a:lnTo>
                  <a:pt x="281430" y="736860"/>
                </a:lnTo>
                <a:lnTo>
                  <a:pt x="238512" y="732762"/>
                </a:lnTo>
                <a:lnTo>
                  <a:pt x="196339" y="722651"/>
                </a:lnTo>
                <a:lnTo>
                  <a:pt x="155585" y="706499"/>
                </a:lnTo>
                <a:lnTo>
                  <a:pt x="116923" y="684276"/>
                </a:lnTo>
                <a:lnTo>
                  <a:pt x="81025" y="655955"/>
                </a:lnTo>
                <a:close/>
              </a:path>
              <a:path w="718185" h="857250">
                <a:moveTo>
                  <a:pt x="289432" y="0"/>
                </a:moveTo>
                <a:lnTo>
                  <a:pt x="289432" y="120015"/>
                </a:lnTo>
                <a:lnTo>
                  <a:pt x="335234" y="123430"/>
                </a:lnTo>
                <a:lnTo>
                  <a:pt x="379663" y="133503"/>
                </a:lnTo>
                <a:lnTo>
                  <a:pt x="422020" y="149970"/>
                </a:lnTo>
                <a:lnTo>
                  <a:pt x="461604" y="172570"/>
                </a:lnTo>
                <a:lnTo>
                  <a:pt x="497713" y="201041"/>
                </a:lnTo>
                <a:lnTo>
                  <a:pt x="529063" y="234292"/>
                </a:lnTo>
                <a:lnTo>
                  <a:pt x="554583" y="270838"/>
                </a:lnTo>
                <a:lnTo>
                  <a:pt x="574242" y="310003"/>
                </a:lnTo>
                <a:lnTo>
                  <a:pt x="588010" y="351115"/>
                </a:lnTo>
                <a:lnTo>
                  <a:pt x="595857" y="393498"/>
                </a:lnTo>
                <a:lnTo>
                  <a:pt x="597752" y="436480"/>
                </a:lnTo>
                <a:lnTo>
                  <a:pt x="593665" y="479386"/>
                </a:lnTo>
                <a:lnTo>
                  <a:pt x="583566" y="521542"/>
                </a:lnTo>
                <a:lnTo>
                  <a:pt x="567423" y="562276"/>
                </a:lnTo>
                <a:lnTo>
                  <a:pt x="545208" y="600912"/>
                </a:lnTo>
                <a:lnTo>
                  <a:pt x="516889" y="636778"/>
                </a:lnTo>
                <a:lnTo>
                  <a:pt x="483637" y="668156"/>
                </a:lnTo>
                <a:lnTo>
                  <a:pt x="447091" y="693694"/>
                </a:lnTo>
                <a:lnTo>
                  <a:pt x="407924" y="713362"/>
                </a:lnTo>
                <a:lnTo>
                  <a:pt x="366809" y="727131"/>
                </a:lnTo>
                <a:lnTo>
                  <a:pt x="324420" y="734973"/>
                </a:lnTo>
                <a:lnTo>
                  <a:pt x="281430" y="736860"/>
                </a:lnTo>
                <a:lnTo>
                  <a:pt x="586169" y="736860"/>
                </a:lnTo>
                <a:lnTo>
                  <a:pt x="635158" y="681540"/>
                </a:lnTo>
                <a:lnTo>
                  <a:pt x="659322" y="644746"/>
                </a:lnTo>
                <a:lnTo>
                  <a:pt x="679679" y="605450"/>
                </a:lnTo>
                <a:lnTo>
                  <a:pt x="695967" y="563916"/>
                </a:lnTo>
                <a:lnTo>
                  <a:pt x="707924" y="520405"/>
                </a:lnTo>
                <a:lnTo>
                  <a:pt x="715290" y="475178"/>
                </a:lnTo>
                <a:lnTo>
                  <a:pt x="717804" y="428498"/>
                </a:lnTo>
                <a:lnTo>
                  <a:pt x="715290" y="381817"/>
                </a:lnTo>
                <a:lnTo>
                  <a:pt x="707924" y="336590"/>
                </a:lnTo>
                <a:lnTo>
                  <a:pt x="695967" y="293079"/>
                </a:lnTo>
                <a:lnTo>
                  <a:pt x="679679" y="251545"/>
                </a:lnTo>
                <a:lnTo>
                  <a:pt x="659322" y="212249"/>
                </a:lnTo>
                <a:lnTo>
                  <a:pt x="635158" y="175455"/>
                </a:lnTo>
                <a:lnTo>
                  <a:pt x="607447" y="141422"/>
                </a:lnTo>
                <a:lnTo>
                  <a:pt x="576451" y="110413"/>
                </a:lnTo>
                <a:lnTo>
                  <a:pt x="542431" y="82690"/>
                </a:lnTo>
                <a:lnTo>
                  <a:pt x="505648" y="58514"/>
                </a:lnTo>
                <a:lnTo>
                  <a:pt x="466363" y="38146"/>
                </a:lnTo>
                <a:lnTo>
                  <a:pt x="424838" y="21850"/>
                </a:lnTo>
                <a:lnTo>
                  <a:pt x="381334" y="9885"/>
                </a:lnTo>
                <a:lnTo>
                  <a:pt x="336111" y="2515"/>
                </a:lnTo>
                <a:lnTo>
                  <a:pt x="28943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2510763" y="4129659"/>
            <a:ext cx="428625" cy="744855"/>
          </a:xfrm>
          <a:custGeom>
            <a:rect l="l" t="t" r="r" b="b"/>
            <a:pathLst>
              <a:path w="428625" h="744854">
                <a:moveTo>
                  <a:pt x="428524" y="0"/>
                </a:moveTo>
                <a:lnTo>
                  <a:pt x="377404" y="3058"/>
                </a:lnTo>
                <a:lnTo>
                  <a:pt x="327457" y="12088"/>
                </a:lnTo>
                <a:lnTo>
                  <a:pt x="279171" y="26872"/>
                </a:lnTo>
                <a:lnTo>
                  <a:pt x="233036" y="47192"/>
                </a:lnTo>
                <a:lnTo>
                  <a:pt x="189540" y="72830"/>
                </a:lnTo>
                <a:lnTo>
                  <a:pt x="149172" y="103569"/>
                </a:lnTo>
                <a:lnTo>
                  <a:pt x="112421" y="139192"/>
                </a:lnTo>
                <a:lnTo>
                  <a:pt x="82755" y="175316"/>
                </a:lnTo>
                <a:lnTo>
                  <a:pt x="57651" y="213646"/>
                </a:lnTo>
                <a:lnTo>
                  <a:pt x="37093" y="253811"/>
                </a:lnTo>
                <a:lnTo>
                  <a:pt x="21065" y="295441"/>
                </a:lnTo>
                <a:lnTo>
                  <a:pt x="9551" y="338168"/>
                </a:lnTo>
                <a:lnTo>
                  <a:pt x="2535" y="381621"/>
                </a:lnTo>
                <a:lnTo>
                  <a:pt x="0" y="425433"/>
                </a:lnTo>
                <a:lnTo>
                  <a:pt x="1929" y="469232"/>
                </a:lnTo>
                <a:lnTo>
                  <a:pt x="8308" y="512651"/>
                </a:lnTo>
                <a:lnTo>
                  <a:pt x="19119" y="555319"/>
                </a:lnTo>
                <a:lnTo>
                  <a:pt x="34346" y="596867"/>
                </a:lnTo>
                <a:lnTo>
                  <a:pt x="53973" y="636926"/>
                </a:lnTo>
                <a:lnTo>
                  <a:pt x="77984" y="675126"/>
                </a:lnTo>
                <a:lnTo>
                  <a:pt x="106362" y="711099"/>
                </a:lnTo>
                <a:lnTo>
                  <a:pt x="139091" y="744474"/>
                </a:lnTo>
                <a:lnTo>
                  <a:pt x="220117" y="655955"/>
                </a:lnTo>
                <a:lnTo>
                  <a:pt x="185215" y="618168"/>
                </a:lnTo>
                <a:lnTo>
                  <a:pt x="157304" y="575560"/>
                </a:lnTo>
                <a:lnTo>
                  <a:pt x="136825" y="529100"/>
                </a:lnTo>
                <a:lnTo>
                  <a:pt x="124215" y="479756"/>
                </a:lnTo>
                <a:lnTo>
                  <a:pt x="119914" y="428498"/>
                </a:lnTo>
                <a:lnTo>
                  <a:pt x="123261" y="382926"/>
                </a:lnTo>
                <a:lnTo>
                  <a:pt x="132981" y="339427"/>
                </a:lnTo>
                <a:lnTo>
                  <a:pt x="148598" y="298476"/>
                </a:lnTo>
                <a:lnTo>
                  <a:pt x="169635" y="260553"/>
                </a:lnTo>
                <a:lnTo>
                  <a:pt x="195613" y="226136"/>
                </a:lnTo>
                <a:lnTo>
                  <a:pt x="226056" y="195702"/>
                </a:lnTo>
                <a:lnTo>
                  <a:pt x="260486" y="169729"/>
                </a:lnTo>
                <a:lnTo>
                  <a:pt x="298425" y="148696"/>
                </a:lnTo>
                <a:lnTo>
                  <a:pt x="339396" y="133081"/>
                </a:lnTo>
                <a:lnTo>
                  <a:pt x="382922" y="123361"/>
                </a:lnTo>
                <a:lnTo>
                  <a:pt x="428524" y="120015"/>
                </a:lnTo>
                <a:lnTo>
                  <a:pt x="428524"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txBox="1"/>
          <p:nvPr/>
        </p:nvSpPr>
        <p:spPr>
          <a:xfrm>
            <a:off x="2763647" y="4469713"/>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10">
                <a:solidFill>
                  <a:srgbClr val="585858"/>
                </a:solidFill>
                <a:latin typeface="微软雅黑"/>
                <a:cs typeface="微软雅黑"/>
              </a:rPr>
              <a:t>6</a:t>
            </a:r>
            <a:r>
              <a:rPr sz="1000" spc="-5">
                <a:solidFill>
                  <a:srgbClr val="585858"/>
                </a:solidFill>
                <a:latin typeface="微软雅黑"/>
                <a:cs typeface="微软雅黑"/>
              </a:rPr>
              <a:t>1.8%</a:t>
            </a:r>
            <a:endParaRPr sz="1000">
              <a:latin typeface="微软雅黑"/>
              <a:cs typeface="微软雅黑"/>
            </a:endParaRPr>
          </a:p>
        </p:txBody>
      </p:sp>
      <p:sp>
        <p:nvSpPr>
          <p:cNvPr id="17" name="object 17"/>
          <p:cNvSpPr/>
          <p:nvPr/>
        </p:nvSpPr>
        <p:spPr>
          <a:xfrm>
            <a:off x="2522347" y="5371591"/>
            <a:ext cx="845819" cy="857250"/>
          </a:xfrm>
          <a:custGeom>
            <a:rect l="l" t="t" r="r" b="b"/>
            <a:pathLst>
              <a:path w="845819" h="857250">
                <a:moveTo>
                  <a:pt x="116712" y="499579"/>
                </a:moveTo>
                <a:lnTo>
                  <a:pt x="0" y="527227"/>
                </a:lnTo>
                <a:lnTo>
                  <a:pt x="14014" y="574312"/>
                </a:lnTo>
                <a:lnTo>
                  <a:pt x="32965" y="618755"/>
                </a:lnTo>
                <a:lnTo>
                  <a:pt x="56503" y="660279"/>
                </a:lnTo>
                <a:lnTo>
                  <a:pt x="84276" y="698608"/>
                </a:lnTo>
                <a:lnTo>
                  <a:pt x="115935" y="733463"/>
                </a:lnTo>
                <a:lnTo>
                  <a:pt x="151129" y="764570"/>
                </a:lnTo>
                <a:lnTo>
                  <a:pt x="189510" y="791650"/>
                </a:lnTo>
                <a:lnTo>
                  <a:pt x="230726" y="814427"/>
                </a:lnTo>
                <a:lnTo>
                  <a:pt x="274427" y="832624"/>
                </a:lnTo>
                <a:lnTo>
                  <a:pt x="320263" y="845965"/>
                </a:lnTo>
                <a:lnTo>
                  <a:pt x="367884" y="854173"/>
                </a:lnTo>
                <a:lnTo>
                  <a:pt x="416940" y="856970"/>
                </a:lnTo>
                <a:lnTo>
                  <a:pt x="463619" y="854456"/>
                </a:lnTo>
                <a:lnTo>
                  <a:pt x="508842" y="847088"/>
                </a:lnTo>
                <a:lnTo>
                  <a:pt x="552346" y="835126"/>
                </a:lnTo>
                <a:lnTo>
                  <a:pt x="593871" y="818834"/>
                </a:lnTo>
                <a:lnTo>
                  <a:pt x="633156" y="798472"/>
                </a:lnTo>
                <a:lnTo>
                  <a:pt x="669939" y="774301"/>
                </a:lnTo>
                <a:lnTo>
                  <a:pt x="703959" y="746583"/>
                </a:lnTo>
                <a:lnTo>
                  <a:pt x="714020" y="736519"/>
                </a:lnTo>
                <a:lnTo>
                  <a:pt x="398249" y="736519"/>
                </a:lnTo>
                <a:lnTo>
                  <a:pt x="354805" y="730764"/>
                </a:lnTo>
                <a:lnTo>
                  <a:pt x="313061" y="719040"/>
                </a:lnTo>
                <a:lnTo>
                  <a:pt x="273591" y="701700"/>
                </a:lnTo>
                <a:lnTo>
                  <a:pt x="236970" y="679099"/>
                </a:lnTo>
                <a:lnTo>
                  <a:pt x="203772" y="651591"/>
                </a:lnTo>
                <a:lnTo>
                  <a:pt x="174573" y="619531"/>
                </a:lnTo>
                <a:lnTo>
                  <a:pt x="149946" y="583273"/>
                </a:lnTo>
                <a:lnTo>
                  <a:pt x="130468" y="543171"/>
                </a:lnTo>
                <a:lnTo>
                  <a:pt x="116712" y="499579"/>
                </a:lnTo>
                <a:close/>
              </a:path>
              <a:path w="845819" h="857250">
                <a:moveTo>
                  <a:pt x="416940" y="0"/>
                </a:moveTo>
                <a:lnTo>
                  <a:pt x="416940" y="120015"/>
                </a:lnTo>
                <a:lnTo>
                  <a:pt x="463779" y="123575"/>
                </a:lnTo>
                <a:lnTo>
                  <a:pt x="508644" y="133944"/>
                </a:lnTo>
                <a:lnTo>
                  <a:pt x="550935" y="150646"/>
                </a:lnTo>
                <a:lnTo>
                  <a:pt x="590053" y="173212"/>
                </a:lnTo>
                <a:lnTo>
                  <a:pt x="625397" y="201167"/>
                </a:lnTo>
                <a:lnTo>
                  <a:pt x="656368" y="234040"/>
                </a:lnTo>
                <a:lnTo>
                  <a:pt x="682366" y="271358"/>
                </a:lnTo>
                <a:lnTo>
                  <a:pt x="702790" y="312649"/>
                </a:lnTo>
                <a:lnTo>
                  <a:pt x="717041" y="357441"/>
                </a:lnTo>
                <a:lnTo>
                  <a:pt x="724289" y="402570"/>
                </a:lnTo>
                <a:lnTo>
                  <a:pt x="724862" y="447147"/>
                </a:lnTo>
                <a:lnTo>
                  <a:pt x="719113" y="490596"/>
                </a:lnTo>
                <a:lnTo>
                  <a:pt x="707396" y="532344"/>
                </a:lnTo>
                <a:lnTo>
                  <a:pt x="690063" y="571816"/>
                </a:lnTo>
                <a:lnTo>
                  <a:pt x="667469" y="608438"/>
                </a:lnTo>
                <a:lnTo>
                  <a:pt x="639966" y="641636"/>
                </a:lnTo>
                <a:lnTo>
                  <a:pt x="607908" y="670836"/>
                </a:lnTo>
                <a:lnTo>
                  <a:pt x="571648" y="695462"/>
                </a:lnTo>
                <a:lnTo>
                  <a:pt x="531538" y="714942"/>
                </a:lnTo>
                <a:lnTo>
                  <a:pt x="487933" y="728700"/>
                </a:lnTo>
                <a:lnTo>
                  <a:pt x="442816" y="735949"/>
                </a:lnTo>
                <a:lnTo>
                  <a:pt x="398249" y="736519"/>
                </a:lnTo>
                <a:lnTo>
                  <a:pt x="714020" y="736519"/>
                </a:lnTo>
                <a:lnTo>
                  <a:pt x="762666" y="681551"/>
                </a:lnTo>
                <a:lnTo>
                  <a:pt x="786830" y="644760"/>
                </a:lnTo>
                <a:lnTo>
                  <a:pt x="807187" y="605467"/>
                </a:lnTo>
                <a:lnTo>
                  <a:pt x="823475" y="563935"/>
                </a:lnTo>
                <a:lnTo>
                  <a:pt x="835432" y="520423"/>
                </a:lnTo>
                <a:lnTo>
                  <a:pt x="842798" y="475195"/>
                </a:lnTo>
                <a:lnTo>
                  <a:pt x="845312" y="428510"/>
                </a:lnTo>
                <a:lnTo>
                  <a:pt x="842798" y="381827"/>
                </a:lnTo>
                <a:lnTo>
                  <a:pt x="835432" y="336598"/>
                </a:lnTo>
                <a:lnTo>
                  <a:pt x="823475" y="293085"/>
                </a:lnTo>
                <a:lnTo>
                  <a:pt x="807187" y="251550"/>
                </a:lnTo>
                <a:lnTo>
                  <a:pt x="786830" y="212253"/>
                </a:lnTo>
                <a:lnTo>
                  <a:pt x="762666" y="175457"/>
                </a:lnTo>
                <a:lnTo>
                  <a:pt x="734955" y="141424"/>
                </a:lnTo>
                <a:lnTo>
                  <a:pt x="703959" y="110414"/>
                </a:lnTo>
                <a:lnTo>
                  <a:pt x="669939" y="82691"/>
                </a:lnTo>
                <a:lnTo>
                  <a:pt x="633156" y="58514"/>
                </a:lnTo>
                <a:lnTo>
                  <a:pt x="593871" y="38147"/>
                </a:lnTo>
                <a:lnTo>
                  <a:pt x="552346" y="21850"/>
                </a:lnTo>
                <a:lnTo>
                  <a:pt x="508842" y="9885"/>
                </a:lnTo>
                <a:lnTo>
                  <a:pt x="463619" y="2515"/>
                </a:lnTo>
                <a:lnTo>
                  <a:pt x="416940"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2510756" y="5371591"/>
            <a:ext cx="428625" cy="527685"/>
          </a:xfrm>
          <a:custGeom>
            <a:rect l="l" t="t" r="r" b="b"/>
            <a:pathLst>
              <a:path w="428625" h="527685">
                <a:moveTo>
                  <a:pt x="428531" y="0"/>
                </a:moveTo>
                <a:lnTo>
                  <a:pt x="378795" y="2921"/>
                </a:lnTo>
                <a:lnTo>
                  <a:pt x="329725" y="11557"/>
                </a:lnTo>
                <a:lnTo>
                  <a:pt x="284878" y="24753"/>
                </a:lnTo>
                <a:lnTo>
                  <a:pt x="242565" y="42340"/>
                </a:lnTo>
                <a:lnTo>
                  <a:pt x="202980" y="64002"/>
                </a:lnTo>
                <a:lnTo>
                  <a:pt x="166320" y="89425"/>
                </a:lnTo>
                <a:lnTo>
                  <a:pt x="132777" y="118294"/>
                </a:lnTo>
                <a:lnTo>
                  <a:pt x="102546" y="150293"/>
                </a:lnTo>
                <a:lnTo>
                  <a:pt x="75822" y="185109"/>
                </a:lnTo>
                <a:lnTo>
                  <a:pt x="52798" y="222425"/>
                </a:lnTo>
                <a:lnTo>
                  <a:pt x="33670" y="261928"/>
                </a:lnTo>
                <a:lnTo>
                  <a:pt x="18632" y="303303"/>
                </a:lnTo>
                <a:lnTo>
                  <a:pt x="7878" y="346234"/>
                </a:lnTo>
                <a:lnTo>
                  <a:pt x="1602" y="390407"/>
                </a:lnTo>
                <a:lnTo>
                  <a:pt x="0" y="435506"/>
                </a:lnTo>
                <a:lnTo>
                  <a:pt x="3264" y="481218"/>
                </a:lnTo>
                <a:lnTo>
                  <a:pt x="11590" y="527227"/>
                </a:lnTo>
                <a:lnTo>
                  <a:pt x="128303" y="499579"/>
                </a:lnTo>
                <a:lnTo>
                  <a:pt x="124636" y="482020"/>
                </a:lnTo>
                <a:lnTo>
                  <a:pt x="122017" y="464292"/>
                </a:lnTo>
                <a:lnTo>
                  <a:pt x="120445" y="446441"/>
                </a:lnTo>
                <a:lnTo>
                  <a:pt x="119921" y="428510"/>
                </a:lnTo>
                <a:lnTo>
                  <a:pt x="123268" y="382925"/>
                </a:lnTo>
                <a:lnTo>
                  <a:pt x="132988" y="339415"/>
                </a:lnTo>
                <a:lnTo>
                  <a:pt x="148606" y="298459"/>
                </a:lnTo>
                <a:lnTo>
                  <a:pt x="169642" y="260534"/>
                </a:lnTo>
                <a:lnTo>
                  <a:pt x="195621" y="226117"/>
                </a:lnTo>
                <a:lnTo>
                  <a:pt x="226063" y="195686"/>
                </a:lnTo>
                <a:lnTo>
                  <a:pt x="260493" y="169717"/>
                </a:lnTo>
                <a:lnTo>
                  <a:pt x="298432" y="148688"/>
                </a:lnTo>
                <a:lnTo>
                  <a:pt x="339403" y="133076"/>
                </a:lnTo>
                <a:lnTo>
                  <a:pt x="382929" y="123360"/>
                </a:lnTo>
                <a:lnTo>
                  <a:pt x="428531" y="120015"/>
                </a:lnTo>
                <a:lnTo>
                  <a:pt x="428531"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txBox="1"/>
          <p:nvPr/>
        </p:nvSpPr>
        <p:spPr>
          <a:xfrm>
            <a:off x="2734817" y="569315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71.3%</a:t>
            </a:r>
            <a:endParaRPr sz="1000">
              <a:latin typeface="微软雅黑"/>
              <a:cs typeface="微软雅黑"/>
            </a:endParaRPr>
          </a:p>
        </p:txBody>
      </p:sp>
      <p:sp>
        <p:nvSpPr>
          <p:cNvPr id="20" name="object 20"/>
          <p:cNvSpPr/>
          <p:nvPr/>
        </p:nvSpPr>
        <p:spPr>
          <a:xfrm>
            <a:off x="4926329" y="4691634"/>
            <a:ext cx="2505710" cy="216535"/>
          </a:xfrm>
          <a:custGeom>
            <a:rect l="l" t="t" r="r" b="b"/>
            <a:pathLst>
              <a:path w="2505709" h="216535">
                <a:moveTo>
                  <a:pt x="2397252" y="0"/>
                </a:moveTo>
                <a:lnTo>
                  <a:pt x="108204" y="0"/>
                </a:lnTo>
                <a:lnTo>
                  <a:pt x="66061" y="8495"/>
                </a:lnTo>
                <a:lnTo>
                  <a:pt x="31670" y="31670"/>
                </a:lnTo>
                <a:lnTo>
                  <a:pt x="8495" y="66061"/>
                </a:lnTo>
                <a:lnTo>
                  <a:pt x="0" y="108204"/>
                </a:lnTo>
                <a:lnTo>
                  <a:pt x="8495" y="150346"/>
                </a:lnTo>
                <a:lnTo>
                  <a:pt x="31670" y="184737"/>
                </a:lnTo>
                <a:lnTo>
                  <a:pt x="66061" y="207912"/>
                </a:lnTo>
                <a:lnTo>
                  <a:pt x="108204" y="216408"/>
                </a:lnTo>
                <a:lnTo>
                  <a:pt x="2397252" y="216408"/>
                </a:lnTo>
                <a:lnTo>
                  <a:pt x="2439394" y="207912"/>
                </a:lnTo>
                <a:lnTo>
                  <a:pt x="2473785" y="184737"/>
                </a:lnTo>
                <a:lnTo>
                  <a:pt x="2496960" y="150346"/>
                </a:lnTo>
                <a:lnTo>
                  <a:pt x="2505455" y="108204"/>
                </a:lnTo>
                <a:lnTo>
                  <a:pt x="2496960" y="66061"/>
                </a:lnTo>
                <a:lnTo>
                  <a:pt x="2473785" y="31670"/>
                </a:lnTo>
                <a:lnTo>
                  <a:pt x="2439394" y="8495"/>
                </a:lnTo>
                <a:lnTo>
                  <a:pt x="2397252"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txBox="1"/>
          <p:nvPr/>
        </p:nvSpPr>
        <p:spPr>
          <a:xfrm>
            <a:off x="4945300" y="3506851"/>
            <a:ext cx="299212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tabLst>
                <a:tab pos="901700"/>
                <a:tab pos="2978785"/>
              </a:tabLst>
            </a:pPr>
            <a:r>
              <a:rPr sz="1200" u="heavy">
                <a:solidFill>
                  <a:srgbClr val="B1D234"/>
                </a:solidFill>
                <a:uFill>
                  <a:solidFill>
                    <a:srgbClr val="B1D234"/>
                  </a:solidFill>
                </a:uFill>
                <a:latin typeface="Times New Roman"/>
                <a:cs typeface="Times New Roman"/>
              </a:rPr>
              <a:t> 	</a:t>
            </a:r>
            <a:r>
              <a:rPr sz="1200" b="1" u="heavy">
                <a:solidFill>
                  <a:srgbClr val="B1D234"/>
                </a:solidFill>
                <a:uFill>
                  <a:solidFill>
                    <a:srgbClr val="B1D234"/>
                  </a:solidFill>
                </a:uFill>
                <a:latin typeface="微软雅黑"/>
                <a:cs typeface="微软雅黑"/>
              </a:rPr>
              <a:t>100%</a:t>
            </a:r>
            <a:r>
              <a:rPr sz="1200" u="heavy">
                <a:solidFill>
                  <a:srgbClr val="585858"/>
                </a:solidFill>
                <a:uFill>
                  <a:solidFill>
                    <a:srgbClr val="B1D234"/>
                  </a:solidFill>
                </a:uFill>
                <a:latin typeface="微软雅黑"/>
                <a:cs typeface="微软雅黑"/>
              </a:rPr>
              <a:t>素质类课程	</a:t>
            </a:r>
            <a:endParaRPr sz="1200">
              <a:latin typeface="微软雅黑"/>
              <a:cs typeface="微软雅黑"/>
            </a:endParaRPr>
          </a:p>
        </p:txBody>
      </p:sp>
      <p:sp>
        <p:nvSpPr>
          <p:cNvPr id="22" name="object 22"/>
          <p:cNvSpPr/>
          <p:nvPr/>
        </p:nvSpPr>
        <p:spPr>
          <a:xfrm>
            <a:off x="4926329" y="4691634"/>
            <a:ext cx="2505710" cy="216535"/>
          </a:xfrm>
          <a:custGeom>
            <a:rect l="l" t="t" r="r" b="b"/>
            <a:pathLst>
              <a:path w="2505709" h="216535">
                <a:moveTo>
                  <a:pt x="0" y="108204"/>
                </a:moveTo>
                <a:lnTo>
                  <a:pt x="8495" y="66061"/>
                </a:lnTo>
                <a:lnTo>
                  <a:pt x="31670" y="31670"/>
                </a:lnTo>
                <a:lnTo>
                  <a:pt x="66061" y="8495"/>
                </a:lnTo>
                <a:lnTo>
                  <a:pt x="108204" y="0"/>
                </a:lnTo>
                <a:lnTo>
                  <a:pt x="2397252" y="0"/>
                </a:lnTo>
                <a:lnTo>
                  <a:pt x="2439394" y="8495"/>
                </a:lnTo>
                <a:lnTo>
                  <a:pt x="2473785" y="31670"/>
                </a:lnTo>
                <a:lnTo>
                  <a:pt x="2496960" y="66061"/>
                </a:lnTo>
                <a:lnTo>
                  <a:pt x="2505455" y="108204"/>
                </a:lnTo>
                <a:lnTo>
                  <a:pt x="2496960" y="150346"/>
                </a:lnTo>
                <a:lnTo>
                  <a:pt x="2473785" y="184737"/>
                </a:lnTo>
                <a:lnTo>
                  <a:pt x="2439394" y="207912"/>
                </a:lnTo>
                <a:lnTo>
                  <a:pt x="2397252" y="216408"/>
                </a:lnTo>
                <a:lnTo>
                  <a:pt x="108204" y="216408"/>
                </a:lnTo>
                <a:lnTo>
                  <a:pt x="66061" y="207912"/>
                </a:lnTo>
                <a:lnTo>
                  <a:pt x="31670" y="184737"/>
                </a:lnTo>
                <a:lnTo>
                  <a:pt x="8495" y="150346"/>
                </a:lnTo>
                <a:lnTo>
                  <a:pt x="0" y="108204"/>
                </a:lnTo>
                <a:close/>
              </a:path>
            </a:pathLst>
          </a:custGeom>
          <a:ln w="19811">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txBox="1"/>
          <p:nvPr/>
        </p:nvSpPr>
        <p:spPr>
          <a:xfrm>
            <a:off x="5562853" y="4689475"/>
            <a:ext cx="12446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00"/>
              </a:spcBef>
            </a:pPr>
            <a:r>
              <a:rPr sz="1200" b="1">
                <a:solidFill>
                  <a:srgbClr val="1EC7F3"/>
                </a:solidFill>
                <a:latin typeface="微软雅黑"/>
                <a:cs typeface="微软雅黑"/>
              </a:rPr>
              <a:t>65.4</a:t>
            </a:r>
            <a:r>
              <a:rPr sz="1200" b="1" spc="5">
                <a:solidFill>
                  <a:srgbClr val="1EC7F3"/>
                </a:solidFill>
                <a:latin typeface="微软雅黑"/>
                <a:cs typeface="微软雅黑"/>
              </a:rPr>
              <a:t>%</a:t>
            </a:r>
            <a:r>
              <a:rPr sz="1200">
                <a:solidFill>
                  <a:srgbClr val="585858"/>
                </a:solidFill>
                <a:latin typeface="微软雅黑"/>
                <a:cs typeface="微软雅黑"/>
              </a:rPr>
              <a:t>素质类课程</a:t>
            </a:r>
            <a:endParaRPr sz="1200">
              <a:latin typeface="微软雅黑"/>
              <a:cs typeface="微软雅黑"/>
            </a:endParaRPr>
          </a:p>
        </p:txBody>
      </p:sp>
      <p:sp>
        <p:nvSpPr>
          <p:cNvPr id="24" name="object 24"/>
          <p:cNvSpPr/>
          <p:nvPr/>
        </p:nvSpPr>
        <p:spPr>
          <a:xfrm>
            <a:off x="4926329" y="5948934"/>
            <a:ext cx="2044064" cy="215265"/>
          </a:xfrm>
          <a:custGeom>
            <a:rect l="l" t="t" r="r" b="b"/>
            <a:pathLst>
              <a:path w="2044064" h="215264">
                <a:moveTo>
                  <a:pt x="0" y="107441"/>
                </a:moveTo>
                <a:lnTo>
                  <a:pt x="8447" y="65622"/>
                </a:lnTo>
                <a:lnTo>
                  <a:pt x="31480" y="31470"/>
                </a:lnTo>
                <a:lnTo>
                  <a:pt x="65633" y="8443"/>
                </a:lnTo>
                <a:lnTo>
                  <a:pt x="107442" y="0"/>
                </a:lnTo>
                <a:lnTo>
                  <a:pt x="1936242" y="0"/>
                </a:lnTo>
                <a:lnTo>
                  <a:pt x="1978050" y="8443"/>
                </a:lnTo>
                <a:lnTo>
                  <a:pt x="2012203" y="31470"/>
                </a:lnTo>
                <a:lnTo>
                  <a:pt x="2035236" y="65622"/>
                </a:lnTo>
                <a:lnTo>
                  <a:pt x="2043684" y="107441"/>
                </a:lnTo>
                <a:lnTo>
                  <a:pt x="2035236" y="149261"/>
                </a:lnTo>
                <a:lnTo>
                  <a:pt x="2012203" y="183413"/>
                </a:lnTo>
                <a:lnTo>
                  <a:pt x="1978050" y="206440"/>
                </a:lnTo>
                <a:lnTo>
                  <a:pt x="1936242" y="214883"/>
                </a:lnTo>
                <a:lnTo>
                  <a:pt x="107442" y="214883"/>
                </a:lnTo>
                <a:lnTo>
                  <a:pt x="65633" y="206440"/>
                </a:lnTo>
                <a:lnTo>
                  <a:pt x="31480" y="183413"/>
                </a:lnTo>
                <a:lnTo>
                  <a:pt x="8447" y="149261"/>
                </a:lnTo>
                <a:lnTo>
                  <a:pt x="0" y="107441"/>
                </a:lnTo>
                <a:close/>
              </a:path>
            </a:pathLst>
          </a:custGeom>
          <a:ln w="25907">
            <a:solidFill>
              <a:srgbClr val="FFCF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txBox="1"/>
          <p:nvPr/>
        </p:nvSpPr>
        <p:spPr>
          <a:xfrm>
            <a:off x="5318505" y="5946444"/>
            <a:ext cx="1257300" cy="2089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FFCF00"/>
                </a:solidFill>
                <a:latin typeface="微软雅黑"/>
                <a:cs typeface="微软雅黑"/>
              </a:rPr>
              <a:t>56.8%</a:t>
            </a:r>
            <a:r>
              <a:rPr sz="1200" spc="-5">
                <a:solidFill>
                  <a:srgbClr val="585858"/>
                </a:solidFill>
                <a:latin typeface="微软雅黑"/>
                <a:cs typeface="微软雅黑"/>
              </a:rPr>
              <a:t>学科类课程</a:t>
            </a:r>
            <a:endParaRPr sz="1200">
              <a:latin typeface="微软雅黑"/>
              <a:cs typeface="微软雅黑"/>
            </a:endParaRPr>
          </a:p>
        </p:txBody>
      </p:sp>
      <p:sp>
        <p:nvSpPr>
          <p:cNvPr id="26" name="object 26"/>
          <p:cNvSpPr/>
          <p:nvPr/>
        </p:nvSpPr>
        <p:spPr>
          <a:xfrm>
            <a:off x="9514205" y="4135501"/>
            <a:ext cx="713105" cy="848360"/>
          </a:xfrm>
          <a:custGeom>
            <a:rect l="l" t="t" r="r" b="b"/>
            <a:pathLst>
              <a:path w="713104" h="848360">
                <a:moveTo>
                  <a:pt x="80772" y="648207"/>
                </a:moveTo>
                <a:lnTo>
                  <a:pt x="0" y="735330"/>
                </a:lnTo>
                <a:lnTo>
                  <a:pt x="41137" y="768926"/>
                </a:lnTo>
                <a:lnTo>
                  <a:pt x="85809" y="796920"/>
                </a:lnTo>
                <a:lnTo>
                  <a:pt x="133445" y="819086"/>
                </a:lnTo>
                <a:lnTo>
                  <a:pt x="183472" y="835199"/>
                </a:lnTo>
                <a:lnTo>
                  <a:pt x="235320" y="845032"/>
                </a:lnTo>
                <a:lnTo>
                  <a:pt x="288417" y="848360"/>
                </a:lnTo>
                <a:lnTo>
                  <a:pt x="334644" y="845871"/>
                </a:lnTo>
                <a:lnTo>
                  <a:pt x="379427" y="838578"/>
                </a:lnTo>
                <a:lnTo>
                  <a:pt x="422508" y="826739"/>
                </a:lnTo>
                <a:lnTo>
                  <a:pt x="463628" y="810612"/>
                </a:lnTo>
                <a:lnTo>
                  <a:pt x="502529" y="790457"/>
                </a:lnTo>
                <a:lnTo>
                  <a:pt x="538952" y="766531"/>
                </a:lnTo>
                <a:lnTo>
                  <a:pt x="572638" y="739093"/>
                </a:lnTo>
                <a:lnTo>
                  <a:pt x="582307" y="729424"/>
                </a:lnTo>
                <a:lnTo>
                  <a:pt x="299878" y="729424"/>
                </a:lnTo>
                <a:lnTo>
                  <a:pt x="253030" y="727616"/>
                </a:lnTo>
                <a:lnTo>
                  <a:pt x="206806" y="718625"/>
                </a:lnTo>
                <a:lnTo>
                  <a:pt x="162094" y="702417"/>
                </a:lnTo>
                <a:lnTo>
                  <a:pt x="119786" y="678956"/>
                </a:lnTo>
                <a:lnTo>
                  <a:pt x="80772" y="648207"/>
                </a:lnTo>
                <a:close/>
              </a:path>
              <a:path w="713104" h="848360">
                <a:moveTo>
                  <a:pt x="288417" y="0"/>
                </a:moveTo>
                <a:lnTo>
                  <a:pt x="288417" y="118744"/>
                </a:lnTo>
                <a:lnTo>
                  <a:pt x="334140" y="122189"/>
                </a:lnTo>
                <a:lnTo>
                  <a:pt x="378479" y="132339"/>
                </a:lnTo>
                <a:lnTo>
                  <a:pt x="420721" y="148920"/>
                </a:lnTo>
                <a:lnTo>
                  <a:pt x="460153" y="171658"/>
                </a:lnTo>
                <a:lnTo>
                  <a:pt x="496062" y="200279"/>
                </a:lnTo>
                <a:lnTo>
                  <a:pt x="529672" y="236893"/>
                </a:lnTo>
                <a:lnTo>
                  <a:pt x="556262" y="277335"/>
                </a:lnTo>
                <a:lnTo>
                  <a:pt x="575798" y="320715"/>
                </a:lnTo>
                <a:lnTo>
                  <a:pt x="588249" y="366145"/>
                </a:lnTo>
                <a:lnTo>
                  <a:pt x="593582" y="412734"/>
                </a:lnTo>
                <a:lnTo>
                  <a:pt x="591763" y="459593"/>
                </a:lnTo>
                <a:lnTo>
                  <a:pt x="582759" y="505834"/>
                </a:lnTo>
                <a:lnTo>
                  <a:pt x="566539" y="550567"/>
                </a:lnTo>
                <a:lnTo>
                  <a:pt x="543070" y="592902"/>
                </a:lnTo>
                <a:lnTo>
                  <a:pt x="512318" y="631951"/>
                </a:lnTo>
                <a:lnTo>
                  <a:pt x="475703" y="665531"/>
                </a:lnTo>
                <a:lnTo>
                  <a:pt x="435262" y="692103"/>
                </a:lnTo>
                <a:lnTo>
                  <a:pt x="391884" y="711632"/>
                </a:lnTo>
                <a:lnTo>
                  <a:pt x="346460" y="724084"/>
                </a:lnTo>
                <a:lnTo>
                  <a:pt x="299878" y="729424"/>
                </a:lnTo>
                <a:lnTo>
                  <a:pt x="582307" y="729424"/>
                </a:lnTo>
                <a:lnTo>
                  <a:pt x="630768" y="674715"/>
                </a:lnTo>
                <a:lnTo>
                  <a:pt x="654694" y="638292"/>
                </a:lnTo>
                <a:lnTo>
                  <a:pt x="674849" y="599391"/>
                </a:lnTo>
                <a:lnTo>
                  <a:pt x="690976" y="558271"/>
                </a:lnTo>
                <a:lnTo>
                  <a:pt x="702815" y="515190"/>
                </a:lnTo>
                <a:lnTo>
                  <a:pt x="710108" y="470407"/>
                </a:lnTo>
                <a:lnTo>
                  <a:pt x="712597" y="424180"/>
                </a:lnTo>
                <a:lnTo>
                  <a:pt x="710108" y="377952"/>
                </a:lnTo>
                <a:lnTo>
                  <a:pt x="702815" y="333169"/>
                </a:lnTo>
                <a:lnTo>
                  <a:pt x="690976" y="290088"/>
                </a:lnTo>
                <a:lnTo>
                  <a:pt x="674849" y="248968"/>
                </a:lnTo>
                <a:lnTo>
                  <a:pt x="654694" y="210067"/>
                </a:lnTo>
                <a:lnTo>
                  <a:pt x="630768" y="173644"/>
                </a:lnTo>
                <a:lnTo>
                  <a:pt x="603330" y="139958"/>
                </a:lnTo>
                <a:lnTo>
                  <a:pt x="572638" y="109266"/>
                </a:lnTo>
                <a:lnTo>
                  <a:pt x="538952" y="81828"/>
                </a:lnTo>
                <a:lnTo>
                  <a:pt x="502529" y="57902"/>
                </a:lnTo>
                <a:lnTo>
                  <a:pt x="463628" y="37747"/>
                </a:lnTo>
                <a:lnTo>
                  <a:pt x="422508" y="21620"/>
                </a:lnTo>
                <a:lnTo>
                  <a:pt x="379427" y="9781"/>
                </a:lnTo>
                <a:lnTo>
                  <a:pt x="334644" y="2488"/>
                </a:lnTo>
                <a:lnTo>
                  <a:pt x="28841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9370522" y="4132453"/>
            <a:ext cx="424815" cy="735330"/>
          </a:xfrm>
          <a:custGeom>
            <a:rect l="l" t="t" r="r" b="b"/>
            <a:pathLst>
              <a:path w="424815" h="735329">
                <a:moveTo>
                  <a:pt x="424225" y="0"/>
                </a:moveTo>
                <a:lnTo>
                  <a:pt x="374012" y="2975"/>
                </a:lnTo>
                <a:lnTo>
                  <a:pt x="324928" y="11763"/>
                </a:lnTo>
                <a:lnTo>
                  <a:pt x="277447" y="26162"/>
                </a:lnTo>
                <a:lnTo>
                  <a:pt x="232046" y="45965"/>
                </a:lnTo>
                <a:lnTo>
                  <a:pt x="189200" y="70970"/>
                </a:lnTo>
                <a:lnTo>
                  <a:pt x="149385" y="100970"/>
                </a:lnTo>
                <a:lnTo>
                  <a:pt x="113075" y="135763"/>
                </a:lnTo>
                <a:lnTo>
                  <a:pt x="83479" y="171333"/>
                </a:lnTo>
                <a:lnTo>
                  <a:pt x="58388" y="209117"/>
                </a:lnTo>
                <a:lnTo>
                  <a:pt x="37787" y="248750"/>
                </a:lnTo>
                <a:lnTo>
                  <a:pt x="21661" y="289865"/>
                </a:lnTo>
                <a:lnTo>
                  <a:pt x="9998" y="332095"/>
                </a:lnTo>
                <a:lnTo>
                  <a:pt x="2782" y="375075"/>
                </a:lnTo>
                <a:lnTo>
                  <a:pt x="0" y="418439"/>
                </a:lnTo>
                <a:lnTo>
                  <a:pt x="1637" y="461819"/>
                </a:lnTo>
                <a:lnTo>
                  <a:pt x="7681" y="504851"/>
                </a:lnTo>
                <a:lnTo>
                  <a:pt x="18116" y="547167"/>
                </a:lnTo>
                <a:lnTo>
                  <a:pt x="32929" y="588402"/>
                </a:lnTo>
                <a:lnTo>
                  <a:pt x="52106" y="628189"/>
                </a:lnTo>
                <a:lnTo>
                  <a:pt x="75633" y="666163"/>
                </a:lnTo>
                <a:lnTo>
                  <a:pt x="103496" y="701956"/>
                </a:lnTo>
                <a:lnTo>
                  <a:pt x="135681" y="735203"/>
                </a:lnTo>
                <a:lnTo>
                  <a:pt x="216453" y="648081"/>
                </a:lnTo>
                <a:lnTo>
                  <a:pt x="182399" y="610762"/>
                </a:lnTo>
                <a:lnTo>
                  <a:pt x="155192" y="568774"/>
                </a:lnTo>
                <a:lnTo>
                  <a:pt x="135245" y="523055"/>
                </a:lnTo>
                <a:lnTo>
                  <a:pt x="122972" y="474544"/>
                </a:lnTo>
                <a:lnTo>
                  <a:pt x="118790" y="424180"/>
                </a:lnTo>
                <a:lnTo>
                  <a:pt x="122785" y="374644"/>
                </a:lnTo>
                <a:lnTo>
                  <a:pt x="134352" y="327650"/>
                </a:lnTo>
                <a:lnTo>
                  <a:pt x="152863" y="283828"/>
                </a:lnTo>
                <a:lnTo>
                  <a:pt x="177693" y="243807"/>
                </a:lnTo>
                <a:lnTo>
                  <a:pt x="208213" y="208216"/>
                </a:lnTo>
                <a:lnTo>
                  <a:pt x="243797" y="177685"/>
                </a:lnTo>
                <a:lnTo>
                  <a:pt x="283817" y="152842"/>
                </a:lnTo>
                <a:lnTo>
                  <a:pt x="327647" y="134319"/>
                </a:lnTo>
                <a:lnTo>
                  <a:pt x="374658" y="122743"/>
                </a:lnTo>
                <a:lnTo>
                  <a:pt x="424225" y="118745"/>
                </a:lnTo>
                <a:lnTo>
                  <a:pt x="424225"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txBox="1"/>
          <p:nvPr/>
        </p:nvSpPr>
        <p:spPr>
          <a:xfrm>
            <a:off x="9611614" y="4465065"/>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61.9%</a:t>
            </a:r>
            <a:endParaRPr sz="1000">
              <a:latin typeface="微软雅黑"/>
              <a:cs typeface="微软雅黑"/>
            </a:endParaRPr>
          </a:p>
        </p:txBody>
      </p:sp>
      <p:sp>
        <p:nvSpPr>
          <p:cNvPr id="29" name="object 29"/>
          <p:cNvSpPr/>
          <p:nvPr/>
        </p:nvSpPr>
        <p:spPr>
          <a:xfrm>
            <a:off x="9604120" y="5371591"/>
            <a:ext cx="622935" cy="857250"/>
          </a:xfrm>
          <a:custGeom>
            <a:rect l="l" t="t" r="r" b="b"/>
            <a:pathLst>
              <a:path w="622934" h="857250">
                <a:moveTo>
                  <a:pt x="54482" y="703376"/>
                </a:moveTo>
                <a:lnTo>
                  <a:pt x="0" y="810272"/>
                </a:lnTo>
                <a:lnTo>
                  <a:pt x="46277" y="830519"/>
                </a:lnTo>
                <a:lnTo>
                  <a:pt x="94472" y="845132"/>
                </a:lnTo>
                <a:lnTo>
                  <a:pt x="144071" y="853990"/>
                </a:lnTo>
                <a:lnTo>
                  <a:pt x="194563" y="856970"/>
                </a:lnTo>
                <a:lnTo>
                  <a:pt x="241242" y="854456"/>
                </a:lnTo>
                <a:lnTo>
                  <a:pt x="286465" y="847088"/>
                </a:lnTo>
                <a:lnTo>
                  <a:pt x="329969" y="835126"/>
                </a:lnTo>
                <a:lnTo>
                  <a:pt x="371494" y="818834"/>
                </a:lnTo>
                <a:lnTo>
                  <a:pt x="410779" y="798472"/>
                </a:lnTo>
                <a:lnTo>
                  <a:pt x="447562" y="774301"/>
                </a:lnTo>
                <a:lnTo>
                  <a:pt x="481582" y="746583"/>
                </a:lnTo>
                <a:lnTo>
                  <a:pt x="491292" y="736870"/>
                </a:lnTo>
                <a:lnTo>
                  <a:pt x="183358" y="736870"/>
                </a:lnTo>
                <a:lnTo>
                  <a:pt x="139782" y="732186"/>
                </a:lnTo>
                <a:lnTo>
                  <a:pt x="96610" y="721091"/>
                </a:lnTo>
                <a:lnTo>
                  <a:pt x="54482" y="703376"/>
                </a:lnTo>
                <a:close/>
              </a:path>
              <a:path w="622934" h="857250">
                <a:moveTo>
                  <a:pt x="194563" y="0"/>
                </a:moveTo>
                <a:lnTo>
                  <a:pt x="194563" y="120015"/>
                </a:lnTo>
                <a:lnTo>
                  <a:pt x="230862" y="122166"/>
                </a:lnTo>
                <a:lnTo>
                  <a:pt x="266541" y="128555"/>
                </a:lnTo>
                <a:lnTo>
                  <a:pt x="334518" y="153670"/>
                </a:lnTo>
                <a:lnTo>
                  <a:pt x="373638" y="177341"/>
                </a:lnTo>
                <a:lnTo>
                  <a:pt x="408010" y="205747"/>
                </a:lnTo>
                <a:lnTo>
                  <a:pt x="437425" y="238247"/>
                </a:lnTo>
                <a:lnTo>
                  <a:pt x="461677" y="274198"/>
                </a:lnTo>
                <a:lnTo>
                  <a:pt x="480557" y="312958"/>
                </a:lnTo>
                <a:lnTo>
                  <a:pt x="493857" y="353885"/>
                </a:lnTo>
                <a:lnTo>
                  <a:pt x="501370" y="396338"/>
                </a:lnTo>
                <a:lnTo>
                  <a:pt x="502888" y="439674"/>
                </a:lnTo>
                <a:lnTo>
                  <a:pt x="498203" y="483252"/>
                </a:lnTo>
                <a:lnTo>
                  <a:pt x="487106" y="526430"/>
                </a:lnTo>
                <a:lnTo>
                  <a:pt x="469392" y="568566"/>
                </a:lnTo>
                <a:lnTo>
                  <a:pt x="445716" y="607664"/>
                </a:lnTo>
                <a:lnTo>
                  <a:pt x="417305" y="642020"/>
                </a:lnTo>
                <a:lnTo>
                  <a:pt x="384800" y="671424"/>
                </a:lnTo>
                <a:lnTo>
                  <a:pt x="348844" y="695667"/>
                </a:lnTo>
                <a:lnTo>
                  <a:pt x="310080" y="714542"/>
                </a:lnTo>
                <a:lnTo>
                  <a:pt x="269149" y="727840"/>
                </a:lnTo>
                <a:lnTo>
                  <a:pt x="226695" y="735352"/>
                </a:lnTo>
                <a:lnTo>
                  <a:pt x="183358" y="736870"/>
                </a:lnTo>
                <a:lnTo>
                  <a:pt x="491292" y="736870"/>
                </a:lnTo>
                <a:lnTo>
                  <a:pt x="540289" y="681551"/>
                </a:lnTo>
                <a:lnTo>
                  <a:pt x="564453" y="644760"/>
                </a:lnTo>
                <a:lnTo>
                  <a:pt x="584810" y="605467"/>
                </a:lnTo>
                <a:lnTo>
                  <a:pt x="601098" y="563935"/>
                </a:lnTo>
                <a:lnTo>
                  <a:pt x="613055" y="520423"/>
                </a:lnTo>
                <a:lnTo>
                  <a:pt x="620421" y="475195"/>
                </a:lnTo>
                <a:lnTo>
                  <a:pt x="622934" y="428510"/>
                </a:lnTo>
                <a:lnTo>
                  <a:pt x="620421" y="381827"/>
                </a:lnTo>
                <a:lnTo>
                  <a:pt x="613055" y="336598"/>
                </a:lnTo>
                <a:lnTo>
                  <a:pt x="601098" y="293085"/>
                </a:lnTo>
                <a:lnTo>
                  <a:pt x="584810" y="251550"/>
                </a:lnTo>
                <a:lnTo>
                  <a:pt x="564453" y="212253"/>
                </a:lnTo>
                <a:lnTo>
                  <a:pt x="540289" y="175457"/>
                </a:lnTo>
                <a:lnTo>
                  <a:pt x="512578" y="141424"/>
                </a:lnTo>
                <a:lnTo>
                  <a:pt x="481582" y="110414"/>
                </a:lnTo>
                <a:lnTo>
                  <a:pt x="447562" y="82691"/>
                </a:lnTo>
                <a:lnTo>
                  <a:pt x="410779" y="58514"/>
                </a:lnTo>
                <a:lnTo>
                  <a:pt x="371494" y="38147"/>
                </a:lnTo>
                <a:lnTo>
                  <a:pt x="329969" y="21850"/>
                </a:lnTo>
                <a:lnTo>
                  <a:pt x="286465" y="9885"/>
                </a:lnTo>
                <a:lnTo>
                  <a:pt x="241242" y="2515"/>
                </a:lnTo>
                <a:lnTo>
                  <a:pt x="194563"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9370553" y="5371591"/>
            <a:ext cx="428625" cy="810895"/>
          </a:xfrm>
          <a:custGeom>
            <a:rect l="l" t="t" r="r" b="b"/>
            <a:pathLst>
              <a:path w="428625" h="810895">
                <a:moveTo>
                  <a:pt x="428131" y="0"/>
                </a:moveTo>
                <a:lnTo>
                  <a:pt x="380254" y="2675"/>
                </a:lnTo>
                <a:lnTo>
                  <a:pt x="333564" y="10552"/>
                </a:lnTo>
                <a:lnTo>
                  <a:pt x="288423" y="23408"/>
                </a:lnTo>
                <a:lnTo>
                  <a:pt x="245196" y="41017"/>
                </a:lnTo>
                <a:lnTo>
                  <a:pt x="204246" y="63158"/>
                </a:lnTo>
                <a:lnTo>
                  <a:pt x="165936" y="89606"/>
                </a:lnTo>
                <a:lnTo>
                  <a:pt x="130630" y="120138"/>
                </a:lnTo>
                <a:lnTo>
                  <a:pt x="98691" y="154529"/>
                </a:lnTo>
                <a:lnTo>
                  <a:pt x="70483" y="192557"/>
                </a:lnTo>
                <a:lnTo>
                  <a:pt x="46369" y="233997"/>
                </a:lnTo>
                <a:lnTo>
                  <a:pt x="27412" y="276736"/>
                </a:lnTo>
                <a:lnTo>
                  <a:pt x="13441" y="320381"/>
                </a:lnTo>
                <a:lnTo>
                  <a:pt x="4341" y="364581"/>
                </a:lnTo>
                <a:lnTo>
                  <a:pt x="0" y="408984"/>
                </a:lnTo>
                <a:lnTo>
                  <a:pt x="301" y="453238"/>
                </a:lnTo>
                <a:lnTo>
                  <a:pt x="5132" y="496991"/>
                </a:lnTo>
                <a:lnTo>
                  <a:pt x="14377" y="539894"/>
                </a:lnTo>
                <a:lnTo>
                  <a:pt x="27923" y="581593"/>
                </a:lnTo>
                <a:lnTo>
                  <a:pt x="45656" y="621737"/>
                </a:lnTo>
                <a:lnTo>
                  <a:pt x="67461" y="659976"/>
                </a:lnTo>
                <a:lnTo>
                  <a:pt x="93223" y="695956"/>
                </a:lnTo>
                <a:lnTo>
                  <a:pt x="122829" y="729328"/>
                </a:lnTo>
                <a:lnTo>
                  <a:pt x="156165" y="759739"/>
                </a:lnTo>
                <a:lnTo>
                  <a:pt x="193116" y="786837"/>
                </a:lnTo>
                <a:lnTo>
                  <a:pt x="233567" y="810272"/>
                </a:lnTo>
                <a:lnTo>
                  <a:pt x="288050" y="703376"/>
                </a:lnTo>
                <a:lnTo>
                  <a:pt x="246171" y="677655"/>
                </a:lnTo>
                <a:lnTo>
                  <a:pt x="209455" y="646144"/>
                </a:lnTo>
                <a:lnTo>
                  <a:pt x="178369" y="609607"/>
                </a:lnTo>
                <a:lnTo>
                  <a:pt x="153378" y="568811"/>
                </a:lnTo>
                <a:lnTo>
                  <a:pt x="134950" y="524519"/>
                </a:lnTo>
                <a:lnTo>
                  <a:pt x="123551" y="477498"/>
                </a:lnTo>
                <a:lnTo>
                  <a:pt x="119648" y="428510"/>
                </a:lnTo>
                <a:lnTo>
                  <a:pt x="122991" y="382925"/>
                </a:lnTo>
                <a:lnTo>
                  <a:pt x="132704" y="339415"/>
                </a:lnTo>
                <a:lnTo>
                  <a:pt x="148309" y="298459"/>
                </a:lnTo>
                <a:lnTo>
                  <a:pt x="169331" y="260534"/>
                </a:lnTo>
                <a:lnTo>
                  <a:pt x="195292" y="226117"/>
                </a:lnTo>
                <a:lnTo>
                  <a:pt x="225718" y="195686"/>
                </a:lnTo>
                <a:lnTo>
                  <a:pt x="260131" y="169717"/>
                </a:lnTo>
                <a:lnTo>
                  <a:pt x="298055" y="148688"/>
                </a:lnTo>
                <a:lnTo>
                  <a:pt x="339014" y="133076"/>
                </a:lnTo>
                <a:lnTo>
                  <a:pt x="382531" y="123360"/>
                </a:lnTo>
                <a:lnTo>
                  <a:pt x="428131" y="120015"/>
                </a:lnTo>
                <a:lnTo>
                  <a:pt x="428131"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txBox="1"/>
          <p:nvPr/>
        </p:nvSpPr>
        <p:spPr>
          <a:xfrm>
            <a:off x="9600692" y="5722111"/>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57.5%</a:t>
            </a:r>
            <a:endParaRPr sz="1000">
              <a:latin typeface="微软雅黑"/>
              <a:cs typeface="微软雅黑"/>
            </a:endParaRPr>
          </a:p>
        </p:txBody>
      </p:sp>
      <p:sp>
        <p:nvSpPr>
          <p:cNvPr id="32" name="object 32"/>
          <p:cNvSpPr txBox="1"/>
          <p:nvPr/>
        </p:nvSpPr>
        <p:spPr>
          <a:xfrm>
            <a:off x="532282" y="6369507"/>
            <a:ext cx="9047480" cy="1479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 400</a:t>
            </a:r>
            <a:r>
              <a:rPr sz="800" spc="55">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；参加课外培训儿童的家</a:t>
            </a:r>
            <a:r>
              <a:rPr sz="800" spc="-15">
                <a:solidFill>
                  <a:srgbClr val="7E7E7E"/>
                </a:solidFill>
                <a:latin typeface="微软雅黑"/>
                <a:cs typeface="微软雅黑"/>
              </a:rPr>
              <a:t>长</a:t>
            </a:r>
            <a:r>
              <a:rPr sz="800">
                <a:solidFill>
                  <a:srgbClr val="7E7E7E"/>
                </a:solidFill>
                <a:latin typeface="微软雅黑"/>
                <a:cs typeface="微软雅黑"/>
              </a:rPr>
              <a:t>群体</a:t>
            </a:r>
            <a:r>
              <a:rPr sz="800" spc="-5">
                <a:solidFill>
                  <a:srgbClr val="7E7E7E"/>
                </a:solidFill>
                <a:latin typeface="微软雅黑"/>
                <a:cs typeface="微软雅黑"/>
              </a:rPr>
              <a:t>N=772，</a:t>
            </a:r>
            <a:r>
              <a:rPr sz="800">
                <a:solidFill>
                  <a:srgbClr val="7E7E7E"/>
                </a:solidFill>
                <a:latin typeface="微软雅黑"/>
                <a:cs typeface="微软雅黑"/>
              </a:rPr>
              <a:t>幼儿园</a:t>
            </a:r>
            <a:r>
              <a:rPr sz="800" spc="-5">
                <a:solidFill>
                  <a:srgbClr val="7E7E7E"/>
                </a:solidFill>
                <a:latin typeface="微软雅黑"/>
                <a:cs typeface="微软雅黑"/>
              </a:rPr>
              <a:t>N=240，</a:t>
            </a:r>
            <a:r>
              <a:rPr sz="800">
                <a:solidFill>
                  <a:srgbClr val="7E7E7E"/>
                </a:solidFill>
                <a:latin typeface="微软雅黑"/>
                <a:cs typeface="微软雅黑"/>
              </a:rPr>
              <a:t>小学</a:t>
            </a:r>
            <a:r>
              <a:rPr sz="800" spc="-5">
                <a:solidFill>
                  <a:srgbClr val="7E7E7E"/>
                </a:solidFill>
                <a:latin typeface="微软雅黑"/>
                <a:cs typeface="微软雅黑"/>
              </a:rPr>
              <a:t>N=</a:t>
            </a:r>
            <a:r>
              <a:rPr sz="800">
                <a:solidFill>
                  <a:srgbClr val="7E7E7E"/>
                </a:solidFill>
                <a:latin typeface="微软雅黑"/>
                <a:cs typeface="微软雅黑"/>
              </a:rPr>
              <a:t> </a:t>
            </a:r>
            <a:r>
              <a:rPr sz="800" spc="-5">
                <a:solidFill>
                  <a:srgbClr val="7E7E7E"/>
                </a:solidFill>
                <a:latin typeface="微软雅黑"/>
                <a:cs typeface="微软雅黑"/>
              </a:rPr>
              <a:t>247</a:t>
            </a:r>
            <a:r>
              <a:rPr sz="800" spc="4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285</a:t>
            </a:r>
            <a:r>
              <a:rPr sz="800" spc="55">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p:txBody>
      </p:sp>
      <p:sp>
        <p:nvSpPr>
          <p:cNvPr id="33" name="object 33"/>
          <p:cNvSpPr/>
          <p:nvPr/>
        </p:nvSpPr>
        <p:spPr>
          <a:xfrm>
            <a:off x="9392411" y="2941320"/>
            <a:ext cx="812800" cy="810895"/>
          </a:xfrm>
          <a:custGeom>
            <a:rect l="l" t="t" r="r" b="b"/>
            <a:pathLst>
              <a:path w="812800" h="810895">
                <a:moveTo>
                  <a:pt x="406019" y="0"/>
                </a:moveTo>
                <a:lnTo>
                  <a:pt x="356060" y="3056"/>
                </a:lnTo>
                <a:lnTo>
                  <a:pt x="307883" y="11983"/>
                </a:lnTo>
                <a:lnTo>
                  <a:pt x="261854" y="26412"/>
                </a:lnTo>
                <a:lnTo>
                  <a:pt x="218340" y="45977"/>
                </a:lnTo>
                <a:lnTo>
                  <a:pt x="177707" y="70312"/>
                </a:lnTo>
                <a:lnTo>
                  <a:pt x="140323" y="99051"/>
                </a:lnTo>
                <a:lnTo>
                  <a:pt x="105664" y="132714"/>
                </a:lnTo>
                <a:lnTo>
                  <a:pt x="105410" y="132714"/>
                </a:lnTo>
                <a:lnTo>
                  <a:pt x="105410" y="133222"/>
                </a:lnTo>
                <a:lnTo>
                  <a:pt x="105156" y="133476"/>
                </a:lnTo>
                <a:lnTo>
                  <a:pt x="74700" y="171318"/>
                </a:lnTo>
                <a:lnTo>
                  <a:pt x="48880" y="212687"/>
                </a:lnTo>
                <a:lnTo>
                  <a:pt x="28098" y="257175"/>
                </a:lnTo>
                <a:lnTo>
                  <a:pt x="12756" y="304371"/>
                </a:lnTo>
                <a:lnTo>
                  <a:pt x="3256" y="353869"/>
                </a:lnTo>
                <a:lnTo>
                  <a:pt x="0" y="405256"/>
                </a:lnTo>
                <a:lnTo>
                  <a:pt x="2738" y="452490"/>
                </a:lnTo>
                <a:lnTo>
                  <a:pt x="10747" y="498139"/>
                </a:lnTo>
                <a:lnTo>
                  <a:pt x="23720" y="541895"/>
                </a:lnTo>
                <a:lnTo>
                  <a:pt x="41356" y="583468"/>
                </a:lnTo>
                <a:lnTo>
                  <a:pt x="63326" y="622509"/>
                </a:lnTo>
                <a:lnTo>
                  <a:pt x="89343" y="658753"/>
                </a:lnTo>
                <a:lnTo>
                  <a:pt x="119094" y="691880"/>
                </a:lnTo>
                <a:lnTo>
                  <a:pt x="152269" y="721584"/>
                </a:lnTo>
                <a:lnTo>
                  <a:pt x="188562" y="747558"/>
                </a:lnTo>
                <a:lnTo>
                  <a:pt x="227665" y="769497"/>
                </a:lnTo>
                <a:lnTo>
                  <a:pt x="269269" y="787093"/>
                </a:lnTo>
                <a:lnTo>
                  <a:pt x="313068" y="800041"/>
                </a:lnTo>
                <a:lnTo>
                  <a:pt x="358754" y="808035"/>
                </a:lnTo>
                <a:lnTo>
                  <a:pt x="406019" y="810767"/>
                </a:lnTo>
                <a:lnTo>
                  <a:pt x="455382" y="807793"/>
                </a:lnTo>
                <a:lnTo>
                  <a:pt x="502984" y="799100"/>
                </a:lnTo>
                <a:lnTo>
                  <a:pt x="548477" y="785035"/>
                </a:lnTo>
                <a:lnTo>
                  <a:pt x="549732" y="784478"/>
                </a:lnTo>
                <a:lnTo>
                  <a:pt x="406019" y="784478"/>
                </a:lnTo>
                <a:lnTo>
                  <a:pt x="358440" y="781521"/>
                </a:lnTo>
                <a:lnTo>
                  <a:pt x="312601" y="772888"/>
                </a:lnTo>
                <a:lnTo>
                  <a:pt x="268861" y="758935"/>
                </a:lnTo>
                <a:lnTo>
                  <a:pt x="227579" y="740019"/>
                </a:lnTo>
                <a:lnTo>
                  <a:pt x="189116" y="716496"/>
                </a:lnTo>
                <a:lnTo>
                  <a:pt x="153831" y="688722"/>
                </a:lnTo>
                <a:lnTo>
                  <a:pt x="122084" y="657056"/>
                </a:lnTo>
                <a:lnTo>
                  <a:pt x="94234" y="621852"/>
                </a:lnTo>
                <a:lnTo>
                  <a:pt x="70635" y="583454"/>
                </a:lnTo>
                <a:lnTo>
                  <a:pt x="51665" y="542259"/>
                </a:lnTo>
                <a:lnTo>
                  <a:pt x="37666" y="498584"/>
                </a:lnTo>
                <a:lnTo>
                  <a:pt x="29002" y="452797"/>
                </a:lnTo>
                <a:lnTo>
                  <a:pt x="26035" y="405256"/>
                </a:lnTo>
                <a:lnTo>
                  <a:pt x="30051" y="350336"/>
                </a:lnTo>
                <a:lnTo>
                  <a:pt x="41705" y="297817"/>
                </a:lnTo>
                <a:lnTo>
                  <a:pt x="60407" y="248272"/>
                </a:lnTo>
                <a:lnTo>
                  <a:pt x="85564" y="202276"/>
                </a:lnTo>
                <a:lnTo>
                  <a:pt x="116586" y="160400"/>
                </a:lnTo>
                <a:lnTo>
                  <a:pt x="155721" y="160400"/>
                </a:lnTo>
                <a:lnTo>
                  <a:pt x="134366" y="140715"/>
                </a:lnTo>
                <a:lnTo>
                  <a:pt x="171051" y="107747"/>
                </a:lnTo>
                <a:lnTo>
                  <a:pt x="211821" y="79657"/>
                </a:lnTo>
                <a:lnTo>
                  <a:pt x="256190" y="56943"/>
                </a:lnTo>
                <a:lnTo>
                  <a:pt x="303671" y="40103"/>
                </a:lnTo>
                <a:lnTo>
                  <a:pt x="353776" y="29635"/>
                </a:lnTo>
                <a:lnTo>
                  <a:pt x="406019" y="26034"/>
                </a:lnTo>
                <a:lnTo>
                  <a:pt x="548491" y="26034"/>
                </a:lnTo>
                <a:lnTo>
                  <a:pt x="542899" y="23671"/>
                </a:lnTo>
                <a:lnTo>
                  <a:pt x="499063" y="10725"/>
                </a:lnTo>
                <a:lnTo>
                  <a:pt x="453334" y="2732"/>
                </a:lnTo>
                <a:lnTo>
                  <a:pt x="406019" y="0"/>
                </a:lnTo>
                <a:close/>
              </a:path>
              <a:path w="812800" h="810895">
                <a:moveTo>
                  <a:pt x="589885" y="559434"/>
                </a:moveTo>
                <a:lnTo>
                  <a:pt x="551307" y="559434"/>
                </a:lnTo>
                <a:lnTo>
                  <a:pt x="674878" y="673099"/>
                </a:lnTo>
                <a:lnTo>
                  <a:pt x="638302" y="705250"/>
                </a:lnTo>
                <a:lnTo>
                  <a:pt x="597836" y="732568"/>
                </a:lnTo>
                <a:lnTo>
                  <a:pt x="553926" y="754602"/>
                </a:lnTo>
                <a:lnTo>
                  <a:pt x="507021" y="770899"/>
                </a:lnTo>
                <a:lnTo>
                  <a:pt x="457569" y="781008"/>
                </a:lnTo>
                <a:lnTo>
                  <a:pt x="406019" y="784478"/>
                </a:lnTo>
                <a:lnTo>
                  <a:pt x="549732" y="784478"/>
                </a:lnTo>
                <a:lnTo>
                  <a:pt x="591516" y="765945"/>
                </a:lnTo>
                <a:lnTo>
                  <a:pt x="631753" y="742176"/>
                </a:lnTo>
                <a:lnTo>
                  <a:pt x="668842" y="714076"/>
                </a:lnTo>
                <a:lnTo>
                  <a:pt x="702437" y="681989"/>
                </a:lnTo>
                <a:lnTo>
                  <a:pt x="702691" y="681989"/>
                </a:lnTo>
                <a:lnTo>
                  <a:pt x="703453" y="681227"/>
                </a:lnTo>
                <a:lnTo>
                  <a:pt x="703453" y="680973"/>
                </a:lnTo>
                <a:lnTo>
                  <a:pt x="703834" y="680973"/>
                </a:lnTo>
                <a:lnTo>
                  <a:pt x="725925" y="654050"/>
                </a:lnTo>
                <a:lnTo>
                  <a:pt x="692531" y="654050"/>
                </a:lnTo>
                <a:lnTo>
                  <a:pt x="589885" y="559434"/>
                </a:lnTo>
                <a:close/>
              </a:path>
              <a:path w="812800" h="810895">
                <a:moveTo>
                  <a:pt x="155721" y="160400"/>
                </a:moveTo>
                <a:lnTo>
                  <a:pt x="116586" y="160400"/>
                </a:lnTo>
                <a:lnTo>
                  <a:pt x="260985" y="292988"/>
                </a:lnTo>
                <a:lnTo>
                  <a:pt x="260985" y="649604"/>
                </a:lnTo>
                <a:lnTo>
                  <a:pt x="266954" y="655446"/>
                </a:lnTo>
                <a:lnTo>
                  <a:pt x="545338" y="655446"/>
                </a:lnTo>
                <a:lnTo>
                  <a:pt x="551307" y="649604"/>
                </a:lnTo>
                <a:lnTo>
                  <a:pt x="551307" y="629412"/>
                </a:lnTo>
                <a:lnTo>
                  <a:pt x="287401" y="629412"/>
                </a:lnTo>
                <a:lnTo>
                  <a:pt x="287401" y="317118"/>
                </a:lnTo>
                <a:lnTo>
                  <a:pt x="326084" y="317118"/>
                </a:lnTo>
                <a:lnTo>
                  <a:pt x="287401" y="281558"/>
                </a:lnTo>
                <a:lnTo>
                  <a:pt x="287401" y="257428"/>
                </a:lnTo>
                <a:lnTo>
                  <a:pt x="260985" y="257428"/>
                </a:lnTo>
                <a:lnTo>
                  <a:pt x="155721" y="160400"/>
                </a:lnTo>
                <a:close/>
              </a:path>
              <a:path w="812800" h="810895">
                <a:moveTo>
                  <a:pt x="548491" y="26034"/>
                </a:moveTo>
                <a:lnTo>
                  <a:pt x="406019" y="26034"/>
                </a:lnTo>
                <a:lnTo>
                  <a:pt x="453645" y="28996"/>
                </a:lnTo>
                <a:lnTo>
                  <a:pt x="499512" y="37640"/>
                </a:lnTo>
                <a:lnTo>
                  <a:pt x="543263" y="51609"/>
                </a:lnTo>
                <a:lnTo>
                  <a:pt x="584542" y="70544"/>
                </a:lnTo>
                <a:lnTo>
                  <a:pt x="622990" y="94087"/>
                </a:lnTo>
                <a:lnTo>
                  <a:pt x="658252" y="121878"/>
                </a:lnTo>
                <a:lnTo>
                  <a:pt x="689970" y="153559"/>
                </a:lnTo>
                <a:lnTo>
                  <a:pt x="717787" y="188772"/>
                </a:lnTo>
                <a:lnTo>
                  <a:pt x="741376" y="227220"/>
                </a:lnTo>
                <a:lnTo>
                  <a:pt x="760293" y="268358"/>
                </a:lnTo>
                <a:lnTo>
                  <a:pt x="774268" y="312013"/>
                </a:lnTo>
                <a:lnTo>
                  <a:pt x="782914" y="357766"/>
                </a:lnTo>
                <a:lnTo>
                  <a:pt x="785876" y="405256"/>
                </a:lnTo>
                <a:lnTo>
                  <a:pt x="781764" y="461257"/>
                </a:lnTo>
                <a:lnTo>
                  <a:pt x="769806" y="514722"/>
                </a:lnTo>
                <a:lnTo>
                  <a:pt x="750571" y="565066"/>
                </a:lnTo>
                <a:lnTo>
                  <a:pt x="724623" y="611704"/>
                </a:lnTo>
                <a:lnTo>
                  <a:pt x="692531" y="654050"/>
                </a:lnTo>
                <a:lnTo>
                  <a:pt x="725925" y="654050"/>
                </a:lnTo>
                <a:lnTo>
                  <a:pt x="761811" y="600884"/>
                </a:lnTo>
                <a:lnTo>
                  <a:pt x="783256" y="555783"/>
                </a:lnTo>
                <a:lnTo>
                  <a:pt x="799102" y="507868"/>
                </a:lnTo>
                <a:lnTo>
                  <a:pt x="808923" y="457553"/>
                </a:lnTo>
                <a:lnTo>
                  <a:pt x="812292" y="405256"/>
                </a:lnTo>
                <a:lnTo>
                  <a:pt x="809553" y="358073"/>
                </a:lnTo>
                <a:lnTo>
                  <a:pt x="801543" y="312468"/>
                </a:lnTo>
                <a:lnTo>
                  <a:pt x="788568" y="268748"/>
                </a:lnTo>
                <a:lnTo>
                  <a:pt x="770901" y="227158"/>
                </a:lnTo>
                <a:lnTo>
                  <a:pt x="748953" y="188191"/>
                </a:lnTo>
                <a:lnTo>
                  <a:pt x="722928" y="151967"/>
                </a:lnTo>
                <a:lnTo>
                  <a:pt x="693165" y="118856"/>
                </a:lnTo>
                <a:lnTo>
                  <a:pt x="659974" y="89163"/>
                </a:lnTo>
                <a:lnTo>
                  <a:pt x="623662" y="63198"/>
                </a:lnTo>
                <a:lnTo>
                  <a:pt x="584534" y="41265"/>
                </a:lnTo>
                <a:lnTo>
                  <a:pt x="548491" y="26034"/>
                </a:lnTo>
                <a:close/>
              </a:path>
              <a:path w="812800" h="810895">
                <a:moveTo>
                  <a:pt x="326084" y="317118"/>
                </a:moveTo>
                <a:lnTo>
                  <a:pt x="287401" y="317118"/>
                </a:lnTo>
                <a:lnTo>
                  <a:pt x="524891" y="535431"/>
                </a:lnTo>
                <a:lnTo>
                  <a:pt x="524891" y="629412"/>
                </a:lnTo>
                <a:lnTo>
                  <a:pt x="551307" y="629412"/>
                </a:lnTo>
                <a:lnTo>
                  <a:pt x="551307" y="559434"/>
                </a:lnTo>
                <a:lnTo>
                  <a:pt x="589885" y="559434"/>
                </a:lnTo>
                <a:lnTo>
                  <a:pt x="551307" y="523875"/>
                </a:lnTo>
                <a:lnTo>
                  <a:pt x="551307" y="499871"/>
                </a:lnTo>
                <a:lnTo>
                  <a:pt x="524891" y="499871"/>
                </a:lnTo>
                <a:lnTo>
                  <a:pt x="326084" y="317118"/>
                </a:lnTo>
                <a:close/>
              </a:path>
              <a:path w="812800" h="810895">
                <a:moveTo>
                  <a:pt x="551307" y="181355"/>
                </a:moveTo>
                <a:lnTo>
                  <a:pt x="524891" y="181355"/>
                </a:lnTo>
                <a:lnTo>
                  <a:pt x="524891" y="499871"/>
                </a:lnTo>
                <a:lnTo>
                  <a:pt x="551307" y="499871"/>
                </a:lnTo>
                <a:lnTo>
                  <a:pt x="551307" y="181355"/>
                </a:lnTo>
                <a:close/>
              </a:path>
              <a:path w="812800" h="810895">
                <a:moveTo>
                  <a:pt x="545338" y="155320"/>
                </a:moveTo>
                <a:lnTo>
                  <a:pt x="266954" y="155320"/>
                </a:lnTo>
                <a:lnTo>
                  <a:pt x="260985" y="161162"/>
                </a:lnTo>
                <a:lnTo>
                  <a:pt x="260985" y="257428"/>
                </a:lnTo>
                <a:lnTo>
                  <a:pt x="287401" y="257428"/>
                </a:lnTo>
                <a:lnTo>
                  <a:pt x="287401" y="181355"/>
                </a:lnTo>
                <a:lnTo>
                  <a:pt x="551307" y="181355"/>
                </a:lnTo>
                <a:lnTo>
                  <a:pt x="551307" y="161162"/>
                </a:lnTo>
                <a:lnTo>
                  <a:pt x="545338" y="155320"/>
                </a:lnTo>
                <a:close/>
              </a:path>
              <a:path w="812800" h="810895">
                <a:moveTo>
                  <a:pt x="503809" y="101345"/>
                </a:moveTo>
                <a:lnTo>
                  <a:pt x="489331" y="101345"/>
                </a:lnTo>
                <a:lnTo>
                  <a:pt x="483362" y="107187"/>
                </a:lnTo>
                <a:lnTo>
                  <a:pt x="483362" y="155320"/>
                </a:lnTo>
                <a:lnTo>
                  <a:pt x="509524" y="155320"/>
                </a:lnTo>
                <a:lnTo>
                  <a:pt x="509524" y="107187"/>
                </a:lnTo>
                <a:lnTo>
                  <a:pt x="503809" y="101345"/>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6846061" y="2931667"/>
            <a:ext cx="434340" cy="469900"/>
          </a:xfrm>
          <a:custGeom>
            <a:rect l="l" t="t" r="r" b="b"/>
            <a:pathLst>
              <a:path w="434340" h="469900">
                <a:moveTo>
                  <a:pt x="121793" y="317500"/>
                </a:moveTo>
                <a:lnTo>
                  <a:pt x="115951" y="317500"/>
                </a:lnTo>
                <a:lnTo>
                  <a:pt x="112014" y="321310"/>
                </a:lnTo>
                <a:lnTo>
                  <a:pt x="109093" y="325120"/>
                </a:lnTo>
                <a:lnTo>
                  <a:pt x="107823" y="328929"/>
                </a:lnTo>
                <a:lnTo>
                  <a:pt x="108458" y="332739"/>
                </a:lnTo>
                <a:lnTo>
                  <a:pt x="104521" y="332739"/>
                </a:lnTo>
                <a:lnTo>
                  <a:pt x="100330" y="334010"/>
                </a:lnTo>
                <a:lnTo>
                  <a:pt x="97409" y="336550"/>
                </a:lnTo>
                <a:lnTo>
                  <a:pt x="94361" y="339089"/>
                </a:lnTo>
                <a:lnTo>
                  <a:pt x="93091" y="342900"/>
                </a:lnTo>
                <a:lnTo>
                  <a:pt x="93726" y="347979"/>
                </a:lnTo>
                <a:lnTo>
                  <a:pt x="22352" y="402589"/>
                </a:lnTo>
                <a:lnTo>
                  <a:pt x="18923" y="405129"/>
                </a:lnTo>
                <a:lnTo>
                  <a:pt x="16891" y="407670"/>
                </a:lnTo>
                <a:lnTo>
                  <a:pt x="16806" y="410210"/>
                </a:lnTo>
                <a:lnTo>
                  <a:pt x="16679" y="412750"/>
                </a:lnTo>
                <a:lnTo>
                  <a:pt x="16510" y="415289"/>
                </a:lnTo>
                <a:lnTo>
                  <a:pt x="19304" y="419100"/>
                </a:lnTo>
                <a:lnTo>
                  <a:pt x="22352" y="421639"/>
                </a:lnTo>
                <a:lnTo>
                  <a:pt x="60706" y="459739"/>
                </a:lnTo>
                <a:lnTo>
                  <a:pt x="61214" y="461010"/>
                </a:lnTo>
                <a:lnTo>
                  <a:pt x="67818" y="467360"/>
                </a:lnTo>
                <a:lnTo>
                  <a:pt x="71755" y="469900"/>
                </a:lnTo>
                <a:lnTo>
                  <a:pt x="80137" y="469900"/>
                </a:lnTo>
                <a:lnTo>
                  <a:pt x="82042" y="468629"/>
                </a:lnTo>
                <a:lnTo>
                  <a:pt x="84709" y="464820"/>
                </a:lnTo>
                <a:lnTo>
                  <a:pt x="96275" y="449579"/>
                </a:lnTo>
                <a:lnTo>
                  <a:pt x="74549" y="449579"/>
                </a:lnTo>
                <a:lnTo>
                  <a:pt x="38735" y="414020"/>
                </a:lnTo>
                <a:lnTo>
                  <a:pt x="38100" y="412750"/>
                </a:lnTo>
                <a:lnTo>
                  <a:pt x="37592" y="412750"/>
                </a:lnTo>
                <a:lnTo>
                  <a:pt x="92710" y="369570"/>
                </a:lnTo>
                <a:lnTo>
                  <a:pt x="169900" y="369570"/>
                </a:lnTo>
                <a:lnTo>
                  <a:pt x="170434" y="365760"/>
                </a:lnTo>
                <a:lnTo>
                  <a:pt x="168148" y="360679"/>
                </a:lnTo>
                <a:lnTo>
                  <a:pt x="189097" y="342900"/>
                </a:lnTo>
                <a:lnTo>
                  <a:pt x="214792" y="318770"/>
                </a:lnTo>
                <a:lnTo>
                  <a:pt x="126492" y="318770"/>
                </a:lnTo>
                <a:lnTo>
                  <a:pt x="121793" y="317500"/>
                </a:lnTo>
                <a:close/>
              </a:path>
              <a:path w="434340" h="469900">
                <a:moveTo>
                  <a:pt x="153924" y="387350"/>
                </a:moveTo>
                <a:lnTo>
                  <a:pt x="111379" y="387350"/>
                </a:lnTo>
                <a:lnTo>
                  <a:pt x="117475" y="393700"/>
                </a:lnTo>
                <a:lnTo>
                  <a:pt x="74549" y="449579"/>
                </a:lnTo>
                <a:lnTo>
                  <a:pt x="96275" y="449579"/>
                </a:lnTo>
                <a:lnTo>
                  <a:pt x="138684" y="393700"/>
                </a:lnTo>
                <a:lnTo>
                  <a:pt x="147701" y="393700"/>
                </a:lnTo>
                <a:lnTo>
                  <a:pt x="150876" y="389889"/>
                </a:lnTo>
                <a:lnTo>
                  <a:pt x="153924" y="387350"/>
                </a:lnTo>
                <a:close/>
              </a:path>
              <a:path w="434340" h="469900">
                <a:moveTo>
                  <a:pt x="161290" y="398779"/>
                </a:moveTo>
                <a:lnTo>
                  <a:pt x="160909" y="400050"/>
                </a:lnTo>
                <a:lnTo>
                  <a:pt x="155067" y="405129"/>
                </a:lnTo>
                <a:lnTo>
                  <a:pt x="148844" y="407670"/>
                </a:lnTo>
                <a:lnTo>
                  <a:pt x="142240" y="408939"/>
                </a:lnTo>
                <a:lnTo>
                  <a:pt x="133731" y="420370"/>
                </a:lnTo>
                <a:lnTo>
                  <a:pt x="140753" y="422910"/>
                </a:lnTo>
                <a:lnTo>
                  <a:pt x="162560" y="430529"/>
                </a:lnTo>
                <a:lnTo>
                  <a:pt x="192770" y="438150"/>
                </a:lnTo>
                <a:lnTo>
                  <a:pt x="208154" y="439420"/>
                </a:lnTo>
                <a:lnTo>
                  <a:pt x="223647" y="439420"/>
                </a:lnTo>
                <a:lnTo>
                  <a:pt x="253132" y="438150"/>
                </a:lnTo>
                <a:lnTo>
                  <a:pt x="282273" y="431800"/>
                </a:lnTo>
                <a:lnTo>
                  <a:pt x="310675" y="422910"/>
                </a:lnTo>
                <a:lnTo>
                  <a:pt x="335467" y="410210"/>
                </a:lnTo>
                <a:lnTo>
                  <a:pt x="210343" y="410210"/>
                </a:lnTo>
                <a:lnTo>
                  <a:pt x="197135" y="407670"/>
                </a:lnTo>
                <a:lnTo>
                  <a:pt x="184070" y="406400"/>
                </a:lnTo>
                <a:lnTo>
                  <a:pt x="171196" y="402589"/>
                </a:lnTo>
                <a:lnTo>
                  <a:pt x="161290" y="398779"/>
                </a:lnTo>
                <a:close/>
              </a:path>
              <a:path w="434340" h="469900">
                <a:moveTo>
                  <a:pt x="371348" y="173989"/>
                </a:moveTo>
                <a:lnTo>
                  <a:pt x="366422" y="180339"/>
                </a:lnTo>
                <a:lnTo>
                  <a:pt x="361378" y="185420"/>
                </a:lnTo>
                <a:lnTo>
                  <a:pt x="351028" y="198120"/>
                </a:lnTo>
                <a:lnTo>
                  <a:pt x="371127" y="208279"/>
                </a:lnTo>
                <a:lnTo>
                  <a:pt x="387619" y="222250"/>
                </a:lnTo>
                <a:lnTo>
                  <a:pt x="399087" y="241300"/>
                </a:lnTo>
                <a:lnTo>
                  <a:pt x="404114" y="261620"/>
                </a:lnTo>
                <a:lnTo>
                  <a:pt x="403685" y="275589"/>
                </a:lnTo>
                <a:lnTo>
                  <a:pt x="386969" y="322579"/>
                </a:lnTo>
                <a:lnTo>
                  <a:pt x="361628" y="354329"/>
                </a:lnTo>
                <a:lnTo>
                  <a:pt x="324167" y="382270"/>
                </a:lnTo>
                <a:lnTo>
                  <a:pt x="277276" y="402589"/>
                </a:lnTo>
                <a:lnTo>
                  <a:pt x="223647" y="410210"/>
                </a:lnTo>
                <a:lnTo>
                  <a:pt x="335467" y="410210"/>
                </a:lnTo>
                <a:lnTo>
                  <a:pt x="381904" y="375920"/>
                </a:lnTo>
                <a:lnTo>
                  <a:pt x="413004" y="336550"/>
                </a:lnTo>
                <a:lnTo>
                  <a:pt x="432827" y="283210"/>
                </a:lnTo>
                <a:lnTo>
                  <a:pt x="433959" y="260350"/>
                </a:lnTo>
                <a:lnTo>
                  <a:pt x="428087" y="232410"/>
                </a:lnTo>
                <a:lnTo>
                  <a:pt x="414797" y="208279"/>
                </a:lnTo>
                <a:lnTo>
                  <a:pt x="395436" y="187960"/>
                </a:lnTo>
                <a:lnTo>
                  <a:pt x="371348" y="173989"/>
                </a:lnTo>
                <a:close/>
              </a:path>
              <a:path w="434340" h="469900">
                <a:moveTo>
                  <a:pt x="169900" y="369570"/>
                </a:moveTo>
                <a:lnTo>
                  <a:pt x="92710" y="369570"/>
                </a:lnTo>
                <a:lnTo>
                  <a:pt x="98679" y="374650"/>
                </a:lnTo>
                <a:lnTo>
                  <a:pt x="83820" y="393700"/>
                </a:lnTo>
                <a:lnTo>
                  <a:pt x="82169" y="396239"/>
                </a:lnTo>
                <a:lnTo>
                  <a:pt x="82296" y="398779"/>
                </a:lnTo>
                <a:lnTo>
                  <a:pt x="84201" y="401320"/>
                </a:lnTo>
                <a:lnTo>
                  <a:pt x="85217" y="402589"/>
                </a:lnTo>
                <a:lnTo>
                  <a:pt x="91186" y="402589"/>
                </a:lnTo>
                <a:lnTo>
                  <a:pt x="111379" y="387350"/>
                </a:lnTo>
                <a:lnTo>
                  <a:pt x="153924" y="387350"/>
                </a:lnTo>
                <a:lnTo>
                  <a:pt x="155194" y="383539"/>
                </a:lnTo>
                <a:lnTo>
                  <a:pt x="154559" y="378460"/>
                </a:lnTo>
                <a:lnTo>
                  <a:pt x="162560" y="378460"/>
                </a:lnTo>
                <a:lnTo>
                  <a:pt x="169545" y="372110"/>
                </a:lnTo>
                <a:lnTo>
                  <a:pt x="169900" y="369570"/>
                </a:lnTo>
                <a:close/>
              </a:path>
              <a:path w="434340" h="469900">
                <a:moveTo>
                  <a:pt x="147701" y="393700"/>
                </a:moveTo>
                <a:lnTo>
                  <a:pt x="138684" y="393700"/>
                </a:lnTo>
                <a:lnTo>
                  <a:pt x="142875" y="394970"/>
                </a:lnTo>
                <a:lnTo>
                  <a:pt x="147701" y="393700"/>
                </a:lnTo>
                <a:close/>
              </a:path>
              <a:path w="434340" h="469900">
                <a:moveTo>
                  <a:pt x="162560" y="378460"/>
                </a:moveTo>
                <a:lnTo>
                  <a:pt x="154559" y="378460"/>
                </a:lnTo>
                <a:lnTo>
                  <a:pt x="158496" y="379729"/>
                </a:lnTo>
                <a:lnTo>
                  <a:pt x="162560" y="378460"/>
                </a:lnTo>
                <a:close/>
              </a:path>
              <a:path w="434340" h="469900">
                <a:moveTo>
                  <a:pt x="195623" y="0"/>
                </a:moveTo>
                <a:lnTo>
                  <a:pt x="174490" y="0"/>
                </a:lnTo>
                <a:lnTo>
                  <a:pt x="151455" y="5079"/>
                </a:lnTo>
                <a:lnTo>
                  <a:pt x="103981" y="27939"/>
                </a:lnTo>
                <a:lnTo>
                  <a:pt x="72548" y="52070"/>
                </a:lnTo>
                <a:lnTo>
                  <a:pt x="46402" y="80010"/>
                </a:lnTo>
                <a:lnTo>
                  <a:pt x="26543" y="111760"/>
                </a:lnTo>
                <a:lnTo>
                  <a:pt x="26289" y="111760"/>
                </a:lnTo>
                <a:lnTo>
                  <a:pt x="13287" y="143510"/>
                </a:lnTo>
                <a:lnTo>
                  <a:pt x="4762" y="172720"/>
                </a:lnTo>
                <a:lnTo>
                  <a:pt x="428" y="200660"/>
                </a:lnTo>
                <a:lnTo>
                  <a:pt x="0" y="228600"/>
                </a:lnTo>
                <a:lnTo>
                  <a:pt x="4575" y="262889"/>
                </a:lnTo>
                <a:lnTo>
                  <a:pt x="14224" y="295910"/>
                </a:lnTo>
                <a:lnTo>
                  <a:pt x="28825" y="326389"/>
                </a:lnTo>
                <a:lnTo>
                  <a:pt x="48260" y="354329"/>
                </a:lnTo>
                <a:lnTo>
                  <a:pt x="50546" y="358139"/>
                </a:lnTo>
                <a:lnTo>
                  <a:pt x="55372" y="363220"/>
                </a:lnTo>
                <a:lnTo>
                  <a:pt x="79756" y="345439"/>
                </a:lnTo>
                <a:lnTo>
                  <a:pt x="59938" y="320039"/>
                </a:lnTo>
                <a:lnTo>
                  <a:pt x="44751" y="290829"/>
                </a:lnTo>
                <a:lnTo>
                  <a:pt x="34589" y="260350"/>
                </a:lnTo>
                <a:lnTo>
                  <a:pt x="29845" y="226060"/>
                </a:lnTo>
                <a:lnTo>
                  <a:pt x="30212" y="201929"/>
                </a:lnTo>
                <a:lnTo>
                  <a:pt x="41757" y="152400"/>
                </a:lnTo>
                <a:lnTo>
                  <a:pt x="70441" y="97789"/>
                </a:lnTo>
                <a:lnTo>
                  <a:pt x="120169" y="53339"/>
                </a:lnTo>
                <a:lnTo>
                  <a:pt x="160170" y="33020"/>
                </a:lnTo>
                <a:lnTo>
                  <a:pt x="168878" y="31750"/>
                </a:lnTo>
                <a:lnTo>
                  <a:pt x="177347" y="29210"/>
                </a:lnTo>
                <a:lnTo>
                  <a:pt x="257482" y="29210"/>
                </a:lnTo>
                <a:lnTo>
                  <a:pt x="243790" y="17779"/>
                </a:lnTo>
                <a:lnTo>
                  <a:pt x="224663" y="7620"/>
                </a:lnTo>
                <a:lnTo>
                  <a:pt x="215141" y="3810"/>
                </a:lnTo>
                <a:lnTo>
                  <a:pt x="205454" y="1270"/>
                </a:lnTo>
                <a:lnTo>
                  <a:pt x="195623" y="0"/>
                </a:lnTo>
                <a:close/>
              </a:path>
              <a:path w="434340" h="469900">
                <a:moveTo>
                  <a:pt x="290322" y="298450"/>
                </a:moveTo>
                <a:lnTo>
                  <a:pt x="285623" y="298450"/>
                </a:lnTo>
                <a:lnTo>
                  <a:pt x="276560" y="299720"/>
                </a:lnTo>
                <a:lnTo>
                  <a:pt x="253666" y="330200"/>
                </a:lnTo>
                <a:lnTo>
                  <a:pt x="254057" y="335279"/>
                </a:lnTo>
                <a:lnTo>
                  <a:pt x="255651" y="341629"/>
                </a:lnTo>
                <a:lnTo>
                  <a:pt x="258572" y="350520"/>
                </a:lnTo>
                <a:lnTo>
                  <a:pt x="264414" y="356870"/>
                </a:lnTo>
                <a:lnTo>
                  <a:pt x="272034" y="359410"/>
                </a:lnTo>
                <a:lnTo>
                  <a:pt x="276225" y="361950"/>
                </a:lnTo>
                <a:lnTo>
                  <a:pt x="280670" y="363220"/>
                </a:lnTo>
                <a:lnTo>
                  <a:pt x="285369" y="363220"/>
                </a:lnTo>
                <a:lnTo>
                  <a:pt x="317515" y="332739"/>
                </a:lnTo>
                <a:lnTo>
                  <a:pt x="315626" y="320039"/>
                </a:lnTo>
                <a:lnTo>
                  <a:pt x="309308" y="309879"/>
                </a:lnTo>
                <a:lnTo>
                  <a:pt x="299085" y="302260"/>
                </a:lnTo>
                <a:lnTo>
                  <a:pt x="294894" y="299720"/>
                </a:lnTo>
                <a:lnTo>
                  <a:pt x="290322" y="298450"/>
                </a:lnTo>
                <a:close/>
              </a:path>
              <a:path w="434340" h="469900">
                <a:moveTo>
                  <a:pt x="414020" y="69850"/>
                </a:moveTo>
                <a:lnTo>
                  <a:pt x="410972" y="69850"/>
                </a:lnTo>
                <a:lnTo>
                  <a:pt x="406654" y="71120"/>
                </a:lnTo>
                <a:lnTo>
                  <a:pt x="347835" y="107950"/>
                </a:lnTo>
                <a:lnTo>
                  <a:pt x="307331" y="139700"/>
                </a:lnTo>
                <a:lnTo>
                  <a:pt x="264804" y="176529"/>
                </a:lnTo>
                <a:lnTo>
                  <a:pt x="224282" y="215900"/>
                </a:lnTo>
                <a:lnTo>
                  <a:pt x="173910" y="267970"/>
                </a:lnTo>
                <a:lnTo>
                  <a:pt x="144789" y="298450"/>
                </a:lnTo>
                <a:lnTo>
                  <a:pt x="126492" y="318770"/>
                </a:lnTo>
                <a:lnTo>
                  <a:pt x="214792" y="318770"/>
                </a:lnTo>
                <a:lnTo>
                  <a:pt x="272161" y="262889"/>
                </a:lnTo>
                <a:lnTo>
                  <a:pt x="316310" y="217170"/>
                </a:lnTo>
                <a:lnTo>
                  <a:pt x="357954" y="168910"/>
                </a:lnTo>
                <a:lnTo>
                  <a:pt x="391874" y="124460"/>
                </a:lnTo>
                <a:lnTo>
                  <a:pt x="412852" y="90170"/>
                </a:lnTo>
                <a:lnTo>
                  <a:pt x="415671" y="72389"/>
                </a:lnTo>
                <a:lnTo>
                  <a:pt x="414020" y="69850"/>
                </a:lnTo>
                <a:close/>
              </a:path>
              <a:path w="434340" h="469900">
                <a:moveTo>
                  <a:pt x="106807" y="228600"/>
                </a:moveTo>
                <a:lnTo>
                  <a:pt x="102108" y="228600"/>
                </a:lnTo>
                <a:lnTo>
                  <a:pt x="93045" y="229870"/>
                </a:lnTo>
                <a:lnTo>
                  <a:pt x="68961" y="264160"/>
                </a:lnTo>
                <a:lnTo>
                  <a:pt x="74803" y="279400"/>
                </a:lnTo>
                <a:lnTo>
                  <a:pt x="80645" y="285750"/>
                </a:lnTo>
                <a:lnTo>
                  <a:pt x="88392" y="289560"/>
                </a:lnTo>
                <a:lnTo>
                  <a:pt x="92583" y="292100"/>
                </a:lnTo>
                <a:lnTo>
                  <a:pt x="101854" y="292100"/>
                </a:lnTo>
                <a:lnTo>
                  <a:pt x="110843" y="290829"/>
                </a:lnTo>
                <a:lnTo>
                  <a:pt x="118999" y="288289"/>
                </a:lnTo>
                <a:lnTo>
                  <a:pt x="125821" y="281939"/>
                </a:lnTo>
                <a:lnTo>
                  <a:pt x="130810" y="274320"/>
                </a:lnTo>
                <a:lnTo>
                  <a:pt x="133822" y="262889"/>
                </a:lnTo>
                <a:lnTo>
                  <a:pt x="131952" y="250189"/>
                </a:lnTo>
                <a:lnTo>
                  <a:pt x="125702" y="240029"/>
                </a:lnTo>
                <a:lnTo>
                  <a:pt x="115570" y="232410"/>
                </a:lnTo>
                <a:lnTo>
                  <a:pt x="111379" y="229870"/>
                </a:lnTo>
                <a:lnTo>
                  <a:pt x="106807" y="228600"/>
                </a:lnTo>
                <a:close/>
              </a:path>
              <a:path w="434340" h="469900">
                <a:moveTo>
                  <a:pt x="150495" y="80010"/>
                </a:moveTo>
                <a:lnTo>
                  <a:pt x="107823" y="96520"/>
                </a:lnTo>
                <a:lnTo>
                  <a:pt x="84582" y="133350"/>
                </a:lnTo>
                <a:lnTo>
                  <a:pt x="83262" y="146050"/>
                </a:lnTo>
                <a:lnTo>
                  <a:pt x="84264" y="156210"/>
                </a:lnTo>
                <a:lnTo>
                  <a:pt x="110569" y="187960"/>
                </a:lnTo>
                <a:lnTo>
                  <a:pt x="131953" y="193039"/>
                </a:lnTo>
                <a:lnTo>
                  <a:pt x="143174" y="191770"/>
                </a:lnTo>
                <a:lnTo>
                  <a:pt x="154193" y="189229"/>
                </a:lnTo>
                <a:lnTo>
                  <a:pt x="164760" y="184150"/>
                </a:lnTo>
                <a:lnTo>
                  <a:pt x="174625" y="176529"/>
                </a:lnTo>
                <a:lnTo>
                  <a:pt x="182866" y="168910"/>
                </a:lnTo>
                <a:lnTo>
                  <a:pt x="123952" y="168910"/>
                </a:lnTo>
                <a:lnTo>
                  <a:pt x="117094" y="165100"/>
                </a:lnTo>
                <a:lnTo>
                  <a:pt x="112649" y="160020"/>
                </a:lnTo>
                <a:lnTo>
                  <a:pt x="108077" y="154939"/>
                </a:lnTo>
                <a:lnTo>
                  <a:pt x="106553" y="147320"/>
                </a:lnTo>
                <a:lnTo>
                  <a:pt x="129849" y="110489"/>
                </a:lnTo>
                <a:lnTo>
                  <a:pt x="143517" y="105410"/>
                </a:lnTo>
                <a:lnTo>
                  <a:pt x="193790" y="105410"/>
                </a:lnTo>
                <a:lnTo>
                  <a:pt x="188722" y="97789"/>
                </a:lnTo>
                <a:lnTo>
                  <a:pt x="181016" y="90170"/>
                </a:lnTo>
                <a:lnTo>
                  <a:pt x="171942" y="85089"/>
                </a:lnTo>
                <a:lnTo>
                  <a:pt x="161700" y="81279"/>
                </a:lnTo>
                <a:lnTo>
                  <a:pt x="150495" y="80010"/>
                </a:lnTo>
                <a:close/>
              </a:path>
              <a:path w="434340" h="469900">
                <a:moveTo>
                  <a:pt x="257482" y="29210"/>
                </a:moveTo>
                <a:lnTo>
                  <a:pt x="192730" y="29210"/>
                </a:lnTo>
                <a:lnTo>
                  <a:pt x="199644" y="30479"/>
                </a:lnTo>
                <a:lnTo>
                  <a:pt x="213233" y="35560"/>
                </a:lnTo>
                <a:lnTo>
                  <a:pt x="249023" y="66039"/>
                </a:lnTo>
                <a:lnTo>
                  <a:pt x="260556" y="101600"/>
                </a:lnTo>
                <a:lnTo>
                  <a:pt x="259212" y="115570"/>
                </a:lnTo>
                <a:lnTo>
                  <a:pt x="254000" y="130810"/>
                </a:lnTo>
                <a:lnTo>
                  <a:pt x="251265" y="137160"/>
                </a:lnTo>
                <a:lnTo>
                  <a:pt x="249364" y="144779"/>
                </a:lnTo>
                <a:lnTo>
                  <a:pt x="248320" y="152400"/>
                </a:lnTo>
                <a:lnTo>
                  <a:pt x="248285" y="162560"/>
                </a:lnTo>
                <a:lnTo>
                  <a:pt x="248412" y="165100"/>
                </a:lnTo>
                <a:lnTo>
                  <a:pt x="249047" y="168910"/>
                </a:lnTo>
                <a:lnTo>
                  <a:pt x="250317" y="172720"/>
                </a:lnTo>
                <a:lnTo>
                  <a:pt x="257524" y="166370"/>
                </a:lnTo>
                <a:lnTo>
                  <a:pt x="272176" y="153670"/>
                </a:lnTo>
                <a:lnTo>
                  <a:pt x="279527" y="146050"/>
                </a:lnTo>
                <a:lnTo>
                  <a:pt x="279908" y="146050"/>
                </a:lnTo>
                <a:lnTo>
                  <a:pt x="280416" y="144779"/>
                </a:lnTo>
                <a:lnTo>
                  <a:pt x="287563" y="125729"/>
                </a:lnTo>
                <a:lnTo>
                  <a:pt x="290353" y="106679"/>
                </a:lnTo>
                <a:lnTo>
                  <a:pt x="289190" y="87629"/>
                </a:lnTo>
                <a:lnTo>
                  <a:pt x="284099" y="68579"/>
                </a:lnTo>
                <a:lnTo>
                  <a:pt x="274187" y="49529"/>
                </a:lnTo>
                <a:lnTo>
                  <a:pt x="260524" y="31750"/>
                </a:lnTo>
                <a:lnTo>
                  <a:pt x="257482" y="29210"/>
                </a:lnTo>
                <a:close/>
              </a:path>
              <a:path w="434340" h="469900">
                <a:moveTo>
                  <a:pt x="193790" y="105410"/>
                </a:moveTo>
                <a:lnTo>
                  <a:pt x="158496" y="105410"/>
                </a:lnTo>
                <a:lnTo>
                  <a:pt x="165354" y="107950"/>
                </a:lnTo>
                <a:lnTo>
                  <a:pt x="174371" y="118110"/>
                </a:lnTo>
                <a:lnTo>
                  <a:pt x="159004" y="157479"/>
                </a:lnTo>
                <a:lnTo>
                  <a:pt x="131953" y="168910"/>
                </a:lnTo>
                <a:lnTo>
                  <a:pt x="182866" y="168910"/>
                </a:lnTo>
                <a:lnTo>
                  <a:pt x="189595" y="160020"/>
                </a:lnTo>
                <a:lnTo>
                  <a:pt x="194681" y="149860"/>
                </a:lnTo>
                <a:lnTo>
                  <a:pt x="197993" y="139700"/>
                </a:lnTo>
                <a:lnTo>
                  <a:pt x="199366" y="128270"/>
                </a:lnTo>
                <a:lnTo>
                  <a:pt x="198215" y="116839"/>
                </a:lnTo>
                <a:lnTo>
                  <a:pt x="194635" y="106679"/>
                </a:lnTo>
                <a:lnTo>
                  <a:pt x="193790" y="10541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5053838" y="2931667"/>
            <a:ext cx="434340" cy="469900"/>
          </a:xfrm>
          <a:custGeom>
            <a:rect l="l" t="t" r="r" b="b"/>
            <a:pathLst>
              <a:path w="434339" h="469900">
                <a:moveTo>
                  <a:pt x="121792" y="317500"/>
                </a:moveTo>
                <a:lnTo>
                  <a:pt x="115950" y="317500"/>
                </a:lnTo>
                <a:lnTo>
                  <a:pt x="112013" y="321310"/>
                </a:lnTo>
                <a:lnTo>
                  <a:pt x="109092" y="325120"/>
                </a:lnTo>
                <a:lnTo>
                  <a:pt x="107823" y="328929"/>
                </a:lnTo>
                <a:lnTo>
                  <a:pt x="108458" y="332739"/>
                </a:lnTo>
                <a:lnTo>
                  <a:pt x="104521" y="332739"/>
                </a:lnTo>
                <a:lnTo>
                  <a:pt x="100329" y="334010"/>
                </a:lnTo>
                <a:lnTo>
                  <a:pt x="97409" y="336550"/>
                </a:lnTo>
                <a:lnTo>
                  <a:pt x="94361" y="339089"/>
                </a:lnTo>
                <a:lnTo>
                  <a:pt x="93090" y="342900"/>
                </a:lnTo>
                <a:lnTo>
                  <a:pt x="93725" y="347979"/>
                </a:lnTo>
                <a:lnTo>
                  <a:pt x="22351" y="402589"/>
                </a:lnTo>
                <a:lnTo>
                  <a:pt x="18923" y="405129"/>
                </a:lnTo>
                <a:lnTo>
                  <a:pt x="16890" y="407670"/>
                </a:lnTo>
                <a:lnTo>
                  <a:pt x="16806" y="410210"/>
                </a:lnTo>
                <a:lnTo>
                  <a:pt x="16679" y="412750"/>
                </a:lnTo>
                <a:lnTo>
                  <a:pt x="16510" y="415289"/>
                </a:lnTo>
                <a:lnTo>
                  <a:pt x="19303" y="419100"/>
                </a:lnTo>
                <a:lnTo>
                  <a:pt x="22351" y="421639"/>
                </a:lnTo>
                <a:lnTo>
                  <a:pt x="60706" y="459739"/>
                </a:lnTo>
                <a:lnTo>
                  <a:pt x="61213" y="461010"/>
                </a:lnTo>
                <a:lnTo>
                  <a:pt x="67817" y="467360"/>
                </a:lnTo>
                <a:lnTo>
                  <a:pt x="71754" y="469900"/>
                </a:lnTo>
                <a:lnTo>
                  <a:pt x="80137" y="469900"/>
                </a:lnTo>
                <a:lnTo>
                  <a:pt x="82041" y="468629"/>
                </a:lnTo>
                <a:lnTo>
                  <a:pt x="84709" y="464820"/>
                </a:lnTo>
                <a:lnTo>
                  <a:pt x="96275" y="449579"/>
                </a:lnTo>
                <a:lnTo>
                  <a:pt x="74549" y="449579"/>
                </a:lnTo>
                <a:lnTo>
                  <a:pt x="38735" y="414020"/>
                </a:lnTo>
                <a:lnTo>
                  <a:pt x="38100" y="412750"/>
                </a:lnTo>
                <a:lnTo>
                  <a:pt x="37591" y="412750"/>
                </a:lnTo>
                <a:lnTo>
                  <a:pt x="92710" y="369570"/>
                </a:lnTo>
                <a:lnTo>
                  <a:pt x="169900" y="369570"/>
                </a:lnTo>
                <a:lnTo>
                  <a:pt x="170434" y="365760"/>
                </a:lnTo>
                <a:lnTo>
                  <a:pt x="168148" y="360679"/>
                </a:lnTo>
                <a:lnTo>
                  <a:pt x="189097" y="342900"/>
                </a:lnTo>
                <a:lnTo>
                  <a:pt x="214792" y="318770"/>
                </a:lnTo>
                <a:lnTo>
                  <a:pt x="126491" y="318770"/>
                </a:lnTo>
                <a:lnTo>
                  <a:pt x="121792" y="317500"/>
                </a:lnTo>
                <a:close/>
              </a:path>
              <a:path w="434339" h="469900">
                <a:moveTo>
                  <a:pt x="153924" y="387350"/>
                </a:moveTo>
                <a:lnTo>
                  <a:pt x="111378" y="387350"/>
                </a:lnTo>
                <a:lnTo>
                  <a:pt x="117475" y="393700"/>
                </a:lnTo>
                <a:lnTo>
                  <a:pt x="74549" y="449579"/>
                </a:lnTo>
                <a:lnTo>
                  <a:pt x="96275" y="449579"/>
                </a:lnTo>
                <a:lnTo>
                  <a:pt x="138684" y="393700"/>
                </a:lnTo>
                <a:lnTo>
                  <a:pt x="147700" y="393700"/>
                </a:lnTo>
                <a:lnTo>
                  <a:pt x="150875" y="389889"/>
                </a:lnTo>
                <a:lnTo>
                  <a:pt x="153924" y="387350"/>
                </a:lnTo>
                <a:close/>
              </a:path>
              <a:path w="434339" h="469900">
                <a:moveTo>
                  <a:pt x="161289" y="398779"/>
                </a:moveTo>
                <a:lnTo>
                  <a:pt x="160909" y="400050"/>
                </a:lnTo>
                <a:lnTo>
                  <a:pt x="155066" y="405129"/>
                </a:lnTo>
                <a:lnTo>
                  <a:pt x="148844" y="407670"/>
                </a:lnTo>
                <a:lnTo>
                  <a:pt x="142239" y="408939"/>
                </a:lnTo>
                <a:lnTo>
                  <a:pt x="133731" y="420370"/>
                </a:lnTo>
                <a:lnTo>
                  <a:pt x="140753" y="422910"/>
                </a:lnTo>
                <a:lnTo>
                  <a:pt x="162560" y="430529"/>
                </a:lnTo>
                <a:lnTo>
                  <a:pt x="192770" y="438150"/>
                </a:lnTo>
                <a:lnTo>
                  <a:pt x="208154" y="439420"/>
                </a:lnTo>
                <a:lnTo>
                  <a:pt x="223647" y="439420"/>
                </a:lnTo>
                <a:lnTo>
                  <a:pt x="253132" y="438150"/>
                </a:lnTo>
                <a:lnTo>
                  <a:pt x="282273" y="431800"/>
                </a:lnTo>
                <a:lnTo>
                  <a:pt x="310675" y="422910"/>
                </a:lnTo>
                <a:lnTo>
                  <a:pt x="335467" y="410210"/>
                </a:lnTo>
                <a:lnTo>
                  <a:pt x="210343" y="410210"/>
                </a:lnTo>
                <a:lnTo>
                  <a:pt x="197135" y="407670"/>
                </a:lnTo>
                <a:lnTo>
                  <a:pt x="184070" y="406400"/>
                </a:lnTo>
                <a:lnTo>
                  <a:pt x="171196" y="402589"/>
                </a:lnTo>
                <a:lnTo>
                  <a:pt x="161289" y="398779"/>
                </a:lnTo>
                <a:close/>
              </a:path>
              <a:path w="434339" h="469900">
                <a:moveTo>
                  <a:pt x="371348" y="173989"/>
                </a:moveTo>
                <a:lnTo>
                  <a:pt x="366422" y="180339"/>
                </a:lnTo>
                <a:lnTo>
                  <a:pt x="361378" y="185420"/>
                </a:lnTo>
                <a:lnTo>
                  <a:pt x="351027" y="198120"/>
                </a:lnTo>
                <a:lnTo>
                  <a:pt x="371127" y="208279"/>
                </a:lnTo>
                <a:lnTo>
                  <a:pt x="387619" y="222250"/>
                </a:lnTo>
                <a:lnTo>
                  <a:pt x="399087" y="241300"/>
                </a:lnTo>
                <a:lnTo>
                  <a:pt x="404113" y="261620"/>
                </a:lnTo>
                <a:lnTo>
                  <a:pt x="403685" y="275589"/>
                </a:lnTo>
                <a:lnTo>
                  <a:pt x="386969" y="322579"/>
                </a:lnTo>
                <a:lnTo>
                  <a:pt x="361628" y="354329"/>
                </a:lnTo>
                <a:lnTo>
                  <a:pt x="324167" y="382270"/>
                </a:lnTo>
                <a:lnTo>
                  <a:pt x="277276" y="402589"/>
                </a:lnTo>
                <a:lnTo>
                  <a:pt x="223647" y="410210"/>
                </a:lnTo>
                <a:lnTo>
                  <a:pt x="335467" y="410210"/>
                </a:lnTo>
                <a:lnTo>
                  <a:pt x="381904" y="375920"/>
                </a:lnTo>
                <a:lnTo>
                  <a:pt x="413003" y="336550"/>
                </a:lnTo>
                <a:lnTo>
                  <a:pt x="432827" y="283210"/>
                </a:lnTo>
                <a:lnTo>
                  <a:pt x="433959" y="260350"/>
                </a:lnTo>
                <a:lnTo>
                  <a:pt x="428087" y="232410"/>
                </a:lnTo>
                <a:lnTo>
                  <a:pt x="414797" y="208279"/>
                </a:lnTo>
                <a:lnTo>
                  <a:pt x="395436" y="187960"/>
                </a:lnTo>
                <a:lnTo>
                  <a:pt x="371348" y="173989"/>
                </a:lnTo>
                <a:close/>
              </a:path>
              <a:path w="434339" h="469900">
                <a:moveTo>
                  <a:pt x="169900" y="369570"/>
                </a:moveTo>
                <a:lnTo>
                  <a:pt x="92710" y="369570"/>
                </a:lnTo>
                <a:lnTo>
                  <a:pt x="98678" y="374650"/>
                </a:lnTo>
                <a:lnTo>
                  <a:pt x="83820" y="393700"/>
                </a:lnTo>
                <a:lnTo>
                  <a:pt x="82169" y="396239"/>
                </a:lnTo>
                <a:lnTo>
                  <a:pt x="82296" y="398779"/>
                </a:lnTo>
                <a:lnTo>
                  <a:pt x="84200" y="401320"/>
                </a:lnTo>
                <a:lnTo>
                  <a:pt x="85216" y="402589"/>
                </a:lnTo>
                <a:lnTo>
                  <a:pt x="91186" y="402589"/>
                </a:lnTo>
                <a:lnTo>
                  <a:pt x="111378" y="387350"/>
                </a:lnTo>
                <a:lnTo>
                  <a:pt x="153924" y="387350"/>
                </a:lnTo>
                <a:lnTo>
                  <a:pt x="155194" y="383539"/>
                </a:lnTo>
                <a:lnTo>
                  <a:pt x="154559" y="378460"/>
                </a:lnTo>
                <a:lnTo>
                  <a:pt x="162560" y="378460"/>
                </a:lnTo>
                <a:lnTo>
                  <a:pt x="169545" y="372110"/>
                </a:lnTo>
                <a:lnTo>
                  <a:pt x="169900" y="369570"/>
                </a:lnTo>
                <a:close/>
              </a:path>
              <a:path w="434339" h="469900">
                <a:moveTo>
                  <a:pt x="147700" y="393700"/>
                </a:moveTo>
                <a:lnTo>
                  <a:pt x="138684" y="393700"/>
                </a:lnTo>
                <a:lnTo>
                  <a:pt x="142875" y="394970"/>
                </a:lnTo>
                <a:lnTo>
                  <a:pt x="147700" y="393700"/>
                </a:lnTo>
                <a:close/>
              </a:path>
              <a:path w="434339" h="469900">
                <a:moveTo>
                  <a:pt x="162560" y="378460"/>
                </a:moveTo>
                <a:lnTo>
                  <a:pt x="154559" y="378460"/>
                </a:lnTo>
                <a:lnTo>
                  <a:pt x="158496" y="379729"/>
                </a:lnTo>
                <a:lnTo>
                  <a:pt x="162560" y="378460"/>
                </a:lnTo>
                <a:close/>
              </a:path>
              <a:path w="434339" h="469900">
                <a:moveTo>
                  <a:pt x="195623" y="0"/>
                </a:moveTo>
                <a:lnTo>
                  <a:pt x="174490" y="0"/>
                </a:lnTo>
                <a:lnTo>
                  <a:pt x="151455" y="5079"/>
                </a:lnTo>
                <a:lnTo>
                  <a:pt x="103981" y="27939"/>
                </a:lnTo>
                <a:lnTo>
                  <a:pt x="72548" y="52070"/>
                </a:lnTo>
                <a:lnTo>
                  <a:pt x="46402" y="80010"/>
                </a:lnTo>
                <a:lnTo>
                  <a:pt x="26542" y="111760"/>
                </a:lnTo>
                <a:lnTo>
                  <a:pt x="26288" y="111760"/>
                </a:lnTo>
                <a:lnTo>
                  <a:pt x="13287" y="143510"/>
                </a:lnTo>
                <a:lnTo>
                  <a:pt x="4762" y="172720"/>
                </a:lnTo>
                <a:lnTo>
                  <a:pt x="428" y="200660"/>
                </a:lnTo>
                <a:lnTo>
                  <a:pt x="0" y="228600"/>
                </a:lnTo>
                <a:lnTo>
                  <a:pt x="4575" y="262889"/>
                </a:lnTo>
                <a:lnTo>
                  <a:pt x="14223" y="295910"/>
                </a:lnTo>
                <a:lnTo>
                  <a:pt x="28825" y="326389"/>
                </a:lnTo>
                <a:lnTo>
                  <a:pt x="48260" y="354329"/>
                </a:lnTo>
                <a:lnTo>
                  <a:pt x="50546" y="358139"/>
                </a:lnTo>
                <a:lnTo>
                  <a:pt x="55372" y="363220"/>
                </a:lnTo>
                <a:lnTo>
                  <a:pt x="79756" y="345439"/>
                </a:lnTo>
                <a:lnTo>
                  <a:pt x="59938" y="320039"/>
                </a:lnTo>
                <a:lnTo>
                  <a:pt x="44751" y="290829"/>
                </a:lnTo>
                <a:lnTo>
                  <a:pt x="34589" y="260350"/>
                </a:lnTo>
                <a:lnTo>
                  <a:pt x="29845" y="226060"/>
                </a:lnTo>
                <a:lnTo>
                  <a:pt x="30212" y="201929"/>
                </a:lnTo>
                <a:lnTo>
                  <a:pt x="41757" y="152400"/>
                </a:lnTo>
                <a:lnTo>
                  <a:pt x="70441" y="97789"/>
                </a:lnTo>
                <a:lnTo>
                  <a:pt x="120169" y="53339"/>
                </a:lnTo>
                <a:lnTo>
                  <a:pt x="160170" y="33020"/>
                </a:lnTo>
                <a:lnTo>
                  <a:pt x="168878" y="31750"/>
                </a:lnTo>
                <a:lnTo>
                  <a:pt x="177347" y="29210"/>
                </a:lnTo>
                <a:lnTo>
                  <a:pt x="257482" y="29210"/>
                </a:lnTo>
                <a:lnTo>
                  <a:pt x="243790" y="17779"/>
                </a:lnTo>
                <a:lnTo>
                  <a:pt x="224662" y="7620"/>
                </a:lnTo>
                <a:lnTo>
                  <a:pt x="215141" y="3810"/>
                </a:lnTo>
                <a:lnTo>
                  <a:pt x="205454" y="1270"/>
                </a:lnTo>
                <a:lnTo>
                  <a:pt x="195623" y="0"/>
                </a:lnTo>
                <a:close/>
              </a:path>
              <a:path w="434339" h="469900">
                <a:moveTo>
                  <a:pt x="290322" y="298450"/>
                </a:moveTo>
                <a:lnTo>
                  <a:pt x="285623" y="298450"/>
                </a:lnTo>
                <a:lnTo>
                  <a:pt x="276560" y="299720"/>
                </a:lnTo>
                <a:lnTo>
                  <a:pt x="253666" y="330200"/>
                </a:lnTo>
                <a:lnTo>
                  <a:pt x="254057" y="335279"/>
                </a:lnTo>
                <a:lnTo>
                  <a:pt x="255650" y="341629"/>
                </a:lnTo>
                <a:lnTo>
                  <a:pt x="258572" y="350520"/>
                </a:lnTo>
                <a:lnTo>
                  <a:pt x="264413" y="356870"/>
                </a:lnTo>
                <a:lnTo>
                  <a:pt x="272034" y="359410"/>
                </a:lnTo>
                <a:lnTo>
                  <a:pt x="276225" y="361950"/>
                </a:lnTo>
                <a:lnTo>
                  <a:pt x="280670" y="363220"/>
                </a:lnTo>
                <a:lnTo>
                  <a:pt x="285369" y="363220"/>
                </a:lnTo>
                <a:lnTo>
                  <a:pt x="317515" y="332739"/>
                </a:lnTo>
                <a:lnTo>
                  <a:pt x="315626" y="320039"/>
                </a:lnTo>
                <a:lnTo>
                  <a:pt x="309308" y="309879"/>
                </a:lnTo>
                <a:lnTo>
                  <a:pt x="299085" y="302260"/>
                </a:lnTo>
                <a:lnTo>
                  <a:pt x="294894" y="299720"/>
                </a:lnTo>
                <a:lnTo>
                  <a:pt x="290322" y="298450"/>
                </a:lnTo>
                <a:close/>
              </a:path>
              <a:path w="434339" h="469900">
                <a:moveTo>
                  <a:pt x="414020" y="69850"/>
                </a:moveTo>
                <a:lnTo>
                  <a:pt x="410972" y="69850"/>
                </a:lnTo>
                <a:lnTo>
                  <a:pt x="406653" y="71120"/>
                </a:lnTo>
                <a:lnTo>
                  <a:pt x="347835" y="107950"/>
                </a:lnTo>
                <a:lnTo>
                  <a:pt x="307331" y="139700"/>
                </a:lnTo>
                <a:lnTo>
                  <a:pt x="264804" y="176529"/>
                </a:lnTo>
                <a:lnTo>
                  <a:pt x="224282" y="215900"/>
                </a:lnTo>
                <a:lnTo>
                  <a:pt x="173910" y="267970"/>
                </a:lnTo>
                <a:lnTo>
                  <a:pt x="144789" y="298450"/>
                </a:lnTo>
                <a:lnTo>
                  <a:pt x="126491" y="318770"/>
                </a:lnTo>
                <a:lnTo>
                  <a:pt x="214792" y="318770"/>
                </a:lnTo>
                <a:lnTo>
                  <a:pt x="272161" y="262889"/>
                </a:lnTo>
                <a:lnTo>
                  <a:pt x="316310" y="217170"/>
                </a:lnTo>
                <a:lnTo>
                  <a:pt x="357954" y="168910"/>
                </a:lnTo>
                <a:lnTo>
                  <a:pt x="391874" y="124460"/>
                </a:lnTo>
                <a:lnTo>
                  <a:pt x="412852" y="90170"/>
                </a:lnTo>
                <a:lnTo>
                  <a:pt x="415671" y="72389"/>
                </a:lnTo>
                <a:lnTo>
                  <a:pt x="414020" y="69850"/>
                </a:lnTo>
                <a:close/>
              </a:path>
              <a:path w="434339" h="469900">
                <a:moveTo>
                  <a:pt x="106807" y="228600"/>
                </a:moveTo>
                <a:lnTo>
                  <a:pt x="102108" y="228600"/>
                </a:lnTo>
                <a:lnTo>
                  <a:pt x="93045" y="229870"/>
                </a:lnTo>
                <a:lnTo>
                  <a:pt x="68961" y="264160"/>
                </a:lnTo>
                <a:lnTo>
                  <a:pt x="74802" y="279400"/>
                </a:lnTo>
                <a:lnTo>
                  <a:pt x="80645" y="285750"/>
                </a:lnTo>
                <a:lnTo>
                  <a:pt x="88391" y="289560"/>
                </a:lnTo>
                <a:lnTo>
                  <a:pt x="92583" y="292100"/>
                </a:lnTo>
                <a:lnTo>
                  <a:pt x="101853" y="292100"/>
                </a:lnTo>
                <a:lnTo>
                  <a:pt x="110843" y="290829"/>
                </a:lnTo>
                <a:lnTo>
                  <a:pt x="118999" y="288289"/>
                </a:lnTo>
                <a:lnTo>
                  <a:pt x="125821" y="281939"/>
                </a:lnTo>
                <a:lnTo>
                  <a:pt x="130810" y="274320"/>
                </a:lnTo>
                <a:lnTo>
                  <a:pt x="133822" y="262889"/>
                </a:lnTo>
                <a:lnTo>
                  <a:pt x="131953" y="250189"/>
                </a:lnTo>
                <a:lnTo>
                  <a:pt x="125702" y="240029"/>
                </a:lnTo>
                <a:lnTo>
                  <a:pt x="115570" y="232410"/>
                </a:lnTo>
                <a:lnTo>
                  <a:pt x="111378" y="229870"/>
                </a:lnTo>
                <a:lnTo>
                  <a:pt x="106807" y="228600"/>
                </a:lnTo>
                <a:close/>
              </a:path>
              <a:path w="434339" h="469900">
                <a:moveTo>
                  <a:pt x="150495" y="80010"/>
                </a:moveTo>
                <a:lnTo>
                  <a:pt x="107823" y="96520"/>
                </a:lnTo>
                <a:lnTo>
                  <a:pt x="84582" y="133350"/>
                </a:lnTo>
                <a:lnTo>
                  <a:pt x="83262" y="146050"/>
                </a:lnTo>
                <a:lnTo>
                  <a:pt x="84264" y="156210"/>
                </a:lnTo>
                <a:lnTo>
                  <a:pt x="110569" y="187960"/>
                </a:lnTo>
                <a:lnTo>
                  <a:pt x="131952" y="193039"/>
                </a:lnTo>
                <a:lnTo>
                  <a:pt x="143174" y="191770"/>
                </a:lnTo>
                <a:lnTo>
                  <a:pt x="154193" y="189229"/>
                </a:lnTo>
                <a:lnTo>
                  <a:pt x="164760" y="184150"/>
                </a:lnTo>
                <a:lnTo>
                  <a:pt x="174625" y="176529"/>
                </a:lnTo>
                <a:lnTo>
                  <a:pt x="182866" y="168910"/>
                </a:lnTo>
                <a:lnTo>
                  <a:pt x="123951" y="168910"/>
                </a:lnTo>
                <a:lnTo>
                  <a:pt x="117094" y="165100"/>
                </a:lnTo>
                <a:lnTo>
                  <a:pt x="112649" y="160020"/>
                </a:lnTo>
                <a:lnTo>
                  <a:pt x="108076" y="154939"/>
                </a:lnTo>
                <a:lnTo>
                  <a:pt x="106552" y="147320"/>
                </a:lnTo>
                <a:lnTo>
                  <a:pt x="129849" y="110489"/>
                </a:lnTo>
                <a:lnTo>
                  <a:pt x="143517" y="105410"/>
                </a:lnTo>
                <a:lnTo>
                  <a:pt x="193790" y="105410"/>
                </a:lnTo>
                <a:lnTo>
                  <a:pt x="188722" y="97789"/>
                </a:lnTo>
                <a:lnTo>
                  <a:pt x="181016" y="90170"/>
                </a:lnTo>
                <a:lnTo>
                  <a:pt x="171942" y="85089"/>
                </a:lnTo>
                <a:lnTo>
                  <a:pt x="161700" y="81279"/>
                </a:lnTo>
                <a:lnTo>
                  <a:pt x="150495" y="80010"/>
                </a:lnTo>
                <a:close/>
              </a:path>
              <a:path w="434339" h="469900">
                <a:moveTo>
                  <a:pt x="257482" y="29210"/>
                </a:moveTo>
                <a:lnTo>
                  <a:pt x="192730" y="29210"/>
                </a:lnTo>
                <a:lnTo>
                  <a:pt x="199643" y="30479"/>
                </a:lnTo>
                <a:lnTo>
                  <a:pt x="213233" y="35560"/>
                </a:lnTo>
                <a:lnTo>
                  <a:pt x="249023" y="66039"/>
                </a:lnTo>
                <a:lnTo>
                  <a:pt x="260556" y="101600"/>
                </a:lnTo>
                <a:lnTo>
                  <a:pt x="259212" y="115570"/>
                </a:lnTo>
                <a:lnTo>
                  <a:pt x="254000" y="130810"/>
                </a:lnTo>
                <a:lnTo>
                  <a:pt x="251265" y="137160"/>
                </a:lnTo>
                <a:lnTo>
                  <a:pt x="249364" y="144779"/>
                </a:lnTo>
                <a:lnTo>
                  <a:pt x="248320" y="152400"/>
                </a:lnTo>
                <a:lnTo>
                  <a:pt x="248285" y="162560"/>
                </a:lnTo>
                <a:lnTo>
                  <a:pt x="248412" y="165100"/>
                </a:lnTo>
                <a:lnTo>
                  <a:pt x="249047" y="168910"/>
                </a:lnTo>
                <a:lnTo>
                  <a:pt x="250316" y="172720"/>
                </a:lnTo>
                <a:lnTo>
                  <a:pt x="257524" y="166370"/>
                </a:lnTo>
                <a:lnTo>
                  <a:pt x="272176" y="153670"/>
                </a:lnTo>
                <a:lnTo>
                  <a:pt x="279526" y="146050"/>
                </a:lnTo>
                <a:lnTo>
                  <a:pt x="279908" y="146050"/>
                </a:lnTo>
                <a:lnTo>
                  <a:pt x="280415" y="144779"/>
                </a:lnTo>
                <a:lnTo>
                  <a:pt x="287563" y="125729"/>
                </a:lnTo>
                <a:lnTo>
                  <a:pt x="290353" y="106679"/>
                </a:lnTo>
                <a:lnTo>
                  <a:pt x="289190" y="87629"/>
                </a:lnTo>
                <a:lnTo>
                  <a:pt x="284099" y="68579"/>
                </a:lnTo>
                <a:lnTo>
                  <a:pt x="274187" y="49529"/>
                </a:lnTo>
                <a:lnTo>
                  <a:pt x="260524" y="31750"/>
                </a:lnTo>
                <a:lnTo>
                  <a:pt x="257482" y="29210"/>
                </a:lnTo>
                <a:close/>
              </a:path>
              <a:path w="434339" h="469900">
                <a:moveTo>
                  <a:pt x="193790" y="105410"/>
                </a:moveTo>
                <a:lnTo>
                  <a:pt x="158496" y="105410"/>
                </a:lnTo>
                <a:lnTo>
                  <a:pt x="165353" y="107950"/>
                </a:lnTo>
                <a:lnTo>
                  <a:pt x="174371" y="118110"/>
                </a:lnTo>
                <a:lnTo>
                  <a:pt x="159003" y="157479"/>
                </a:lnTo>
                <a:lnTo>
                  <a:pt x="131952" y="168910"/>
                </a:lnTo>
                <a:lnTo>
                  <a:pt x="182866" y="168910"/>
                </a:lnTo>
                <a:lnTo>
                  <a:pt x="189595" y="160020"/>
                </a:lnTo>
                <a:lnTo>
                  <a:pt x="194681" y="149860"/>
                </a:lnTo>
                <a:lnTo>
                  <a:pt x="197992" y="139700"/>
                </a:lnTo>
                <a:lnTo>
                  <a:pt x="199366" y="128270"/>
                </a:lnTo>
                <a:lnTo>
                  <a:pt x="198215" y="116839"/>
                </a:lnTo>
                <a:lnTo>
                  <a:pt x="194635" y="106679"/>
                </a:lnTo>
                <a:lnTo>
                  <a:pt x="193790" y="10541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7443469" y="2931667"/>
            <a:ext cx="434340" cy="469900"/>
          </a:xfrm>
          <a:custGeom>
            <a:rect l="l" t="t" r="r" b="b"/>
            <a:pathLst>
              <a:path w="434340" h="469900">
                <a:moveTo>
                  <a:pt x="121793" y="317500"/>
                </a:moveTo>
                <a:lnTo>
                  <a:pt x="115950" y="317500"/>
                </a:lnTo>
                <a:lnTo>
                  <a:pt x="112013" y="321310"/>
                </a:lnTo>
                <a:lnTo>
                  <a:pt x="109093" y="325120"/>
                </a:lnTo>
                <a:lnTo>
                  <a:pt x="107823" y="328929"/>
                </a:lnTo>
                <a:lnTo>
                  <a:pt x="108457" y="332739"/>
                </a:lnTo>
                <a:lnTo>
                  <a:pt x="104521" y="332739"/>
                </a:lnTo>
                <a:lnTo>
                  <a:pt x="100329" y="334010"/>
                </a:lnTo>
                <a:lnTo>
                  <a:pt x="97408" y="336550"/>
                </a:lnTo>
                <a:lnTo>
                  <a:pt x="94360" y="339089"/>
                </a:lnTo>
                <a:lnTo>
                  <a:pt x="93090" y="342900"/>
                </a:lnTo>
                <a:lnTo>
                  <a:pt x="93725" y="347979"/>
                </a:lnTo>
                <a:lnTo>
                  <a:pt x="22351" y="402589"/>
                </a:lnTo>
                <a:lnTo>
                  <a:pt x="18923" y="405129"/>
                </a:lnTo>
                <a:lnTo>
                  <a:pt x="16890" y="407670"/>
                </a:lnTo>
                <a:lnTo>
                  <a:pt x="16806" y="410210"/>
                </a:lnTo>
                <a:lnTo>
                  <a:pt x="16679" y="412750"/>
                </a:lnTo>
                <a:lnTo>
                  <a:pt x="16509" y="415289"/>
                </a:lnTo>
                <a:lnTo>
                  <a:pt x="19303" y="419100"/>
                </a:lnTo>
                <a:lnTo>
                  <a:pt x="22351" y="421639"/>
                </a:lnTo>
                <a:lnTo>
                  <a:pt x="60705" y="459739"/>
                </a:lnTo>
                <a:lnTo>
                  <a:pt x="61213" y="461010"/>
                </a:lnTo>
                <a:lnTo>
                  <a:pt x="67818" y="467360"/>
                </a:lnTo>
                <a:lnTo>
                  <a:pt x="71754" y="469900"/>
                </a:lnTo>
                <a:lnTo>
                  <a:pt x="80136" y="469900"/>
                </a:lnTo>
                <a:lnTo>
                  <a:pt x="82041" y="468629"/>
                </a:lnTo>
                <a:lnTo>
                  <a:pt x="84708" y="464820"/>
                </a:lnTo>
                <a:lnTo>
                  <a:pt x="96275" y="449579"/>
                </a:lnTo>
                <a:lnTo>
                  <a:pt x="74549" y="449579"/>
                </a:lnTo>
                <a:lnTo>
                  <a:pt x="38734" y="414020"/>
                </a:lnTo>
                <a:lnTo>
                  <a:pt x="38100" y="412750"/>
                </a:lnTo>
                <a:lnTo>
                  <a:pt x="37591" y="412750"/>
                </a:lnTo>
                <a:lnTo>
                  <a:pt x="92709" y="369570"/>
                </a:lnTo>
                <a:lnTo>
                  <a:pt x="169900" y="369570"/>
                </a:lnTo>
                <a:lnTo>
                  <a:pt x="170433" y="365760"/>
                </a:lnTo>
                <a:lnTo>
                  <a:pt x="168148" y="360679"/>
                </a:lnTo>
                <a:lnTo>
                  <a:pt x="189097" y="342900"/>
                </a:lnTo>
                <a:lnTo>
                  <a:pt x="214792" y="318770"/>
                </a:lnTo>
                <a:lnTo>
                  <a:pt x="126491" y="318770"/>
                </a:lnTo>
                <a:lnTo>
                  <a:pt x="121793" y="317500"/>
                </a:lnTo>
                <a:close/>
              </a:path>
              <a:path w="434340" h="469900">
                <a:moveTo>
                  <a:pt x="153924" y="387350"/>
                </a:moveTo>
                <a:lnTo>
                  <a:pt x="111378" y="387350"/>
                </a:lnTo>
                <a:lnTo>
                  <a:pt x="117475" y="393700"/>
                </a:lnTo>
                <a:lnTo>
                  <a:pt x="74549" y="449579"/>
                </a:lnTo>
                <a:lnTo>
                  <a:pt x="96275" y="449579"/>
                </a:lnTo>
                <a:lnTo>
                  <a:pt x="138683" y="393700"/>
                </a:lnTo>
                <a:lnTo>
                  <a:pt x="147700" y="393700"/>
                </a:lnTo>
                <a:lnTo>
                  <a:pt x="150875" y="389889"/>
                </a:lnTo>
                <a:lnTo>
                  <a:pt x="153924" y="387350"/>
                </a:lnTo>
                <a:close/>
              </a:path>
              <a:path w="434340" h="469900">
                <a:moveTo>
                  <a:pt x="161289" y="398779"/>
                </a:moveTo>
                <a:lnTo>
                  <a:pt x="160908" y="400050"/>
                </a:lnTo>
                <a:lnTo>
                  <a:pt x="155066" y="405129"/>
                </a:lnTo>
                <a:lnTo>
                  <a:pt x="148844" y="407670"/>
                </a:lnTo>
                <a:lnTo>
                  <a:pt x="142239" y="408939"/>
                </a:lnTo>
                <a:lnTo>
                  <a:pt x="133730" y="420370"/>
                </a:lnTo>
                <a:lnTo>
                  <a:pt x="140753" y="422910"/>
                </a:lnTo>
                <a:lnTo>
                  <a:pt x="162559" y="430529"/>
                </a:lnTo>
                <a:lnTo>
                  <a:pt x="192770" y="438150"/>
                </a:lnTo>
                <a:lnTo>
                  <a:pt x="208154" y="439420"/>
                </a:lnTo>
                <a:lnTo>
                  <a:pt x="223647" y="439420"/>
                </a:lnTo>
                <a:lnTo>
                  <a:pt x="253132" y="438150"/>
                </a:lnTo>
                <a:lnTo>
                  <a:pt x="282273" y="431800"/>
                </a:lnTo>
                <a:lnTo>
                  <a:pt x="310675" y="422910"/>
                </a:lnTo>
                <a:lnTo>
                  <a:pt x="335467" y="410210"/>
                </a:lnTo>
                <a:lnTo>
                  <a:pt x="210343" y="410210"/>
                </a:lnTo>
                <a:lnTo>
                  <a:pt x="197135" y="407670"/>
                </a:lnTo>
                <a:lnTo>
                  <a:pt x="184070" y="406400"/>
                </a:lnTo>
                <a:lnTo>
                  <a:pt x="171196" y="402589"/>
                </a:lnTo>
                <a:lnTo>
                  <a:pt x="161289" y="398779"/>
                </a:lnTo>
                <a:close/>
              </a:path>
              <a:path w="434340" h="469900">
                <a:moveTo>
                  <a:pt x="371348" y="173989"/>
                </a:moveTo>
                <a:lnTo>
                  <a:pt x="366422" y="180339"/>
                </a:lnTo>
                <a:lnTo>
                  <a:pt x="361378" y="185420"/>
                </a:lnTo>
                <a:lnTo>
                  <a:pt x="351027" y="198120"/>
                </a:lnTo>
                <a:lnTo>
                  <a:pt x="371127" y="208279"/>
                </a:lnTo>
                <a:lnTo>
                  <a:pt x="387619" y="222250"/>
                </a:lnTo>
                <a:lnTo>
                  <a:pt x="399087" y="241300"/>
                </a:lnTo>
                <a:lnTo>
                  <a:pt x="404113" y="261620"/>
                </a:lnTo>
                <a:lnTo>
                  <a:pt x="403685" y="275589"/>
                </a:lnTo>
                <a:lnTo>
                  <a:pt x="386969" y="322579"/>
                </a:lnTo>
                <a:lnTo>
                  <a:pt x="361628" y="354329"/>
                </a:lnTo>
                <a:lnTo>
                  <a:pt x="324167" y="382270"/>
                </a:lnTo>
                <a:lnTo>
                  <a:pt x="277276" y="402589"/>
                </a:lnTo>
                <a:lnTo>
                  <a:pt x="223647" y="410210"/>
                </a:lnTo>
                <a:lnTo>
                  <a:pt x="335467" y="410210"/>
                </a:lnTo>
                <a:lnTo>
                  <a:pt x="381904" y="375920"/>
                </a:lnTo>
                <a:lnTo>
                  <a:pt x="413003" y="336550"/>
                </a:lnTo>
                <a:lnTo>
                  <a:pt x="432827" y="283210"/>
                </a:lnTo>
                <a:lnTo>
                  <a:pt x="433958" y="260350"/>
                </a:lnTo>
                <a:lnTo>
                  <a:pt x="428087" y="232410"/>
                </a:lnTo>
                <a:lnTo>
                  <a:pt x="414797" y="208279"/>
                </a:lnTo>
                <a:lnTo>
                  <a:pt x="395436" y="187960"/>
                </a:lnTo>
                <a:lnTo>
                  <a:pt x="371348" y="173989"/>
                </a:lnTo>
                <a:close/>
              </a:path>
              <a:path w="434340" h="469900">
                <a:moveTo>
                  <a:pt x="169900" y="369570"/>
                </a:moveTo>
                <a:lnTo>
                  <a:pt x="92709" y="369570"/>
                </a:lnTo>
                <a:lnTo>
                  <a:pt x="98678" y="374650"/>
                </a:lnTo>
                <a:lnTo>
                  <a:pt x="83820" y="393700"/>
                </a:lnTo>
                <a:lnTo>
                  <a:pt x="82169" y="396239"/>
                </a:lnTo>
                <a:lnTo>
                  <a:pt x="82296" y="398779"/>
                </a:lnTo>
                <a:lnTo>
                  <a:pt x="84200" y="401320"/>
                </a:lnTo>
                <a:lnTo>
                  <a:pt x="85216" y="402589"/>
                </a:lnTo>
                <a:lnTo>
                  <a:pt x="91185" y="402589"/>
                </a:lnTo>
                <a:lnTo>
                  <a:pt x="111378" y="387350"/>
                </a:lnTo>
                <a:lnTo>
                  <a:pt x="153924" y="387350"/>
                </a:lnTo>
                <a:lnTo>
                  <a:pt x="155194" y="383539"/>
                </a:lnTo>
                <a:lnTo>
                  <a:pt x="154558" y="378460"/>
                </a:lnTo>
                <a:lnTo>
                  <a:pt x="162559" y="378460"/>
                </a:lnTo>
                <a:lnTo>
                  <a:pt x="169545" y="372110"/>
                </a:lnTo>
                <a:lnTo>
                  <a:pt x="169900" y="369570"/>
                </a:lnTo>
                <a:close/>
              </a:path>
              <a:path w="434340" h="469900">
                <a:moveTo>
                  <a:pt x="147700" y="393700"/>
                </a:moveTo>
                <a:lnTo>
                  <a:pt x="138683" y="393700"/>
                </a:lnTo>
                <a:lnTo>
                  <a:pt x="142875" y="394970"/>
                </a:lnTo>
                <a:lnTo>
                  <a:pt x="147700" y="393700"/>
                </a:lnTo>
                <a:close/>
              </a:path>
              <a:path w="434340" h="469900">
                <a:moveTo>
                  <a:pt x="162559" y="378460"/>
                </a:moveTo>
                <a:lnTo>
                  <a:pt x="154558" y="378460"/>
                </a:lnTo>
                <a:lnTo>
                  <a:pt x="158496" y="379729"/>
                </a:lnTo>
                <a:lnTo>
                  <a:pt x="162559" y="378460"/>
                </a:lnTo>
                <a:close/>
              </a:path>
              <a:path w="434340" h="469900">
                <a:moveTo>
                  <a:pt x="195623" y="0"/>
                </a:moveTo>
                <a:lnTo>
                  <a:pt x="174490" y="0"/>
                </a:lnTo>
                <a:lnTo>
                  <a:pt x="151455" y="5079"/>
                </a:lnTo>
                <a:lnTo>
                  <a:pt x="103981" y="27939"/>
                </a:lnTo>
                <a:lnTo>
                  <a:pt x="72548" y="52070"/>
                </a:lnTo>
                <a:lnTo>
                  <a:pt x="46402" y="80010"/>
                </a:lnTo>
                <a:lnTo>
                  <a:pt x="26543" y="111760"/>
                </a:lnTo>
                <a:lnTo>
                  <a:pt x="26288" y="111760"/>
                </a:lnTo>
                <a:lnTo>
                  <a:pt x="13287" y="143510"/>
                </a:lnTo>
                <a:lnTo>
                  <a:pt x="4762" y="172720"/>
                </a:lnTo>
                <a:lnTo>
                  <a:pt x="428" y="200660"/>
                </a:lnTo>
                <a:lnTo>
                  <a:pt x="0" y="228600"/>
                </a:lnTo>
                <a:lnTo>
                  <a:pt x="4575" y="262889"/>
                </a:lnTo>
                <a:lnTo>
                  <a:pt x="14223" y="295910"/>
                </a:lnTo>
                <a:lnTo>
                  <a:pt x="28825" y="326389"/>
                </a:lnTo>
                <a:lnTo>
                  <a:pt x="48259" y="354329"/>
                </a:lnTo>
                <a:lnTo>
                  <a:pt x="50546" y="358139"/>
                </a:lnTo>
                <a:lnTo>
                  <a:pt x="55372" y="363220"/>
                </a:lnTo>
                <a:lnTo>
                  <a:pt x="79755" y="345439"/>
                </a:lnTo>
                <a:lnTo>
                  <a:pt x="59938" y="320039"/>
                </a:lnTo>
                <a:lnTo>
                  <a:pt x="44751" y="290829"/>
                </a:lnTo>
                <a:lnTo>
                  <a:pt x="34589" y="260350"/>
                </a:lnTo>
                <a:lnTo>
                  <a:pt x="29845" y="226060"/>
                </a:lnTo>
                <a:lnTo>
                  <a:pt x="30212" y="201929"/>
                </a:lnTo>
                <a:lnTo>
                  <a:pt x="41757" y="152400"/>
                </a:lnTo>
                <a:lnTo>
                  <a:pt x="70441" y="97789"/>
                </a:lnTo>
                <a:lnTo>
                  <a:pt x="120169" y="53339"/>
                </a:lnTo>
                <a:lnTo>
                  <a:pt x="160170" y="33020"/>
                </a:lnTo>
                <a:lnTo>
                  <a:pt x="168878" y="31750"/>
                </a:lnTo>
                <a:lnTo>
                  <a:pt x="177347" y="29210"/>
                </a:lnTo>
                <a:lnTo>
                  <a:pt x="257482" y="29210"/>
                </a:lnTo>
                <a:lnTo>
                  <a:pt x="243790" y="17779"/>
                </a:lnTo>
                <a:lnTo>
                  <a:pt x="224662" y="7620"/>
                </a:lnTo>
                <a:lnTo>
                  <a:pt x="215141" y="3810"/>
                </a:lnTo>
                <a:lnTo>
                  <a:pt x="205454" y="1270"/>
                </a:lnTo>
                <a:lnTo>
                  <a:pt x="195623" y="0"/>
                </a:lnTo>
                <a:close/>
              </a:path>
              <a:path w="434340" h="469900">
                <a:moveTo>
                  <a:pt x="290322" y="298450"/>
                </a:moveTo>
                <a:lnTo>
                  <a:pt x="285623" y="298450"/>
                </a:lnTo>
                <a:lnTo>
                  <a:pt x="276560" y="299720"/>
                </a:lnTo>
                <a:lnTo>
                  <a:pt x="253666" y="330200"/>
                </a:lnTo>
                <a:lnTo>
                  <a:pt x="254057" y="335279"/>
                </a:lnTo>
                <a:lnTo>
                  <a:pt x="255650" y="341629"/>
                </a:lnTo>
                <a:lnTo>
                  <a:pt x="258572" y="350520"/>
                </a:lnTo>
                <a:lnTo>
                  <a:pt x="264413" y="356870"/>
                </a:lnTo>
                <a:lnTo>
                  <a:pt x="272033" y="359410"/>
                </a:lnTo>
                <a:lnTo>
                  <a:pt x="276225" y="361950"/>
                </a:lnTo>
                <a:lnTo>
                  <a:pt x="280670" y="363220"/>
                </a:lnTo>
                <a:lnTo>
                  <a:pt x="285369" y="363220"/>
                </a:lnTo>
                <a:lnTo>
                  <a:pt x="317515" y="332739"/>
                </a:lnTo>
                <a:lnTo>
                  <a:pt x="315626" y="320039"/>
                </a:lnTo>
                <a:lnTo>
                  <a:pt x="309308" y="309879"/>
                </a:lnTo>
                <a:lnTo>
                  <a:pt x="299084" y="302260"/>
                </a:lnTo>
                <a:lnTo>
                  <a:pt x="294894" y="299720"/>
                </a:lnTo>
                <a:lnTo>
                  <a:pt x="290322" y="298450"/>
                </a:lnTo>
                <a:close/>
              </a:path>
              <a:path w="434340" h="469900">
                <a:moveTo>
                  <a:pt x="414020" y="69850"/>
                </a:moveTo>
                <a:lnTo>
                  <a:pt x="410972" y="69850"/>
                </a:lnTo>
                <a:lnTo>
                  <a:pt x="406653" y="71120"/>
                </a:lnTo>
                <a:lnTo>
                  <a:pt x="347835" y="107950"/>
                </a:lnTo>
                <a:lnTo>
                  <a:pt x="307331" y="139700"/>
                </a:lnTo>
                <a:lnTo>
                  <a:pt x="264804" y="176529"/>
                </a:lnTo>
                <a:lnTo>
                  <a:pt x="224281" y="215900"/>
                </a:lnTo>
                <a:lnTo>
                  <a:pt x="173910" y="267970"/>
                </a:lnTo>
                <a:lnTo>
                  <a:pt x="144789" y="298450"/>
                </a:lnTo>
                <a:lnTo>
                  <a:pt x="126491" y="318770"/>
                </a:lnTo>
                <a:lnTo>
                  <a:pt x="214792" y="318770"/>
                </a:lnTo>
                <a:lnTo>
                  <a:pt x="272160" y="262889"/>
                </a:lnTo>
                <a:lnTo>
                  <a:pt x="316310" y="217170"/>
                </a:lnTo>
                <a:lnTo>
                  <a:pt x="357954" y="168910"/>
                </a:lnTo>
                <a:lnTo>
                  <a:pt x="391874" y="124460"/>
                </a:lnTo>
                <a:lnTo>
                  <a:pt x="412852" y="90170"/>
                </a:lnTo>
                <a:lnTo>
                  <a:pt x="415671" y="72389"/>
                </a:lnTo>
                <a:lnTo>
                  <a:pt x="414020" y="69850"/>
                </a:lnTo>
                <a:close/>
              </a:path>
              <a:path w="434340" h="469900">
                <a:moveTo>
                  <a:pt x="106806" y="228600"/>
                </a:moveTo>
                <a:lnTo>
                  <a:pt x="102107" y="228600"/>
                </a:lnTo>
                <a:lnTo>
                  <a:pt x="93045" y="229870"/>
                </a:lnTo>
                <a:lnTo>
                  <a:pt x="68960" y="264160"/>
                </a:lnTo>
                <a:lnTo>
                  <a:pt x="74802" y="279400"/>
                </a:lnTo>
                <a:lnTo>
                  <a:pt x="80645" y="285750"/>
                </a:lnTo>
                <a:lnTo>
                  <a:pt x="88391" y="289560"/>
                </a:lnTo>
                <a:lnTo>
                  <a:pt x="92582" y="292100"/>
                </a:lnTo>
                <a:lnTo>
                  <a:pt x="101853" y="292100"/>
                </a:lnTo>
                <a:lnTo>
                  <a:pt x="110843" y="290829"/>
                </a:lnTo>
                <a:lnTo>
                  <a:pt x="118999" y="288289"/>
                </a:lnTo>
                <a:lnTo>
                  <a:pt x="125821" y="281939"/>
                </a:lnTo>
                <a:lnTo>
                  <a:pt x="130809" y="274320"/>
                </a:lnTo>
                <a:lnTo>
                  <a:pt x="133822" y="262889"/>
                </a:lnTo>
                <a:lnTo>
                  <a:pt x="131952" y="250189"/>
                </a:lnTo>
                <a:lnTo>
                  <a:pt x="125702" y="240029"/>
                </a:lnTo>
                <a:lnTo>
                  <a:pt x="115570" y="232410"/>
                </a:lnTo>
                <a:lnTo>
                  <a:pt x="111378" y="229870"/>
                </a:lnTo>
                <a:lnTo>
                  <a:pt x="106806" y="228600"/>
                </a:lnTo>
                <a:close/>
              </a:path>
              <a:path w="434340" h="469900">
                <a:moveTo>
                  <a:pt x="150495" y="80010"/>
                </a:moveTo>
                <a:lnTo>
                  <a:pt x="107823" y="96520"/>
                </a:lnTo>
                <a:lnTo>
                  <a:pt x="84581" y="133350"/>
                </a:lnTo>
                <a:lnTo>
                  <a:pt x="83262" y="146050"/>
                </a:lnTo>
                <a:lnTo>
                  <a:pt x="84264" y="156210"/>
                </a:lnTo>
                <a:lnTo>
                  <a:pt x="110569" y="187960"/>
                </a:lnTo>
                <a:lnTo>
                  <a:pt x="131952" y="193039"/>
                </a:lnTo>
                <a:lnTo>
                  <a:pt x="143174" y="191770"/>
                </a:lnTo>
                <a:lnTo>
                  <a:pt x="154193" y="189229"/>
                </a:lnTo>
                <a:lnTo>
                  <a:pt x="164760" y="184150"/>
                </a:lnTo>
                <a:lnTo>
                  <a:pt x="174625" y="176529"/>
                </a:lnTo>
                <a:lnTo>
                  <a:pt x="182866" y="168910"/>
                </a:lnTo>
                <a:lnTo>
                  <a:pt x="123951" y="168910"/>
                </a:lnTo>
                <a:lnTo>
                  <a:pt x="117094" y="165100"/>
                </a:lnTo>
                <a:lnTo>
                  <a:pt x="112649" y="160020"/>
                </a:lnTo>
                <a:lnTo>
                  <a:pt x="108076" y="154939"/>
                </a:lnTo>
                <a:lnTo>
                  <a:pt x="106552" y="147320"/>
                </a:lnTo>
                <a:lnTo>
                  <a:pt x="129849" y="110489"/>
                </a:lnTo>
                <a:lnTo>
                  <a:pt x="143517" y="105410"/>
                </a:lnTo>
                <a:lnTo>
                  <a:pt x="193790" y="105410"/>
                </a:lnTo>
                <a:lnTo>
                  <a:pt x="188722" y="97789"/>
                </a:lnTo>
                <a:lnTo>
                  <a:pt x="181016" y="90170"/>
                </a:lnTo>
                <a:lnTo>
                  <a:pt x="171942" y="85089"/>
                </a:lnTo>
                <a:lnTo>
                  <a:pt x="161700" y="81279"/>
                </a:lnTo>
                <a:lnTo>
                  <a:pt x="150495" y="80010"/>
                </a:lnTo>
                <a:close/>
              </a:path>
              <a:path w="434340" h="469900">
                <a:moveTo>
                  <a:pt x="257482" y="29210"/>
                </a:moveTo>
                <a:lnTo>
                  <a:pt x="192730" y="29210"/>
                </a:lnTo>
                <a:lnTo>
                  <a:pt x="199643" y="30479"/>
                </a:lnTo>
                <a:lnTo>
                  <a:pt x="213232" y="35560"/>
                </a:lnTo>
                <a:lnTo>
                  <a:pt x="249023" y="66039"/>
                </a:lnTo>
                <a:lnTo>
                  <a:pt x="260556" y="101600"/>
                </a:lnTo>
                <a:lnTo>
                  <a:pt x="259212" y="115570"/>
                </a:lnTo>
                <a:lnTo>
                  <a:pt x="254000" y="130810"/>
                </a:lnTo>
                <a:lnTo>
                  <a:pt x="251265" y="137160"/>
                </a:lnTo>
                <a:lnTo>
                  <a:pt x="249364" y="144779"/>
                </a:lnTo>
                <a:lnTo>
                  <a:pt x="248320" y="152400"/>
                </a:lnTo>
                <a:lnTo>
                  <a:pt x="248284" y="162560"/>
                </a:lnTo>
                <a:lnTo>
                  <a:pt x="248411" y="165100"/>
                </a:lnTo>
                <a:lnTo>
                  <a:pt x="249047" y="168910"/>
                </a:lnTo>
                <a:lnTo>
                  <a:pt x="250316" y="172720"/>
                </a:lnTo>
                <a:lnTo>
                  <a:pt x="257524" y="166370"/>
                </a:lnTo>
                <a:lnTo>
                  <a:pt x="272176" y="153670"/>
                </a:lnTo>
                <a:lnTo>
                  <a:pt x="279526" y="146050"/>
                </a:lnTo>
                <a:lnTo>
                  <a:pt x="279907" y="146050"/>
                </a:lnTo>
                <a:lnTo>
                  <a:pt x="280415" y="144779"/>
                </a:lnTo>
                <a:lnTo>
                  <a:pt x="287563" y="125729"/>
                </a:lnTo>
                <a:lnTo>
                  <a:pt x="290353" y="106679"/>
                </a:lnTo>
                <a:lnTo>
                  <a:pt x="289190" y="87629"/>
                </a:lnTo>
                <a:lnTo>
                  <a:pt x="284099" y="68579"/>
                </a:lnTo>
                <a:lnTo>
                  <a:pt x="274187" y="49529"/>
                </a:lnTo>
                <a:lnTo>
                  <a:pt x="260524" y="31750"/>
                </a:lnTo>
                <a:lnTo>
                  <a:pt x="257482" y="29210"/>
                </a:lnTo>
                <a:close/>
              </a:path>
              <a:path w="434340" h="469900">
                <a:moveTo>
                  <a:pt x="193790" y="105410"/>
                </a:moveTo>
                <a:lnTo>
                  <a:pt x="158496" y="105410"/>
                </a:lnTo>
                <a:lnTo>
                  <a:pt x="165353" y="107950"/>
                </a:lnTo>
                <a:lnTo>
                  <a:pt x="174371" y="118110"/>
                </a:lnTo>
                <a:lnTo>
                  <a:pt x="159003" y="157479"/>
                </a:lnTo>
                <a:lnTo>
                  <a:pt x="131952" y="168910"/>
                </a:lnTo>
                <a:lnTo>
                  <a:pt x="182866" y="168910"/>
                </a:lnTo>
                <a:lnTo>
                  <a:pt x="189595" y="160020"/>
                </a:lnTo>
                <a:lnTo>
                  <a:pt x="194681" y="149860"/>
                </a:lnTo>
                <a:lnTo>
                  <a:pt x="197993" y="139700"/>
                </a:lnTo>
                <a:lnTo>
                  <a:pt x="199366" y="128270"/>
                </a:lnTo>
                <a:lnTo>
                  <a:pt x="198215" y="116839"/>
                </a:lnTo>
                <a:lnTo>
                  <a:pt x="194635" y="106679"/>
                </a:lnTo>
                <a:lnTo>
                  <a:pt x="193790" y="10541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5651246" y="2931667"/>
            <a:ext cx="434340" cy="469900"/>
          </a:xfrm>
          <a:custGeom>
            <a:rect l="l" t="t" r="r" b="b"/>
            <a:pathLst>
              <a:path w="434339" h="469900">
                <a:moveTo>
                  <a:pt x="121792" y="317500"/>
                </a:moveTo>
                <a:lnTo>
                  <a:pt x="115950" y="317500"/>
                </a:lnTo>
                <a:lnTo>
                  <a:pt x="112013" y="321310"/>
                </a:lnTo>
                <a:lnTo>
                  <a:pt x="109092" y="325120"/>
                </a:lnTo>
                <a:lnTo>
                  <a:pt x="107823" y="328929"/>
                </a:lnTo>
                <a:lnTo>
                  <a:pt x="108457" y="332739"/>
                </a:lnTo>
                <a:lnTo>
                  <a:pt x="104520" y="332739"/>
                </a:lnTo>
                <a:lnTo>
                  <a:pt x="100329" y="334010"/>
                </a:lnTo>
                <a:lnTo>
                  <a:pt x="97408" y="336550"/>
                </a:lnTo>
                <a:lnTo>
                  <a:pt x="94361" y="339089"/>
                </a:lnTo>
                <a:lnTo>
                  <a:pt x="93090" y="342900"/>
                </a:lnTo>
                <a:lnTo>
                  <a:pt x="93725" y="347979"/>
                </a:lnTo>
                <a:lnTo>
                  <a:pt x="22351" y="402589"/>
                </a:lnTo>
                <a:lnTo>
                  <a:pt x="18923" y="405129"/>
                </a:lnTo>
                <a:lnTo>
                  <a:pt x="16890" y="407670"/>
                </a:lnTo>
                <a:lnTo>
                  <a:pt x="16806" y="410210"/>
                </a:lnTo>
                <a:lnTo>
                  <a:pt x="16679" y="412750"/>
                </a:lnTo>
                <a:lnTo>
                  <a:pt x="16509" y="415289"/>
                </a:lnTo>
                <a:lnTo>
                  <a:pt x="19303" y="419100"/>
                </a:lnTo>
                <a:lnTo>
                  <a:pt x="22351" y="421639"/>
                </a:lnTo>
                <a:lnTo>
                  <a:pt x="60705" y="459739"/>
                </a:lnTo>
                <a:lnTo>
                  <a:pt x="61213" y="461010"/>
                </a:lnTo>
                <a:lnTo>
                  <a:pt x="67817" y="467360"/>
                </a:lnTo>
                <a:lnTo>
                  <a:pt x="71754" y="469900"/>
                </a:lnTo>
                <a:lnTo>
                  <a:pt x="80137" y="469900"/>
                </a:lnTo>
                <a:lnTo>
                  <a:pt x="82041" y="468629"/>
                </a:lnTo>
                <a:lnTo>
                  <a:pt x="84708" y="464820"/>
                </a:lnTo>
                <a:lnTo>
                  <a:pt x="96275" y="449579"/>
                </a:lnTo>
                <a:lnTo>
                  <a:pt x="74549" y="449579"/>
                </a:lnTo>
                <a:lnTo>
                  <a:pt x="38734" y="414020"/>
                </a:lnTo>
                <a:lnTo>
                  <a:pt x="38100" y="412750"/>
                </a:lnTo>
                <a:lnTo>
                  <a:pt x="37591" y="412750"/>
                </a:lnTo>
                <a:lnTo>
                  <a:pt x="92709" y="369570"/>
                </a:lnTo>
                <a:lnTo>
                  <a:pt x="169900" y="369570"/>
                </a:lnTo>
                <a:lnTo>
                  <a:pt x="170433" y="365760"/>
                </a:lnTo>
                <a:lnTo>
                  <a:pt x="168148" y="360679"/>
                </a:lnTo>
                <a:lnTo>
                  <a:pt x="189097" y="342900"/>
                </a:lnTo>
                <a:lnTo>
                  <a:pt x="214792" y="318770"/>
                </a:lnTo>
                <a:lnTo>
                  <a:pt x="126491" y="318770"/>
                </a:lnTo>
                <a:lnTo>
                  <a:pt x="121792" y="317500"/>
                </a:lnTo>
                <a:close/>
              </a:path>
              <a:path w="434339" h="469900">
                <a:moveTo>
                  <a:pt x="153924" y="387350"/>
                </a:moveTo>
                <a:lnTo>
                  <a:pt x="111378" y="387350"/>
                </a:lnTo>
                <a:lnTo>
                  <a:pt x="117475" y="393700"/>
                </a:lnTo>
                <a:lnTo>
                  <a:pt x="74549" y="449579"/>
                </a:lnTo>
                <a:lnTo>
                  <a:pt x="96275" y="449579"/>
                </a:lnTo>
                <a:lnTo>
                  <a:pt x="138683" y="393700"/>
                </a:lnTo>
                <a:lnTo>
                  <a:pt x="147700" y="393700"/>
                </a:lnTo>
                <a:lnTo>
                  <a:pt x="150875" y="389889"/>
                </a:lnTo>
                <a:lnTo>
                  <a:pt x="153924" y="387350"/>
                </a:lnTo>
                <a:close/>
              </a:path>
              <a:path w="434339" h="469900">
                <a:moveTo>
                  <a:pt x="161289" y="398779"/>
                </a:moveTo>
                <a:lnTo>
                  <a:pt x="160908" y="400050"/>
                </a:lnTo>
                <a:lnTo>
                  <a:pt x="155066" y="405129"/>
                </a:lnTo>
                <a:lnTo>
                  <a:pt x="148843" y="407670"/>
                </a:lnTo>
                <a:lnTo>
                  <a:pt x="142239" y="408939"/>
                </a:lnTo>
                <a:lnTo>
                  <a:pt x="133730" y="420370"/>
                </a:lnTo>
                <a:lnTo>
                  <a:pt x="140753" y="422910"/>
                </a:lnTo>
                <a:lnTo>
                  <a:pt x="162559" y="430529"/>
                </a:lnTo>
                <a:lnTo>
                  <a:pt x="192770" y="438150"/>
                </a:lnTo>
                <a:lnTo>
                  <a:pt x="208154" y="439420"/>
                </a:lnTo>
                <a:lnTo>
                  <a:pt x="223646" y="439420"/>
                </a:lnTo>
                <a:lnTo>
                  <a:pt x="253132" y="438150"/>
                </a:lnTo>
                <a:lnTo>
                  <a:pt x="282273" y="431800"/>
                </a:lnTo>
                <a:lnTo>
                  <a:pt x="310675" y="422910"/>
                </a:lnTo>
                <a:lnTo>
                  <a:pt x="335467" y="410210"/>
                </a:lnTo>
                <a:lnTo>
                  <a:pt x="210343" y="410210"/>
                </a:lnTo>
                <a:lnTo>
                  <a:pt x="197135" y="407670"/>
                </a:lnTo>
                <a:lnTo>
                  <a:pt x="184070" y="406400"/>
                </a:lnTo>
                <a:lnTo>
                  <a:pt x="171195" y="402589"/>
                </a:lnTo>
                <a:lnTo>
                  <a:pt x="161289" y="398779"/>
                </a:lnTo>
                <a:close/>
              </a:path>
              <a:path w="434339" h="469900">
                <a:moveTo>
                  <a:pt x="371348" y="173989"/>
                </a:moveTo>
                <a:lnTo>
                  <a:pt x="366422" y="180339"/>
                </a:lnTo>
                <a:lnTo>
                  <a:pt x="361378" y="185420"/>
                </a:lnTo>
                <a:lnTo>
                  <a:pt x="351027" y="198120"/>
                </a:lnTo>
                <a:lnTo>
                  <a:pt x="371127" y="208279"/>
                </a:lnTo>
                <a:lnTo>
                  <a:pt x="387619" y="222250"/>
                </a:lnTo>
                <a:lnTo>
                  <a:pt x="399087" y="241300"/>
                </a:lnTo>
                <a:lnTo>
                  <a:pt x="404113" y="261620"/>
                </a:lnTo>
                <a:lnTo>
                  <a:pt x="403685" y="275589"/>
                </a:lnTo>
                <a:lnTo>
                  <a:pt x="386968" y="322579"/>
                </a:lnTo>
                <a:lnTo>
                  <a:pt x="361628" y="354329"/>
                </a:lnTo>
                <a:lnTo>
                  <a:pt x="324167" y="382270"/>
                </a:lnTo>
                <a:lnTo>
                  <a:pt x="277276" y="402589"/>
                </a:lnTo>
                <a:lnTo>
                  <a:pt x="223646" y="410210"/>
                </a:lnTo>
                <a:lnTo>
                  <a:pt x="335467" y="410210"/>
                </a:lnTo>
                <a:lnTo>
                  <a:pt x="381904" y="375920"/>
                </a:lnTo>
                <a:lnTo>
                  <a:pt x="413003" y="336550"/>
                </a:lnTo>
                <a:lnTo>
                  <a:pt x="432827" y="283210"/>
                </a:lnTo>
                <a:lnTo>
                  <a:pt x="433958" y="260350"/>
                </a:lnTo>
                <a:lnTo>
                  <a:pt x="428087" y="232410"/>
                </a:lnTo>
                <a:lnTo>
                  <a:pt x="414797" y="208279"/>
                </a:lnTo>
                <a:lnTo>
                  <a:pt x="395436" y="187960"/>
                </a:lnTo>
                <a:lnTo>
                  <a:pt x="371348" y="173989"/>
                </a:lnTo>
                <a:close/>
              </a:path>
              <a:path w="434339" h="469900">
                <a:moveTo>
                  <a:pt x="169900" y="369570"/>
                </a:moveTo>
                <a:lnTo>
                  <a:pt x="92709" y="369570"/>
                </a:lnTo>
                <a:lnTo>
                  <a:pt x="98678" y="374650"/>
                </a:lnTo>
                <a:lnTo>
                  <a:pt x="83819" y="393700"/>
                </a:lnTo>
                <a:lnTo>
                  <a:pt x="82168" y="396239"/>
                </a:lnTo>
                <a:lnTo>
                  <a:pt x="82295" y="398779"/>
                </a:lnTo>
                <a:lnTo>
                  <a:pt x="84200" y="401320"/>
                </a:lnTo>
                <a:lnTo>
                  <a:pt x="85216" y="402589"/>
                </a:lnTo>
                <a:lnTo>
                  <a:pt x="91186" y="402589"/>
                </a:lnTo>
                <a:lnTo>
                  <a:pt x="111378" y="387350"/>
                </a:lnTo>
                <a:lnTo>
                  <a:pt x="153924" y="387350"/>
                </a:lnTo>
                <a:lnTo>
                  <a:pt x="155193" y="383539"/>
                </a:lnTo>
                <a:lnTo>
                  <a:pt x="154558" y="378460"/>
                </a:lnTo>
                <a:lnTo>
                  <a:pt x="162559" y="378460"/>
                </a:lnTo>
                <a:lnTo>
                  <a:pt x="169544" y="372110"/>
                </a:lnTo>
                <a:lnTo>
                  <a:pt x="169900" y="369570"/>
                </a:lnTo>
                <a:close/>
              </a:path>
              <a:path w="434339" h="469900">
                <a:moveTo>
                  <a:pt x="147700" y="393700"/>
                </a:moveTo>
                <a:lnTo>
                  <a:pt x="138683" y="393700"/>
                </a:lnTo>
                <a:lnTo>
                  <a:pt x="142875" y="394970"/>
                </a:lnTo>
                <a:lnTo>
                  <a:pt x="147700" y="393700"/>
                </a:lnTo>
                <a:close/>
              </a:path>
              <a:path w="434339" h="469900">
                <a:moveTo>
                  <a:pt x="162559" y="378460"/>
                </a:moveTo>
                <a:lnTo>
                  <a:pt x="154558" y="378460"/>
                </a:lnTo>
                <a:lnTo>
                  <a:pt x="158495" y="379729"/>
                </a:lnTo>
                <a:lnTo>
                  <a:pt x="162559" y="378460"/>
                </a:lnTo>
                <a:close/>
              </a:path>
              <a:path w="434339" h="469900">
                <a:moveTo>
                  <a:pt x="195623" y="0"/>
                </a:moveTo>
                <a:lnTo>
                  <a:pt x="174490" y="0"/>
                </a:lnTo>
                <a:lnTo>
                  <a:pt x="151455" y="5079"/>
                </a:lnTo>
                <a:lnTo>
                  <a:pt x="103981" y="27939"/>
                </a:lnTo>
                <a:lnTo>
                  <a:pt x="72548" y="52070"/>
                </a:lnTo>
                <a:lnTo>
                  <a:pt x="46402" y="80010"/>
                </a:lnTo>
                <a:lnTo>
                  <a:pt x="26542" y="111760"/>
                </a:lnTo>
                <a:lnTo>
                  <a:pt x="26288" y="111760"/>
                </a:lnTo>
                <a:lnTo>
                  <a:pt x="13287" y="143510"/>
                </a:lnTo>
                <a:lnTo>
                  <a:pt x="4762" y="172720"/>
                </a:lnTo>
                <a:lnTo>
                  <a:pt x="428" y="200660"/>
                </a:lnTo>
                <a:lnTo>
                  <a:pt x="0" y="228600"/>
                </a:lnTo>
                <a:lnTo>
                  <a:pt x="4575" y="262889"/>
                </a:lnTo>
                <a:lnTo>
                  <a:pt x="14224" y="295910"/>
                </a:lnTo>
                <a:lnTo>
                  <a:pt x="28825" y="326389"/>
                </a:lnTo>
                <a:lnTo>
                  <a:pt x="48259" y="354329"/>
                </a:lnTo>
                <a:lnTo>
                  <a:pt x="50545" y="358139"/>
                </a:lnTo>
                <a:lnTo>
                  <a:pt x="55371" y="363220"/>
                </a:lnTo>
                <a:lnTo>
                  <a:pt x="79755" y="345439"/>
                </a:lnTo>
                <a:lnTo>
                  <a:pt x="59938" y="320039"/>
                </a:lnTo>
                <a:lnTo>
                  <a:pt x="44751" y="290829"/>
                </a:lnTo>
                <a:lnTo>
                  <a:pt x="34589" y="260350"/>
                </a:lnTo>
                <a:lnTo>
                  <a:pt x="29844" y="226060"/>
                </a:lnTo>
                <a:lnTo>
                  <a:pt x="30212" y="201929"/>
                </a:lnTo>
                <a:lnTo>
                  <a:pt x="41757" y="152400"/>
                </a:lnTo>
                <a:lnTo>
                  <a:pt x="70441" y="97789"/>
                </a:lnTo>
                <a:lnTo>
                  <a:pt x="120169" y="53339"/>
                </a:lnTo>
                <a:lnTo>
                  <a:pt x="160170" y="33020"/>
                </a:lnTo>
                <a:lnTo>
                  <a:pt x="168878" y="31750"/>
                </a:lnTo>
                <a:lnTo>
                  <a:pt x="177347" y="29210"/>
                </a:lnTo>
                <a:lnTo>
                  <a:pt x="257482" y="29210"/>
                </a:lnTo>
                <a:lnTo>
                  <a:pt x="243790" y="17779"/>
                </a:lnTo>
                <a:lnTo>
                  <a:pt x="224662" y="7620"/>
                </a:lnTo>
                <a:lnTo>
                  <a:pt x="215141" y="3810"/>
                </a:lnTo>
                <a:lnTo>
                  <a:pt x="205454" y="1270"/>
                </a:lnTo>
                <a:lnTo>
                  <a:pt x="195623" y="0"/>
                </a:lnTo>
                <a:close/>
              </a:path>
              <a:path w="434339" h="469900">
                <a:moveTo>
                  <a:pt x="290321" y="298450"/>
                </a:moveTo>
                <a:lnTo>
                  <a:pt x="285623" y="298450"/>
                </a:lnTo>
                <a:lnTo>
                  <a:pt x="276560" y="299720"/>
                </a:lnTo>
                <a:lnTo>
                  <a:pt x="253666" y="330200"/>
                </a:lnTo>
                <a:lnTo>
                  <a:pt x="254057" y="335279"/>
                </a:lnTo>
                <a:lnTo>
                  <a:pt x="255650" y="341629"/>
                </a:lnTo>
                <a:lnTo>
                  <a:pt x="258571" y="350520"/>
                </a:lnTo>
                <a:lnTo>
                  <a:pt x="264413" y="356870"/>
                </a:lnTo>
                <a:lnTo>
                  <a:pt x="272033" y="359410"/>
                </a:lnTo>
                <a:lnTo>
                  <a:pt x="276225" y="361950"/>
                </a:lnTo>
                <a:lnTo>
                  <a:pt x="280669" y="363220"/>
                </a:lnTo>
                <a:lnTo>
                  <a:pt x="285368" y="363220"/>
                </a:lnTo>
                <a:lnTo>
                  <a:pt x="317515" y="332739"/>
                </a:lnTo>
                <a:lnTo>
                  <a:pt x="315626" y="320039"/>
                </a:lnTo>
                <a:lnTo>
                  <a:pt x="309308" y="309879"/>
                </a:lnTo>
                <a:lnTo>
                  <a:pt x="299084" y="302260"/>
                </a:lnTo>
                <a:lnTo>
                  <a:pt x="294893" y="299720"/>
                </a:lnTo>
                <a:lnTo>
                  <a:pt x="290321" y="298450"/>
                </a:lnTo>
                <a:close/>
              </a:path>
              <a:path w="434339" h="469900">
                <a:moveTo>
                  <a:pt x="414019" y="69850"/>
                </a:moveTo>
                <a:lnTo>
                  <a:pt x="410971" y="69850"/>
                </a:lnTo>
                <a:lnTo>
                  <a:pt x="406653" y="71120"/>
                </a:lnTo>
                <a:lnTo>
                  <a:pt x="347835" y="107950"/>
                </a:lnTo>
                <a:lnTo>
                  <a:pt x="307331" y="139700"/>
                </a:lnTo>
                <a:lnTo>
                  <a:pt x="264804" y="176529"/>
                </a:lnTo>
                <a:lnTo>
                  <a:pt x="224281" y="215900"/>
                </a:lnTo>
                <a:lnTo>
                  <a:pt x="173910" y="267970"/>
                </a:lnTo>
                <a:lnTo>
                  <a:pt x="144789" y="298450"/>
                </a:lnTo>
                <a:lnTo>
                  <a:pt x="126491" y="318770"/>
                </a:lnTo>
                <a:lnTo>
                  <a:pt x="214792" y="318770"/>
                </a:lnTo>
                <a:lnTo>
                  <a:pt x="272161" y="262889"/>
                </a:lnTo>
                <a:lnTo>
                  <a:pt x="316310" y="217170"/>
                </a:lnTo>
                <a:lnTo>
                  <a:pt x="357954" y="168910"/>
                </a:lnTo>
                <a:lnTo>
                  <a:pt x="391874" y="124460"/>
                </a:lnTo>
                <a:lnTo>
                  <a:pt x="412852" y="90170"/>
                </a:lnTo>
                <a:lnTo>
                  <a:pt x="415670" y="72389"/>
                </a:lnTo>
                <a:lnTo>
                  <a:pt x="414019" y="69850"/>
                </a:lnTo>
                <a:close/>
              </a:path>
              <a:path w="434339" h="469900">
                <a:moveTo>
                  <a:pt x="106806" y="228600"/>
                </a:moveTo>
                <a:lnTo>
                  <a:pt x="102107" y="228600"/>
                </a:lnTo>
                <a:lnTo>
                  <a:pt x="93045" y="229870"/>
                </a:lnTo>
                <a:lnTo>
                  <a:pt x="68961" y="264160"/>
                </a:lnTo>
                <a:lnTo>
                  <a:pt x="74802" y="279400"/>
                </a:lnTo>
                <a:lnTo>
                  <a:pt x="80644" y="285750"/>
                </a:lnTo>
                <a:lnTo>
                  <a:pt x="88391" y="289560"/>
                </a:lnTo>
                <a:lnTo>
                  <a:pt x="92582" y="292100"/>
                </a:lnTo>
                <a:lnTo>
                  <a:pt x="101853" y="292100"/>
                </a:lnTo>
                <a:lnTo>
                  <a:pt x="110843" y="290829"/>
                </a:lnTo>
                <a:lnTo>
                  <a:pt x="118999" y="288289"/>
                </a:lnTo>
                <a:lnTo>
                  <a:pt x="125821" y="281939"/>
                </a:lnTo>
                <a:lnTo>
                  <a:pt x="130809" y="274320"/>
                </a:lnTo>
                <a:lnTo>
                  <a:pt x="133822" y="262889"/>
                </a:lnTo>
                <a:lnTo>
                  <a:pt x="131952" y="250189"/>
                </a:lnTo>
                <a:lnTo>
                  <a:pt x="125702" y="240029"/>
                </a:lnTo>
                <a:lnTo>
                  <a:pt x="115569" y="232410"/>
                </a:lnTo>
                <a:lnTo>
                  <a:pt x="111378" y="229870"/>
                </a:lnTo>
                <a:lnTo>
                  <a:pt x="106806" y="228600"/>
                </a:lnTo>
                <a:close/>
              </a:path>
              <a:path w="434339" h="469900">
                <a:moveTo>
                  <a:pt x="150494" y="80010"/>
                </a:moveTo>
                <a:lnTo>
                  <a:pt x="107823" y="96520"/>
                </a:lnTo>
                <a:lnTo>
                  <a:pt x="84581" y="133350"/>
                </a:lnTo>
                <a:lnTo>
                  <a:pt x="83262" y="146050"/>
                </a:lnTo>
                <a:lnTo>
                  <a:pt x="84264" y="156210"/>
                </a:lnTo>
                <a:lnTo>
                  <a:pt x="110569" y="187960"/>
                </a:lnTo>
                <a:lnTo>
                  <a:pt x="131952" y="193039"/>
                </a:lnTo>
                <a:lnTo>
                  <a:pt x="143174" y="191770"/>
                </a:lnTo>
                <a:lnTo>
                  <a:pt x="154193" y="189229"/>
                </a:lnTo>
                <a:lnTo>
                  <a:pt x="164760" y="184150"/>
                </a:lnTo>
                <a:lnTo>
                  <a:pt x="174625" y="176529"/>
                </a:lnTo>
                <a:lnTo>
                  <a:pt x="182866" y="168910"/>
                </a:lnTo>
                <a:lnTo>
                  <a:pt x="123951" y="168910"/>
                </a:lnTo>
                <a:lnTo>
                  <a:pt x="117093" y="165100"/>
                </a:lnTo>
                <a:lnTo>
                  <a:pt x="112649" y="160020"/>
                </a:lnTo>
                <a:lnTo>
                  <a:pt x="108076" y="154939"/>
                </a:lnTo>
                <a:lnTo>
                  <a:pt x="106552" y="147320"/>
                </a:lnTo>
                <a:lnTo>
                  <a:pt x="129849" y="110489"/>
                </a:lnTo>
                <a:lnTo>
                  <a:pt x="143517" y="105410"/>
                </a:lnTo>
                <a:lnTo>
                  <a:pt x="193790" y="105410"/>
                </a:lnTo>
                <a:lnTo>
                  <a:pt x="188721" y="97789"/>
                </a:lnTo>
                <a:lnTo>
                  <a:pt x="181016" y="90170"/>
                </a:lnTo>
                <a:lnTo>
                  <a:pt x="171942" y="85089"/>
                </a:lnTo>
                <a:lnTo>
                  <a:pt x="161700" y="81279"/>
                </a:lnTo>
                <a:lnTo>
                  <a:pt x="150494" y="80010"/>
                </a:lnTo>
                <a:close/>
              </a:path>
              <a:path w="434339" h="469900">
                <a:moveTo>
                  <a:pt x="257482" y="29210"/>
                </a:moveTo>
                <a:lnTo>
                  <a:pt x="192730" y="29210"/>
                </a:lnTo>
                <a:lnTo>
                  <a:pt x="199643" y="30479"/>
                </a:lnTo>
                <a:lnTo>
                  <a:pt x="213232" y="35560"/>
                </a:lnTo>
                <a:lnTo>
                  <a:pt x="249023" y="66039"/>
                </a:lnTo>
                <a:lnTo>
                  <a:pt x="260556" y="101600"/>
                </a:lnTo>
                <a:lnTo>
                  <a:pt x="259212" y="115570"/>
                </a:lnTo>
                <a:lnTo>
                  <a:pt x="254000" y="130810"/>
                </a:lnTo>
                <a:lnTo>
                  <a:pt x="251265" y="137160"/>
                </a:lnTo>
                <a:lnTo>
                  <a:pt x="249364" y="144779"/>
                </a:lnTo>
                <a:lnTo>
                  <a:pt x="248320" y="152400"/>
                </a:lnTo>
                <a:lnTo>
                  <a:pt x="248284" y="162560"/>
                </a:lnTo>
                <a:lnTo>
                  <a:pt x="248412" y="165100"/>
                </a:lnTo>
                <a:lnTo>
                  <a:pt x="249046" y="168910"/>
                </a:lnTo>
                <a:lnTo>
                  <a:pt x="250316" y="172720"/>
                </a:lnTo>
                <a:lnTo>
                  <a:pt x="257524" y="166370"/>
                </a:lnTo>
                <a:lnTo>
                  <a:pt x="272176" y="153670"/>
                </a:lnTo>
                <a:lnTo>
                  <a:pt x="279526" y="146050"/>
                </a:lnTo>
                <a:lnTo>
                  <a:pt x="279907" y="146050"/>
                </a:lnTo>
                <a:lnTo>
                  <a:pt x="280415" y="144779"/>
                </a:lnTo>
                <a:lnTo>
                  <a:pt x="287563" y="125729"/>
                </a:lnTo>
                <a:lnTo>
                  <a:pt x="290353" y="106679"/>
                </a:lnTo>
                <a:lnTo>
                  <a:pt x="289190" y="87629"/>
                </a:lnTo>
                <a:lnTo>
                  <a:pt x="284099" y="68579"/>
                </a:lnTo>
                <a:lnTo>
                  <a:pt x="274187" y="49529"/>
                </a:lnTo>
                <a:lnTo>
                  <a:pt x="260524" y="31750"/>
                </a:lnTo>
                <a:lnTo>
                  <a:pt x="257482" y="29210"/>
                </a:lnTo>
                <a:close/>
              </a:path>
              <a:path w="434339" h="469900">
                <a:moveTo>
                  <a:pt x="193790" y="105410"/>
                </a:moveTo>
                <a:lnTo>
                  <a:pt x="158495" y="105410"/>
                </a:lnTo>
                <a:lnTo>
                  <a:pt x="165353" y="107950"/>
                </a:lnTo>
                <a:lnTo>
                  <a:pt x="174370" y="118110"/>
                </a:lnTo>
                <a:lnTo>
                  <a:pt x="159003" y="157479"/>
                </a:lnTo>
                <a:lnTo>
                  <a:pt x="131952" y="168910"/>
                </a:lnTo>
                <a:lnTo>
                  <a:pt x="182866" y="168910"/>
                </a:lnTo>
                <a:lnTo>
                  <a:pt x="189595" y="160020"/>
                </a:lnTo>
                <a:lnTo>
                  <a:pt x="194681" y="149860"/>
                </a:lnTo>
                <a:lnTo>
                  <a:pt x="197992" y="139700"/>
                </a:lnTo>
                <a:lnTo>
                  <a:pt x="199366" y="128270"/>
                </a:lnTo>
                <a:lnTo>
                  <a:pt x="198215" y="116839"/>
                </a:lnTo>
                <a:lnTo>
                  <a:pt x="194635" y="106679"/>
                </a:lnTo>
                <a:lnTo>
                  <a:pt x="193790" y="10541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6248653" y="2931667"/>
            <a:ext cx="434340" cy="469900"/>
          </a:xfrm>
          <a:custGeom>
            <a:rect l="l" t="t" r="r" b="b"/>
            <a:pathLst>
              <a:path w="434340" h="469900">
                <a:moveTo>
                  <a:pt x="121793" y="317500"/>
                </a:moveTo>
                <a:lnTo>
                  <a:pt x="115950" y="317500"/>
                </a:lnTo>
                <a:lnTo>
                  <a:pt x="112013" y="321310"/>
                </a:lnTo>
                <a:lnTo>
                  <a:pt x="109093" y="325120"/>
                </a:lnTo>
                <a:lnTo>
                  <a:pt x="107823" y="328929"/>
                </a:lnTo>
                <a:lnTo>
                  <a:pt x="108458" y="332739"/>
                </a:lnTo>
                <a:lnTo>
                  <a:pt x="104521" y="332739"/>
                </a:lnTo>
                <a:lnTo>
                  <a:pt x="100330" y="334010"/>
                </a:lnTo>
                <a:lnTo>
                  <a:pt x="97409" y="336550"/>
                </a:lnTo>
                <a:lnTo>
                  <a:pt x="94361" y="339089"/>
                </a:lnTo>
                <a:lnTo>
                  <a:pt x="93091" y="342900"/>
                </a:lnTo>
                <a:lnTo>
                  <a:pt x="93725" y="347979"/>
                </a:lnTo>
                <a:lnTo>
                  <a:pt x="22351" y="402589"/>
                </a:lnTo>
                <a:lnTo>
                  <a:pt x="18923" y="405129"/>
                </a:lnTo>
                <a:lnTo>
                  <a:pt x="16891" y="407670"/>
                </a:lnTo>
                <a:lnTo>
                  <a:pt x="16806" y="410210"/>
                </a:lnTo>
                <a:lnTo>
                  <a:pt x="16679" y="412750"/>
                </a:lnTo>
                <a:lnTo>
                  <a:pt x="16510" y="415289"/>
                </a:lnTo>
                <a:lnTo>
                  <a:pt x="19304" y="419100"/>
                </a:lnTo>
                <a:lnTo>
                  <a:pt x="22351" y="421639"/>
                </a:lnTo>
                <a:lnTo>
                  <a:pt x="60706" y="459739"/>
                </a:lnTo>
                <a:lnTo>
                  <a:pt x="61213" y="461010"/>
                </a:lnTo>
                <a:lnTo>
                  <a:pt x="67818" y="467360"/>
                </a:lnTo>
                <a:lnTo>
                  <a:pt x="71755" y="469900"/>
                </a:lnTo>
                <a:lnTo>
                  <a:pt x="80137" y="469900"/>
                </a:lnTo>
                <a:lnTo>
                  <a:pt x="82042" y="468629"/>
                </a:lnTo>
                <a:lnTo>
                  <a:pt x="84709" y="464820"/>
                </a:lnTo>
                <a:lnTo>
                  <a:pt x="96275" y="449579"/>
                </a:lnTo>
                <a:lnTo>
                  <a:pt x="74549" y="449579"/>
                </a:lnTo>
                <a:lnTo>
                  <a:pt x="38735" y="414020"/>
                </a:lnTo>
                <a:lnTo>
                  <a:pt x="38100" y="412750"/>
                </a:lnTo>
                <a:lnTo>
                  <a:pt x="37592" y="412750"/>
                </a:lnTo>
                <a:lnTo>
                  <a:pt x="92710" y="369570"/>
                </a:lnTo>
                <a:lnTo>
                  <a:pt x="169900" y="369570"/>
                </a:lnTo>
                <a:lnTo>
                  <a:pt x="170434" y="365760"/>
                </a:lnTo>
                <a:lnTo>
                  <a:pt x="168148" y="360679"/>
                </a:lnTo>
                <a:lnTo>
                  <a:pt x="189097" y="342900"/>
                </a:lnTo>
                <a:lnTo>
                  <a:pt x="214792" y="318770"/>
                </a:lnTo>
                <a:lnTo>
                  <a:pt x="126492" y="318770"/>
                </a:lnTo>
                <a:lnTo>
                  <a:pt x="121793" y="317500"/>
                </a:lnTo>
                <a:close/>
              </a:path>
              <a:path w="434340" h="469900">
                <a:moveTo>
                  <a:pt x="153924" y="387350"/>
                </a:moveTo>
                <a:lnTo>
                  <a:pt x="111379" y="387350"/>
                </a:lnTo>
                <a:lnTo>
                  <a:pt x="117475" y="393700"/>
                </a:lnTo>
                <a:lnTo>
                  <a:pt x="74549" y="449579"/>
                </a:lnTo>
                <a:lnTo>
                  <a:pt x="96275" y="449579"/>
                </a:lnTo>
                <a:lnTo>
                  <a:pt x="138684" y="393700"/>
                </a:lnTo>
                <a:lnTo>
                  <a:pt x="147700" y="393700"/>
                </a:lnTo>
                <a:lnTo>
                  <a:pt x="150875" y="389889"/>
                </a:lnTo>
                <a:lnTo>
                  <a:pt x="153924" y="387350"/>
                </a:lnTo>
                <a:close/>
              </a:path>
              <a:path w="434340" h="469900">
                <a:moveTo>
                  <a:pt x="161290" y="398779"/>
                </a:moveTo>
                <a:lnTo>
                  <a:pt x="160909" y="400050"/>
                </a:lnTo>
                <a:lnTo>
                  <a:pt x="155067" y="405129"/>
                </a:lnTo>
                <a:lnTo>
                  <a:pt x="148844" y="407670"/>
                </a:lnTo>
                <a:lnTo>
                  <a:pt x="142240" y="408939"/>
                </a:lnTo>
                <a:lnTo>
                  <a:pt x="133731" y="420370"/>
                </a:lnTo>
                <a:lnTo>
                  <a:pt x="140753" y="422910"/>
                </a:lnTo>
                <a:lnTo>
                  <a:pt x="162560" y="430529"/>
                </a:lnTo>
                <a:lnTo>
                  <a:pt x="192770" y="438150"/>
                </a:lnTo>
                <a:lnTo>
                  <a:pt x="208154" y="439420"/>
                </a:lnTo>
                <a:lnTo>
                  <a:pt x="223647" y="439420"/>
                </a:lnTo>
                <a:lnTo>
                  <a:pt x="253132" y="438150"/>
                </a:lnTo>
                <a:lnTo>
                  <a:pt x="282273" y="431800"/>
                </a:lnTo>
                <a:lnTo>
                  <a:pt x="310675" y="422910"/>
                </a:lnTo>
                <a:lnTo>
                  <a:pt x="335467" y="410210"/>
                </a:lnTo>
                <a:lnTo>
                  <a:pt x="210343" y="410210"/>
                </a:lnTo>
                <a:lnTo>
                  <a:pt x="197135" y="407670"/>
                </a:lnTo>
                <a:lnTo>
                  <a:pt x="184070" y="406400"/>
                </a:lnTo>
                <a:lnTo>
                  <a:pt x="171196" y="402589"/>
                </a:lnTo>
                <a:lnTo>
                  <a:pt x="161290" y="398779"/>
                </a:lnTo>
                <a:close/>
              </a:path>
              <a:path w="434340" h="469900">
                <a:moveTo>
                  <a:pt x="371348" y="173989"/>
                </a:moveTo>
                <a:lnTo>
                  <a:pt x="366422" y="180339"/>
                </a:lnTo>
                <a:lnTo>
                  <a:pt x="361378" y="185420"/>
                </a:lnTo>
                <a:lnTo>
                  <a:pt x="351027" y="198120"/>
                </a:lnTo>
                <a:lnTo>
                  <a:pt x="371127" y="208279"/>
                </a:lnTo>
                <a:lnTo>
                  <a:pt x="387619" y="222250"/>
                </a:lnTo>
                <a:lnTo>
                  <a:pt x="399087" y="241300"/>
                </a:lnTo>
                <a:lnTo>
                  <a:pt x="404114" y="261620"/>
                </a:lnTo>
                <a:lnTo>
                  <a:pt x="403685" y="275589"/>
                </a:lnTo>
                <a:lnTo>
                  <a:pt x="386969" y="322579"/>
                </a:lnTo>
                <a:lnTo>
                  <a:pt x="361628" y="354329"/>
                </a:lnTo>
                <a:lnTo>
                  <a:pt x="324167" y="382270"/>
                </a:lnTo>
                <a:lnTo>
                  <a:pt x="277276" y="402589"/>
                </a:lnTo>
                <a:lnTo>
                  <a:pt x="223647" y="410210"/>
                </a:lnTo>
                <a:lnTo>
                  <a:pt x="335467" y="410210"/>
                </a:lnTo>
                <a:lnTo>
                  <a:pt x="381904" y="375920"/>
                </a:lnTo>
                <a:lnTo>
                  <a:pt x="413003" y="336550"/>
                </a:lnTo>
                <a:lnTo>
                  <a:pt x="432827" y="283210"/>
                </a:lnTo>
                <a:lnTo>
                  <a:pt x="433959" y="260350"/>
                </a:lnTo>
                <a:lnTo>
                  <a:pt x="428087" y="232410"/>
                </a:lnTo>
                <a:lnTo>
                  <a:pt x="414797" y="208279"/>
                </a:lnTo>
                <a:lnTo>
                  <a:pt x="395436" y="187960"/>
                </a:lnTo>
                <a:lnTo>
                  <a:pt x="371348" y="173989"/>
                </a:lnTo>
                <a:close/>
              </a:path>
              <a:path w="434340" h="469900">
                <a:moveTo>
                  <a:pt x="169900" y="369570"/>
                </a:moveTo>
                <a:lnTo>
                  <a:pt x="92710" y="369570"/>
                </a:lnTo>
                <a:lnTo>
                  <a:pt x="98679" y="374650"/>
                </a:lnTo>
                <a:lnTo>
                  <a:pt x="83820" y="393700"/>
                </a:lnTo>
                <a:lnTo>
                  <a:pt x="82169" y="396239"/>
                </a:lnTo>
                <a:lnTo>
                  <a:pt x="82296" y="398779"/>
                </a:lnTo>
                <a:lnTo>
                  <a:pt x="84200" y="401320"/>
                </a:lnTo>
                <a:lnTo>
                  <a:pt x="85217" y="402589"/>
                </a:lnTo>
                <a:lnTo>
                  <a:pt x="91186" y="402589"/>
                </a:lnTo>
                <a:lnTo>
                  <a:pt x="111379" y="387350"/>
                </a:lnTo>
                <a:lnTo>
                  <a:pt x="153924" y="387350"/>
                </a:lnTo>
                <a:lnTo>
                  <a:pt x="155194" y="383539"/>
                </a:lnTo>
                <a:lnTo>
                  <a:pt x="154559" y="378460"/>
                </a:lnTo>
                <a:lnTo>
                  <a:pt x="162560" y="378460"/>
                </a:lnTo>
                <a:lnTo>
                  <a:pt x="169545" y="372110"/>
                </a:lnTo>
                <a:lnTo>
                  <a:pt x="169900" y="369570"/>
                </a:lnTo>
                <a:close/>
              </a:path>
              <a:path w="434340" h="469900">
                <a:moveTo>
                  <a:pt x="147700" y="393700"/>
                </a:moveTo>
                <a:lnTo>
                  <a:pt x="138684" y="393700"/>
                </a:lnTo>
                <a:lnTo>
                  <a:pt x="142875" y="394970"/>
                </a:lnTo>
                <a:lnTo>
                  <a:pt x="147700" y="393700"/>
                </a:lnTo>
                <a:close/>
              </a:path>
              <a:path w="434340" h="469900">
                <a:moveTo>
                  <a:pt x="162560" y="378460"/>
                </a:moveTo>
                <a:lnTo>
                  <a:pt x="154559" y="378460"/>
                </a:lnTo>
                <a:lnTo>
                  <a:pt x="158496" y="379729"/>
                </a:lnTo>
                <a:lnTo>
                  <a:pt x="162560" y="378460"/>
                </a:lnTo>
                <a:close/>
              </a:path>
              <a:path w="434340" h="469900">
                <a:moveTo>
                  <a:pt x="195623" y="0"/>
                </a:moveTo>
                <a:lnTo>
                  <a:pt x="174490" y="0"/>
                </a:lnTo>
                <a:lnTo>
                  <a:pt x="151455" y="5079"/>
                </a:lnTo>
                <a:lnTo>
                  <a:pt x="103981" y="27939"/>
                </a:lnTo>
                <a:lnTo>
                  <a:pt x="72548" y="52070"/>
                </a:lnTo>
                <a:lnTo>
                  <a:pt x="46402" y="80010"/>
                </a:lnTo>
                <a:lnTo>
                  <a:pt x="26543" y="111760"/>
                </a:lnTo>
                <a:lnTo>
                  <a:pt x="26288" y="111760"/>
                </a:lnTo>
                <a:lnTo>
                  <a:pt x="13287" y="143510"/>
                </a:lnTo>
                <a:lnTo>
                  <a:pt x="4762" y="172720"/>
                </a:lnTo>
                <a:lnTo>
                  <a:pt x="428" y="200660"/>
                </a:lnTo>
                <a:lnTo>
                  <a:pt x="0" y="228600"/>
                </a:lnTo>
                <a:lnTo>
                  <a:pt x="4575" y="262889"/>
                </a:lnTo>
                <a:lnTo>
                  <a:pt x="14224" y="295910"/>
                </a:lnTo>
                <a:lnTo>
                  <a:pt x="28825" y="326389"/>
                </a:lnTo>
                <a:lnTo>
                  <a:pt x="48260" y="354329"/>
                </a:lnTo>
                <a:lnTo>
                  <a:pt x="50546" y="358139"/>
                </a:lnTo>
                <a:lnTo>
                  <a:pt x="55372" y="363220"/>
                </a:lnTo>
                <a:lnTo>
                  <a:pt x="79756" y="345439"/>
                </a:lnTo>
                <a:lnTo>
                  <a:pt x="59938" y="320039"/>
                </a:lnTo>
                <a:lnTo>
                  <a:pt x="44751" y="290829"/>
                </a:lnTo>
                <a:lnTo>
                  <a:pt x="34589" y="260350"/>
                </a:lnTo>
                <a:lnTo>
                  <a:pt x="29845" y="226060"/>
                </a:lnTo>
                <a:lnTo>
                  <a:pt x="30212" y="201929"/>
                </a:lnTo>
                <a:lnTo>
                  <a:pt x="41757" y="152400"/>
                </a:lnTo>
                <a:lnTo>
                  <a:pt x="70441" y="97789"/>
                </a:lnTo>
                <a:lnTo>
                  <a:pt x="120169" y="53339"/>
                </a:lnTo>
                <a:lnTo>
                  <a:pt x="160170" y="33020"/>
                </a:lnTo>
                <a:lnTo>
                  <a:pt x="168878" y="31750"/>
                </a:lnTo>
                <a:lnTo>
                  <a:pt x="177347" y="29210"/>
                </a:lnTo>
                <a:lnTo>
                  <a:pt x="257482" y="29210"/>
                </a:lnTo>
                <a:lnTo>
                  <a:pt x="243790" y="17779"/>
                </a:lnTo>
                <a:lnTo>
                  <a:pt x="224662" y="7620"/>
                </a:lnTo>
                <a:lnTo>
                  <a:pt x="215141" y="3810"/>
                </a:lnTo>
                <a:lnTo>
                  <a:pt x="205454" y="1270"/>
                </a:lnTo>
                <a:lnTo>
                  <a:pt x="195623" y="0"/>
                </a:lnTo>
                <a:close/>
              </a:path>
              <a:path w="434340" h="469900">
                <a:moveTo>
                  <a:pt x="290322" y="298450"/>
                </a:moveTo>
                <a:lnTo>
                  <a:pt x="285623" y="298450"/>
                </a:lnTo>
                <a:lnTo>
                  <a:pt x="276560" y="299720"/>
                </a:lnTo>
                <a:lnTo>
                  <a:pt x="253666" y="330200"/>
                </a:lnTo>
                <a:lnTo>
                  <a:pt x="254057" y="335279"/>
                </a:lnTo>
                <a:lnTo>
                  <a:pt x="255650" y="341629"/>
                </a:lnTo>
                <a:lnTo>
                  <a:pt x="258572" y="350520"/>
                </a:lnTo>
                <a:lnTo>
                  <a:pt x="264414" y="356870"/>
                </a:lnTo>
                <a:lnTo>
                  <a:pt x="272034" y="359410"/>
                </a:lnTo>
                <a:lnTo>
                  <a:pt x="276225" y="361950"/>
                </a:lnTo>
                <a:lnTo>
                  <a:pt x="280670" y="363220"/>
                </a:lnTo>
                <a:lnTo>
                  <a:pt x="285369" y="363220"/>
                </a:lnTo>
                <a:lnTo>
                  <a:pt x="317515" y="332739"/>
                </a:lnTo>
                <a:lnTo>
                  <a:pt x="315626" y="320039"/>
                </a:lnTo>
                <a:lnTo>
                  <a:pt x="309308" y="309879"/>
                </a:lnTo>
                <a:lnTo>
                  <a:pt x="299085" y="302260"/>
                </a:lnTo>
                <a:lnTo>
                  <a:pt x="294894" y="299720"/>
                </a:lnTo>
                <a:lnTo>
                  <a:pt x="290322" y="298450"/>
                </a:lnTo>
                <a:close/>
              </a:path>
              <a:path w="434340" h="469900">
                <a:moveTo>
                  <a:pt x="414020" y="69850"/>
                </a:moveTo>
                <a:lnTo>
                  <a:pt x="410972" y="69850"/>
                </a:lnTo>
                <a:lnTo>
                  <a:pt x="406653" y="71120"/>
                </a:lnTo>
                <a:lnTo>
                  <a:pt x="347835" y="107950"/>
                </a:lnTo>
                <a:lnTo>
                  <a:pt x="307331" y="139700"/>
                </a:lnTo>
                <a:lnTo>
                  <a:pt x="264804" y="176529"/>
                </a:lnTo>
                <a:lnTo>
                  <a:pt x="224282" y="215900"/>
                </a:lnTo>
                <a:lnTo>
                  <a:pt x="173910" y="267970"/>
                </a:lnTo>
                <a:lnTo>
                  <a:pt x="144789" y="298450"/>
                </a:lnTo>
                <a:lnTo>
                  <a:pt x="126492" y="318770"/>
                </a:lnTo>
                <a:lnTo>
                  <a:pt x="214792" y="318770"/>
                </a:lnTo>
                <a:lnTo>
                  <a:pt x="272161" y="262889"/>
                </a:lnTo>
                <a:lnTo>
                  <a:pt x="316310" y="217170"/>
                </a:lnTo>
                <a:lnTo>
                  <a:pt x="357954" y="168910"/>
                </a:lnTo>
                <a:lnTo>
                  <a:pt x="391874" y="124460"/>
                </a:lnTo>
                <a:lnTo>
                  <a:pt x="412852" y="90170"/>
                </a:lnTo>
                <a:lnTo>
                  <a:pt x="415671" y="72389"/>
                </a:lnTo>
                <a:lnTo>
                  <a:pt x="414020" y="69850"/>
                </a:lnTo>
                <a:close/>
              </a:path>
              <a:path w="434340" h="469900">
                <a:moveTo>
                  <a:pt x="106807" y="228600"/>
                </a:moveTo>
                <a:lnTo>
                  <a:pt x="102108" y="228600"/>
                </a:lnTo>
                <a:lnTo>
                  <a:pt x="93045" y="229870"/>
                </a:lnTo>
                <a:lnTo>
                  <a:pt x="68961" y="264160"/>
                </a:lnTo>
                <a:lnTo>
                  <a:pt x="74803" y="279400"/>
                </a:lnTo>
                <a:lnTo>
                  <a:pt x="80645" y="285750"/>
                </a:lnTo>
                <a:lnTo>
                  <a:pt x="88392" y="289560"/>
                </a:lnTo>
                <a:lnTo>
                  <a:pt x="92583" y="292100"/>
                </a:lnTo>
                <a:lnTo>
                  <a:pt x="101854" y="292100"/>
                </a:lnTo>
                <a:lnTo>
                  <a:pt x="110843" y="290829"/>
                </a:lnTo>
                <a:lnTo>
                  <a:pt x="118999" y="288289"/>
                </a:lnTo>
                <a:lnTo>
                  <a:pt x="125821" y="281939"/>
                </a:lnTo>
                <a:lnTo>
                  <a:pt x="130810" y="274320"/>
                </a:lnTo>
                <a:lnTo>
                  <a:pt x="133822" y="262889"/>
                </a:lnTo>
                <a:lnTo>
                  <a:pt x="131953" y="250189"/>
                </a:lnTo>
                <a:lnTo>
                  <a:pt x="125702" y="240029"/>
                </a:lnTo>
                <a:lnTo>
                  <a:pt x="115570" y="232410"/>
                </a:lnTo>
                <a:lnTo>
                  <a:pt x="111379" y="229870"/>
                </a:lnTo>
                <a:lnTo>
                  <a:pt x="106807" y="228600"/>
                </a:lnTo>
                <a:close/>
              </a:path>
              <a:path w="434340" h="469900">
                <a:moveTo>
                  <a:pt x="150495" y="80010"/>
                </a:moveTo>
                <a:lnTo>
                  <a:pt x="107823" y="96520"/>
                </a:lnTo>
                <a:lnTo>
                  <a:pt x="84582" y="133350"/>
                </a:lnTo>
                <a:lnTo>
                  <a:pt x="83262" y="146050"/>
                </a:lnTo>
                <a:lnTo>
                  <a:pt x="84264" y="156210"/>
                </a:lnTo>
                <a:lnTo>
                  <a:pt x="110569" y="187960"/>
                </a:lnTo>
                <a:lnTo>
                  <a:pt x="131953" y="193039"/>
                </a:lnTo>
                <a:lnTo>
                  <a:pt x="143174" y="191770"/>
                </a:lnTo>
                <a:lnTo>
                  <a:pt x="154193" y="189229"/>
                </a:lnTo>
                <a:lnTo>
                  <a:pt x="164760" y="184150"/>
                </a:lnTo>
                <a:lnTo>
                  <a:pt x="174625" y="176529"/>
                </a:lnTo>
                <a:lnTo>
                  <a:pt x="182866" y="168910"/>
                </a:lnTo>
                <a:lnTo>
                  <a:pt x="123951" y="168910"/>
                </a:lnTo>
                <a:lnTo>
                  <a:pt x="117094" y="165100"/>
                </a:lnTo>
                <a:lnTo>
                  <a:pt x="112649" y="160020"/>
                </a:lnTo>
                <a:lnTo>
                  <a:pt x="108076" y="154939"/>
                </a:lnTo>
                <a:lnTo>
                  <a:pt x="106553" y="147320"/>
                </a:lnTo>
                <a:lnTo>
                  <a:pt x="129849" y="110489"/>
                </a:lnTo>
                <a:lnTo>
                  <a:pt x="143517" y="105410"/>
                </a:lnTo>
                <a:lnTo>
                  <a:pt x="193790" y="105410"/>
                </a:lnTo>
                <a:lnTo>
                  <a:pt x="188722" y="97789"/>
                </a:lnTo>
                <a:lnTo>
                  <a:pt x="181016" y="90170"/>
                </a:lnTo>
                <a:lnTo>
                  <a:pt x="171942" y="85089"/>
                </a:lnTo>
                <a:lnTo>
                  <a:pt x="161700" y="81279"/>
                </a:lnTo>
                <a:lnTo>
                  <a:pt x="150495" y="80010"/>
                </a:lnTo>
                <a:close/>
              </a:path>
              <a:path w="434340" h="469900">
                <a:moveTo>
                  <a:pt x="257482" y="29210"/>
                </a:moveTo>
                <a:lnTo>
                  <a:pt x="192730" y="29210"/>
                </a:lnTo>
                <a:lnTo>
                  <a:pt x="199644" y="30479"/>
                </a:lnTo>
                <a:lnTo>
                  <a:pt x="213233" y="35560"/>
                </a:lnTo>
                <a:lnTo>
                  <a:pt x="249023" y="66039"/>
                </a:lnTo>
                <a:lnTo>
                  <a:pt x="260556" y="101600"/>
                </a:lnTo>
                <a:lnTo>
                  <a:pt x="259212" y="115570"/>
                </a:lnTo>
                <a:lnTo>
                  <a:pt x="254000" y="130810"/>
                </a:lnTo>
                <a:lnTo>
                  <a:pt x="251265" y="137160"/>
                </a:lnTo>
                <a:lnTo>
                  <a:pt x="249364" y="144779"/>
                </a:lnTo>
                <a:lnTo>
                  <a:pt x="248320" y="152400"/>
                </a:lnTo>
                <a:lnTo>
                  <a:pt x="248285" y="162560"/>
                </a:lnTo>
                <a:lnTo>
                  <a:pt x="248412" y="165100"/>
                </a:lnTo>
                <a:lnTo>
                  <a:pt x="249047" y="168910"/>
                </a:lnTo>
                <a:lnTo>
                  <a:pt x="250317" y="172720"/>
                </a:lnTo>
                <a:lnTo>
                  <a:pt x="257524" y="166370"/>
                </a:lnTo>
                <a:lnTo>
                  <a:pt x="272176" y="153670"/>
                </a:lnTo>
                <a:lnTo>
                  <a:pt x="279526" y="146050"/>
                </a:lnTo>
                <a:lnTo>
                  <a:pt x="279907" y="146050"/>
                </a:lnTo>
                <a:lnTo>
                  <a:pt x="280416" y="144779"/>
                </a:lnTo>
                <a:lnTo>
                  <a:pt x="287563" y="125729"/>
                </a:lnTo>
                <a:lnTo>
                  <a:pt x="290353" y="106679"/>
                </a:lnTo>
                <a:lnTo>
                  <a:pt x="289190" y="87629"/>
                </a:lnTo>
                <a:lnTo>
                  <a:pt x="284099" y="68579"/>
                </a:lnTo>
                <a:lnTo>
                  <a:pt x="274187" y="49529"/>
                </a:lnTo>
                <a:lnTo>
                  <a:pt x="260524" y="31750"/>
                </a:lnTo>
                <a:lnTo>
                  <a:pt x="257482" y="29210"/>
                </a:lnTo>
                <a:close/>
              </a:path>
              <a:path w="434340" h="469900">
                <a:moveTo>
                  <a:pt x="193790" y="105410"/>
                </a:moveTo>
                <a:lnTo>
                  <a:pt x="158496" y="105410"/>
                </a:lnTo>
                <a:lnTo>
                  <a:pt x="165354" y="107950"/>
                </a:lnTo>
                <a:lnTo>
                  <a:pt x="174371" y="118110"/>
                </a:lnTo>
                <a:lnTo>
                  <a:pt x="159004" y="157479"/>
                </a:lnTo>
                <a:lnTo>
                  <a:pt x="131953" y="168910"/>
                </a:lnTo>
                <a:lnTo>
                  <a:pt x="182866" y="168910"/>
                </a:lnTo>
                <a:lnTo>
                  <a:pt x="189595" y="160020"/>
                </a:lnTo>
                <a:lnTo>
                  <a:pt x="194681" y="149860"/>
                </a:lnTo>
                <a:lnTo>
                  <a:pt x="197993" y="139700"/>
                </a:lnTo>
                <a:lnTo>
                  <a:pt x="199366" y="128270"/>
                </a:lnTo>
                <a:lnTo>
                  <a:pt x="198215" y="116839"/>
                </a:lnTo>
                <a:lnTo>
                  <a:pt x="194635" y="106679"/>
                </a:lnTo>
                <a:lnTo>
                  <a:pt x="193790" y="10541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6846061" y="4146041"/>
            <a:ext cx="434340" cy="468630"/>
          </a:xfrm>
          <a:custGeom>
            <a:rect l="l" t="t" r="r" b="b"/>
            <a:pathLst>
              <a:path w="434340" h="468629">
                <a:moveTo>
                  <a:pt x="121793" y="316229"/>
                </a:moveTo>
                <a:lnTo>
                  <a:pt x="115951" y="317499"/>
                </a:lnTo>
                <a:lnTo>
                  <a:pt x="109093" y="323849"/>
                </a:lnTo>
                <a:lnTo>
                  <a:pt x="107823" y="327659"/>
                </a:lnTo>
                <a:lnTo>
                  <a:pt x="108458" y="331469"/>
                </a:lnTo>
                <a:lnTo>
                  <a:pt x="104521" y="331469"/>
                </a:lnTo>
                <a:lnTo>
                  <a:pt x="100330" y="332739"/>
                </a:lnTo>
                <a:lnTo>
                  <a:pt x="94361" y="339089"/>
                </a:lnTo>
                <a:lnTo>
                  <a:pt x="93091" y="342899"/>
                </a:lnTo>
                <a:lnTo>
                  <a:pt x="93726" y="346709"/>
                </a:lnTo>
                <a:lnTo>
                  <a:pt x="22352" y="401319"/>
                </a:lnTo>
                <a:lnTo>
                  <a:pt x="18923" y="403859"/>
                </a:lnTo>
                <a:lnTo>
                  <a:pt x="16891" y="406399"/>
                </a:lnTo>
                <a:lnTo>
                  <a:pt x="16806" y="408939"/>
                </a:lnTo>
                <a:lnTo>
                  <a:pt x="16679" y="411479"/>
                </a:lnTo>
                <a:lnTo>
                  <a:pt x="16510" y="414019"/>
                </a:lnTo>
                <a:lnTo>
                  <a:pt x="19304" y="417829"/>
                </a:lnTo>
                <a:lnTo>
                  <a:pt x="22352" y="420369"/>
                </a:lnTo>
                <a:lnTo>
                  <a:pt x="60706" y="458469"/>
                </a:lnTo>
                <a:lnTo>
                  <a:pt x="61214" y="458469"/>
                </a:lnTo>
                <a:lnTo>
                  <a:pt x="67818" y="466089"/>
                </a:lnTo>
                <a:lnTo>
                  <a:pt x="71755" y="468629"/>
                </a:lnTo>
                <a:lnTo>
                  <a:pt x="80137" y="468629"/>
                </a:lnTo>
                <a:lnTo>
                  <a:pt x="82042" y="466089"/>
                </a:lnTo>
                <a:lnTo>
                  <a:pt x="84709" y="463549"/>
                </a:lnTo>
                <a:lnTo>
                  <a:pt x="96275" y="448309"/>
                </a:lnTo>
                <a:lnTo>
                  <a:pt x="74549" y="448309"/>
                </a:lnTo>
                <a:lnTo>
                  <a:pt x="73914" y="447039"/>
                </a:lnTo>
                <a:lnTo>
                  <a:pt x="73279" y="447039"/>
                </a:lnTo>
                <a:lnTo>
                  <a:pt x="39370" y="412749"/>
                </a:lnTo>
                <a:lnTo>
                  <a:pt x="38735" y="412749"/>
                </a:lnTo>
                <a:lnTo>
                  <a:pt x="38100" y="411479"/>
                </a:lnTo>
                <a:lnTo>
                  <a:pt x="37592" y="411479"/>
                </a:lnTo>
                <a:lnTo>
                  <a:pt x="92710" y="368299"/>
                </a:lnTo>
                <a:lnTo>
                  <a:pt x="169900" y="368299"/>
                </a:lnTo>
                <a:lnTo>
                  <a:pt x="170434" y="364489"/>
                </a:lnTo>
                <a:lnTo>
                  <a:pt x="168148" y="359409"/>
                </a:lnTo>
                <a:lnTo>
                  <a:pt x="189097" y="341629"/>
                </a:lnTo>
                <a:lnTo>
                  <a:pt x="213430" y="318769"/>
                </a:lnTo>
                <a:lnTo>
                  <a:pt x="126492" y="318769"/>
                </a:lnTo>
                <a:lnTo>
                  <a:pt x="121793" y="316229"/>
                </a:lnTo>
                <a:close/>
              </a:path>
              <a:path w="434340" h="468629">
                <a:moveTo>
                  <a:pt x="153924" y="386079"/>
                </a:moveTo>
                <a:lnTo>
                  <a:pt x="111379" y="386079"/>
                </a:lnTo>
                <a:lnTo>
                  <a:pt x="117475" y="392429"/>
                </a:lnTo>
                <a:lnTo>
                  <a:pt x="74549" y="448309"/>
                </a:lnTo>
                <a:lnTo>
                  <a:pt x="96275" y="448309"/>
                </a:lnTo>
                <a:lnTo>
                  <a:pt x="138684" y="392429"/>
                </a:lnTo>
                <a:lnTo>
                  <a:pt x="147701" y="392429"/>
                </a:lnTo>
                <a:lnTo>
                  <a:pt x="150876" y="388619"/>
                </a:lnTo>
                <a:lnTo>
                  <a:pt x="153924" y="386079"/>
                </a:lnTo>
                <a:close/>
              </a:path>
              <a:path w="434340" h="468629">
                <a:moveTo>
                  <a:pt x="161290" y="397509"/>
                </a:moveTo>
                <a:lnTo>
                  <a:pt x="160401" y="398779"/>
                </a:lnTo>
                <a:lnTo>
                  <a:pt x="155067" y="403859"/>
                </a:lnTo>
                <a:lnTo>
                  <a:pt x="148844" y="407669"/>
                </a:lnTo>
                <a:lnTo>
                  <a:pt x="142240" y="407669"/>
                </a:lnTo>
                <a:lnTo>
                  <a:pt x="133731" y="419099"/>
                </a:lnTo>
                <a:lnTo>
                  <a:pt x="140753" y="421639"/>
                </a:lnTo>
                <a:lnTo>
                  <a:pt x="147907" y="425449"/>
                </a:lnTo>
                <a:lnTo>
                  <a:pt x="155180" y="427989"/>
                </a:lnTo>
                <a:lnTo>
                  <a:pt x="162560" y="429259"/>
                </a:lnTo>
                <a:lnTo>
                  <a:pt x="192770" y="436879"/>
                </a:lnTo>
                <a:lnTo>
                  <a:pt x="208154" y="438149"/>
                </a:lnTo>
                <a:lnTo>
                  <a:pt x="223647" y="438149"/>
                </a:lnTo>
                <a:lnTo>
                  <a:pt x="253132" y="436879"/>
                </a:lnTo>
                <a:lnTo>
                  <a:pt x="282273" y="430529"/>
                </a:lnTo>
                <a:lnTo>
                  <a:pt x="310675" y="421639"/>
                </a:lnTo>
                <a:lnTo>
                  <a:pt x="335467" y="408939"/>
                </a:lnTo>
                <a:lnTo>
                  <a:pt x="210343" y="408939"/>
                </a:lnTo>
                <a:lnTo>
                  <a:pt x="197135" y="407669"/>
                </a:lnTo>
                <a:lnTo>
                  <a:pt x="184070" y="405129"/>
                </a:lnTo>
                <a:lnTo>
                  <a:pt x="171196" y="401319"/>
                </a:lnTo>
                <a:lnTo>
                  <a:pt x="161290" y="397509"/>
                </a:lnTo>
                <a:close/>
              </a:path>
              <a:path w="434340" h="468629">
                <a:moveTo>
                  <a:pt x="371348" y="173989"/>
                </a:moveTo>
                <a:lnTo>
                  <a:pt x="366422" y="179069"/>
                </a:lnTo>
                <a:lnTo>
                  <a:pt x="361378" y="185419"/>
                </a:lnTo>
                <a:lnTo>
                  <a:pt x="351028" y="198119"/>
                </a:lnTo>
                <a:lnTo>
                  <a:pt x="371127" y="207009"/>
                </a:lnTo>
                <a:lnTo>
                  <a:pt x="387619" y="222249"/>
                </a:lnTo>
                <a:lnTo>
                  <a:pt x="399087" y="240029"/>
                </a:lnTo>
                <a:lnTo>
                  <a:pt x="404114" y="261619"/>
                </a:lnTo>
                <a:lnTo>
                  <a:pt x="403685" y="275589"/>
                </a:lnTo>
                <a:lnTo>
                  <a:pt x="386969" y="321309"/>
                </a:lnTo>
                <a:lnTo>
                  <a:pt x="361628" y="353059"/>
                </a:lnTo>
                <a:lnTo>
                  <a:pt x="324167" y="380999"/>
                </a:lnTo>
                <a:lnTo>
                  <a:pt x="277276" y="401319"/>
                </a:lnTo>
                <a:lnTo>
                  <a:pt x="223647" y="408939"/>
                </a:lnTo>
                <a:lnTo>
                  <a:pt x="335467" y="408939"/>
                </a:lnTo>
                <a:lnTo>
                  <a:pt x="381904" y="374649"/>
                </a:lnTo>
                <a:lnTo>
                  <a:pt x="413004" y="335279"/>
                </a:lnTo>
                <a:lnTo>
                  <a:pt x="432827" y="283209"/>
                </a:lnTo>
                <a:lnTo>
                  <a:pt x="433959" y="260349"/>
                </a:lnTo>
                <a:lnTo>
                  <a:pt x="428087" y="232409"/>
                </a:lnTo>
                <a:lnTo>
                  <a:pt x="414797" y="208279"/>
                </a:lnTo>
                <a:lnTo>
                  <a:pt x="395436" y="187959"/>
                </a:lnTo>
                <a:lnTo>
                  <a:pt x="371348" y="173989"/>
                </a:lnTo>
                <a:close/>
              </a:path>
              <a:path w="434340" h="468629">
                <a:moveTo>
                  <a:pt x="169900" y="368299"/>
                </a:moveTo>
                <a:lnTo>
                  <a:pt x="92710" y="368299"/>
                </a:lnTo>
                <a:lnTo>
                  <a:pt x="98679" y="374649"/>
                </a:lnTo>
                <a:lnTo>
                  <a:pt x="83820" y="393699"/>
                </a:lnTo>
                <a:lnTo>
                  <a:pt x="82169" y="394969"/>
                </a:lnTo>
                <a:lnTo>
                  <a:pt x="82296" y="398779"/>
                </a:lnTo>
                <a:lnTo>
                  <a:pt x="84201" y="400049"/>
                </a:lnTo>
                <a:lnTo>
                  <a:pt x="85217" y="401319"/>
                </a:lnTo>
                <a:lnTo>
                  <a:pt x="91186" y="401319"/>
                </a:lnTo>
                <a:lnTo>
                  <a:pt x="111379" y="386079"/>
                </a:lnTo>
                <a:lnTo>
                  <a:pt x="153924" y="386079"/>
                </a:lnTo>
                <a:lnTo>
                  <a:pt x="155194" y="382269"/>
                </a:lnTo>
                <a:lnTo>
                  <a:pt x="154559" y="378459"/>
                </a:lnTo>
                <a:lnTo>
                  <a:pt x="158496" y="378459"/>
                </a:lnTo>
                <a:lnTo>
                  <a:pt x="162560" y="377189"/>
                </a:lnTo>
                <a:lnTo>
                  <a:pt x="169545" y="370839"/>
                </a:lnTo>
                <a:lnTo>
                  <a:pt x="169900" y="368299"/>
                </a:lnTo>
                <a:close/>
              </a:path>
              <a:path w="434340" h="468629">
                <a:moveTo>
                  <a:pt x="147701" y="392429"/>
                </a:moveTo>
                <a:lnTo>
                  <a:pt x="138684" y="392429"/>
                </a:lnTo>
                <a:lnTo>
                  <a:pt x="142875" y="393699"/>
                </a:lnTo>
                <a:lnTo>
                  <a:pt x="147701" y="392429"/>
                </a:lnTo>
                <a:close/>
              </a:path>
              <a:path w="434340" h="468629">
                <a:moveTo>
                  <a:pt x="195623" y="0"/>
                </a:moveTo>
                <a:lnTo>
                  <a:pt x="174490" y="0"/>
                </a:lnTo>
                <a:lnTo>
                  <a:pt x="151455" y="5079"/>
                </a:lnTo>
                <a:lnTo>
                  <a:pt x="103981" y="27939"/>
                </a:lnTo>
                <a:lnTo>
                  <a:pt x="72548" y="52069"/>
                </a:lnTo>
                <a:lnTo>
                  <a:pt x="46402" y="80009"/>
                </a:lnTo>
                <a:lnTo>
                  <a:pt x="13287" y="143509"/>
                </a:lnTo>
                <a:lnTo>
                  <a:pt x="428" y="199389"/>
                </a:lnTo>
                <a:lnTo>
                  <a:pt x="0" y="227329"/>
                </a:lnTo>
                <a:lnTo>
                  <a:pt x="4575" y="261619"/>
                </a:lnTo>
                <a:lnTo>
                  <a:pt x="28825" y="325119"/>
                </a:lnTo>
                <a:lnTo>
                  <a:pt x="50546" y="356869"/>
                </a:lnTo>
                <a:lnTo>
                  <a:pt x="55372" y="361949"/>
                </a:lnTo>
                <a:lnTo>
                  <a:pt x="79756" y="344169"/>
                </a:lnTo>
                <a:lnTo>
                  <a:pt x="59938" y="318769"/>
                </a:lnTo>
                <a:lnTo>
                  <a:pt x="44751" y="290829"/>
                </a:lnTo>
                <a:lnTo>
                  <a:pt x="34589" y="259079"/>
                </a:lnTo>
                <a:lnTo>
                  <a:pt x="29845" y="226059"/>
                </a:lnTo>
                <a:lnTo>
                  <a:pt x="30212" y="201929"/>
                </a:lnTo>
                <a:lnTo>
                  <a:pt x="41757" y="152399"/>
                </a:lnTo>
                <a:lnTo>
                  <a:pt x="70441" y="97789"/>
                </a:lnTo>
                <a:lnTo>
                  <a:pt x="120169" y="53339"/>
                </a:lnTo>
                <a:lnTo>
                  <a:pt x="160170" y="34289"/>
                </a:lnTo>
                <a:lnTo>
                  <a:pt x="168878" y="31749"/>
                </a:lnTo>
                <a:lnTo>
                  <a:pt x="185674" y="29209"/>
                </a:lnTo>
                <a:lnTo>
                  <a:pt x="257482" y="29209"/>
                </a:lnTo>
                <a:lnTo>
                  <a:pt x="243790" y="17779"/>
                </a:lnTo>
                <a:lnTo>
                  <a:pt x="224663" y="7619"/>
                </a:lnTo>
                <a:lnTo>
                  <a:pt x="215141" y="3809"/>
                </a:lnTo>
                <a:lnTo>
                  <a:pt x="205454" y="1269"/>
                </a:lnTo>
                <a:lnTo>
                  <a:pt x="195623" y="0"/>
                </a:lnTo>
                <a:close/>
              </a:path>
              <a:path w="434340" h="468629">
                <a:moveTo>
                  <a:pt x="290322" y="298449"/>
                </a:moveTo>
                <a:lnTo>
                  <a:pt x="285623" y="298449"/>
                </a:lnTo>
                <a:lnTo>
                  <a:pt x="276560" y="299719"/>
                </a:lnTo>
                <a:lnTo>
                  <a:pt x="252730" y="332739"/>
                </a:lnTo>
                <a:lnTo>
                  <a:pt x="255651" y="341629"/>
                </a:lnTo>
                <a:lnTo>
                  <a:pt x="280670" y="361949"/>
                </a:lnTo>
                <a:lnTo>
                  <a:pt x="285369" y="361949"/>
                </a:lnTo>
                <a:lnTo>
                  <a:pt x="317515" y="331469"/>
                </a:lnTo>
                <a:lnTo>
                  <a:pt x="315626" y="318769"/>
                </a:lnTo>
                <a:lnTo>
                  <a:pt x="309308" y="308609"/>
                </a:lnTo>
                <a:lnTo>
                  <a:pt x="299085" y="300989"/>
                </a:lnTo>
                <a:lnTo>
                  <a:pt x="294894" y="299719"/>
                </a:lnTo>
                <a:lnTo>
                  <a:pt x="290322" y="298449"/>
                </a:lnTo>
                <a:close/>
              </a:path>
              <a:path w="434340" h="468629">
                <a:moveTo>
                  <a:pt x="414020" y="69849"/>
                </a:moveTo>
                <a:lnTo>
                  <a:pt x="410972" y="69849"/>
                </a:lnTo>
                <a:lnTo>
                  <a:pt x="406654" y="71119"/>
                </a:lnTo>
                <a:lnTo>
                  <a:pt x="347835" y="107949"/>
                </a:lnTo>
                <a:lnTo>
                  <a:pt x="307331" y="139699"/>
                </a:lnTo>
                <a:lnTo>
                  <a:pt x="264804" y="176529"/>
                </a:lnTo>
                <a:lnTo>
                  <a:pt x="224282" y="214629"/>
                </a:lnTo>
                <a:lnTo>
                  <a:pt x="203769" y="236219"/>
                </a:lnTo>
                <a:lnTo>
                  <a:pt x="173910" y="266699"/>
                </a:lnTo>
                <a:lnTo>
                  <a:pt x="144789" y="297179"/>
                </a:lnTo>
                <a:lnTo>
                  <a:pt x="126492" y="318769"/>
                </a:lnTo>
                <a:lnTo>
                  <a:pt x="213430" y="318769"/>
                </a:lnTo>
                <a:lnTo>
                  <a:pt x="251283" y="283209"/>
                </a:lnTo>
                <a:lnTo>
                  <a:pt x="316310" y="215899"/>
                </a:lnTo>
                <a:lnTo>
                  <a:pt x="357954" y="167639"/>
                </a:lnTo>
                <a:lnTo>
                  <a:pt x="391874" y="124459"/>
                </a:lnTo>
                <a:lnTo>
                  <a:pt x="412852" y="90169"/>
                </a:lnTo>
                <a:lnTo>
                  <a:pt x="415671" y="72389"/>
                </a:lnTo>
                <a:lnTo>
                  <a:pt x="414020" y="69849"/>
                </a:lnTo>
                <a:close/>
              </a:path>
              <a:path w="434340" h="468629">
                <a:moveTo>
                  <a:pt x="106807" y="228599"/>
                </a:moveTo>
                <a:lnTo>
                  <a:pt x="102108" y="228599"/>
                </a:lnTo>
                <a:lnTo>
                  <a:pt x="93045" y="229869"/>
                </a:lnTo>
                <a:lnTo>
                  <a:pt x="68961" y="262889"/>
                </a:lnTo>
                <a:lnTo>
                  <a:pt x="74803" y="279399"/>
                </a:lnTo>
                <a:lnTo>
                  <a:pt x="80645" y="285749"/>
                </a:lnTo>
                <a:lnTo>
                  <a:pt x="88392" y="289559"/>
                </a:lnTo>
                <a:lnTo>
                  <a:pt x="92583" y="290829"/>
                </a:lnTo>
                <a:lnTo>
                  <a:pt x="97155" y="292099"/>
                </a:lnTo>
                <a:lnTo>
                  <a:pt x="101854" y="292099"/>
                </a:lnTo>
                <a:lnTo>
                  <a:pt x="133822" y="261619"/>
                </a:lnTo>
                <a:lnTo>
                  <a:pt x="131952" y="250189"/>
                </a:lnTo>
                <a:lnTo>
                  <a:pt x="125702" y="238759"/>
                </a:lnTo>
                <a:lnTo>
                  <a:pt x="115570" y="231139"/>
                </a:lnTo>
                <a:lnTo>
                  <a:pt x="111379" y="229869"/>
                </a:lnTo>
                <a:lnTo>
                  <a:pt x="106807" y="228599"/>
                </a:lnTo>
                <a:close/>
              </a:path>
              <a:path w="434340" h="468629">
                <a:moveTo>
                  <a:pt x="150495" y="80009"/>
                </a:moveTo>
                <a:lnTo>
                  <a:pt x="107823" y="96519"/>
                </a:lnTo>
                <a:lnTo>
                  <a:pt x="84582" y="133349"/>
                </a:lnTo>
                <a:lnTo>
                  <a:pt x="83262" y="146049"/>
                </a:lnTo>
                <a:lnTo>
                  <a:pt x="84264" y="156209"/>
                </a:lnTo>
                <a:lnTo>
                  <a:pt x="110569" y="187959"/>
                </a:lnTo>
                <a:lnTo>
                  <a:pt x="131953" y="193039"/>
                </a:lnTo>
                <a:lnTo>
                  <a:pt x="143174" y="191769"/>
                </a:lnTo>
                <a:lnTo>
                  <a:pt x="182866" y="168909"/>
                </a:lnTo>
                <a:lnTo>
                  <a:pt x="183827" y="167639"/>
                </a:lnTo>
                <a:lnTo>
                  <a:pt x="123952" y="167639"/>
                </a:lnTo>
                <a:lnTo>
                  <a:pt x="117094" y="165099"/>
                </a:lnTo>
                <a:lnTo>
                  <a:pt x="112649" y="160019"/>
                </a:lnTo>
                <a:lnTo>
                  <a:pt x="108077" y="154939"/>
                </a:lnTo>
                <a:lnTo>
                  <a:pt x="106553" y="146049"/>
                </a:lnTo>
                <a:lnTo>
                  <a:pt x="129849" y="110489"/>
                </a:lnTo>
                <a:lnTo>
                  <a:pt x="150495" y="104139"/>
                </a:lnTo>
                <a:lnTo>
                  <a:pt x="192945" y="104139"/>
                </a:lnTo>
                <a:lnTo>
                  <a:pt x="188722" y="97789"/>
                </a:lnTo>
                <a:lnTo>
                  <a:pt x="181016" y="90169"/>
                </a:lnTo>
                <a:lnTo>
                  <a:pt x="171942" y="85089"/>
                </a:lnTo>
                <a:lnTo>
                  <a:pt x="161700" y="81279"/>
                </a:lnTo>
                <a:lnTo>
                  <a:pt x="150495" y="80009"/>
                </a:lnTo>
                <a:close/>
              </a:path>
              <a:path w="434340" h="468629">
                <a:moveTo>
                  <a:pt x="257482" y="29209"/>
                </a:moveTo>
                <a:lnTo>
                  <a:pt x="185674" y="29209"/>
                </a:lnTo>
                <a:lnTo>
                  <a:pt x="192730" y="30479"/>
                </a:lnTo>
                <a:lnTo>
                  <a:pt x="199644" y="30479"/>
                </a:lnTo>
                <a:lnTo>
                  <a:pt x="213233" y="35559"/>
                </a:lnTo>
                <a:lnTo>
                  <a:pt x="249023" y="66039"/>
                </a:lnTo>
                <a:lnTo>
                  <a:pt x="260556" y="101599"/>
                </a:lnTo>
                <a:lnTo>
                  <a:pt x="259212" y="115569"/>
                </a:lnTo>
                <a:lnTo>
                  <a:pt x="254000" y="129539"/>
                </a:lnTo>
                <a:lnTo>
                  <a:pt x="251265" y="137159"/>
                </a:lnTo>
                <a:lnTo>
                  <a:pt x="249364" y="144779"/>
                </a:lnTo>
                <a:lnTo>
                  <a:pt x="248320" y="152399"/>
                </a:lnTo>
                <a:lnTo>
                  <a:pt x="248285" y="162559"/>
                </a:lnTo>
                <a:lnTo>
                  <a:pt x="248412" y="165099"/>
                </a:lnTo>
                <a:lnTo>
                  <a:pt x="249047" y="168909"/>
                </a:lnTo>
                <a:lnTo>
                  <a:pt x="250317" y="172719"/>
                </a:lnTo>
                <a:lnTo>
                  <a:pt x="257524" y="166369"/>
                </a:lnTo>
                <a:lnTo>
                  <a:pt x="264826" y="158749"/>
                </a:lnTo>
                <a:lnTo>
                  <a:pt x="279527" y="146049"/>
                </a:lnTo>
                <a:lnTo>
                  <a:pt x="279908" y="144779"/>
                </a:lnTo>
                <a:lnTo>
                  <a:pt x="280416" y="144779"/>
                </a:lnTo>
                <a:lnTo>
                  <a:pt x="280797" y="143509"/>
                </a:lnTo>
                <a:lnTo>
                  <a:pt x="287563" y="124459"/>
                </a:lnTo>
                <a:lnTo>
                  <a:pt x="290353" y="106679"/>
                </a:lnTo>
                <a:lnTo>
                  <a:pt x="289190" y="87629"/>
                </a:lnTo>
                <a:lnTo>
                  <a:pt x="284099" y="68579"/>
                </a:lnTo>
                <a:lnTo>
                  <a:pt x="274187" y="49529"/>
                </a:lnTo>
                <a:lnTo>
                  <a:pt x="260524" y="31749"/>
                </a:lnTo>
                <a:lnTo>
                  <a:pt x="257482" y="29209"/>
                </a:lnTo>
                <a:close/>
              </a:path>
              <a:path w="434340" h="468629">
                <a:moveTo>
                  <a:pt x="192945" y="104139"/>
                </a:moveTo>
                <a:lnTo>
                  <a:pt x="158496" y="104139"/>
                </a:lnTo>
                <a:lnTo>
                  <a:pt x="165354" y="107949"/>
                </a:lnTo>
                <a:lnTo>
                  <a:pt x="174371" y="118109"/>
                </a:lnTo>
                <a:lnTo>
                  <a:pt x="159004" y="157479"/>
                </a:lnTo>
                <a:lnTo>
                  <a:pt x="138947" y="167639"/>
                </a:lnTo>
                <a:lnTo>
                  <a:pt x="183827" y="167639"/>
                </a:lnTo>
                <a:lnTo>
                  <a:pt x="189595" y="160019"/>
                </a:lnTo>
                <a:lnTo>
                  <a:pt x="194681" y="149859"/>
                </a:lnTo>
                <a:lnTo>
                  <a:pt x="197993" y="139699"/>
                </a:lnTo>
                <a:lnTo>
                  <a:pt x="199366" y="128269"/>
                </a:lnTo>
                <a:lnTo>
                  <a:pt x="198215" y="116839"/>
                </a:lnTo>
                <a:lnTo>
                  <a:pt x="194635" y="106679"/>
                </a:lnTo>
                <a:lnTo>
                  <a:pt x="192945" y="104139"/>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5053838" y="4146041"/>
            <a:ext cx="434340" cy="468630"/>
          </a:xfrm>
          <a:custGeom>
            <a:rect l="l" t="t" r="r" b="b"/>
            <a:pathLst>
              <a:path w="434339" h="468629">
                <a:moveTo>
                  <a:pt x="121792" y="316229"/>
                </a:moveTo>
                <a:lnTo>
                  <a:pt x="115950" y="317499"/>
                </a:lnTo>
                <a:lnTo>
                  <a:pt x="109092" y="323849"/>
                </a:lnTo>
                <a:lnTo>
                  <a:pt x="107823" y="327659"/>
                </a:lnTo>
                <a:lnTo>
                  <a:pt x="108458" y="331469"/>
                </a:lnTo>
                <a:lnTo>
                  <a:pt x="104521" y="331469"/>
                </a:lnTo>
                <a:lnTo>
                  <a:pt x="100329" y="332739"/>
                </a:lnTo>
                <a:lnTo>
                  <a:pt x="94361" y="339089"/>
                </a:lnTo>
                <a:lnTo>
                  <a:pt x="93090" y="342899"/>
                </a:lnTo>
                <a:lnTo>
                  <a:pt x="93725" y="346709"/>
                </a:lnTo>
                <a:lnTo>
                  <a:pt x="22351" y="401319"/>
                </a:lnTo>
                <a:lnTo>
                  <a:pt x="18923" y="403859"/>
                </a:lnTo>
                <a:lnTo>
                  <a:pt x="16890" y="406399"/>
                </a:lnTo>
                <a:lnTo>
                  <a:pt x="16806" y="408939"/>
                </a:lnTo>
                <a:lnTo>
                  <a:pt x="16679" y="411479"/>
                </a:lnTo>
                <a:lnTo>
                  <a:pt x="16510" y="414019"/>
                </a:lnTo>
                <a:lnTo>
                  <a:pt x="19303" y="417829"/>
                </a:lnTo>
                <a:lnTo>
                  <a:pt x="22351" y="420369"/>
                </a:lnTo>
                <a:lnTo>
                  <a:pt x="60706" y="458469"/>
                </a:lnTo>
                <a:lnTo>
                  <a:pt x="61213" y="458469"/>
                </a:lnTo>
                <a:lnTo>
                  <a:pt x="67817" y="466089"/>
                </a:lnTo>
                <a:lnTo>
                  <a:pt x="71754" y="468629"/>
                </a:lnTo>
                <a:lnTo>
                  <a:pt x="80137" y="468629"/>
                </a:lnTo>
                <a:lnTo>
                  <a:pt x="82041" y="466089"/>
                </a:lnTo>
                <a:lnTo>
                  <a:pt x="84709" y="463549"/>
                </a:lnTo>
                <a:lnTo>
                  <a:pt x="96275" y="448309"/>
                </a:lnTo>
                <a:lnTo>
                  <a:pt x="74549" y="448309"/>
                </a:lnTo>
                <a:lnTo>
                  <a:pt x="73913" y="447039"/>
                </a:lnTo>
                <a:lnTo>
                  <a:pt x="73278" y="447039"/>
                </a:lnTo>
                <a:lnTo>
                  <a:pt x="39370" y="412749"/>
                </a:lnTo>
                <a:lnTo>
                  <a:pt x="38735" y="412749"/>
                </a:lnTo>
                <a:lnTo>
                  <a:pt x="38100" y="411479"/>
                </a:lnTo>
                <a:lnTo>
                  <a:pt x="37591" y="411479"/>
                </a:lnTo>
                <a:lnTo>
                  <a:pt x="92710" y="368299"/>
                </a:lnTo>
                <a:lnTo>
                  <a:pt x="169900" y="368299"/>
                </a:lnTo>
                <a:lnTo>
                  <a:pt x="170434" y="364489"/>
                </a:lnTo>
                <a:lnTo>
                  <a:pt x="168148" y="359409"/>
                </a:lnTo>
                <a:lnTo>
                  <a:pt x="189097" y="341629"/>
                </a:lnTo>
                <a:lnTo>
                  <a:pt x="213430" y="318769"/>
                </a:lnTo>
                <a:lnTo>
                  <a:pt x="126491" y="318769"/>
                </a:lnTo>
                <a:lnTo>
                  <a:pt x="121792" y="316229"/>
                </a:lnTo>
                <a:close/>
              </a:path>
              <a:path w="434339" h="468629">
                <a:moveTo>
                  <a:pt x="153924" y="386079"/>
                </a:moveTo>
                <a:lnTo>
                  <a:pt x="111378" y="386079"/>
                </a:lnTo>
                <a:lnTo>
                  <a:pt x="117475" y="392429"/>
                </a:lnTo>
                <a:lnTo>
                  <a:pt x="74549" y="448309"/>
                </a:lnTo>
                <a:lnTo>
                  <a:pt x="96275" y="448309"/>
                </a:lnTo>
                <a:lnTo>
                  <a:pt x="138684" y="392429"/>
                </a:lnTo>
                <a:lnTo>
                  <a:pt x="147700" y="392429"/>
                </a:lnTo>
                <a:lnTo>
                  <a:pt x="150875" y="388619"/>
                </a:lnTo>
                <a:lnTo>
                  <a:pt x="153924" y="386079"/>
                </a:lnTo>
                <a:close/>
              </a:path>
              <a:path w="434339" h="468629">
                <a:moveTo>
                  <a:pt x="161289" y="397509"/>
                </a:moveTo>
                <a:lnTo>
                  <a:pt x="160400" y="398779"/>
                </a:lnTo>
                <a:lnTo>
                  <a:pt x="155066" y="403859"/>
                </a:lnTo>
                <a:lnTo>
                  <a:pt x="148844" y="407669"/>
                </a:lnTo>
                <a:lnTo>
                  <a:pt x="142239" y="407669"/>
                </a:lnTo>
                <a:lnTo>
                  <a:pt x="133731" y="419099"/>
                </a:lnTo>
                <a:lnTo>
                  <a:pt x="140753" y="421639"/>
                </a:lnTo>
                <a:lnTo>
                  <a:pt x="147907" y="425449"/>
                </a:lnTo>
                <a:lnTo>
                  <a:pt x="155180" y="427989"/>
                </a:lnTo>
                <a:lnTo>
                  <a:pt x="162560" y="429259"/>
                </a:lnTo>
                <a:lnTo>
                  <a:pt x="192770" y="436879"/>
                </a:lnTo>
                <a:lnTo>
                  <a:pt x="208154" y="438149"/>
                </a:lnTo>
                <a:lnTo>
                  <a:pt x="223647" y="438149"/>
                </a:lnTo>
                <a:lnTo>
                  <a:pt x="253132" y="436879"/>
                </a:lnTo>
                <a:lnTo>
                  <a:pt x="282273" y="430529"/>
                </a:lnTo>
                <a:lnTo>
                  <a:pt x="310675" y="421639"/>
                </a:lnTo>
                <a:lnTo>
                  <a:pt x="335467" y="408939"/>
                </a:lnTo>
                <a:lnTo>
                  <a:pt x="210343" y="408939"/>
                </a:lnTo>
                <a:lnTo>
                  <a:pt x="197135" y="407669"/>
                </a:lnTo>
                <a:lnTo>
                  <a:pt x="184070" y="405129"/>
                </a:lnTo>
                <a:lnTo>
                  <a:pt x="171196" y="401319"/>
                </a:lnTo>
                <a:lnTo>
                  <a:pt x="161289" y="397509"/>
                </a:lnTo>
                <a:close/>
              </a:path>
              <a:path w="434339" h="468629">
                <a:moveTo>
                  <a:pt x="371348" y="173989"/>
                </a:moveTo>
                <a:lnTo>
                  <a:pt x="366422" y="179069"/>
                </a:lnTo>
                <a:lnTo>
                  <a:pt x="361378" y="185419"/>
                </a:lnTo>
                <a:lnTo>
                  <a:pt x="351027" y="198119"/>
                </a:lnTo>
                <a:lnTo>
                  <a:pt x="371127" y="207009"/>
                </a:lnTo>
                <a:lnTo>
                  <a:pt x="387619" y="222249"/>
                </a:lnTo>
                <a:lnTo>
                  <a:pt x="399087" y="240029"/>
                </a:lnTo>
                <a:lnTo>
                  <a:pt x="404113" y="261619"/>
                </a:lnTo>
                <a:lnTo>
                  <a:pt x="403685" y="275589"/>
                </a:lnTo>
                <a:lnTo>
                  <a:pt x="386969" y="321309"/>
                </a:lnTo>
                <a:lnTo>
                  <a:pt x="361628" y="353059"/>
                </a:lnTo>
                <a:lnTo>
                  <a:pt x="324167" y="380999"/>
                </a:lnTo>
                <a:lnTo>
                  <a:pt x="277276" y="401319"/>
                </a:lnTo>
                <a:lnTo>
                  <a:pt x="223647" y="408939"/>
                </a:lnTo>
                <a:lnTo>
                  <a:pt x="335467" y="408939"/>
                </a:lnTo>
                <a:lnTo>
                  <a:pt x="381904" y="374649"/>
                </a:lnTo>
                <a:lnTo>
                  <a:pt x="413003" y="335279"/>
                </a:lnTo>
                <a:lnTo>
                  <a:pt x="432827" y="283209"/>
                </a:lnTo>
                <a:lnTo>
                  <a:pt x="433959" y="260349"/>
                </a:lnTo>
                <a:lnTo>
                  <a:pt x="428087" y="232409"/>
                </a:lnTo>
                <a:lnTo>
                  <a:pt x="414797" y="208279"/>
                </a:lnTo>
                <a:lnTo>
                  <a:pt x="395436" y="187959"/>
                </a:lnTo>
                <a:lnTo>
                  <a:pt x="371348" y="173989"/>
                </a:lnTo>
                <a:close/>
              </a:path>
              <a:path w="434339" h="468629">
                <a:moveTo>
                  <a:pt x="169900" y="368299"/>
                </a:moveTo>
                <a:lnTo>
                  <a:pt x="92710" y="368299"/>
                </a:lnTo>
                <a:lnTo>
                  <a:pt x="98678" y="374649"/>
                </a:lnTo>
                <a:lnTo>
                  <a:pt x="83820" y="393699"/>
                </a:lnTo>
                <a:lnTo>
                  <a:pt x="82169" y="394969"/>
                </a:lnTo>
                <a:lnTo>
                  <a:pt x="82296" y="398779"/>
                </a:lnTo>
                <a:lnTo>
                  <a:pt x="84200" y="400049"/>
                </a:lnTo>
                <a:lnTo>
                  <a:pt x="85216" y="401319"/>
                </a:lnTo>
                <a:lnTo>
                  <a:pt x="91186" y="401319"/>
                </a:lnTo>
                <a:lnTo>
                  <a:pt x="111378" y="386079"/>
                </a:lnTo>
                <a:lnTo>
                  <a:pt x="153924" y="386079"/>
                </a:lnTo>
                <a:lnTo>
                  <a:pt x="155194" y="382269"/>
                </a:lnTo>
                <a:lnTo>
                  <a:pt x="154559" y="378459"/>
                </a:lnTo>
                <a:lnTo>
                  <a:pt x="158496" y="378459"/>
                </a:lnTo>
                <a:lnTo>
                  <a:pt x="162560" y="377189"/>
                </a:lnTo>
                <a:lnTo>
                  <a:pt x="169545" y="370839"/>
                </a:lnTo>
                <a:lnTo>
                  <a:pt x="169900" y="368299"/>
                </a:lnTo>
                <a:close/>
              </a:path>
              <a:path w="434339" h="468629">
                <a:moveTo>
                  <a:pt x="147700" y="392429"/>
                </a:moveTo>
                <a:lnTo>
                  <a:pt x="138684" y="392429"/>
                </a:lnTo>
                <a:lnTo>
                  <a:pt x="142875" y="393699"/>
                </a:lnTo>
                <a:lnTo>
                  <a:pt x="147700" y="392429"/>
                </a:lnTo>
                <a:close/>
              </a:path>
              <a:path w="434339" h="468629">
                <a:moveTo>
                  <a:pt x="195623" y="0"/>
                </a:moveTo>
                <a:lnTo>
                  <a:pt x="174490" y="0"/>
                </a:lnTo>
                <a:lnTo>
                  <a:pt x="151455" y="5079"/>
                </a:lnTo>
                <a:lnTo>
                  <a:pt x="103981" y="27939"/>
                </a:lnTo>
                <a:lnTo>
                  <a:pt x="72548" y="52069"/>
                </a:lnTo>
                <a:lnTo>
                  <a:pt x="46402" y="80009"/>
                </a:lnTo>
                <a:lnTo>
                  <a:pt x="13287" y="143509"/>
                </a:lnTo>
                <a:lnTo>
                  <a:pt x="428" y="199389"/>
                </a:lnTo>
                <a:lnTo>
                  <a:pt x="0" y="227329"/>
                </a:lnTo>
                <a:lnTo>
                  <a:pt x="4575" y="261619"/>
                </a:lnTo>
                <a:lnTo>
                  <a:pt x="28825" y="325119"/>
                </a:lnTo>
                <a:lnTo>
                  <a:pt x="50546" y="356869"/>
                </a:lnTo>
                <a:lnTo>
                  <a:pt x="55372" y="361949"/>
                </a:lnTo>
                <a:lnTo>
                  <a:pt x="79756" y="344169"/>
                </a:lnTo>
                <a:lnTo>
                  <a:pt x="59938" y="318769"/>
                </a:lnTo>
                <a:lnTo>
                  <a:pt x="44751" y="290829"/>
                </a:lnTo>
                <a:lnTo>
                  <a:pt x="34589" y="259079"/>
                </a:lnTo>
                <a:lnTo>
                  <a:pt x="29845" y="226059"/>
                </a:lnTo>
                <a:lnTo>
                  <a:pt x="30212" y="201929"/>
                </a:lnTo>
                <a:lnTo>
                  <a:pt x="41757" y="152399"/>
                </a:lnTo>
                <a:lnTo>
                  <a:pt x="70441" y="97789"/>
                </a:lnTo>
                <a:lnTo>
                  <a:pt x="120169" y="53339"/>
                </a:lnTo>
                <a:lnTo>
                  <a:pt x="160170" y="34289"/>
                </a:lnTo>
                <a:lnTo>
                  <a:pt x="168878" y="31749"/>
                </a:lnTo>
                <a:lnTo>
                  <a:pt x="185674" y="29209"/>
                </a:lnTo>
                <a:lnTo>
                  <a:pt x="257482" y="29209"/>
                </a:lnTo>
                <a:lnTo>
                  <a:pt x="243790" y="17779"/>
                </a:lnTo>
                <a:lnTo>
                  <a:pt x="224662" y="7619"/>
                </a:lnTo>
                <a:lnTo>
                  <a:pt x="215141" y="3809"/>
                </a:lnTo>
                <a:lnTo>
                  <a:pt x="205454" y="1269"/>
                </a:lnTo>
                <a:lnTo>
                  <a:pt x="195623" y="0"/>
                </a:lnTo>
                <a:close/>
              </a:path>
              <a:path w="434339" h="468629">
                <a:moveTo>
                  <a:pt x="290322" y="298449"/>
                </a:moveTo>
                <a:lnTo>
                  <a:pt x="285623" y="298449"/>
                </a:lnTo>
                <a:lnTo>
                  <a:pt x="276560" y="299719"/>
                </a:lnTo>
                <a:lnTo>
                  <a:pt x="252729" y="332739"/>
                </a:lnTo>
                <a:lnTo>
                  <a:pt x="255650" y="341629"/>
                </a:lnTo>
                <a:lnTo>
                  <a:pt x="280670" y="361949"/>
                </a:lnTo>
                <a:lnTo>
                  <a:pt x="285369" y="361949"/>
                </a:lnTo>
                <a:lnTo>
                  <a:pt x="317515" y="331469"/>
                </a:lnTo>
                <a:lnTo>
                  <a:pt x="315626" y="318769"/>
                </a:lnTo>
                <a:lnTo>
                  <a:pt x="309308" y="308609"/>
                </a:lnTo>
                <a:lnTo>
                  <a:pt x="299085" y="300989"/>
                </a:lnTo>
                <a:lnTo>
                  <a:pt x="294894" y="299719"/>
                </a:lnTo>
                <a:lnTo>
                  <a:pt x="290322" y="298449"/>
                </a:lnTo>
                <a:close/>
              </a:path>
              <a:path w="434339" h="468629">
                <a:moveTo>
                  <a:pt x="414020" y="69849"/>
                </a:moveTo>
                <a:lnTo>
                  <a:pt x="410972" y="69849"/>
                </a:lnTo>
                <a:lnTo>
                  <a:pt x="406653" y="71119"/>
                </a:lnTo>
                <a:lnTo>
                  <a:pt x="347835" y="107949"/>
                </a:lnTo>
                <a:lnTo>
                  <a:pt x="307331" y="139699"/>
                </a:lnTo>
                <a:lnTo>
                  <a:pt x="264804" y="176529"/>
                </a:lnTo>
                <a:lnTo>
                  <a:pt x="224282" y="214629"/>
                </a:lnTo>
                <a:lnTo>
                  <a:pt x="203769" y="236219"/>
                </a:lnTo>
                <a:lnTo>
                  <a:pt x="173910" y="266699"/>
                </a:lnTo>
                <a:lnTo>
                  <a:pt x="144789" y="297179"/>
                </a:lnTo>
                <a:lnTo>
                  <a:pt x="126491" y="318769"/>
                </a:lnTo>
                <a:lnTo>
                  <a:pt x="213430" y="318769"/>
                </a:lnTo>
                <a:lnTo>
                  <a:pt x="251283" y="283209"/>
                </a:lnTo>
                <a:lnTo>
                  <a:pt x="316310" y="215899"/>
                </a:lnTo>
                <a:lnTo>
                  <a:pt x="357954" y="167639"/>
                </a:lnTo>
                <a:lnTo>
                  <a:pt x="391874" y="124459"/>
                </a:lnTo>
                <a:lnTo>
                  <a:pt x="412852" y="90169"/>
                </a:lnTo>
                <a:lnTo>
                  <a:pt x="415671" y="72389"/>
                </a:lnTo>
                <a:lnTo>
                  <a:pt x="414020" y="69849"/>
                </a:lnTo>
                <a:close/>
              </a:path>
              <a:path w="434339" h="468629">
                <a:moveTo>
                  <a:pt x="106807" y="228599"/>
                </a:moveTo>
                <a:lnTo>
                  <a:pt x="102108" y="228599"/>
                </a:lnTo>
                <a:lnTo>
                  <a:pt x="93045" y="229869"/>
                </a:lnTo>
                <a:lnTo>
                  <a:pt x="68961" y="262889"/>
                </a:lnTo>
                <a:lnTo>
                  <a:pt x="74802" y="279399"/>
                </a:lnTo>
                <a:lnTo>
                  <a:pt x="80645" y="285749"/>
                </a:lnTo>
                <a:lnTo>
                  <a:pt x="88391" y="289559"/>
                </a:lnTo>
                <a:lnTo>
                  <a:pt x="92583" y="290829"/>
                </a:lnTo>
                <a:lnTo>
                  <a:pt x="97154" y="292099"/>
                </a:lnTo>
                <a:lnTo>
                  <a:pt x="101853" y="292099"/>
                </a:lnTo>
                <a:lnTo>
                  <a:pt x="133822" y="261619"/>
                </a:lnTo>
                <a:lnTo>
                  <a:pt x="131953" y="250189"/>
                </a:lnTo>
                <a:lnTo>
                  <a:pt x="125702" y="238759"/>
                </a:lnTo>
                <a:lnTo>
                  <a:pt x="115570" y="231139"/>
                </a:lnTo>
                <a:lnTo>
                  <a:pt x="111378" y="229869"/>
                </a:lnTo>
                <a:lnTo>
                  <a:pt x="106807" y="228599"/>
                </a:lnTo>
                <a:close/>
              </a:path>
              <a:path w="434339" h="468629">
                <a:moveTo>
                  <a:pt x="150495" y="80009"/>
                </a:moveTo>
                <a:lnTo>
                  <a:pt x="107823" y="96519"/>
                </a:lnTo>
                <a:lnTo>
                  <a:pt x="84582" y="133349"/>
                </a:lnTo>
                <a:lnTo>
                  <a:pt x="83262" y="146049"/>
                </a:lnTo>
                <a:lnTo>
                  <a:pt x="84264" y="156209"/>
                </a:lnTo>
                <a:lnTo>
                  <a:pt x="110569" y="187959"/>
                </a:lnTo>
                <a:lnTo>
                  <a:pt x="131952" y="193039"/>
                </a:lnTo>
                <a:lnTo>
                  <a:pt x="143174" y="191769"/>
                </a:lnTo>
                <a:lnTo>
                  <a:pt x="182866" y="168909"/>
                </a:lnTo>
                <a:lnTo>
                  <a:pt x="183827" y="167639"/>
                </a:lnTo>
                <a:lnTo>
                  <a:pt x="123951" y="167639"/>
                </a:lnTo>
                <a:lnTo>
                  <a:pt x="117094" y="165099"/>
                </a:lnTo>
                <a:lnTo>
                  <a:pt x="112649" y="160019"/>
                </a:lnTo>
                <a:lnTo>
                  <a:pt x="108076" y="154939"/>
                </a:lnTo>
                <a:lnTo>
                  <a:pt x="106552" y="146049"/>
                </a:lnTo>
                <a:lnTo>
                  <a:pt x="129849" y="110489"/>
                </a:lnTo>
                <a:lnTo>
                  <a:pt x="150495" y="104139"/>
                </a:lnTo>
                <a:lnTo>
                  <a:pt x="192945" y="104139"/>
                </a:lnTo>
                <a:lnTo>
                  <a:pt x="188722" y="97789"/>
                </a:lnTo>
                <a:lnTo>
                  <a:pt x="181016" y="90169"/>
                </a:lnTo>
                <a:lnTo>
                  <a:pt x="171942" y="85089"/>
                </a:lnTo>
                <a:lnTo>
                  <a:pt x="161700" y="81279"/>
                </a:lnTo>
                <a:lnTo>
                  <a:pt x="150495" y="80009"/>
                </a:lnTo>
                <a:close/>
              </a:path>
              <a:path w="434339" h="468629">
                <a:moveTo>
                  <a:pt x="257482" y="29209"/>
                </a:moveTo>
                <a:lnTo>
                  <a:pt x="185674" y="29209"/>
                </a:lnTo>
                <a:lnTo>
                  <a:pt x="192730" y="30479"/>
                </a:lnTo>
                <a:lnTo>
                  <a:pt x="199643" y="30479"/>
                </a:lnTo>
                <a:lnTo>
                  <a:pt x="213233" y="35559"/>
                </a:lnTo>
                <a:lnTo>
                  <a:pt x="249023" y="66039"/>
                </a:lnTo>
                <a:lnTo>
                  <a:pt x="260556" y="101599"/>
                </a:lnTo>
                <a:lnTo>
                  <a:pt x="259212" y="115569"/>
                </a:lnTo>
                <a:lnTo>
                  <a:pt x="254000" y="129539"/>
                </a:lnTo>
                <a:lnTo>
                  <a:pt x="251265" y="137159"/>
                </a:lnTo>
                <a:lnTo>
                  <a:pt x="249364" y="144779"/>
                </a:lnTo>
                <a:lnTo>
                  <a:pt x="248320" y="152399"/>
                </a:lnTo>
                <a:lnTo>
                  <a:pt x="248285" y="162559"/>
                </a:lnTo>
                <a:lnTo>
                  <a:pt x="248412" y="165099"/>
                </a:lnTo>
                <a:lnTo>
                  <a:pt x="249047" y="168909"/>
                </a:lnTo>
                <a:lnTo>
                  <a:pt x="250316" y="172719"/>
                </a:lnTo>
                <a:lnTo>
                  <a:pt x="257524" y="166369"/>
                </a:lnTo>
                <a:lnTo>
                  <a:pt x="264826" y="158749"/>
                </a:lnTo>
                <a:lnTo>
                  <a:pt x="279526" y="146049"/>
                </a:lnTo>
                <a:lnTo>
                  <a:pt x="279908" y="144779"/>
                </a:lnTo>
                <a:lnTo>
                  <a:pt x="280415" y="144779"/>
                </a:lnTo>
                <a:lnTo>
                  <a:pt x="280797" y="143509"/>
                </a:lnTo>
                <a:lnTo>
                  <a:pt x="287563" y="124459"/>
                </a:lnTo>
                <a:lnTo>
                  <a:pt x="290353" y="106679"/>
                </a:lnTo>
                <a:lnTo>
                  <a:pt x="289190" y="87629"/>
                </a:lnTo>
                <a:lnTo>
                  <a:pt x="284099" y="68579"/>
                </a:lnTo>
                <a:lnTo>
                  <a:pt x="274187" y="49529"/>
                </a:lnTo>
                <a:lnTo>
                  <a:pt x="260524" y="31749"/>
                </a:lnTo>
                <a:lnTo>
                  <a:pt x="257482" y="29209"/>
                </a:lnTo>
                <a:close/>
              </a:path>
              <a:path w="434339" h="468629">
                <a:moveTo>
                  <a:pt x="192945" y="104139"/>
                </a:moveTo>
                <a:lnTo>
                  <a:pt x="158496" y="104139"/>
                </a:lnTo>
                <a:lnTo>
                  <a:pt x="165353" y="107949"/>
                </a:lnTo>
                <a:lnTo>
                  <a:pt x="174371" y="118109"/>
                </a:lnTo>
                <a:lnTo>
                  <a:pt x="159003" y="157479"/>
                </a:lnTo>
                <a:lnTo>
                  <a:pt x="138947" y="167639"/>
                </a:lnTo>
                <a:lnTo>
                  <a:pt x="183827" y="167639"/>
                </a:lnTo>
                <a:lnTo>
                  <a:pt x="189595" y="160019"/>
                </a:lnTo>
                <a:lnTo>
                  <a:pt x="194681" y="149859"/>
                </a:lnTo>
                <a:lnTo>
                  <a:pt x="197992" y="139699"/>
                </a:lnTo>
                <a:lnTo>
                  <a:pt x="199366" y="128269"/>
                </a:lnTo>
                <a:lnTo>
                  <a:pt x="198215" y="116839"/>
                </a:lnTo>
                <a:lnTo>
                  <a:pt x="194635" y="106679"/>
                </a:lnTo>
                <a:lnTo>
                  <a:pt x="192945" y="104139"/>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5651246" y="4146041"/>
            <a:ext cx="434340" cy="468630"/>
          </a:xfrm>
          <a:custGeom>
            <a:rect l="l" t="t" r="r" b="b"/>
            <a:pathLst>
              <a:path w="434339" h="468629">
                <a:moveTo>
                  <a:pt x="121792" y="316229"/>
                </a:moveTo>
                <a:lnTo>
                  <a:pt x="115950" y="317499"/>
                </a:lnTo>
                <a:lnTo>
                  <a:pt x="109092" y="323849"/>
                </a:lnTo>
                <a:lnTo>
                  <a:pt x="107823" y="327659"/>
                </a:lnTo>
                <a:lnTo>
                  <a:pt x="108457" y="331469"/>
                </a:lnTo>
                <a:lnTo>
                  <a:pt x="104520" y="331469"/>
                </a:lnTo>
                <a:lnTo>
                  <a:pt x="100329" y="332739"/>
                </a:lnTo>
                <a:lnTo>
                  <a:pt x="94361" y="339089"/>
                </a:lnTo>
                <a:lnTo>
                  <a:pt x="93090" y="342899"/>
                </a:lnTo>
                <a:lnTo>
                  <a:pt x="93725" y="346709"/>
                </a:lnTo>
                <a:lnTo>
                  <a:pt x="22351" y="401319"/>
                </a:lnTo>
                <a:lnTo>
                  <a:pt x="18923" y="403859"/>
                </a:lnTo>
                <a:lnTo>
                  <a:pt x="16890" y="406399"/>
                </a:lnTo>
                <a:lnTo>
                  <a:pt x="16806" y="408939"/>
                </a:lnTo>
                <a:lnTo>
                  <a:pt x="16679" y="411479"/>
                </a:lnTo>
                <a:lnTo>
                  <a:pt x="16509" y="414019"/>
                </a:lnTo>
                <a:lnTo>
                  <a:pt x="19303" y="417829"/>
                </a:lnTo>
                <a:lnTo>
                  <a:pt x="22351" y="420369"/>
                </a:lnTo>
                <a:lnTo>
                  <a:pt x="60705" y="458469"/>
                </a:lnTo>
                <a:lnTo>
                  <a:pt x="61213" y="458469"/>
                </a:lnTo>
                <a:lnTo>
                  <a:pt x="67817" y="466089"/>
                </a:lnTo>
                <a:lnTo>
                  <a:pt x="71754" y="468629"/>
                </a:lnTo>
                <a:lnTo>
                  <a:pt x="80137" y="468629"/>
                </a:lnTo>
                <a:lnTo>
                  <a:pt x="82041" y="466089"/>
                </a:lnTo>
                <a:lnTo>
                  <a:pt x="84708" y="463549"/>
                </a:lnTo>
                <a:lnTo>
                  <a:pt x="96275" y="448309"/>
                </a:lnTo>
                <a:lnTo>
                  <a:pt x="74549" y="448309"/>
                </a:lnTo>
                <a:lnTo>
                  <a:pt x="73913" y="447039"/>
                </a:lnTo>
                <a:lnTo>
                  <a:pt x="73278" y="447039"/>
                </a:lnTo>
                <a:lnTo>
                  <a:pt x="39369" y="412749"/>
                </a:lnTo>
                <a:lnTo>
                  <a:pt x="38734" y="412749"/>
                </a:lnTo>
                <a:lnTo>
                  <a:pt x="38100" y="411479"/>
                </a:lnTo>
                <a:lnTo>
                  <a:pt x="37591" y="411479"/>
                </a:lnTo>
                <a:lnTo>
                  <a:pt x="92709" y="368299"/>
                </a:lnTo>
                <a:lnTo>
                  <a:pt x="169900" y="368299"/>
                </a:lnTo>
                <a:lnTo>
                  <a:pt x="170433" y="364489"/>
                </a:lnTo>
                <a:lnTo>
                  <a:pt x="168148" y="359409"/>
                </a:lnTo>
                <a:lnTo>
                  <a:pt x="189097" y="341629"/>
                </a:lnTo>
                <a:lnTo>
                  <a:pt x="213430" y="318769"/>
                </a:lnTo>
                <a:lnTo>
                  <a:pt x="126491" y="318769"/>
                </a:lnTo>
                <a:lnTo>
                  <a:pt x="121792" y="316229"/>
                </a:lnTo>
                <a:close/>
              </a:path>
              <a:path w="434339" h="468629">
                <a:moveTo>
                  <a:pt x="153924" y="386079"/>
                </a:moveTo>
                <a:lnTo>
                  <a:pt x="111378" y="386079"/>
                </a:lnTo>
                <a:lnTo>
                  <a:pt x="117475" y="392429"/>
                </a:lnTo>
                <a:lnTo>
                  <a:pt x="74549" y="448309"/>
                </a:lnTo>
                <a:lnTo>
                  <a:pt x="96275" y="448309"/>
                </a:lnTo>
                <a:lnTo>
                  <a:pt x="138683" y="392429"/>
                </a:lnTo>
                <a:lnTo>
                  <a:pt x="147700" y="392429"/>
                </a:lnTo>
                <a:lnTo>
                  <a:pt x="150875" y="388619"/>
                </a:lnTo>
                <a:lnTo>
                  <a:pt x="153924" y="386079"/>
                </a:lnTo>
                <a:close/>
              </a:path>
              <a:path w="434339" h="468629">
                <a:moveTo>
                  <a:pt x="161289" y="397509"/>
                </a:moveTo>
                <a:lnTo>
                  <a:pt x="160400" y="398779"/>
                </a:lnTo>
                <a:lnTo>
                  <a:pt x="155066" y="403859"/>
                </a:lnTo>
                <a:lnTo>
                  <a:pt x="148843" y="407669"/>
                </a:lnTo>
                <a:lnTo>
                  <a:pt x="142239" y="407669"/>
                </a:lnTo>
                <a:lnTo>
                  <a:pt x="133730" y="419099"/>
                </a:lnTo>
                <a:lnTo>
                  <a:pt x="140753" y="421639"/>
                </a:lnTo>
                <a:lnTo>
                  <a:pt x="147907" y="425449"/>
                </a:lnTo>
                <a:lnTo>
                  <a:pt x="155180" y="427989"/>
                </a:lnTo>
                <a:lnTo>
                  <a:pt x="162559" y="429259"/>
                </a:lnTo>
                <a:lnTo>
                  <a:pt x="192770" y="436879"/>
                </a:lnTo>
                <a:lnTo>
                  <a:pt x="208154" y="438149"/>
                </a:lnTo>
                <a:lnTo>
                  <a:pt x="223646" y="438149"/>
                </a:lnTo>
                <a:lnTo>
                  <a:pt x="253132" y="436879"/>
                </a:lnTo>
                <a:lnTo>
                  <a:pt x="282273" y="430529"/>
                </a:lnTo>
                <a:lnTo>
                  <a:pt x="310675" y="421639"/>
                </a:lnTo>
                <a:lnTo>
                  <a:pt x="335467" y="408939"/>
                </a:lnTo>
                <a:lnTo>
                  <a:pt x="210343" y="408939"/>
                </a:lnTo>
                <a:lnTo>
                  <a:pt x="197135" y="407669"/>
                </a:lnTo>
                <a:lnTo>
                  <a:pt x="184070" y="405129"/>
                </a:lnTo>
                <a:lnTo>
                  <a:pt x="171195" y="401319"/>
                </a:lnTo>
                <a:lnTo>
                  <a:pt x="161289" y="397509"/>
                </a:lnTo>
                <a:close/>
              </a:path>
              <a:path w="434339" h="468629">
                <a:moveTo>
                  <a:pt x="371348" y="173989"/>
                </a:moveTo>
                <a:lnTo>
                  <a:pt x="366422" y="179069"/>
                </a:lnTo>
                <a:lnTo>
                  <a:pt x="361378" y="185419"/>
                </a:lnTo>
                <a:lnTo>
                  <a:pt x="351027" y="198119"/>
                </a:lnTo>
                <a:lnTo>
                  <a:pt x="371127" y="207009"/>
                </a:lnTo>
                <a:lnTo>
                  <a:pt x="387619" y="222249"/>
                </a:lnTo>
                <a:lnTo>
                  <a:pt x="399087" y="240029"/>
                </a:lnTo>
                <a:lnTo>
                  <a:pt x="404113" y="261619"/>
                </a:lnTo>
                <a:lnTo>
                  <a:pt x="403685" y="275589"/>
                </a:lnTo>
                <a:lnTo>
                  <a:pt x="386968" y="321309"/>
                </a:lnTo>
                <a:lnTo>
                  <a:pt x="361628" y="353059"/>
                </a:lnTo>
                <a:lnTo>
                  <a:pt x="324167" y="380999"/>
                </a:lnTo>
                <a:lnTo>
                  <a:pt x="277276" y="401319"/>
                </a:lnTo>
                <a:lnTo>
                  <a:pt x="223646" y="408939"/>
                </a:lnTo>
                <a:lnTo>
                  <a:pt x="335467" y="408939"/>
                </a:lnTo>
                <a:lnTo>
                  <a:pt x="381904" y="374649"/>
                </a:lnTo>
                <a:lnTo>
                  <a:pt x="413003" y="335279"/>
                </a:lnTo>
                <a:lnTo>
                  <a:pt x="432827" y="283209"/>
                </a:lnTo>
                <a:lnTo>
                  <a:pt x="433958" y="260349"/>
                </a:lnTo>
                <a:lnTo>
                  <a:pt x="428087" y="232409"/>
                </a:lnTo>
                <a:lnTo>
                  <a:pt x="414797" y="208279"/>
                </a:lnTo>
                <a:lnTo>
                  <a:pt x="395436" y="187959"/>
                </a:lnTo>
                <a:lnTo>
                  <a:pt x="371348" y="173989"/>
                </a:lnTo>
                <a:close/>
              </a:path>
              <a:path w="434339" h="468629">
                <a:moveTo>
                  <a:pt x="169900" y="368299"/>
                </a:moveTo>
                <a:lnTo>
                  <a:pt x="92709" y="368299"/>
                </a:lnTo>
                <a:lnTo>
                  <a:pt x="98678" y="374649"/>
                </a:lnTo>
                <a:lnTo>
                  <a:pt x="83819" y="393699"/>
                </a:lnTo>
                <a:lnTo>
                  <a:pt x="82168" y="394969"/>
                </a:lnTo>
                <a:lnTo>
                  <a:pt x="82295" y="398779"/>
                </a:lnTo>
                <a:lnTo>
                  <a:pt x="84200" y="400049"/>
                </a:lnTo>
                <a:lnTo>
                  <a:pt x="85216" y="401319"/>
                </a:lnTo>
                <a:lnTo>
                  <a:pt x="91186" y="401319"/>
                </a:lnTo>
                <a:lnTo>
                  <a:pt x="111378" y="386079"/>
                </a:lnTo>
                <a:lnTo>
                  <a:pt x="153924" y="386079"/>
                </a:lnTo>
                <a:lnTo>
                  <a:pt x="155193" y="382269"/>
                </a:lnTo>
                <a:lnTo>
                  <a:pt x="154558" y="378459"/>
                </a:lnTo>
                <a:lnTo>
                  <a:pt x="158495" y="378459"/>
                </a:lnTo>
                <a:lnTo>
                  <a:pt x="162559" y="377189"/>
                </a:lnTo>
                <a:lnTo>
                  <a:pt x="169544" y="370839"/>
                </a:lnTo>
                <a:lnTo>
                  <a:pt x="169900" y="368299"/>
                </a:lnTo>
                <a:close/>
              </a:path>
              <a:path w="434339" h="468629">
                <a:moveTo>
                  <a:pt x="147700" y="392429"/>
                </a:moveTo>
                <a:lnTo>
                  <a:pt x="138683" y="392429"/>
                </a:lnTo>
                <a:lnTo>
                  <a:pt x="142875" y="393699"/>
                </a:lnTo>
                <a:lnTo>
                  <a:pt x="147700" y="392429"/>
                </a:lnTo>
                <a:close/>
              </a:path>
              <a:path w="434339" h="468629">
                <a:moveTo>
                  <a:pt x="195623" y="0"/>
                </a:moveTo>
                <a:lnTo>
                  <a:pt x="174490" y="0"/>
                </a:lnTo>
                <a:lnTo>
                  <a:pt x="151455" y="5079"/>
                </a:lnTo>
                <a:lnTo>
                  <a:pt x="103981" y="27939"/>
                </a:lnTo>
                <a:lnTo>
                  <a:pt x="72548" y="52069"/>
                </a:lnTo>
                <a:lnTo>
                  <a:pt x="46402" y="80009"/>
                </a:lnTo>
                <a:lnTo>
                  <a:pt x="13287" y="143509"/>
                </a:lnTo>
                <a:lnTo>
                  <a:pt x="428" y="199389"/>
                </a:lnTo>
                <a:lnTo>
                  <a:pt x="0" y="227329"/>
                </a:lnTo>
                <a:lnTo>
                  <a:pt x="4575" y="261619"/>
                </a:lnTo>
                <a:lnTo>
                  <a:pt x="28825" y="325119"/>
                </a:lnTo>
                <a:lnTo>
                  <a:pt x="50545" y="356869"/>
                </a:lnTo>
                <a:lnTo>
                  <a:pt x="55371" y="361949"/>
                </a:lnTo>
                <a:lnTo>
                  <a:pt x="79755" y="344169"/>
                </a:lnTo>
                <a:lnTo>
                  <a:pt x="59938" y="318769"/>
                </a:lnTo>
                <a:lnTo>
                  <a:pt x="44751" y="290829"/>
                </a:lnTo>
                <a:lnTo>
                  <a:pt x="34589" y="259079"/>
                </a:lnTo>
                <a:lnTo>
                  <a:pt x="29844" y="226059"/>
                </a:lnTo>
                <a:lnTo>
                  <a:pt x="30212" y="201929"/>
                </a:lnTo>
                <a:lnTo>
                  <a:pt x="41757" y="152399"/>
                </a:lnTo>
                <a:lnTo>
                  <a:pt x="70441" y="97789"/>
                </a:lnTo>
                <a:lnTo>
                  <a:pt x="120169" y="53339"/>
                </a:lnTo>
                <a:lnTo>
                  <a:pt x="160170" y="34289"/>
                </a:lnTo>
                <a:lnTo>
                  <a:pt x="168878" y="31749"/>
                </a:lnTo>
                <a:lnTo>
                  <a:pt x="185674" y="29209"/>
                </a:lnTo>
                <a:lnTo>
                  <a:pt x="257482" y="29209"/>
                </a:lnTo>
                <a:lnTo>
                  <a:pt x="243790" y="17779"/>
                </a:lnTo>
                <a:lnTo>
                  <a:pt x="224662" y="7619"/>
                </a:lnTo>
                <a:lnTo>
                  <a:pt x="215141" y="3809"/>
                </a:lnTo>
                <a:lnTo>
                  <a:pt x="205454" y="1269"/>
                </a:lnTo>
                <a:lnTo>
                  <a:pt x="195623" y="0"/>
                </a:lnTo>
                <a:close/>
              </a:path>
              <a:path w="434339" h="468629">
                <a:moveTo>
                  <a:pt x="290321" y="298449"/>
                </a:moveTo>
                <a:lnTo>
                  <a:pt x="285623" y="298449"/>
                </a:lnTo>
                <a:lnTo>
                  <a:pt x="276560" y="299719"/>
                </a:lnTo>
                <a:lnTo>
                  <a:pt x="252729" y="332739"/>
                </a:lnTo>
                <a:lnTo>
                  <a:pt x="255650" y="341629"/>
                </a:lnTo>
                <a:lnTo>
                  <a:pt x="280669" y="361949"/>
                </a:lnTo>
                <a:lnTo>
                  <a:pt x="285368" y="361949"/>
                </a:lnTo>
                <a:lnTo>
                  <a:pt x="317515" y="331469"/>
                </a:lnTo>
                <a:lnTo>
                  <a:pt x="315626" y="318769"/>
                </a:lnTo>
                <a:lnTo>
                  <a:pt x="309308" y="308609"/>
                </a:lnTo>
                <a:lnTo>
                  <a:pt x="299084" y="300989"/>
                </a:lnTo>
                <a:lnTo>
                  <a:pt x="294893" y="299719"/>
                </a:lnTo>
                <a:lnTo>
                  <a:pt x="290321" y="298449"/>
                </a:lnTo>
                <a:close/>
              </a:path>
              <a:path w="434339" h="468629">
                <a:moveTo>
                  <a:pt x="414019" y="69849"/>
                </a:moveTo>
                <a:lnTo>
                  <a:pt x="410971" y="69849"/>
                </a:lnTo>
                <a:lnTo>
                  <a:pt x="406653" y="71119"/>
                </a:lnTo>
                <a:lnTo>
                  <a:pt x="347835" y="107949"/>
                </a:lnTo>
                <a:lnTo>
                  <a:pt x="307331" y="139699"/>
                </a:lnTo>
                <a:lnTo>
                  <a:pt x="264804" y="176529"/>
                </a:lnTo>
                <a:lnTo>
                  <a:pt x="224281" y="214629"/>
                </a:lnTo>
                <a:lnTo>
                  <a:pt x="203769" y="236219"/>
                </a:lnTo>
                <a:lnTo>
                  <a:pt x="173910" y="266699"/>
                </a:lnTo>
                <a:lnTo>
                  <a:pt x="144789" y="297179"/>
                </a:lnTo>
                <a:lnTo>
                  <a:pt x="126491" y="318769"/>
                </a:lnTo>
                <a:lnTo>
                  <a:pt x="213430" y="318769"/>
                </a:lnTo>
                <a:lnTo>
                  <a:pt x="251283" y="283209"/>
                </a:lnTo>
                <a:lnTo>
                  <a:pt x="316310" y="215899"/>
                </a:lnTo>
                <a:lnTo>
                  <a:pt x="357954" y="167639"/>
                </a:lnTo>
                <a:lnTo>
                  <a:pt x="391874" y="124459"/>
                </a:lnTo>
                <a:lnTo>
                  <a:pt x="412852" y="90169"/>
                </a:lnTo>
                <a:lnTo>
                  <a:pt x="415670" y="72389"/>
                </a:lnTo>
                <a:lnTo>
                  <a:pt x="414019" y="69849"/>
                </a:lnTo>
                <a:close/>
              </a:path>
              <a:path w="434339" h="468629">
                <a:moveTo>
                  <a:pt x="106806" y="228599"/>
                </a:moveTo>
                <a:lnTo>
                  <a:pt x="102107" y="228599"/>
                </a:lnTo>
                <a:lnTo>
                  <a:pt x="93045" y="229869"/>
                </a:lnTo>
                <a:lnTo>
                  <a:pt x="68961" y="262889"/>
                </a:lnTo>
                <a:lnTo>
                  <a:pt x="74802" y="279399"/>
                </a:lnTo>
                <a:lnTo>
                  <a:pt x="80644" y="285749"/>
                </a:lnTo>
                <a:lnTo>
                  <a:pt x="88391" y="289559"/>
                </a:lnTo>
                <a:lnTo>
                  <a:pt x="92582" y="290829"/>
                </a:lnTo>
                <a:lnTo>
                  <a:pt x="97154" y="292099"/>
                </a:lnTo>
                <a:lnTo>
                  <a:pt x="101853" y="292099"/>
                </a:lnTo>
                <a:lnTo>
                  <a:pt x="133822" y="261619"/>
                </a:lnTo>
                <a:lnTo>
                  <a:pt x="131952" y="250189"/>
                </a:lnTo>
                <a:lnTo>
                  <a:pt x="125702" y="238759"/>
                </a:lnTo>
                <a:lnTo>
                  <a:pt x="115569" y="231139"/>
                </a:lnTo>
                <a:lnTo>
                  <a:pt x="111378" y="229869"/>
                </a:lnTo>
                <a:lnTo>
                  <a:pt x="106806" y="228599"/>
                </a:lnTo>
                <a:close/>
              </a:path>
              <a:path w="434339" h="468629">
                <a:moveTo>
                  <a:pt x="150494" y="80009"/>
                </a:moveTo>
                <a:lnTo>
                  <a:pt x="107823" y="96519"/>
                </a:lnTo>
                <a:lnTo>
                  <a:pt x="84581" y="133349"/>
                </a:lnTo>
                <a:lnTo>
                  <a:pt x="83262" y="146049"/>
                </a:lnTo>
                <a:lnTo>
                  <a:pt x="84264" y="156209"/>
                </a:lnTo>
                <a:lnTo>
                  <a:pt x="110569" y="187959"/>
                </a:lnTo>
                <a:lnTo>
                  <a:pt x="131952" y="193039"/>
                </a:lnTo>
                <a:lnTo>
                  <a:pt x="143174" y="191769"/>
                </a:lnTo>
                <a:lnTo>
                  <a:pt x="182866" y="168909"/>
                </a:lnTo>
                <a:lnTo>
                  <a:pt x="183827" y="167639"/>
                </a:lnTo>
                <a:lnTo>
                  <a:pt x="123951" y="167639"/>
                </a:lnTo>
                <a:lnTo>
                  <a:pt x="117093" y="165099"/>
                </a:lnTo>
                <a:lnTo>
                  <a:pt x="112649" y="160019"/>
                </a:lnTo>
                <a:lnTo>
                  <a:pt x="108076" y="154939"/>
                </a:lnTo>
                <a:lnTo>
                  <a:pt x="106552" y="146049"/>
                </a:lnTo>
                <a:lnTo>
                  <a:pt x="129849" y="110489"/>
                </a:lnTo>
                <a:lnTo>
                  <a:pt x="150494" y="104139"/>
                </a:lnTo>
                <a:lnTo>
                  <a:pt x="192945" y="104139"/>
                </a:lnTo>
                <a:lnTo>
                  <a:pt x="188721" y="97789"/>
                </a:lnTo>
                <a:lnTo>
                  <a:pt x="181016" y="90169"/>
                </a:lnTo>
                <a:lnTo>
                  <a:pt x="171942" y="85089"/>
                </a:lnTo>
                <a:lnTo>
                  <a:pt x="161700" y="81279"/>
                </a:lnTo>
                <a:lnTo>
                  <a:pt x="150494" y="80009"/>
                </a:lnTo>
                <a:close/>
              </a:path>
              <a:path w="434339" h="468629">
                <a:moveTo>
                  <a:pt x="257482" y="29209"/>
                </a:moveTo>
                <a:lnTo>
                  <a:pt x="185674" y="29209"/>
                </a:lnTo>
                <a:lnTo>
                  <a:pt x="192730" y="30479"/>
                </a:lnTo>
                <a:lnTo>
                  <a:pt x="199643" y="30479"/>
                </a:lnTo>
                <a:lnTo>
                  <a:pt x="213232" y="35559"/>
                </a:lnTo>
                <a:lnTo>
                  <a:pt x="249023" y="66039"/>
                </a:lnTo>
                <a:lnTo>
                  <a:pt x="260556" y="101599"/>
                </a:lnTo>
                <a:lnTo>
                  <a:pt x="259212" y="115569"/>
                </a:lnTo>
                <a:lnTo>
                  <a:pt x="254000" y="129539"/>
                </a:lnTo>
                <a:lnTo>
                  <a:pt x="251265" y="137159"/>
                </a:lnTo>
                <a:lnTo>
                  <a:pt x="249364" y="144779"/>
                </a:lnTo>
                <a:lnTo>
                  <a:pt x="248320" y="152399"/>
                </a:lnTo>
                <a:lnTo>
                  <a:pt x="248157" y="160019"/>
                </a:lnTo>
                <a:lnTo>
                  <a:pt x="248412" y="165099"/>
                </a:lnTo>
                <a:lnTo>
                  <a:pt x="249046" y="168909"/>
                </a:lnTo>
                <a:lnTo>
                  <a:pt x="250316" y="172719"/>
                </a:lnTo>
                <a:lnTo>
                  <a:pt x="257524" y="166369"/>
                </a:lnTo>
                <a:lnTo>
                  <a:pt x="264826" y="158749"/>
                </a:lnTo>
                <a:lnTo>
                  <a:pt x="279526" y="146049"/>
                </a:lnTo>
                <a:lnTo>
                  <a:pt x="279907" y="144779"/>
                </a:lnTo>
                <a:lnTo>
                  <a:pt x="280415" y="144779"/>
                </a:lnTo>
                <a:lnTo>
                  <a:pt x="280796" y="143509"/>
                </a:lnTo>
                <a:lnTo>
                  <a:pt x="287563" y="124459"/>
                </a:lnTo>
                <a:lnTo>
                  <a:pt x="290353" y="106679"/>
                </a:lnTo>
                <a:lnTo>
                  <a:pt x="289190" y="87629"/>
                </a:lnTo>
                <a:lnTo>
                  <a:pt x="284099" y="68579"/>
                </a:lnTo>
                <a:lnTo>
                  <a:pt x="274187" y="49529"/>
                </a:lnTo>
                <a:lnTo>
                  <a:pt x="260524" y="31749"/>
                </a:lnTo>
                <a:lnTo>
                  <a:pt x="257482" y="29209"/>
                </a:lnTo>
                <a:close/>
              </a:path>
              <a:path w="434339" h="468629">
                <a:moveTo>
                  <a:pt x="192945" y="104139"/>
                </a:moveTo>
                <a:lnTo>
                  <a:pt x="158495" y="104139"/>
                </a:lnTo>
                <a:lnTo>
                  <a:pt x="165353" y="107949"/>
                </a:lnTo>
                <a:lnTo>
                  <a:pt x="174370" y="118109"/>
                </a:lnTo>
                <a:lnTo>
                  <a:pt x="159003" y="157479"/>
                </a:lnTo>
                <a:lnTo>
                  <a:pt x="138947" y="167639"/>
                </a:lnTo>
                <a:lnTo>
                  <a:pt x="183827" y="167639"/>
                </a:lnTo>
                <a:lnTo>
                  <a:pt x="189595" y="160019"/>
                </a:lnTo>
                <a:lnTo>
                  <a:pt x="194681" y="149859"/>
                </a:lnTo>
                <a:lnTo>
                  <a:pt x="197992" y="139699"/>
                </a:lnTo>
                <a:lnTo>
                  <a:pt x="199366" y="128269"/>
                </a:lnTo>
                <a:lnTo>
                  <a:pt x="198215" y="116839"/>
                </a:lnTo>
                <a:lnTo>
                  <a:pt x="194635" y="106679"/>
                </a:lnTo>
                <a:lnTo>
                  <a:pt x="192945" y="104139"/>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6248653" y="4146041"/>
            <a:ext cx="434340" cy="468630"/>
          </a:xfrm>
          <a:custGeom>
            <a:rect l="l" t="t" r="r" b="b"/>
            <a:pathLst>
              <a:path w="434340" h="468629">
                <a:moveTo>
                  <a:pt x="121793" y="316229"/>
                </a:moveTo>
                <a:lnTo>
                  <a:pt x="115950" y="317499"/>
                </a:lnTo>
                <a:lnTo>
                  <a:pt x="109093" y="323849"/>
                </a:lnTo>
                <a:lnTo>
                  <a:pt x="107823" y="327659"/>
                </a:lnTo>
                <a:lnTo>
                  <a:pt x="108458" y="331469"/>
                </a:lnTo>
                <a:lnTo>
                  <a:pt x="104521" y="331469"/>
                </a:lnTo>
                <a:lnTo>
                  <a:pt x="100330" y="332739"/>
                </a:lnTo>
                <a:lnTo>
                  <a:pt x="94361" y="339089"/>
                </a:lnTo>
                <a:lnTo>
                  <a:pt x="93091" y="342899"/>
                </a:lnTo>
                <a:lnTo>
                  <a:pt x="93725" y="346709"/>
                </a:lnTo>
                <a:lnTo>
                  <a:pt x="22351" y="401319"/>
                </a:lnTo>
                <a:lnTo>
                  <a:pt x="18923" y="403859"/>
                </a:lnTo>
                <a:lnTo>
                  <a:pt x="16891" y="406399"/>
                </a:lnTo>
                <a:lnTo>
                  <a:pt x="16806" y="408939"/>
                </a:lnTo>
                <a:lnTo>
                  <a:pt x="16679" y="411479"/>
                </a:lnTo>
                <a:lnTo>
                  <a:pt x="16510" y="414019"/>
                </a:lnTo>
                <a:lnTo>
                  <a:pt x="19304" y="417829"/>
                </a:lnTo>
                <a:lnTo>
                  <a:pt x="22351" y="420369"/>
                </a:lnTo>
                <a:lnTo>
                  <a:pt x="60706" y="458469"/>
                </a:lnTo>
                <a:lnTo>
                  <a:pt x="61213" y="458469"/>
                </a:lnTo>
                <a:lnTo>
                  <a:pt x="67818" y="466089"/>
                </a:lnTo>
                <a:lnTo>
                  <a:pt x="71755" y="468629"/>
                </a:lnTo>
                <a:lnTo>
                  <a:pt x="80137" y="468629"/>
                </a:lnTo>
                <a:lnTo>
                  <a:pt x="82042" y="466089"/>
                </a:lnTo>
                <a:lnTo>
                  <a:pt x="84709" y="463549"/>
                </a:lnTo>
                <a:lnTo>
                  <a:pt x="96275" y="448309"/>
                </a:lnTo>
                <a:lnTo>
                  <a:pt x="74549" y="448309"/>
                </a:lnTo>
                <a:lnTo>
                  <a:pt x="73913" y="447039"/>
                </a:lnTo>
                <a:lnTo>
                  <a:pt x="73279" y="447039"/>
                </a:lnTo>
                <a:lnTo>
                  <a:pt x="39370" y="412749"/>
                </a:lnTo>
                <a:lnTo>
                  <a:pt x="38735" y="412749"/>
                </a:lnTo>
                <a:lnTo>
                  <a:pt x="38100" y="411479"/>
                </a:lnTo>
                <a:lnTo>
                  <a:pt x="37592" y="411479"/>
                </a:lnTo>
                <a:lnTo>
                  <a:pt x="92710" y="368299"/>
                </a:lnTo>
                <a:lnTo>
                  <a:pt x="169900" y="368299"/>
                </a:lnTo>
                <a:lnTo>
                  <a:pt x="170434" y="364489"/>
                </a:lnTo>
                <a:lnTo>
                  <a:pt x="168148" y="359409"/>
                </a:lnTo>
                <a:lnTo>
                  <a:pt x="189097" y="341629"/>
                </a:lnTo>
                <a:lnTo>
                  <a:pt x="213430" y="318769"/>
                </a:lnTo>
                <a:lnTo>
                  <a:pt x="126492" y="318769"/>
                </a:lnTo>
                <a:lnTo>
                  <a:pt x="121793" y="316229"/>
                </a:lnTo>
                <a:close/>
              </a:path>
              <a:path w="434340" h="468629">
                <a:moveTo>
                  <a:pt x="153924" y="386079"/>
                </a:moveTo>
                <a:lnTo>
                  <a:pt x="111379" y="386079"/>
                </a:lnTo>
                <a:lnTo>
                  <a:pt x="117475" y="392429"/>
                </a:lnTo>
                <a:lnTo>
                  <a:pt x="74549" y="448309"/>
                </a:lnTo>
                <a:lnTo>
                  <a:pt x="96275" y="448309"/>
                </a:lnTo>
                <a:lnTo>
                  <a:pt x="138684" y="392429"/>
                </a:lnTo>
                <a:lnTo>
                  <a:pt x="147700" y="392429"/>
                </a:lnTo>
                <a:lnTo>
                  <a:pt x="150875" y="388619"/>
                </a:lnTo>
                <a:lnTo>
                  <a:pt x="153924" y="386079"/>
                </a:lnTo>
                <a:close/>
              </a:path>
              <a:path w="434340" h="468629">
                <a:moveTo>
                  <a:pt x="161290" y="397509"/>
                </a:moveTo>
                <a:lnTo>
                  <a:pt x="160400" y="398779"/>
                </a:lnTo>
                <a:lnTo>
                  <a:pt x="155067" y="403859"/>
                </a:lnTo>
                <a:lnTo>
                  <a:pt x="148844" y="407669"/>
                </a:lnTo>
                <a:lnTo>
                  <a:pt x="142240" y="407669"/>
                </a:lnTo>
                <a:lnTo>
                  <a:pt x="133731" y="419099"/>
                </a:lnTo>
                <a:lnTo>
                  <a:pt x="140753" y="421639"/>
                </a:lnTo>
                <a:lnTo>
                  <a:pt x="147907" y="425449"/>
                </a:lnTo>
                <a:lnTo>
                  <a:pt x="155180" y="427989"/>
                </a:lnTo>
                <a:lnTo>
                  <a:pt x="162560" y="429259"/>
                </a:lnTo>
                <a:lnTo>
                  <a:pt x="192770" y="436879"/>
                </a:lnTo>
                <a:lnTo>
                  <a:pt x="208154" y="438149"/>
                </a:lnTo>
                <a:lnTo>
                  <a:pt x="223647" y="438149"/>
                </a:lnTo>
                <a:lnTo>
                  <a:pt x="253132" y="436879"/>
                </a:lnTo>
                <a:lnTo>
                  <a:pt x="282273" y="430529"/>
                </a:lnTo>
                <a:lnTo>
                  <a:pt x="310675" y="421639"/>
                </a:lnTo>
                <a:lnTo>
                  <a:pt x="335467" y="408939"/>
                </a:lnTo>
                <a:lnTo>
                  <a:pt x="210343" y="408939"/>
                </a:lnTo>
                <a:lnTo>
                  <a:pt x="197135" y="407669"/>
                </a:lnTo>
                <a:lnTo>
                  <a:pt x="184070" y="405129"/>
                </a:lnTo>
                <a:lnTo>
                  <a:pt x="171196" y="401319"/>
                </a:lnTo>
                <a:lnTo>
                  <a:pt x="161290" y="397509"/>
                </a:lnTo>
                <a:close/>
              </a:path>
              <a:path w="434340" h="468629">
                <a:moveTo>
                  <a:pt x="371348" y="173989"/>
                </a:moveTo>
                <a:lnTo>
                  <a:pt x="366422" y="179069"/>
                </a:lnTo>
                <a:lnTo>
                  <a:pt x="361378" y="185419"/>
                </a:lnTo>
                <a:lnTo>
                  <a:pt x="351027" y="198119"/>
                </a:lnTo>
                <a:lnTo>
                  <a:pt x="371127" y="207009"/>
                </a:lnTo>
                <a:lnTo>
                  <a:pt x="387619" y="222249"/>
                </a:lnTo>
                <a:lnTo>
                  <a:pt x="399087" y="240029"/>
                </a:lnTo>
                <a:lnTo>
                  <a:pt x="404114" y="261619"/>
                </a:lnTo>
                <a:lnTo>
                  <a:pt x="403685" y="275589"/>
                </a:lnTo>
                <a:lnTo>
                  <a:pt x="386969" y="321309"/>
                </a:lnTo>
                <a:lnTo>
                  <a:pt x="361628" y="353059"/>
                </a:lnTo>
                <a:lnTo>
                  <a:pt x="324167" y="380999"/>
                </a:lnTo>
                <a:lnTo>
                  <a:pt x="277276" y="401319"/>
                </a:lnTo>
                <a:lnTo>
                  <a:pt x="223647" y="408939"/>
                </a:lnTo>
                <a:lnTo>
                  <a:pt x="335467" y="408939"/>
                </a:lnTo>
                <a:lnTo>
                  <a:pt x="381904" y="374649"/>
                </a:lnTo>
                <a:lnTo>
                  <a:pt x="413003" y="335279"/>
                </a:lnTo>
                <a:lnTo>
                  <a:pt x="432827" y="283209"/>
                </a:lnTo>
                <a:lnTo>
                  <a:pt x="433959" y="260349"/>
                </a:lnTo>
                <a:lnTo>
                  <a:pt x="428087" y="232409"/>
                </a:lnTo>
                <a:lnTo>
                  <a:pt x="414797" y="208279"/>
                </a:lnTo>
                <a:lnTo>
                  <a:pt x="395436" y="187959"/>
                </a:lnTo>
                <a:lnTo>
                  <a:pt x="371348" y="173989"/>
                </a:lnTo>
                <a:close/>
              </a:path>
              <a:path w="434340" h="468629">
                <a:moveTo>
                  <a:pt x="169900" y="368299"/>
                </a:moveTo>
                <a:lnTo>
                  <a:pt x="92710" y="368299"/>
                </a:lnTo>
                <a:lnTo>
                  <a:pt x="98679" y="374649"/>
                </a:lnTo>
                <a:lnTo>
                  <a:pt x="83820" y="393699"/>
                </a:lnTo>
                <a:lnTo>
                  <a:pt x="82169" y="394969"/>
                </a:lnTo>
                <a:lnTo>
                  <a:pt x="82296" y="398779"/>
                </a:lnTo>
                <a:lnTo>
                  <a:pt x="84200" y="400049"/>
                </a:lnTo>
                <a:lnTo>
                  <a:pt x="85217" y="401319"/>
                </a:lnTo>
                <a:lnTo>
                  <a:pt x="91186" y="401319"/>
                </a:lnTo>
                <a:lnTo>
                  <a:pt x="111379" y="386079"/>
                </a:lnTo>
                <a:lnTo>
                  <a:pt x="153924" y="386079"/>
                </a:lnTo>
                <a:lnTo>
                  <a:pt x="155194" y="382269"/>
                </a:lnTo>
                <a:lnTo>
                  <a:pt x="154559" y="378459"/>
                </a:lnTo>
                <a:lnTo>
                  <a:pt x="158496" y="378459"/>
                </a:lnTo>
                <a:lnTo>
                  <a:pt x="162560" y="377189"/>
                </a:lnTo>
                <a:lnTo>
                  <a:pt x="169545" y="370839"/>
                </a:lnTo>
                <a:lnTo>
                  <a:pt x="169900" y="368299"/>
                </a:lnTo>
                <a:close/>
              </a:path>
              <a:path w="434340" h="468629">
                <a:moveTo>
                  <a:pt x="147700" y="392429"/>
                </a:moveTo>
                <a:lnTo>
                  <a:pt x="138684" y="392429"/>
                </a:lnTo>
                <a:lnTo>
                  <a:pt x="142875" y="393699"/>
                </a:lnTo>
                <a:lnTo>
                  <a:pt x="147700" y="392429"/>
                </a:lnTo>
                <a:close/>
              </a:path>
              <a:path w="434340" h="468629">
                <a:moveTo>
                  <a:pt x="195623" y="0"/>
                </a:moveTo>
                <a:lnTo>
                  <a:pt x="174490" y="0"/>
                </a:lnTo>
                <a:lnTo>
                  <a:pt x="151455" y="5079"/>
                </a:lnTo>
                <a:lnTo>
                  <a:pt x="103981" y="27939"/>
                </a:lnTo>
                <a:lnTo>
                  <a:pt x="72548" y="52069"/>
                </a:lnTo>
                <a:lnTo>
                  <a:pt x="46402" y="80009"/>
                </a:lnTo>
                <a:lnTo>
                  <a:pt x="13287" y="143509"/>
                </a:lnTo>
                <a:lnTo>
                  <a:pt x="428" y="199389"/>
                </a:lnTo>
                <a:lnTo>
                  <a:pt x="0" y="227329"/>
                </a:lnTo>
                <a:lnTo>
                  <a:pt x="4575" y="261619"/>
                </a:lnTo>
                <a:lnTo>
                  <a:pt x="28825" y="325119"/>
                </a:lnTo>
                <a:lnTo>
                  <a:pt x="50546" y="356869"/>
                </a:lnTo>
                <a:lnTo>
                  <a:pt x="55372" y="361949"/>
                </a:lnTo>
                <a:lnTo>
                  <a:pt x="79756" y="344169"/>
                </a:lnTo>
                <a:lnTo>
                  <a:pt x="59938" y="318769"/>
                </a:lnTo>
                <a:lnTo>
                  <a:pt x="44751" y="290829"/>
                </a:lnTo>
                <a:lnTo>
                  <a:pt x="34589" y="259079"/>
                </a:lnTo>
                <a:lnTo>
                  <a:pt x="29845" y="226059"/>
                </a:lnTo>
                <a:lnTo>
                  <a:pt x="30212" y="201929"/>
                </a:lnTo>
                <a:lnTo>
                  <a:pt x="41757" y="152399"/>
                </a:lnTo>
                <a:lnTo>
                  <a:pt x="70441" y="97789"/>
                </a:lnTo>
                <a:lnTo>
                  <a:pt x="120169" y="53339"/>
                </a:lnTo>
                <a:lnTo>
                  <a:pt x="160170" y="34289"/>
                </a:lnTo>
                <a:lnTo>
                  <a:pt x="168878" y="31749"/>
                </a:lnTo>
                <a:lnTo>
                  <a:pt x="185674" y="29209"/>
                </a:lnTo>
                <a:lnTo>
                  <a:pt x="257482" y="29209"/>
                </a:lnTo>
                <a:lnTo>
                  <a:pt x="243790" y="17779"/>
                </a:lnTo>
                <a:lnTo>
                  <a:pt x="224662" y="7619"/>
                </a:lnTo>
                <a:lnTo>
                  <a:pt x="215141" y="3809"/>
                </a:lnTo>
                <a:lnTo>
                  <a:pt x="205454" y="1269"/>
                </a:lnTo>
                <a:lnTo>
                  <a:pt x="195623" y="0"/>
                </a:lnTo>
                <a:close/>
              </a:path>
              <a:path w="434340" h="468629">
                <a:moveTo>
                  <a:pt x="290322" y="298449"/>
                </a:moveTo>
                <a:lnTo>
                  <a:pt x="285623" y="298449"/>
                </a:lnTo>
                <a:lnTo>
                  <a:pt x="276560" y="299719"/>
                </a:lnTo>
                <a:lnTo>
                  <a:pt x="252730" y="332739"/>
                </a:lnTo>
                <a:lnTo>
                  <a:pt x="255650" y="341629"/>
                </a:lnTo>
                <a:lnTo>
                  <a:pt x="280670" y="361949"/>
                </a:lnTo>
                <a:lnTo>
                  <a:pt x="285369" y="361949"/>
                </a:lnTo>
                <a:lnTo>
                  <a:pt x="317515" y="331469"/>
                </a:lnTo>
                <a:lnTo>
                  <a:pt x="315626" y="318769"/>
                </a:lnTo>
                <a:lnTo>
                  <a:pt x="309308" y="308609"/>
                </a:lnTo>
                <a:lnTo>
                  <a:pt x="299085" y="300989"/>
                </a:lnTo>
                <a:lnTo>
                  <a:pt x="294894" y="299719"/>
                </a:lnTo>
                <a:lnTo>
                  <a:pt x="290322" y="298449"/>
                </a:lnTo>
                <a:close/>
              </a:path>
              <a:path w="434340" h="468629">
                <a:moveTo>
                  <a:pt x="414020" y="69849"/>
                </a:moveTo>
                <a:lnTo>
                  <a:pt x="410972" y="69849"/>
                </a:lnTo>
                <a:lnTo>
                  <a:pt x="406653" y="71119"/>
                </a:lnTo>
                <a:lnTo>
                  <a:pt x="347835" y="107949"/>
                </a:lnTo>
                <a:lnTo>
                  <a:pt x="307331" y="139699"/>
                </a:lnTo>
                <a:lnTo>
                  <a:pt x="264804" y="176529"/>
                </a:lnTo>
                <a:lnTo>
                  <a:pt x="224282" y="214629"/>
                </a:lnTo>
                <a:lnTo>
                  <a:pt x="203769" y="236219"/>
                </a:lnTo>
                <a:lnTo>
                  <a:pt x="173910" y="266699"/>
                </a:lnTo>
                <a:lnTo>
                  <a:pt x="144789" y="297179"/>
                </a:lnTo>
                <a:lnTo>
                  <a:pt x="126492" y="318769"/>
                </a:lnTo>
                <a:lnTo>
                  <a:pt x="213430" y="318769"/>
                </a:lnTo>
                <a:lnTo>
                  <a:pt x="251283" y="283209"/>
                </a:lnTo>
                <a:lnTo>
                  <a:pt x="316310" y="215899"/>
                </a:lnTo>
                <a:lnTo>
                  <a:pt x="357954" y="167639"/>
                </a:lnTo>
                <a:lnTo>
                  <a:pt x="391874" y="124459"/>
                </a:lnTo>
                <a:lnTo>
                  <a:pt x="412852" y="90169"/>
                </a:lnTo>
                <a:lnTo>
                  <a:pt x="415671" y="72389"/>
                </a:lnTo>
                <a:lnTo>
                  <a:pt x="414020" y="69849"/>
                </a:lnTo>
                <a:close/>
              </a:path>
              <a:path w="434340" h="468629">
                <a:moveTo>
                  <a:pt x="106807" y="228599"/>
                </a:moveTo>
                <a:lnTo>
                  <a:pt x="102108" y="228599"/>
                </a:lnTo>
                <a:lnTo>
                  <a:pt x="93045" y="229869"/>
                </a:lnTo>
                <a:lnTo>
                  <a:pt x="68961" y="262889"/>
                </a:lnTo>
                <a:lnTo>
                  <a:pt x="74803" y="279399"/>
                </a:lnTo>
                <a:lnTo>
                  <a:pt x="80645" y="285749"/>
                </a:lnTo>
                <a:lnTo>
                  <a:pt x="88392" y="289559"/>
                </a:lnTo>
                <a:lnTo>
                  <a:pt x="92583" y="290829"/>
                </a:lnTo>
                <a:lnTo>
                  <a:pt x="97155" y="292099"/>
                </a:lnTo>
                <a:lnTo>
                  <a:pt x="101854" y="292099"/>
                </a:lnTo>
                <a:lnTo>
                  <a:pt x="133822" y="261619"/>
                </a:lnTo>
                <a:lnTo>
                  <a:pt x="131953" y="250189"/>
                </a:lnTo>
                <a:lnTo>
                  <a:pt x="125702" y="238759"/>
                </a:lnTo>
                <a:lnTo>
                  <a:pt x="115570" y="231139"/>
                </a:lnTo>
                <a:lnTo>
                  <a:pt x="111379" y="229869"/>
                </a:lnTo>
                <a:lnTo>
                  <a:pt x="106807" y="228599"/>
                </a:lnTo>
                <a:close/>
              </a:path>
              <a:path w="434340" h="468629">
                <a:moveTo>
                  <a:pt x="150495" y="80009"/>
                </a:moveTo>
                <a:lnTo>
                  <a:pt x="107823" y="96519"/>
                </a:lnTo>
                <a:lnTo>
                  <a:pt x="84582" y="133349"/>
                </a:lnTo>
                <a:lnTo>
                  <a:pt x="83262" y="146049"/>
                </a:lnTo>
                <a:lnTo>
                  <a:pt x="84264" y="156209"/>
                </a:lnTo>
                <a:lnTo>
                  <a:pt x="110569" y="187959"/>
                </a:lnTo>
                <a:lnTo>
                  <a:pt x="131953" y="193039"/>
                </a:lnTo>
                <a:lnTo>
                  <a:pt x="143174" y="191769"/>
                </a:lnTo>
                <a:lnTo>
                  <a:pt x="182866" y="168909"/>
                </a:lnTo>
                <a:lnTo>
                  <a:pt x="183827" y="167639"/>
                </a:lnTo>
                <a:lnTo>
                  <a:pt x="123951" y="167639"/>
                </a:lnTo>
                <a:lnTo>
                  <a:pt x="117094" y="165099"/>
                </a:lnTo>
                <a:lnTo>
                  <a:pt x="112649" y="160019"/>
                </a:lnTo>
                <a:lnTo>
                  <a:pt x="108076" y="154939"/>
                </a:lnTo>
                <a:lnTo>
                  <a:pt x="106553" y="146049"/>
                </a:lnTo>
                <a:lnTo>
                  <a:pt x="129849" y="110489"/>
                </a:lnTo>
                <a:lnTo>
                  <a:pt x="150495" y="104139"/>
                </a:lnTo>
                <a:lnTo>
                  <a:pt x="192945" y="104139"/>
                </a:lnTo>
                <a:lnTo>
                  <a:pt x="188722" y="97789"/>
                </a:lnTo>
                <a:lnTo>
                  <a:pt x="181016" y="90169"/>
                </a:lnTo>
                <a:lnTo>
                  <a:pt x="171942" y="85089"/>
                </a:lnTo>
                <a:lnTo>
                  <a:pt x="161700" y="81279"/>
                </a:lnTo>
                <a:lnTo>
                  <a:pt x="150495" y="80009"/>
                </a:lnTo>
                <a:close/>
              </a:path>
              <a:path w="434340" h="468629">
                <a:moveTo>
                  <a:pt x="257482" y="29209"/>
                </a:moveTo>
                <a:lnTo>
                  <a:pt x="185674" y="29209"/>
                </a:lnTo>
                <a:lnTo>
                  <a:pt x="192730" y="30479"/>
                </a:lnTo>
                <a:lnTo>
                  <a:pt x="199644" y="30479"/>
                </a:lnTo>
                <a:lnTo>
                  <a:pt x="213233" y="35559"/>
                </a:lnTo>
                <a:lnTo>
                  <a:pt x="249023" y="66039"/>
                </a:lnTo>
                <a:lnTo>
                  <a:pt x="260556" y="101599"/>
                </a:lnTo>
                <a:lnTo>
                  <a:pt x="259212" y="115569"/>
                </a:lnTo>
                <a:lnTo>
                  <a:pt x="254000" y="129539"/>
                </a:lnTo>
                <a:lnTo>
                  <a:pt x="251265" y="137159"/>
                </a:lnTo>
                <a:lnTo>
                  <a:pt x="249364" y="144779"/>
                </a:lnTo>
                <a:lnTo>
                  <a:pt x="248320" y="152399"/>
                </a:lnTo>
                <a:lnTo>
                  <a:pt x="248285" y="162559"/>
                </a:lnTo>
                <a:lnTo>
                  <a:pt x="248412" y="165099"/>
                </a:lnTo>
                <a:lnTo>
                  <a:pt x="249047" y="168909"/>
                </a:lnTo>
                <a:lnTo>
                  <a:pt x="250317" y="172719"/>
                </a:lnTo>
                <a:lnTo>
                  <a:pt x="257524" y="166369"/>
                </a:lnTo>
                <a:lnTo>
                  <a:pt x="264826" y="158749"/>
                </a:lnTo>
                <a:lnTo>
                  <a:pt x="279526" y="146049"/>
                </a:lnTo>
                <a:lnTo>
                  <a:pt x="279907" y="144779"/>
                </a:lnTo>
                <a:lnTo>
                  <a:pt x="280416" y="144779"/>
                </a:lnTo>
                <a:lnTo>
                  <a:pt x="280797" y="143509"/>
                </a:lnTo>
                <a:lnTo>
                  <a:pt x="287563" y="124459"/>
                </a:lnTo>
                <a:lnTo>
                  <a:pt x="290353" y="106679"/>
                </a:lnTo>
                <a:lnTo>
                  <a:pt x="289190" y="87629"/>
                </a:lnTo>
                <a:lnTo>
                  <a:pt x="284099" y="68579"/>
                </a:lnTo>
                <a:lnTo>
                  <a:pt x="274187" y="49529"/>
                </a:lnTo>
                <a:lnTo>
                  <a:pt x="260524" y="31749"/>
                </a:lnTo>
                <a:lnTo>
                  <a:pt x="257482" y="29209"/>
                </a:lnTo>
                <a:close/>
              </a:path>
              <a:path w="434340" h="468629">
                <a:moveTo>
                  <a:pt x="192945" y="104139"/>
                </a:moveTo>
                <a:lnTo>
                  <a:pt x="158496" y="104139"/>
                </a:lnTo>
                <a:lnTo>
                  <a:pt x="165354" y="107949"/>
                </a:lnTo>
                <a:lnTo>
                  <a:pt x="174371" y="118109"/>
                </a:lnTo>
                <a:lnTo>
                  <a:pt x="159004" y="157479"/>
                </a:lnTo>
                <a:lnTo>
                  <a:pt x="138947" y="167639"/>
                </a:lnTo>
                <a:lnTo>
                  <a:pt x="183827" y="167639"/>
                </a:lnTo>
                <a:lnTo>
                  <a:pt x="189595" y="160019"/>
                </a:lnTo>
                <a:lnTo>
                  <a:pt x="194681" y="149859"/>
                </a:lnTo>
                <a:lnTo>
                  <a:pt x="197993" y="139699"/>
                </a:lnTo>
                <a:lnTo>
                  <a:pt x="199366" y="128269"/>
                </a:lnTo>
                <a:lnTo>
                  <a:pt x="198215" y="116839"/>
                </a:lnTo>
                <a:lnTo>
                  <a:pt x="194635" y="106679"/>
                </a:lnTo>
                <a:lnTo>
                  <a:pt x="192945" y="104139"/>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6969252" y="3983735"/>
            <a:ext cx="908685" cy="626745"/>
          </a:xfrm>
          <a:custGeom>
            <a:rect l="l" t="t" r="r" b="b"/>
            <a:pathLst>
              <a:path w="908684" h="626745">
                <a:moveTo>
                  <a:pt x="0" y="626363"/>
                </a:moveTo>
                <a:lnTo>
                  <a:pt x="908303" y="626363"/>
                </a:lnTo>
                <a:lnTo>
                  <a:pt x="908303" y="0"/>
                </a:lnTo>
                <a:lnTo>
                  <a:pt x="0" y="0"/>
                </a:lnTo>
                <a:lnTo>
                  <a:pt x="0" y="626363"/>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5053584" y="5494020"/>
            <a:ext cx="433070" cy="360045"/>
          </a:xfrm>
          <a:custGeom>
            <a:rect l="l" t="t" r="r" b="b"/>
            <a:pathLst>
              <a:path w="433070" h="360045">
                <a:moveTo>
                  <a:pt x="120014" y="44957"/>
                </a:moveTo>
                <a:lnTo>
                  <a:pt x="73532" y="55403"/>
                </a:lnTo>
                <a:lnTo>
                  <a:pt x="40766" y="77088"/>
                </a:lnTo>
                <a:lnTo>
                  <a:pt x="14986" y="109181"/>
                </a:lnTo>
                <a:lnTo>
                  <a:pt x="12826" y="115608"/>
                </a:lnTo>
                <a:lnTo>
                  <a:pt x="12826" y="142366"/>
                </a:lnTo>
                <a:lnTo>
                  <a:pt x="0" y="142366"/>
                </a:lnTo>
                <a:lnTo>
                  <a:pt x="0" y="359663"/>
                </a:lnTo>
                <a:lnTo>
                  <a:pt x="432815" y="359663"/>
                </a:lnTo>
                <a:lnTo>
                  <a:pt x="432815" y="315772"/>
                </a:lnTo>
                <a:lnTo>
                  <a:pt x="77088" y="315772"/>
                </a:lnTo>
                <a:lnTo>
                  <a:pt x="86367" y="311227"/>
                </a:lnTo>
                <a:lnTo>
                  <a:pt x="96551" y="307481"/>
                </a:lnTo>
                <a:lnTo>
                  <a:pt x="107167" y="305066"/>
                </a:lnTo>
                <a:lnTo>
                  <a:pt x="42799" y="305066"/>
                </a:lnTo>
                <a:lnTo>
                  <a:pt x="42799" y="119887"/>
                </a:lnTo>
                <a:lnTo>
                  <a:pt x="45368" y="115773"/>
                </a:lnTo>
                <a:lnTo>
                  <a:pt x="73419" y="88913"/>
                </a:lnTo>
                <a:lnTo>
                  <a:pt x="120014" y="74929"/>
                </a:lnTo>
                <a:lnTo>
                  <a:pt x="197575" y="74929"/>
                </a:lnTo>
                <a:lnTo>
                  <a:pt x="185469" y="65264"/>
                </a:lnTo>
                <a:lnTo>
                  <a:pt x="166957" y="54975"/>
                </a:lnTo>
                <a:lnTo>
                  <a:pt x="145039" y="47710"/>
                </a:lnTo>
                <a:lnTo>
                  <a:pt x="120014" y="44957"/>
                </a:lnTo>
                <a:close/>
              </a:path>
              <a:path w="433070" h="360045">
                <a:moveTo>
                  <a:pt x="196559" y="303999"/>
                </a:moveTo>
                <a:lnTo>
                  <a:pt x="120014" y="303999"/>
                </a:lnTo>
                <a:lnTo>
                  <a:pt x="132274" y="304937"/>
                </a:lnTo>
                <a:lnTo>
                  <a:pt x="143414" y="307481"/>
                </a:lnTo>
                <a:lnTo>
                  <a:pt x="153554" y="311227"/>
                </a:lnTo>
                <a:lnTo>
                  <a:pt x="162813" y="315772"/>
                </a:lnTo>
                <a:lnTo>
                  <a:pt x="263525" y="315772"/>
                </a:lnTo>
                <a:lnTo>
                  <a:pt x="272803" y="311227"/>
                </a:lnTo>
                <a:lnTo>
                  <a:pt x="282987" y="307481"/>
                </a:lnTo>
                <a:lnTo>
                  <a:pt x="288857" y="306146"/>
                </a:lnTo>
                <a:lnTo>
                  <a:pt x="199262" y="306146"/>
                </a:lnTo>
                <a:lnTo>
                  <a:pt x="196559" y="303999"/>
                </a:lnTo>
                <a:close/>
              </a:path>
              <a:path w="433070" h="360045">
                <a:moveTo>
                  <a:pt x="382995" y="303999"/>
                </a:moveTo>
                <a:lnTo>
                  <a:pt x="306450" y="303999"/>
                </a:lnTo>
                <a:lnTo>
                  <a:pt x="318710" y="304937"/>
                </a:lnTo>
                <a:lnTo>
                  <a:pt x="329850" y="307481"/>
                </a:lnTo>
                <a:lnTo>
                  <a:pt x="339990" y="311227"/>
                </a:lnTo>
                <a:lnTo>
                  <a:pt x="349250" y="315772"/>
                </a:lnTo>
                <a:lnTo>
                  <a:pt x="432815" y="315772"/>
                </a:lnTo>
                <a:lnTo>
                  <a:pt x="432815" y="306146"/>
                </a:lnTo>
                <a:lnTo>
                  <a:pt x="385699" y="306146"/>
                </a:lnTo>
                <a:lnTo>
                  <a:pt x="382995" y="303999"/>
                </a:lnTo>
                <a:close/>
              </a:path>
              <a:path w="433070" h="360045">
                <a:moveTo>
                  <a:pt x="197575" y="74929"/>
                </a:moveTo>
                <a:lnTo>
                  <a:pt x="120014" y="74929"/>
                </a:lnTo>
                <a:lnTo>
                  <a:pt x="138757" y="76975"/>
                </a:lnTo>
                <a:lnTo>
                  <a:pt x="154987" y="82437"/>
                </a:lnTo>
                <a:lnTo>
                  <a:pt x="187451" y="104901"/>
                </a:lnTo>
                <a:lnTo>
                  <a:pt x="196087" y="116674"/>
                </a:lnTo>
                <a:lnTo>
                  <a:pt x="198246" y="117741"/>
                </a:lnTo>
                <a:lnTo>
                  <a:pt x="198246" y="118821"/>
                </a:lnTo>
                <a:lnTo>
                  <a:pt x="199262" y="119887"/>
                </a:lnTo>
                <a:lnTo>
                  <a:pt x="199262" y="306146"/>
                </a:lnTo>
                <a:lnTo>
                  <a:pt x="288857" y="306146"/>
                </a:lnTo>
                <a:lnTo>
                  <a:pt x="293603" y="305066"/>
                </a:lnTo>
                <a:lnTo>
                  <a:pt x="229235" y="305066"/>
                </a:lnTo>
                <a:lnTo>
                  <a:pt x="229235" y="303999"/>
                </a:lnTo>
                <a:lnTo>
                  <a:pt x="258526" y="279848"/>
                </a:lnTo>
                <a:lnTo>
                  <a:pt x="286846" y="271894"/>
                </a:lnTo>
                <a:lnTo>
                  <a:pt x="229235" y="271894"/>
                </a:lnTo>
                <a:lnTo>
                  <a:pt x="229235" y="102755"/>
                </a:lnTo>
                <a:lnTo>
                  <a:pt x="232406" y="92512"/>
                </a:lnTo>
                <a:lnTo>
                  <a:pt x="233194" y="90931"/>
                </a:lnTo>
                <a:lnTo>
                  <a:pt x="214249" y="90931"/>
                </a:lnTo>
                <a:lnTo>
                  <a:pt x="209930" y="86740"/>
                </a:lnTo>
                <a:lnTo>
                  <a:pt x="205739" y="82422"/>
                </a:lnTo>
                <a:lnTo>
                  <a:pt x="200278" y="77088"/>
                </a:lnTo>
                <a:lnTo>
                  <a:pt x="197575" y="74929"/>
                </a:lnTo>
                <a:close/>
              </a:path>
              <a:path w="433070" h="360045">
                <a:moveTo>
                  <a:pt x="387701" y="78104"/>
                </a:moveTo>
                <a:lnTo>
                  <a:pt x="329945" y="78104"/>
                </a:lnTo>
                <a:lnTo>
                  <a:pt x="340782" y="82048"/>
                </a:lnTo>
                <a:lnTo>
                  <a:pt x="350726" y="87080"/>
                </a:lnTo>
                <a:lnTo>
                  <a:pt x="382524" y="116674"/>
                </a:lnTo>
                <a:lnTo>
                  <a:pt x="384555" y="118821"/>
                </a:lnTo>
                <a:lnTo>
                  <a:pt x="385699" y="119887"/>
                </a:lnTo>
                <a:lnTo>
                  <a:pt x="385699" y="306146"/>
                </a:lnTo>
                <a:lnTo>
                  <a:pt x="432815" y="306146"/>
                </a:lnTo>
                <a:lnTo>
                  <a:pt x="432815" y="142366"/>
                </a:lnTo>
                <a:lnTo>
                  <a:pt x="414654" y="142366"/>
                </a:lnTo>
                <a:lnTo>
                  <a:pt x="414654" y="115608"/>
                </a:lnTo>
                <a:lnTo>
                  <a:pt x="413512" y="109181"/>
                </a:lnTo>
                <a:lnTo>
                  <a:pt x="411307" y="105967"/>
                </a:lnTo>
                <a:lnTo>
                  <a:pt x="406161" y="98736"/>
                </a:lnTo>
                <a:lnTo>
                  <a:pt x="397992" y="88704"/>
                </a:lnTo>
                <a:lnTo>
                  <a:pt x="387701" y="78104"/>
                </a:lnTo>
                <a:close/>
              </a:path>
              <a:path w="433070" h="360045">
                <a:moveTo>
                  <a:pt x="120014" y="275094"/>
                </a:moveTo>
                <a:lnTo>
                  <a:pt x="95842" y="277687"/>
                </a:lnTo>
                <a:lnTo>
                  <a:pt x="74977" y="284460"/>
                </a:lnTo>
                <a:lnTo>
                  <a:pt x="57275" y="294061"/>
                </a:lnTo>
                <a:lnTo>
                  <a:pt x="42799" y="305066"/>
                </a:lnTo>
                <a:lnTo>
                  <a:pt x="107167" y="305066"/>
                </a:lnTo>
                <a:lnTo>
                  <a:pt x="107735" y="304937"/>
                </a:lnTo>
                <a:lnTo>
                  <a:pt x="120014" y="303999"/>
                </a:lnTo>
                <a:lnTo>
                  <a:pt x="196559" y="303999"/>
                </a:lnTo>
                <a:lnTo>
                  <a:pt x="184612" y="294516"/>
                </a:lnTo>
                <a:lnTo>
                  <a:pt x="166449" y="284595"/>
                </a:lnTo>
                <a:lnTo>
                  <a:pt x="144881" y="277687"/>
                </a:lnTo>
                <a:lnTo>
                  <a:pt x="120014" y="275094"/>
                </a:lnTo>
                <a:close/>
              </a:path>
              <a:path w="433070" h="360045">
                <a:moveTo>
                  <a:pt x="306450" y="275094"/>
                </a:moveTo>
                <a:lnTo>
                  <a:pt x="282278" y="277687"/>
                </a:lnTo>
                <a:lnTo>
                  <a:pt x="261413" y="284460"/>
                </a:lnTo>
                <a:lnTo>
                  <a:pt x="243711" y="294061"/>
                </a:lnTo>
                <a:lnTo>
                  <a:pt x="229235" y="305066"/>
                </a:lnTo>
                <a:lnTo>
                  <a:pt x="293603" y="305066"/>
                </a:lnTo>
                <a:lnTo>
                  <a:pt x="294171" y="304937"/>
                </a:lnTo>
                <a:lnTo>
                  <a:pt x="306450" y="303999"/>
                </a:lnTo>
                <a:lnTo>
                  <a:pt x="382995" y="303999"/>
                </a:lnTo>
                <a:lnTo>
                  <a:pt x="371048" y="294516"/>
                </a:lnTo>
                <a:lnTo>
                  <a:pt x="352885" y="284595"/>
                </a:lnTo>
                <a:lnTo>
                  <a:pt x="331317" y="277687"/>
                </a:lnTo>
                <a:lnTo>
                  <a:pt x="306450" y="275094"/>
                </a:lnTo>
                <a:close/>
              </a:path>
              <a:path w="433070" h="360045">
                <a:moveTo>
                  <a:pt x="299654" y="244487"/>
                </a:moveTo>
                <a:lnTo>
                  <a:pt x="281892" y="245659"/>
                </a:lnTo>
                <a:lnTo>
                  <a:pt x="257105" y="253255"/>
                </a:lnTo>
                <a:lnTo>
                  <a:pt x="229235" y="271894"/>
                </a:lnTo>
                <a:lnTo>
                  <a:pt x="286846" y="271894"/>
                </a:lnTo>
                <a:lnTo>
                  <a:pt x="291639" y="270548"/>
                </a:lnTo>
                <a:lnTo>
                  <a:pt x="318728" y="269677"/>
                </a:lnTo>
                <a:lnTo>
                  <a:pt x="329945" y="269677"/>
                </a:lnTo>
                <a:lnTo>
                  <a:pt x="329945" y="245122"/>
                </a:lnTo>
                <a:lnTo>
                  <a:pt x="306450" y="245122"/>
                </a:lnTo>
                <a:lnTo>
                  <a:pt x="299654" y="244487"/>
                </a:lnTo>
                <a:close/>
              </a:path>
              <a:path w="433070" h="360045">
                <a:moveTo>
                  <a:pt x="329945" y="269677"/>
                </a:moveTo>
                <a:lnTo>
                  <a:pt x="318728" y="269677"/>
                </a:lnTo>
                <a:lnTo>
                  <a:pt x="329945" y="270814"/>
                </a:lnTo>
                <a:lnTo>
                  <a:pt x="329945" y="269677"/>
                </a:lnTo>
                <a:close/>
              </a:path>
              <a:path w="433070" h="360045">
                <a:moveTo>
                  <a:pt x="329945" y="25653"/>
                </a:moveTo>
                <a:lnTo>
                  <a:pt x="306450" y="25653"/>
                </a:lnTo>
                <a:lnTo>
                  <a:pt x="306450" y="245122"/>
                </a:lnTo>
                <a:lnTo>
                  <a:pt x="329945" y="245122"/>
                </a:lnTo>
                <a:lnTo>
                  <a:pt x="329945" y="78104"/>
                </a:lnTo>
                <a:lnTo>
                  <a:pt x="387701" y="78104"/>
                </a:lnTo>
                <a:lnTo>
                  <a:pt x="347263" y="53246"/>
                </a:lnTo>
                <a:lnTo>
                  <a:pt x="329945" y="48132"/>
                </a:lnTo>
                <a:lnTo>
                  <a:pt x="329945" y="25653"/>
                </a:lnTo>
                <a:close/>
              </a:path>
              <a:path w="433070" h="360045">
                <a:moveTo>
                  <a:pt x="329945" y="0"/>
                </a:moveTo>
                <a:lnTo>
                  <a:pt x="267559" y="17210"/>
                </a:lnTo>
                <a:lnTo>
                  <a:pt x="232777" y="47710"/>
                </a:lnTo>
                <a:lnTo>
                  <a:pt x="214249" y="89915"/>
                </a:lnTo>
                <a:lnTo>
                  <a:pt x="214249" y="90931"/>
                </a:lnTo>
                <a:lnTo>
                  <a:pt x="233194" y="90931"/>
                </a:lnTo>
                <a:lnTo>
                  <a:pt x="244125" y="69014"/>
                </a:lnTo>
                <a:lnTo>
                  <a:pt x="267704" y="43112"/>
                </a:lnTo>
                <a:lnTo>
                  <a:pt x="306450" y="25653"/>
                </a:lnTo>
                <a:lnTo>
                  <a:pt x="329945" y="25653"/>
                </a:lnTo>
                <a:lnTo>
                  <a:pt x="329945"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5650991" y="5494020"/>
            <a:ext cx="433070" cy="360045"/>
          </a:xfrm>
          <a:custGeom>
            <a:rect l="l" t="t" r="r" b="b"/>
            <a:pathLst>
              <a:path w="433070" h="360045">
                <a:moveTo>
                  <a:pt x="120015" y="44957"/>
                </a:moveTo>
                <a:lnTo>
                  <a:pt x="73533" y="55403"/>
                </a:lnTo>
                <a:lnTo>
                  <a:pt x="40767" y="77088"/>
                </a:lnTo>
                <a:lnTo>
                  <a:pt x="14986" y="109181"/>
                </a:lnTo>
                <a:lnTo>
                  <a:pt x="12827" y="115608"/>
                </a:lnTo>
                <a:lnTo>
                  <a:pt x="12827" y="142366"/>
                </a:lnTo>
                <a:lnTo>
                  <a:pt x="0" y="142366"/>
                </a:lnTo>
                <a:lnTo>
                  <a:pt x="0" y="359663"/>
                </a:lnTo>
                <a:lnTo>
                  <a:pt x="432816" y="359663"/>
                </a:lnTo>
                <a:lnTo>
                  <a:pt x="432816" y="315772"/>
                </a:lnTo>
                <a:lnTo>
                  <a:pt x="77088" y="315772"/>
                </a:lnTo>
                <a:lnTo>
                  <a:pt x="86367" y="311227"/>
                </a:lnTo>
                <a:lnTo>
                  <a:pt x="96551" y="307481"/>
                </a:lnTo>
                <a:lnTo>
                  <a:pt x="107167" y="305066"/>
                </a:lnTo>
                <a:lnTo>
                  <a:pt x="42799" y="305066"/>
                </a:lnTo>
                <a:lnTo>
                  <a:pt x="42799" y="119887"/>
                </a:lnTo>
                <a:lnTo>
                  <a:pt x="45368" y="115773"/>
                </a:lnTo>
                <a:lnTo>
                  <a:pt x="73419" y="88913"/>
                </a:lnTo>
                <a:lnTo>
                  <a:pt x="120015" y="74929"/>
                </a:lnTo>
                <a:lnTo>
                  <a:pt x="197575" y="74929"/>
                </a:lnTo>
                <a:lnTo>
                  <a:pt x="185469" y="65264"/>
                </a:lnTo>
                <a:lnTo>
                  <a:pt x="166957" y="54975"/>
                </a:lnTo>
                <a:lnTo>
                  <a:pt x="145039" y="47710"/>
                </a:lnTo>
                <a:lnTo>
                  <a:pt x="120015" y="44957"/>
                </a:lnTo>
                <a:close/>
              </a:path>
              <a:path w="433070" h="360045">
                <a:moveTo>
                  <a:pt x="196559" y="303999"/>
                </a:moveTo>
                <a:lnTo>
                  <a:pt x="120015" y="303999"/>
                </a:lnTo>
                <a:lnTo>
                  <a:pt x="132274" y="304937"/>
                </a:lnTo>
                <a:lnTo>
                  <a:pt x="143414" y="307481"/>
                </a:lnTo>
                <a:lnTo>
                  <a:pt x="153554" y="311227"/>
                </a:lnTo>
                <a:lnTo>
                  <a:pt x="162813" y="315772"/>
                </a:lnTo>
                <a:lnTo>
                  <a:pt x="263525" y="315772"/>
                </a:lnTo>
                <a:lnTo>
                  <a:pt x="272803" y="311227"/>
                </a:lnTo>
                <a:lnTo>
                  <a:pt x="282987" y="307481"/>
                </a:lnTo>
                <a:lnTo>
                  <a:pt x="288857" y="306146"/>
                </a:lnTo>
                <a:lnTo>
                  <a:pt x="199262" y="306146"/>
                </a:lnTo>
                <a:lnTo>
                  <a:pt x="196559" y="303999"/>
                </a:lnTo>
                <a:close/>
              </a:path>
              <a:path w="433070" h="360045">
                <a:moveTo>
                  <a:pt x="382995" y="303999"/>
                </a:moveTo>
                <a:lnTo>
                  <a:pt x="306450" y="303999"/>
                </a:lnTo>
                <a:lnTo>
                  <a:pt x="318710" y="304937"/>
                </a:lnTo>
                <a:lnTo>
                  <a:pt x="329850" y="307481"/>
                </a:lnTo>
                <a:lnTo>
                  <a:pt x="339990" y="311227"/>
                </a:lnTo>
                <a:lnTo>
                  <a:pt x="349250" y="315772"/>
                </a:lnTo>
                <a:lnTo>
                  <a:pt x="432816" y="315772"/>
                </a:lnTo>
                <a:lnTo>
                  <a:pt x="432816" y="306146"/>
                </a:lnTo>
                <a:lnTo>
                  <a:pt x="385699" y="306146"/>
                </a:lnTo>
                <a:lnTo>
                  <a:pt x="382995" y="303999"/>
                </a:lnTo>
                <a:close/>
              </a:path>
              <a:path w="433070" h="360045">
                <a:moveTo>
                  <a:pt x="197575" y="74929"/>
                </a:moveTo>
                <a:lnTo>
                  <a:pt x="120015" y="74929"/>
                </a:lnTo>
                <a:lnTo>
                  <a:pt x="138757" y="76975"/>
                </a:lnTo>
                <a:lnTo>
                  <a:pt x="154987" y="82437"/>
                </a:lnTo>
                <a:lnTo>
                  <a:pt x="187452" y="104901"/>
                </a:lnTo>
                <a:lnTo>
                  <a:pt x="196087" y="116674"/>
                </a:lnTo>
                <a:lnTo>
                  <a:pt x="198247" y="117741"/>
                </a:lnTo>
                <a:lnTo>
                  <a:pt x="198247" y="118821"/>
                </a:lnTo>
                <a:lnTo>
                  <a:pt x="199262" y="119887"/>
                </a:lnTo>
                <a:lnTo>
                  <a:pt x="199262" y="306146"/>
                </a:lnTo>
                <a:lnTo>
                  <a:pt x="288857" y="306146"/>
                </a:lnTo>
                <a:lnTo>
                  <a:pt x="293603" y="305066"/>
                </a:lnTo>
                <a:lnTo>
                  <a:pt x="229235" y="305066"/>
                </a:lnTo>
                <a:lnTo>
                  <a:pt x="229235" y="303999"/>
                </a:lnTo>
                <a:lnTo>
                  <a:pt x="258526" y="279848"/>
                </a:lnTo>
                <a:lnTo>
                  <a:pt x="286846" y="271894"/>
                </a:lnTo>
                <a:lnTo>
                  <a:pt x="229235" y="271894"/>
                </a:lnTo>
                <a:lnTo>
                  <a:pt x="229235" y="102755"/>
                </a:lnTo>
                <a:lnTo>
                  <a:pt x="232406" y="92512"/>
                </a:lnTo>
                <a:lnTo>
                  <a:pt x="233194" y="90931"/>
                </a:lnTo>
                <a:lnTo>
                  <a:pt x="214249" y="90931"/>
                </a:lnTo>
                <a:lnTo>
                  <a:pt x="209931" y="86740"/>
                </a:lnTo>
                <a:lnTo>
                  <a:pt x="205740" y="82422"/>
                </a:lnTo>
                <a:lnTo>
                  <a:pt x="200279" y="77088"/>
                </a:lnTo>
                <a:lnTo>
                  <a:pt x="197575" y="74929"/>
                </a:lnTo>
                <a:close/>
              </a:path>
              <a:path w="433070" h="360045">
                <a:moveTo>
                  <a:pt x="387701" y="78104"/>
                </a:moveTo>
                <a:lnTo>
                  <a:pt x="329946" y="78104"/>
                </a:lnTo>
                <a:lnTo>
                  <a:pt x="340782" y="82048"/>
                </a:lnTo>
                <a:lnTo>
                  <a:pt x="350726" y="87080"/>
                </a:lnTo>
                <a:lnTo>
                  <a:pt x="382524" y="116674"/>
                </a:lnTo>
                <a:lnTo>
                  <a:pt x="384556" y="118821"/>
                </a:lnTo>
                <a:lnTo>
                  <a:pt x="385699" y="119887"/>
                </a:lnTo>
                <a:lnTo>
                  <a:pt x="385699" y="306146"/>
                </a:lnTo>
                <a:lnTo>
                  <a:pt x="432816" y="306146"/>
                </a:lnTo>
                <a:lnTo>
                  <a:pt x="432816" y="142366"/>
                </a:lnTo>
                <a:lnTo>
                  <a:pt x="414655" y="142366"/>
                </a:lnTo>
                <a:lnTo>
                  <a:pt x="414655" y="115608"/>
                </a:lnTo>
                <a:lnTo>
                  <a:pt x="413512" y="109181"/>
                </a:lnTo>
                <a:lnTo>
                  <a:pt x="411307" y="105967"/>
                </a:lnTo>
                <a:lnTo>
                  <a:pt x="406161" y="98736"/>
                </a:lnTo>
                <a:lnTo>
                  <a:pt x="397992" y="88704"/>
                </a:lnTo>
                <a:lnTo>
                  <a:pt x="387701" y="78104"/>
                </a:lnTo>
                <a:close/>
              </a:path>
              <a:path w="433070" h="360045">
                <a:moveTo>
                  <a:pt x="120015" y="275094"/>
                </a:moveTo>
                <a:lnTo>
                  <a:pt x="95842" y="277687"/>
                </a:lnTo>
                <a:lnTo>
                  <a:pt x="74977" y="284460"/>
                </a:lnTo>
                <a:lnTo>
                  <a:pt x="57275" y="294061"/>
                </a:lnTo>
                <a:lnTo>
                  <a:pt x="42799" y="305066"/>
                </a:lnTo>
                <a:lnTo>
                  <a:pt x="107167" y="305066"/>
                </a:lnTo>
                <a:lnTo>
                  <a:pt x="107735" y="304937"/>
                </a:lnTo>
                <a:lnTo>
                  <a:pt x="120015" y="303999"/>
                </a:lnTo>
                <a:lnTo>
                  <a:pt x="196559" y="303999"/>
                </a:lnTo>
                <a:lnTo>
                  <a:pt x="184612" y="294516"/>
                </a:lnTo>
                <a:lnTo>
                  <a:pt x="166449" y="284595"/>
                </a:lnTo>
                <a:lnTo>
                  <a:pt x="144881" y="277687"/>
                </a:lnTo>
                <a:lnTo>
                  <a:pt x="120015" y="275094"/>
                </a:lnTo>
                <a:close/>
              </a:path>
              <a:path w="433070" h="360045">
                <a:moveTo>
                  <a:pt x="306450" y="275094"/>
                </a:moveTo>
                <a:lnTo>
                  <a:pt x="282278" y="277687"/>
                </a:lnTo>
                <a:lnTo>
                  <a:pt x="261413" y="284460"/>
                </a:lnTo>
                <a:lnTo>
                  <a:pt x="243711" y="294061"/>
                </a:lnTo>
                <a:lnTo>
                  <a:pt x="229235" y="305066"/>
                </a:lnTo>
                <a:lnTo>
                  <a:pt x="293603" y="305066"/>
                </a:lnTo>
                <a:lnTo>
                  <a:pt x="294171" y="304937"/>
                </a:lnTo>
                <a:lnTo>
                  <a:pt x="306450" y="303999"/>
                </a:lnTo>
                <a:lnTo>
                  <a:pt x="382995" y="303999"/>
                </a:lnTo>
                <a:lnTo>
                  <a:pt x="371048" y="294516"/>
                </a:lnTo>
                <a:lnTo>
                  <a:pt x="352885" y="284595"/>
                </a:lnTo>
                <a:lnTo>
                  <a:pt x="331317" y="277687"/>
                </a:lnTo>
                <a:lnTo>
                  <a:pt x="306450" y="275094"/>
                </a:lnTo>
                <a:close/>
              </a:path>
              <a:path w="433070" h="360045">
                <a:moveTo>
                  <a:pt x="299654" y="244487"/>
                </a:moveTo>
                <a:lnTo>
                  <a:pt x="281892" y="245659"/>
                </a:lnTo>
                <a:lnTo>
                  <a:pt x="257105" y="253255"/>
                </a:lnTo>
                <a:lnTo>
                  <a:pt x="229235" y="271894"/>
                </a:lnTo>
                <a:lnTo>
                  <a:pt x="286846" y="271894"/>
                </a:lnTo>
                <a:lnTo>
                  <a:pt x="291639" y="270548"/>
                </a:lnTo>
                <a:lnTo>
                  <a:pt x="318728" y="269677"/>
                </a:lnTo>
                <a:lnTo>
                  <a:pt x="329946" y="269677"/>
                </a:lnTo>
                <a:lnTo>
                  <a:pt x="329946" y="245122"/>
                </a:lnTo>
                <a:lnTo>
                  <a:pt x="306450" y="245122"/>
                </a:lnTo>
                <a:lnTo>
                  <a:pt x="299654" y="244487"/>
                </a:lnTo>
                <a:close/>
              </a:path>
              <a:path w="433070" h="360045">
                <a:moveTo>
                  <a:pt x="329946" y="269677"/>
                </a:moveTo>
                <a:lnTo>
                  <a:pt x="318728" y="269677"/>
                </a:lnTo>
                <a:lnTo>
                  <a:pt x="329946" y="270814"/>
                </a:lnTo>
                <a:lnTo>
                  <a:pt x="329946" y="269677"/>
                </a:lnTo>
                <a:close/>
              </a:path>
              <a:path w="433070" h="360045">
                <a:moveTo>
                  <a:pt x="329946" y="25653"/>
                </a:moveTo>
                <a:lnTo>
                  <a:pt x="306450" y="25653"/>
                </a:lnTo>
                <a:lnTo>
                  <a:pt x="306450" y="245122"/>
                </a:lnTo>
                <a:lnTo>
                  <a:pt x="329946" y="245122"/>
                </a:lnTo>
                <a:lnTo>
                  <a:pt x="329946" y="78104"/>
                </a:lnTo>
                <a:lnTo>
                  <a:pt x="387701" y="78104"/>
                </a:lnTo>
                <a:lnTo>
                  <a:pt x="347263" y="53246"/>
                </a:lnTo>
                <a:lnTo>
                  <a:pt x="329946" y="48132"/>
                </a:lnTo>
                <a:lnTo>
                  <a:pt x="329946" y="25653"/>
                </a:lnTo>
                <a:close/>
              </a:path>
              <a:path w="433070" h="360045">
                <a:moveTo>
                  <a:pt x="329946" y="0"/>
                </a:moveTo>
                <a:lnTo>
                  <a:pt x="267559" y="17210"/>
                </a:lnTo>
                <a:lnTo>
                  <a:pt x="232777" y="47710"/>
                </a:lnTo>
                <a:lnTo>
                  <a:pt x="214249" y="89915"/>
                </a:lnTo>
                <a:lnTo>
                  <a:pt x="214249" y="90931"/>
                </a:lnTo>
                <a:lnTo>
                  <a:pt x="233194" y="90931"/>
                </a:lnTo>
                <a:lnTo>
                  <a:pt x="244125" y="69014"/>
                </a:lnTo>
                <a:lnTo>
                  <a:pt x="267704" y="43112"/>
                </a:lnTo>
                <a:lnTo>
                  <a:pt x="306450" y="25653"/>
                </a:lnTo>
                <a:lnTo>
                  <a:pt x="329946" y="25653"/>
                </a:lnTo>
                <a:lnTo>
                  <a:pt x="32994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6248400" y="5494020"/>
            <a:ext cx="433070" cy="360045"/>
          </a:xfrm>
          <a:custGeom>
            <a:rect l="l" t="t" r="r" b="b"/>
            <a:pathLst>
              <a:path w="433070" h="360045">
                <a:moveTo>
                  <a:pt x="120014" y="44957"/>
                </a:moveTo>
                <a:lnTo>
                  <a:pt x="73533" y="55403"/>
                </a:lnTo>
                <a:lnTo>
                  <a:pt x="40766" y="77088"/>
                </a:lnTo>
                <a:lnTo>
                  <a:pt x="14986" y="109181"/>
                </a:lnTo>
                <a:lnTo>
                  <a:pt x="12826" y="115608"/>
                </a:lnTo>
                <a:lnTo>
                  <a:pt x="12826" y="142366"/>
                </a:lnTo>
                <a:lnTo>
                  <a:pt x="0" y="142366"/>
                </a:lnTo>
                <a:lnTo>
                  <a:pt x="0" y="359663"/>
                </a:lnTo>
                <a:lnTo>
                  <a:pt x="432816" y="359663"/>
                </a:lnTo>
                <a:lnTo>
                  <a:pt x="432816" y="315772"/>
                </a:lnTo>
                <a:lnTo>
                  <a:pt x="77088" y="315772"/>
                </a:lnTo>
                <a:lnTo>
                  <a:pt x="86367" y="311227"/>
                </a:lnTo>
                <a:lnTo>
                  <a:pt x="96551" y="307481"/>
                </a:lnTo>
                <a:lnTo>
                  <a:pt x="107167" y="305066"/>
                </a:lnTo>
                <a:lnTo>
                  <a:pt x="42799" y="305066"/>
                </a:lnTo>
                <a:lnTo>
                  <a:pt x="42799" y="119887"/>
                </a:lnTo>
                <a:lnTo>
                  <a:pt x="45368" y="115773"/>
                </a:lnTo>
                <a:lnTo>
                  <a:pt x="73419" y="88913"/>
                </a:lnTo>
                <a:lnTo>
                  <a:pt x="120014" y="74929"/>
                </a:lnTo>
                <a:lnTo>
                  <a:pt x="197575" y="74929"/>
                </a:lnTo>
                <a:lnTo>
                  <a:pt x="185469" y="65264"/>
                </a:lnTo>
                <a:lnTo>
                  <a:pt x="166957" y="54975"/>
                </a:lnTo>
                <a:lnTo>
                  <a:pt x="145039" y="47710"/>
                </a:lnTo>
                <a:lnTo>
                  <a:pt x="120014" y="44957"/>
                </a:lnTo>
                <a:close/>
              </a:path>
              <a:path w="433070" h="360045">
                <a:moveTo>
                  <a:pt x="196559" y="303999"/>
                </a:moveTo>
                <a:lnTo>
                  <a:pt x="120014" y="303999"/>
                </a:lnTo>
                <a:lnTo>
                  <a:pt x="132274" y="304937"/>
                </a:lnTo>
                <a:lnTo>
                  <a:pt x="143414" y="307481"/>
                </a:lnTo>
                <a:lnTo>
                  <a:pt x="153554" y="311227"/>
                </a:lnTo>
                <a:lnTo>
                  <a:pt x="162813" y="315772"/>
                </a:lnTo>
                <a:lnTo>
                  <a:pt x="263525" y="315772"/>
                </a:lnTo>
                <a:lnTo>
                  <a:pt x="272803" y="311227"/>
                </a:lnTo>
                <a:lnTo>
                  <a:pt x="282987" y="307481"/>
                </a:lnTo>
                <a:lnTo>
                  <a:pt x="288857" y="306146"/>
                </a:lnTo>
                <a:lnTo>
                  <a:pt x="199262" y="306146"/>
                </a:lnTo>
                <a:lnTo>
                  <a:pt x="196559" y="303999"/>
                </a:lnTo>
                <a:close/>
              </a:path>
              <a:path w="433070" h="360045">
                <a:moveTo>
                  <a:pt x="382995" y="303999"/>
                </a:moveTo>
                <a:lnTo>
                  <a:pt x="306450" y="303999"/>
                </a:lnTo>
                <a:lnTo>
                  <a:pt x="318710" y="304937"/>
                </a:lnTo>
                <a:lnTo>
                  <a:pt x="329850" y="307481"/>
                </a:lnTo>
                <a:lnTo>
                  <a:pt x="339990" y="311227"/>
                </a:lnTo>
                <a:lnTo>
                  <a:pt x="349250" y="315772"/>
                </a:lnTo>
                <a:lnTo>
                  <a:pt x="432816" y="315772"/>
                </a:lnTo>
                <a:lnTo>
                  <a:pt x="432816" y="306146"/>
                </a:lnTo>
                <a:lnTo>
                  <a:pt x="385699" y="306146"/>
                </a:lnTo>
                <a:lnTo>
                  <a:pt x="382995" y="303999"/>
                </a:lnTo>
                <a:close/>
              </a:path>
              <a:path w="433070" h="360045">
                <a:moveTo>
                  <a:pt x="197575" y="74929"/>
                </a:moveTo>
                <a:lnTo>
                  <a:pt x="120014" y="74929"/>
                </a:lnTo>
                <a:lnTo>
                  <a:pt x="138757" y="76975"/>
                </a:lnTo>
                <a:lnTo>
                  <a:pt x="154987" y="82437"/>
                </a:lnTo>
                <a:lnTo>
                  <a:pt x="187451" y="104901"/>
                </a:lnTo>
                <a:lnTo>
                  <a:pt x="196087" y="116674"/>
                </a:lnTo>
                <a:lnTo>
                  <a:pt x="198247" y="117741"/>
                </a:lnTo>
                <a:lnTo>
                  <a:pt x="198247" y="118821"/>
                </a:lnTo>
                <a:lnTo>
                  <a:pt x="199262" y="119887"/>
                </a:lnTo>
                <a:lnTo>
                  <a:pt x="199262" y="306146"/>
                </a:lnTo>
                <a:lnTo>
                  <a:pt x="288857" y="306146"/>
                </a:lnTo>
                <a:lnTo>
                  <a:pt x="293603" y="305066"/>
                </a:lnTo>
                <a:lnTo>
                  <a:pt x="229235" y="305066"/>
                </a:lnTo>
                <a:lnTo>
                  <a:pt x="229235" y="303999"/>
                </a:lnTo>
                <a:lnTo>
                  <a:pt x="258526" y="279848"/>
                </a:lnTo>
                <a:lnTo>
                  <a:pt x="286846" y="271894"/>
                </a:lnTo>
                <a:lnTo>
                  <a:pt x="229235" y="271894"/>
                </a:lnTo>
                <a:lnTo>
                  <a:pt x="229235" y="102755"/>
                </a:lnTo>
                <a:lnTo>
                  <a:pt x="232406" y="92512"/>
                </a:lnTo>
                <a:lnTo>
                  <a:pt x="233194" y="90931"/>
                </a:lnTo>
                <a:lnTo>
                  <a:pt x="214249" y="90931"/>
                </a:lnTo>
                <a:lnTo>
                  <a:pt x="209930" y="86740"/>
                </a:lnTo>
                <a:lnTo>
                  <a:pt x="205739" y="82422"/>
                </a:lnTo>
                <a:lnTo>
                  <a:pt x="200278" y="77088"/>
                </a:lnTo>
                <a:lnTo>
                  <a:pt x="197575" y="74929"/>
                </a:lnTo>
                <a:close/>
              </a:path>
              <a:path w="433070" h="360045">
                <a:moveTo>
                  <a:pt x="387701" y="78104"/>
                </a:moveTo>
                <a:lnTo>
                  <a:pt x="329946" y="78104"/>
                </a:lnTo>
                <a:lnTo>
                  <a:pt x="340764" y="82048"/>
                </a:lnTo>
                <a:lnTo>
                  <a:pt x="350678" y="87080"/>
                </a:lnTo>
                <a:lnTo>
                  <a:pt x="382524" y="116674"/>
                </a:lnTo>
                <a:lnTo>
                  <a:pt x="384555" y="118821"/>
                </a:lnTo>
                <a:lnTo>
                  <a:pt x="385699" y="119887"/>
                </a:lnTo>
                <a:lnTo>
                  <a:pt x="385699" y="306146"/>
                </a:lnTo>
                <a:lnTo>
                  <a:pt x="432816" y="306146"/>
                </a:lnTo>
                <a:lnTo>
                  <a:pt x="432816" y="142366"/>
                </a:lnTo>
                <a:lnTo>
                  <a:pt x="414654" y="142366"/>
                </a:lnTo>
                <a:lnTo>
                  <a:pt x="414654" y="115608"/>
                </a:lnTo>
                <a:lnTo>
                  <a:pt x="413511" y="109181"/>
                </a:lnTo>
                <a:lnTo>
                  <a:pt x="411307" y="105967"/>
                </a:lnTo>
                <a:lnTo>
                  <a:pt x="406161" y="98736"/>
                </a:lnTo>
                <a:lnTo>
                  <a:pt x="397992" y="88704"/>
                </a:lnTo>
                <a:lnTo>
                  <a:pt x="387701" y="78104"/>
                </a:lnTo>
                <a:close/>
              </a:path>
              <a:path w="433070" h="360045">
                <a:moveTo>
                  <a:pt x="120014" y="275094"/>
                </a:moveTo>
                <a:lnTo>
                  <a:pt x="95842" y="277687"/>
                </a:lnTo>
                <a:lnTo>
                  <a:pt x="74977" y="284460"/>
                </a:lnTo>
                <a:lnTo>
                  <a:pt x="57275" y="294061"/>
                </a:lnTo>
                <a:lnTo>
                  <a:pt x="42799" y="305066"/>
                </a:lnTo>
                <a:lnTo>
                  <a:pt x="107167" y="305066"/>
                </a:lnTo>
                <a:lnTo>
                  <a:pt x="107735" y="304937"/>
                </a:lnTo>
                <a:lnTo>
                  <a:pt x="120014" y="303999"/>
                </a:lnTo>
                <a:lnTo>
                  <a:pt x="196559" y="303999"/>
                </a:lnTo>
                <a:lnTo>
                  <a:pt x="184612" y="294516"/>
                </a:lnTo>
                <a:lnTo>
                  <a:pt x="166449" y="284595"/>
                </a:lnTo>
                <a:lnTo>
                  <a:pt x="144881" y="277687"/>
                </a:lnTo>
                <a:lnTo>
                  <a:pt x="120014" y="275094"/>
                </a:lnTo>
                <a:close/>
              </a:path>
              <a:path w="433070" h="360045">
                <a:moveTo>
                  <a:pt x="306450" y="275094"/>
                </a:moveTo>
                <a:lnTo>
                  <a:pt x="282278" y="277687"/>
                </a:lnTo>
                <a:lnTo>
                  <a:pt x="261413" y="284460"/>
                </a:lnTo>
                <a:lnTo>
                  <a:pt x="243711" y="294061"/>
                </a:lnTo>
                <a:lnTo>
                  <a:pt x="229235" y="305066"/>
                </a:lnTo>
                <a:lnTo>
                  <a:pt x="293603" y="305066"/>
                </a:lnTo>
                <a:lnTo>
                  <a:pt x="294171" y="304937"/>
                </a:lnTo>
                <a:lnTo>
                  <a:pt x="306450" y="303999"/>
                </a:lnTo>
                <a:lnTo>
                  <a:pt x="382995" y="303999"/>
                </a:lnTo>
                <a:lnTo>
                  <a:pt x="371048" y="294516"/>
                </a:lnTo>
                <a:lnTo>
                  <a:pt x="352885" y="284595"/>
                </a:lnTo>
                <a:lnTo>
                  <a:pt x="331317" y="277687"/>
                </a:lnTo>
                <a:lnTo>
                  <a:pt x="306450" y="275094"/>
                </a:lnTo>
                <a:close/>
              </a:path>
              <a:path w="433070" h="360045">
                <a:moveTo>
                  <a:pt x="299654" y="244487"/>
                </a:moveTo>
                <a:lnTo>
                  <a:pt x="281892" y="245659"/>
                </a:lnTo>
                <a:lnTo>
                  <a:pt x="257105" y="253255"/>
                </a:lnTo>
                <a:lnTo>
                  <a:pt x="229235" y="271894"/>
                </a:lnTo>
                <a:lnTo>
                  <a:pt x="286846" y="271894"/>
                </a:lnTo>
                <a:lnTo>
                  <a:pt x="291639" y="270548"/>
                </a:lnTo>
                <a:lnTo>
                  <a:pt x="318728" y="269677"/>
                </a:lnTo>
                <a:lnTo>
                  <a:pt x="329946" y="269677"/>
                </a:lnTo>
                <a:lnTo>
                  <a:pt x="329946" y="245122"/>
                </a:lnTo>
                <a:lnTo>
                  <a:pt x="306450" y="245122"/>
                </a:lnTo>
                <a:lnTo>
                  <a:pt x="299654" y="244487"/>
                </a:lnTo>
                <a:close/>
              </a:path>
              <a:path w="433070" h="360045">
                <a:moveTo>
                  <a:pt x="329946" y="269677"/>
                </a:moveTo>
                <a:lnTo>
                  <a:pt x="318728" y="269677"/>
                </a:lnTo>
                <a:lnTo>
                  <a:pt x="329946" y="270814"/>
                </a:lnTo>
                <a:lnTo>
                  <a:pt x="329946" y="269677"/>
                </a:lnTo>
                <a:close/>
              </a:path>
              <a:path w="433070" h="360045">
                <a:moveTo>
                  <a:pt x="329946" y="25653"/>
                </a:moveTo>
                <a:lnTo>
                  <a:pt x="306450" y="25653"/>
                </a:lnTo>
                <a:lnTo>
                  <a:pt x="306450" y="245122"/>
                </a:lnTo>
                <a:lnTo>
                  <a:pt x="329946" y="245122"/>
                </a:lnTo>
                <a:lnTo>
                  <a:pt x="329946" y="78104"/>
                </a:lnTo>
                <a:lnTo>
                  <a:pt x="387701" y="78104"/>
                </a:lnTo>
                <a:lnTo>
                  <a:pt x="347263" y="53246"/>
                </a:lnTo>
                <a:lnTo>
                  <a:pt x="329946" y="48132"/>
                </a:lnTo>
                <a:lnTo>
                  <a:pt x="329946" y="25653"/>
                </a:lnTo>
                <a:close/>
              </a:path>
              <a:path w="433070" h="360045">
                <a:moveTo>
                  <a:pt x="329946" y="0"/>
                </a:moveTo>
                <a:lnTo>
                  <a:pt x="267559" y="17210"/>
                </a:lnTo>
                <a:lnTo>
                  <a:pt x="232777" y="47710"/>
                </a:lnTo>
                <a:lnTo>
                  <a:pt x="214249" y="89915"/>
                </a:lnTo>
                <a:lnTo>
                  <a:pt x="214249" y="90931"/>
                </a:lnTo>
                <a:lnTo>
                  <a:pt x="233194" y="90931"/>
                </a:lnTo>
                <a:lnTo>
                  <a:pt x="244125" y="69014"/>
                </a:lnTo>
                <a:lnTo>
                  <a:pt x="267704" y="43112"/>
                </a:lnTo>
                <a:lnTo>
                  <a:pt x="306450" y="25653"/>
                </a:lnTo>
                <a:lnTo>
                  <a:pt x="329946" y="25653"/>
                </a:lnTo>
                <a:lnTo>
                  <a:pt x="32994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16</a:t>
            </a:r>
          </a:p>
        </p:txBody>
      </p:sp>
      <p:sp>
        <p:nvSpPr>
          <p:cNvPr id="49" name="object 49"/>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7821295" cy="514350"/>
          </a:xfrm>
          <a:prstGeom prst="rect">
            <a:avLst/>
          </a:prstGeom>
        </p:spPr>
        <p:txBody>
          <a:bodyPr vert="horz" wrap="square" lIns="0" tIns="13335" rIns="0" bIns="0" rtlCol="0">
            <a:spAutoFit/>
          </a:bodyPr>
          <a:lstStyle/>
          <a:p>
            <a:pPr marL="12700">
              <a:lnSpc>
                <a:spcPct val="100000"/>
              </a:lnSpc>
              <a:spcBef>
                <a:spcPts val="105"/>
              </a:spcBef>
            </a:pPr>
            <a:r>
              <a:rPr/>
              <a:t>儿童的日常生活</a:t>
            </a:r>
            <a:r>
              <a:rPr spc="-5"/>
              <a:t>——</a:t>
            </a:r>
            <a:r>
              <a:rPr spc="5"/>
              <a:t>课外培训</a:t>
            </a:r>
            <a:r>
              <a:rPr spc="-10"/>
              <a:t>班</a:t>
            </a:r>
            <a:r>
              <a:rPr spc="5"/>
              <a:t>时</a:t>
            </a:r>
            <a:r>
              <a:rPr spc="-15"/>
              <a:t>长</a:t>
            </a:r>
            <a:r>
              <a:rPr spc="5"/>
              <a:t>及变化</a:t>
            </a:r>
          </a:p>
        </p:txBody>
      </p:sp>
      <p:sp>
        <p:nvSpPr>
          <p:cNvPr id="4" name="object 4"/>
          <p:cNvSpPr txBox="1"/>
          <p:nvPr/>
        </p:nvSpPr>
        <p:spPr>
          <a:xfrm>
            <a:off x="526795" y="1061720"/>
            <a:ext cx="11029950" cy="14154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受疫情影响儿童在外参培时长有所下滑，目前平均每周的参培时长多</a:t>
            </a:r>
            <a:r>
              <a:rPr sz="2400" spc="10">
                <a:solidFill>
                  <a:srgbClr val="585858"/>
                </a:solidFill>
                <a:latin typeface="微软雅黑"/>
                <a:cs typeface="微软雅黑"/>
              </a:rPr>
              <a:t>在</a:t>
            </a:r>
            <a:r>
              <a:rPr sz="2400" spc="-5">
                <a:solidFill>
                  <a:srgbClr val="585858"/>
                </a:solidFill>
                <a:latin typeface="微软雅黑"/>
                <a:cs typeface="微软雅黑"/>
              </a:rPr>
              <a:t>4</a:t>
            </a:r>
            <a:r>
              <a:rPr sz="2400">
                <a:solidFill>
                  <a:srgbClr val="585858"/>
                </a:solidFill>
                <a:latin typeface="微软雅黑"/>
                <a:cs typeface="微软雅黑"/>
              </a:rPr>
              <a:t>小时以内</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儿童每周参加培训班的时间相对规律，幼儿园幼儿的参培时长</a:t>
            </a:r>
            <a:r>
              <a:rPr sz="1200">
                <a:solidFill>
                  <a:srgbClr val="585858"/>
                </a:solidFill>
                <a:latin typeface="微软雅黑"/>
                <a:cs typeface="微软雅黑"/>
              </a:rPr>
              <a:t>以2</a:t>
            </a:r>
            <a:r>
              <a:rPr sz="1200" spc="-5">
                <a:solidFill>
                  <a:srgbClr val="585858"/>
                </a:solidFill>
                <a:latin typeface="微软雅黑"/>
                <a:cs typeface="微软雅黑"/>
              </a:rPr>
              <a:t>小时以内居多，中小学儿童的参培时长多在2-4小时区间。受国内疫情常态化的因素影响，各年龄阶</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段儿童在外参加线下培训班的时长相比疫情前均有所下滑。</a:t>
            </a:r>
            <a:endParaRPr sz="1200">
              <a:latin typeface="微软雅黑"/>
              <a:cs typeface="微软雅黑"/>
            </a:endParaRPr>
          </a:p>
          <a:p>
            <a:pPr>
              <a:lnSpc>
                <a:spcPct val="100000"/>
              </a:lnSpc>
              <a:spcBef>
                <a:spcPts val="85"/>
              </a:spcBef>
            </a:pPr>
            <a:endParaRPr sz="1000">
              <a:latin typeface="微软雅黑"/>
              <a:cs typeface="微软雅黑"/>
            </a:endParaRPr>
          </a:p>
          <a:p>
            <a:pPr marL="82550" algn="ctr">
              <a:lnSpc>
                <a:spcPct val="100000"/>
              </a:lnSpc>
            </a:pPr>
            <a:r>
              <a:rPr sz="1400" b="1">
                <a:solidFill>
                  <a:srgbClr val="404040"/>
                </a:solidFill>
                <a:latin typeface="微软雅黑"/>
                <a:cs typeface="微软雅黑"/>
              </a:rPr>
              <a:t>中国儿童每周参加培训</a:t>
            </a:r>
            <a:r>
              <a:rPr sz="1400" b="1" spc="-15">
                <a:solidFill>
                  <a:srgbClr val="404040"/>
                </a:solidFill>
                <a:latin typeface="微软雅黑"/>
                <a:cs typeface="微软雅黑"/>
              </a:rPr>
              <a:t>班</a:t>
            </a:r>
            <a:r>
              <a:rPr sz="1400" b="1">
                <a:solidFill>
                  <a:srgbClr val="404040"/>
                </a:solidFill>
                <a:latin typeface="微软雅黑"/>
                <a:cs typeface="微软雅黑"/>
              </a:rPr>
              <a:t>的时</a:t>
            </a:r>
            <a:r>
              <a:rPr sz="1400" b="1" spc="-15">
                <a:solidFill>
                  <a:srgbClr val="404040"/>
                </a:solidFill>
                <a:latin typeface="微软雅黑"/>
                <a:cs typeface="微软雅黑"/>
              </a:rPr>
              <a:t>长</a:t>
            </a:r>
            <a:r>
              <a:rPr sz="1400" b="1">
                <a:solidFill>
                  <a:srgbClr val="404040"/>
                </a:solidFill>
                <a:latin typeface="微软雅黑"/>
                <a:cs typeface="微软雅黑"/>
              </a:rPr>
              <a:t>及变化</a:t>
            </a:r>
            <a:endParaRPr sz="1400">
              <a:latin typeface="微软雅黑"/>
              <a:cs typeface="微软雅黑"/>
            </a:endParaRPr>
          </a:p>
        </p:txBody>
      </p:sp>
      <p:sp>
        <p:nvSpPr>
          <p:cNvPr id="5" name="object 5"/>
          <p:cNvSpPr/>
          <p:nvPr/>
        </p:nvSpPr>
        <p:spPr>
          <a:xfrm>
            <a:off x="1318260" y="4928615"/>
            <a:ext cx="8912860" cy="0"/>
          </a:xfrm>
          <a:custGeom>
            <a:rect l="l" t="t" r="r" b="b"/>
            <a:pathLst>
              <a:path w="8912860">
                <a:moveTo>
                  <a:pt x="0" y="0"/>
                </a:moveTo>
                <a:lnTo>
                  <a:pt x="8912352"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p:nvPr/>
        </p:nvSpPr>
        <p:spPr>
          <a:xfrm>
            <a:off x="1876044" y="4930140"/>
            <a:ext cx="1856739" cy="368935"/>
          </a:xfrm>
          <a:prstGeom prst="rect">
            <a:avLst/>
          </a:prstGeom>
          <a:solidFill>
            <a:srgbClr val="64AE45"/>
          </a:solidFill>
        </p:spPr>
        <p:txBody>
          <a:bodyPr vert="horz" wrap="square" lIns="0" tIns="11112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875"/>
              </a:spcBef>
            </a:pPr>
            <a:r>
              <a:rPr sz="1000" spc="-5">
                <a:solidFill>
                  <a:srgbClr val="585858"/>
                </a:solidFill>
                <a:latin typeface="微软雅黑"/>
                <a:cs typeface="微软雅黑"/>
              </a:rPr>
              <a:t>33.6%</a:t>
            </a:r>
            <a:endParaRPr sz="1000">
              <a:latin typeface="微软雅黑"/>
              <a:cs typeface="微软雅黑"/>
            </a:endParaRPr>
          </a:p>
        </p:txBody>
      </p:sp>
      <p:sp>
        <p:nvSpPr>
          <p:cNvPr id="7" name="object 7"/>
          <p:cNvSpPr txBox="1"/>
          <p:nvPr/>
        </p:nvSpPr>
        <p:spPr>
          <a:xfrm>
            <a:off x="4846320" y="4930140"/>
            <a:ext cx="1856739" cy="368935"/>
          </a:xfrm>
          <a:prstGeom prst="rect">
            <a:avLst/>
          </a:prstGeom>
          <a:solidFill>
            <a:srgbClr val="64AE45"/>
          </a:solidFill>
        </p:spPr>
        <p:txBody>
          <a:bodyPr vert="horz" wrap="square" lIns="0" tIns="1060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 algn="ctr">
              <a:lnSpc>
                <a:spcPct val="100000"/>
              </a:lnSpc>
              <a:spcBef>
                <a:spcPts val="835"/>
              </a:spcBef>
            </a:pPr>
            <a:r>
              <a:rPr sz="1000" spc="-5">
                <a:solidFill>
                  <a:srgbClr val="585858"/>
                </a:solidFill>
                <a:latin typeface="微软雅黑"/>
                <a:cs typeface="微软雅黑"/>
              </a:rPr>
              <a:t>32.7%</a:t>
            </a:r>
            <a:endParaRPr sz="1000">
              <a:latin typeface="微软雅黑"/>
              <a:cs typeface="微软雅黑"/>
            </a:endParaRPr>
          </a:p>
        </p:txBody>
      </p:sp>
      <p:sp>
        <p:nvSpPr>
          <p:cNvPr id="8" name="object 8"/>
          <p:cNvSpPr txBox="1"/>
          <p:nvPr/>
        </p:nvSpPr>
        <p:spPr>
          <a:xfrm>
            <a:off x="7816595" y="4930140"/>
            <a:ext cx="1858010" cy="548640"/>
          </a:xfrm>
          <a:prstGeom prst="rect">
            <a:avLst/>
          </a:prstGeom>
          <a:solidFill>
            <a:srgbClr val="64AE45"/>
          </a:solidFill>
        </p:spPr>
        <p:txBody>
          <a:bodyPr vert="horz" wrap="square" lIns="0" tIns="12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0"/>
              </a:spcBef>
            </a:pPr>
            <a:endParaRPr sz="1350">
              <a:latin typeface="Times New Roman"/>
              <a:cs typeface="Times New Roman"/>
            </a:endParaRPr>
          </a:p>
          <a:p>
            <a:pPr marL="1270" algn="ctr">
              <a:lnSpc>
                <a:spcPct val="100000"/>
              </a:lnSpc>
            </a:pPr>
            <a:r>
              <a:rPr sz="1000" spc="-5">
                <a:solidFill>
                  <a:srgbClr val="585858"/>
                </a:solidFill>
                <a:latin typeface="微软雅黑"/>
                <a:cs typeface="微软雅黑"/>
              </a:rPr>
              <a:t>49.3%</a:t>
            </a:r>
            <a:endParaRPr sz="1000">
              <a:latin typeface="微软雅黑"/>
              <a:cs typeface="微软雅黑"/>
            </a:endParaRPr>
          </a:p>
        </p:txBody>
      </p:sp>
      <p:sp>
        <p:nvSpPr>
          <p:cNvPr id="9" name="object 9"/>
          <p:cNvSpPr txBox="1"/>
          <p:nvPr/>
        </p:nvSpPr>
        <p:spPr>
          <a:xfrm>
            <a:off x="1876044" y="5298947"/>
            <a:ext cx="1856739" cy="575310"/>
          </a:xfrm>
          <a:prstGeom prst="rect">
            <a:avLst/>
          </a:prstGeom>
          <a:solidFill>
            <a:srgbClr val="8AC53E"/>
          </a:solidFill>
        </p:spPr>
        <p:txBody>
          <a:bodyPr vert="horz" wrap="square" lIns="0" tIns="63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50"/>
              </a:spcBef>
            </a:pPr>
            <a:endParaRPr sz="1500">
              <a:latin typeface="Times New Roman"/>
              <a:cs typeface="Times New Roman"/>
            </a:endParaRPr>
          </a:p>
          <a:p>
            <a:pPr algn="ctr">
              <a:lnSpc>
                <a:spcPct val="100000"/>
              </a:lnSpc>
              <a:spcBef>
                <a:spcPts val="5"/>
              </a:spcBef>
            </a:pPr>
            <a:r>
              <a:rPr sz="1000" spc="-5">
                <a:solidFill>
                  <a:srgbClr val="585858"/>
                </a:solidFill>
                <a:latin typeface="微软雅黑"/>
                <a:cs typeface="微软雅黑"/>
              </a:rPr>
              <a:t>53.1%</a:t>
            </a:r>
            <a:endParaRPr sz="1000">
              <a:latin typeface="微软雅黑"/>
              <a:cs typeface="微软雅黑"/>
            </a:endParaRPr>
          </a:p>
        </p:txBody>
      </p:sp>
      <p:sp>
        <p:nvSpPr>
          <p:cNvPr id="10" name="object 10"/>
          <p:cNvSpPr txBox="1"/>
          <p:nvPr/>
        </p:nvSpPr>
        <p:spPr>
          <a:xfrm>
            <a:off x="4846320" y="5298947"/>
            <a:ext cx="1856739" cy="575310"/>
          </a:xfrm>
          <a:prstGeom prst="rect">
            <a:avLst/>
          </a:prstGeom>
          <a:solidFill>
            <a:srgbClr val="8AC53E"/>
          </a:solidFill>
        </p:spPr>
        <p:txBody>
          <a:bodyPr vert="horz" wrap="square" lIns="0" tIns="19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5"/>
              </a:spcBef>
            </a:pPr>
            <a:endParaRPr sz="1350">
              <a:latin typeface="Times New Roman"/>
              <a:cs typeface="Times New Roman"/>
            </a:endParaRPr>
          </a:p>
          <a:p>
            <a:pPr marL="635" algn="ctr">
              <a:lnSpc>
                <a:spcPct val="100000"/>
              </a:lnSpc>
            </a:pPr>
            <a:r>
              <a:rPr sz="1000" spc="-5">
                <a:solidFill>
                  <a:srgbClr val="585858"/>
                </a:solidFill>
                <a:latin typeface="微软雅黑"/>
                <a:cs typeface="微软雅黑"/>
              </a:rPr>
              <a:t>50.0%</a:t>
            </a:r>
            <a:endParaRPr sz="1000">
              <a:latin typeface="微软雅黑"/>
              <a:cs typeface="微软雅黑"/>
            </a:endParaRPr>
          </a:p>
        </p:txBody>
      </p:sp>
      <p:sp>
        <p:nvSpPr>
          <p:cNvPr id="11" name="object 11"/>
          <p:cNvSpPr txBox="1"/>
          <p:nvPr/>
        </p:nvSpPr>
        <p:spPr>
          <a:xfrm>
            <a:off x="7816595" y="5478779"/>
            <a:ext cx="1858010" cy="459105"/>
          </a:xfrm>
          <a:prstGeom prst="rect">
            <a:avLst/>
          </a:prstGeom>
          <a:solidFill>
            <a:srgbClr val="8AC53E"/>
          </a:solidFill>
        </p:spPr>
        <p:txBody>
          <a:bodyPr vert="horz" wrap="square" lIns="0" tIns="12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0"/>
              </a:spcBef>
            </a:pPr>
            <a:endParaRPr sz="1050">
              <a:latin typeface="Times New Roman"/>
              <a:cs typeface="Times New Roman"/>
            </a:endParaRPr>
          </a:p>
          <a:p>
            <a:pPr marL="1905" algn="ctr">
              <a:lnSpc>
                <a:spcPct val="100000"/>
              </a:lnSpc>
            </a:pPr>
            <a:r>
              <a:rPr sz="1000" spc="-5">
                <a:solidFill>
                  <a:srgbClr val="585858"/>
                </a:solidFill>
                <a:latin typeface="微软雅黑"/>
                <a:cs typeface="微软雅黑"/>
              </a:rPr>
              <a:t>41.2%</a:t>
            </a:r>
            <a:endParaRPr sz="1000">
              <a:latin typeface="微软雅黑"/>
              <a:cs typeface="微软雅黑"/>
            </a:endParaRPr>
          </a:p>
        </p:txBody>
      </p:sp>
      <p:sp>
        <p:nvSpPr>
          <p:cNvPr id="12" name="object 12"/>
          <p:cNvSpPr txBox="1"/>
          <p:nvPr/>
        </p:nvSpPr>
        <p:spPr>
          <a:xfrm>
            <a:off x="1876044" y="5874258"/>
            <a:ext cx="1856739" cy="170180"/>
          </a:xfrm>
          <a:prstGeom prst="rect">
            <a:avLst/>
          </a:prstGeom>
          <a:solidFill>
            <a:srgbClr val="B1D234"/>
          </a:solidFill>
        </p:spPr>
        <p:txBody>
          <a:bodyPr vert="horz" wrap="square" lIns="0" tIns="215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170"/>
              </a:lnSpc>
              <a:spcBef>
                <a:spcPts val="170"/>
              </a:spcBef>
            </a:pPr>
            <a:r>
              <a:rPr sz="1000" spc="-5">
                <a:solidFill>
                  <a:srgbClr val="585858"/>
                </a:solidFill>
                <a:latin typeface="微软雅黑"/>
                <a:cs typeface="微软雅黑"/>
              </a:rPr>
              <a:t>13.4%</a:t>
            </a:r>
            <a:endParaRPr sz="1000">
              <a:latin typeface="微软雅黑"/>
              <a:cs typeface="微软雅黑"/>
            </a:endParaRPr>
          </a:p>
        </p:txBody>
      </p:sp>
      <p:sp>
        <p:nvSpPr>
          <p:cNvPr id="13" name="object 13"/>
          <p:cNvSpPr txBox="1"/>
          <p:nvPr/>
        </p:nvSpPr>
        <p:spPr>
          <a:xfrm>
            <a:off x="4846320" y="5874258"/>
            <a:ext cx="1856739" cy="170180"/>
          </a:xfrm>
          <a:prstGeom prst="rect">
            <a:avLst/>
          </a:prstGeom>
          <a:solidFill>
            <a:srgbClr val="B1D234"/>
          </a:solidFill>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 algn="ctr">
              <a:lnSpc>
                <a:spcPts val="1195"/>
              </a:lnSpc>
            </a:pPr>
            <a:r>
              <a:rPr sz="1000" spc="-5">
                <a:solidFill>
                  <a:srgbClr val="585858"/>
                </a:solidFill>
                <a:latin typeface="微软雅黑"/>
                <a:cs typeface="微软雅黑"/>
              </a:rPr>
              <a:t>17.3%</a:t>
            </a:r>
            <a:endParaRPr sz="1000">
              <a:latin typeface="微软雅黑"/>
              <a:cs typeface="微软雅黑"/>
            </a:endParaRPr>
          </a:p>
        </p:txBody>
      </p:sp>
      <p:sp>
        <p:nvSpPr>
          <p:cNvPr id="14" name="object 14"/>
          <p:cNvSpPr txBox="1"/>
          <p:nvPr/>
        </p:nvSpPr>
        <p:spPr>
          <a:xfrm>
            <a:off x="7816595" y="5937503"/>
            <a:ext cx="1858010" cy="106680"/>
          </a:xfrm>
          <a:prstGeom prst="rect">
            <a:avLst/>
          </a:prstGeom>
          <a:solidFill>
            <a:srgbClr val="B1D234"/>
          </a:solidFill>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840"/>
              </a:lnSpc>
            </a:pPr>
            <a:r>
              <a:rPr sz="1000">
                <a:solidFill>
                  <a:srgbClr val="585858"/>
                </a:solidFill>
                <a:latin typeface="微软雅黑"/>
                <a:cs typeface="微软雅黑"/>
              </a:rPr>
              <a:t>9.6%</a:t>
            </a:r>
            <a:endParaRPr sz="1000">
              <a:latin typeface="微软雅黑"/>
              <a:cs typeface="微软雅黑"/>
            </a:endParaRPr>
          </a:p>
        </p:txBody>
      </p:sp>
      <p:sp>
        <p:nvSpPr>
          <p:cNvPr id="15" name="object 15"/>
          <p:cNvSpPr/>
          <p:nvPr/>
        </p:nvSpPr>
        <p:spPr>
          <a:xfrm>
            <a:off x="10550652" y="5090159"/>
            <a:ext cx="64135" cy="64135"/>
          </a:xfrm>
          <a:custGeom>
            <a:rect l="l" t="t" r="r" b="b"/>
            <a:pathLst>
              <a:path w="64132" h="64135">
                <a:moveTo>
                  <a:pt x="0" y="64007"/>
                </a:moveTo>
                <a:lnTo>
                  <a:pt x="64007" y="64007"/>
                </a:lnTo>
                <a:lnTo>
                  <a:pt x="64007" y="0"/>
                </a:lnTo>
                <a:lnTo>
                  <a:pt x="0" y="0"/>
                </a:lnTo>
                <a:lnTo>
                  <a:pt x="0" y="64007"/>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txBox="1"/>
          <p:nvPr/>
        </p:nvSpPr>
        <p:spPr>
          <a:xfrm>
            <a:off x="10630661" y="5031994"/>
            <a:ext cx="6578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时长缩减了</a:t>
            </a:r>
            <a:endParaRPr sz="1000">
              <a:latin typeface="微软雅黑"/>
              <a:cs typeface="微软雅黑"/>
            </a:endParaRPr>
          </a:p>
        </p:txBody>
      </p:sp>
      <p:sp>
        <p:nvSpPr>
          <p:cNvPr id="17" name="object 17"/>
          <p:cNvSpPr/>
          <p:nvPr/>
        </p:nvSpPr>
        <p:spPr>
          <a:xfrm>
            <a:off x="10550652" y="5430011"/>
            <a:ext cx="64135" cy="64135"/>
          </a:xfrm>
          <a:custGeom>
            <a:rect l="l" t="t" r="r" b="b"/>
            <a:pathLst>
              <a:path w="64132" h="64135">
                <a:moveTo>
                  <a:pt x="0" y="64007"/>
                </a:moveTo>
                <a:lnTo>
                  <a:pt x="64007" y="64007"/>
                </a:lnTo>
                <a:lnTo>
                  <a:pt x="64007" y="0"/>
                </a:lnTo>
                <a:lnTo>
                  <a:pt x="0" y="0"/>
                </a:lnTo>
                <a:lnTo>
                  <a:pt x="0" y="64007"/>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txBox="1"/>
          <p:nvPr/>
        </p:nvSpPr>
        <p:spPr>
          <a:xfrm>
            <a:off x="10630661" y="5371338"/>
            <a:ext cx="531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没有变化</a:t>
            </a:r>
            <a:endParaRPr sz="1000">
              <a:latin typeface="微软雅黑"/>
              <a:cs typeface="微软雅黑"/>
            </a:endParaRPr>
          </a:p>
        </p:txBody>
      </p:sp>
      <p:sp>
        <p:nvSpPr>
          <p:cNvPr id="19" name="object 19"/>
          <p:cNvSpPr/>
          <p:nvPr/>
        </p:nvSpPr>
        <p:spPr>
          <a:xfrm>
            <a:off x="10550652" y="5768340"/>
            <a:ext cx="64135" cy="64135"/>
          </a:xfrm>
          <a:custGeom>
            <a:rect l="l" t="t" r="r" b="b"/>
            <a:pathLst>
              <a:path w="64132" h="64135">
                <a:moveTo>
                  <a:pt x="0" y="64008"/>
                </a:moveTo>
                <a:lnTo>
                  <a:pt x="64007" y="64008"/>
                </a:lnTo>
                <a:lnTo>
                  <a:pt x="64007" y="0"/>
                </a:lnTo>
                <a:lnTo>
                  <a:pt x="0" y="0"/>
                </a:lnTo>
                <a:lnTo>
                  <a:pt x="0" y="64008"/>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txBox="1"/>
          <p:nvPr/>
        </p:nvSpPr>
        <p:spPr>
          <a:xfrm>
            <a:off x="10630661" y="5710224"/>
            <a:ext cx="6578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时长提升了</a:t>
            </a:r>
            <a:endParaRPr sz="1000">
              <a:latin typeface="微软雅黑"/>
              <a:cs typeface="微软雅黑"/>
            </a:endParaRPr>
          </a:p>
        </p:txBody>
      </p:sp>
      <p:sp>
        <p:nvSpPr>
          <p:cNvPr id="21" name="object 21"/>
          <p:cNvSpPr txBox="1"/>
          <p:nvPr/>
        </p:nvSpPr>
        <p:spPr>
          <a:xfrm>
            <a:off x="532282" y="6369507"/>
            <a:ext cx="5357495" cy="1479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样本：参加课外培训儿</a:t>
            </a:r>
            <a:r>
              <a:rPr sz="800" spc="-15">
                <a:solidFill>
                  <a:srgbClr val="7E7E7E"/>
                </a:solidFill>
                <a:latin typeface="微软雅黑"/>
                <a:cs typeface="微软雅黑"/>
              </a:rPr>
              <a:t>童</a:t>
            </a:r>
            <a:r>
              <a:rPr sz="800">
                <a:solidFill>
                  <a:srgbClr val="7E7E7E"/>
                </a:solidFill>
                <a:latin typeface="微软雅黑"/>
                <a:cs typeface="微软雅黑"/>
              </a:rPr>
              <a:t>的家</a:t>
            </a:r>
            <a:r>
              <a:rPr sz="800" spc="-15">
                <a:solidFill>
                  <a:srgbClr val="7E7E7E"/>
                </a:solidFill>
                <a:latin typeface="微软雅黑"/>
                <a:cs typeface="微软雅黑"/>
              </a:rPr>
              <a:t>长</a:t>
            </a:r>
            <a:r>
              <a:rPr sz="800">
                <a:solidFill>
                  <a:srgbClr val="7E7E7E"/>
                </a:solidFill>
                <a:latin typeface="微软雅黑"/>
                <a:cs typeface="微软雅黑"/>
              </a:rPr>
              <a:t>群体</a:t>
            </a:r>
            <a:r>
              <a:rPr sz="800" spc="-5">
                <a:solidFill>
                  <a:srgbClr val="7E7E7E"/>
                </a:solidFill>
                <a:latin typeface="微软雅黑"/>
                <a:cs typeface="微软雅黑"/>
              </a:rPr>
              <a:t>N=772，</a:t>
            </a:r>
            <a:r>
              <a:rPr sz="800">
                <a:solidFill>
                  <a:srgbClr val="7E7E7E"/>
                </a:solidFill>
                <a:latin typeface="微软雅黑"/>
                <a:cs typeface="微软雅黑"/>
              </a:rPr>
              <a:t>幼儿园</a:t>
            </a:r>
            <a:r>
              <a:rPr sz="800" spc="-5">
                <a:solidFill>
                  <a:srgbClr val="7E7E7E"/>
                </a:solidFill>
                <a:latin typeface="微软雅黑"/>
                <a:cs typeface="微软雅黑"/>
              </a:rPr>
              <a:t>N=240，</a:t>
            </a:r>
            <a:r>
              <a:rPr sz="800">
                <a:solidFill>
                  <a:srgbClr val="7E7E7E"/>
                </a:solidFill>
                <a:latin typeface="微软雅黑"/>
                <a:cs typeface="微软雅黑"/>
              </a:rPr>
              <a:t>小</a:t>
            </a:r>
            <a:r>
              <a:rPr sz="800" spc="-5">
                <a:solidFill>
                  <a:srgbClr val="7E7E7E"/>
                </a:solidFill>
                <a:latin typeface="微软雅黑"/>
                <a:cs typeface="微软雅黑"/>
              </a:rPr>
              <a:t>学N=</a:t>
            </a:r>
            <a:r>
              <a:rPr sz="800" spc="-15">
                <a:solidFill>
                  <a:srgbClr val="7E7E7E"/>
                </a:solidFill>
                <a:latin typeface="微软雅黑"/>
                <a:cs typeface="微软雅黑"/>
              </a:rPr>
              <a:t> </a:t>
            </a:r>
            <a:r>
              <a:rPr sz="800" spc="-5">
                <a:solidFill>
                  <a:srgbClr val="7E7E7E"/>
                </a:solidFill>
                <a:latin typeface="微软雅黑"/>
                <a:cs typeface="微软雅黑"/>
              </a:rPr>
              <a:t>247</a:t>
            </a:r>
            <a:r>
              <a:rPr sz="800" spc="45">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285</a:t>
            </a:r>
            <a:r>
              <a:rPr sz="800" spc="45">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p:txBody>
      </p:sp>
      <p:sp>
        <p:nvSpPr>
          <p:cNvPr id="22" name="object 22"/>
          <p:cNvSpPr/>
          <p:nvPr/>
        </p:nvSpPr>
        <p:spPr>
          <a:xfrm>
            <a:off x="1874520" y="3793235"/>
            <a:ext cx="1856739" cy="757555"/>
          </a:xfrm>
          <a:custGeom>
            <a:rect l="l" t="t" r="r" b="b"/>
            <a:pathLst>
              <a:path w="1856739" h="757554">
                <a:moveTo>
                  <a:pt x="1856232" y="0"/>
                </a:moveTo>
                <a:lnTo>
                  <a:pt x="0" y="0"/>
                </a:lnTo>
                <a:lnTo>
                  <a:pt x="0" y="757427"/>
                </a:lnTo>
                <a:lnTo>
                  <a:pt x="1856232" y="757427"/>
                </a:lnTo>
                <a:lnTo>
                  <a:pt x="185623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4844796" y="3144011"/>
            <a:ext cx="1858010" cy="1031875"/>
          </a:xfrm>
          <a:custGeom>
            <a:rect l="l" t="t" r="r" b="b"/>
            <a:pathLst>
              <a:path w="1858007" h="1031875">
                <a:moveTo>
                  <a:pt x="1857755" y="0"/>
                </a:moveTo>
                <a:lnTo>
                  <a:pt x="0" y="0"/>
                </a:lnTo>
                <a:lnTo>
                  <a:pt x="0" y="1031748"/>
                </a:lnTo>
                <a:lnTo>
                  <a:pt x="1857755" y="1031748"/>
                </a:lnTo>
                <a:lnTo>
                  <a:pt x="1857755" y="0"/>
                </a:lnTo>
                <a:close/>
              </a:path>
            </a:pathLst>
          </a:custGeom>
          <a:solidFill>
            <a:srgbClr val="00AEE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7816595" y="3243072"/>
            <a:ext cx="1858010" cy="944880"/>
          </a:xfrm>
          <a:custGeom>
            <a:rect l="l" t="t" r="r" b="b"/>
            <a:pathLst>
              <a:path w="1858007" h="944878">
                <a:moveTo>
                  <a:pt x="1857755" y="0"/>
                </a:moveTo>
                <a:lnTo>
                  <a:pt x="0" y="0"/>
                </a:lnTo>
                <a:lnTo>
                  <a:pt x="0" y="944879"/>
                </a:lnTo>
                <a:lnTo>
                  <a:pt x="1857755" y="944879"/>
                </a:lnTo>
                <a:lnTo>
                  <a:pt x="1857755" y="0"/>
                </a:lnTo>
                <a:close/>
              </a:path>
            </a:pathLst>
          </a:custGeom>
          <a:solidFill>
            <a:srgbClr val="00AEE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1316736" y="4550664"/>
            <a:ext cx="8914130" cy="0"/>
          </a:xfrm>
          <a:custGeom>
            <a:rect l="l" t="t" r="r" b="b"/>
            <a:pathLst>
              <a:path w="8914130">
                <a:moveTo>
                  <a:pt x="0" y="0"/>
                </a:moveTo>
                <a:lnTo>
                  <a:pt x="8913875"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txBox="1"/>
          <p:nvPr/>
        </p:nvSpPr>
        <p:spPr>
          <a:xfrm>
            <a:off x="2619120" y="4084701"/>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42.5%</a:t>
            </a:r>
            <a:endParaRPr sz="1000">
              <a:latin typeface="微软雅黑"/>
              <a:cs typeface="微软雅黑"/>
            </a:endParaRPr>
          </a:p>
        </p:txBody>
      </p:sp>
      <p:sp>
        <p:nvSpPr>
          <p:cNvPr id="27" name="object 27"/>
          <p:cNvSpPr txBox="1"/>
          <p:nvPr/>
        </p:nvSpPr>
        <p:spPr>
          <a:xfrm>
            <a:off x="4844796" y="4181855"/>
            <a:ext cx="1858010" cy="367665"/>
          </a:xfrm>
          <a:prstGeom prst="rect">
            <a:avLst/>
          </a:prstGeom>
          <a:solidFill>
            <a:srgbClr val="1EC7F3"/>
          </a:solidFill>
        </p:spPr>
        <p:txBody>
          <a:bodyPr vert="horz" wrap="square" lIns="0" tIns="1060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 algn="ctr">
              <a:lnSpc>
                <a:spcPct val="100000"/>
              </a:lnSpc>
              <a:spcBef>
                <a:spcPts val="835"/>
              </a:spcBef>
            </a:pPr>
            <a:r>
              <a:rPr sz="1000" spc="-5">
                <a:solidFill>
                  <a:srgbClr val="585858"/>
                </a:solidFill>
                <a:latin typeface="微软雅黑"/>
                <a:cs typeface="微软雅黑"/>
              </a:rPr>
              <a:t>21.1%</a:t>
            </a:r>
            <a:endParaRPr sz="1000">
              <a:latin typeface="微软雅黑"/>
              <a:cs typeface="微软雅黑"/>
            </a:endParaRPr>
          </a:p>
        </p:txBody>
      </p:sp>
      <p:sp>
        <p:nvSpPr>
          <p:cNvPr id="28" name="object 28"/>
          <p:cNvSpPr txBox="1"/>
          <p:nvPr/>
        </p:nvSpPr>
        <p:spPr>
          <a:xfrm>
            <a:off x="7816595" y="4181855"/>
            <a:ext cx="1858010" cy="367665"/>
          </a:xfrm>
          <a:prstGeom prst="rect">
            <a:avLst/>
          </a:prstGeom>
          <a:solidFill>
            <a:srgbClr val="1EC7F3"/>
          </a:solidFill>
        </p:spPr>
        <p:txBody>
          <a:bodyPr vert="horz" wrap="square" lIns="0" tIns="11239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 algn="ctr">
              <a:lnSpc>
                <a:spcPct val="100000"/>
              </a:lnSpc>
              <a:spcBef>
                <a:spcPts val="885"/>
              </a:spcBef>
            </a:pPr>
            <a:r>
              <a:rPr sz="1000" spc="-5">
                <a:solidFill>
                  <a:srgbClr val="585858"/>
                </a:solidFill>
                <a:latin typeface="微软雅黑"/>
                <a:cs typeface="微软雅黑"/>
              </a:rPr>
              <a:t>20.4%</a:t>
            </a:r>
            <a:endParaRPr sz="1000">
              <a:latin typeface="微软雅黑"/>
              <a:cs typeface="微软雅黑"/>
            </a:endParaRPr>
          </a:p>
        </p:txBody>
      </p:sp>
      <p:sp>
        <p:nvSpPr>
          <p:cNvPr id="29" name="object 29"/>
          <p:cNvSpPr txBox="1"/>
          <p:nvPr/>
        </p:nvSpPr>
        <p:spPr>
          <a:xfrm>
            <a:off x="1874520" y="3228594"/>
            <a:ext cx="1856739" cy="565150"/>
          </a:xfrm>
          <a:prstGeom prst="rect">
            <a:avLst/>
          </a:prstGeom>
          <a:solidFill>
            <a:srgbClr val="00AEE6"/>
          </a:solidFill>
        </p:spPr>
        <p:txBody>
          <a:bodyPr vert="horz" wrap="square" lIns="0" tIns="254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20"/>
              </a:spcBef>
            </a:pPr>
            <a:endParaRPr sz="1350">
              <a:latin typeface="Times New Roman"/>
              <a:cs typeface="Times New Roman"/>
            </a:endParaRPr>
          </a:p>
          <a:p>
            <a:pPr algn="ctr">
              <a:lnSpc>
                <a:spcPct val="100000"/>
              </a:lnSpc>
            </a:pPr>
            <a:r>
              <a:rPr sz="1000" spc="-5">
                <a:solidFill>
                  <a:srgbClr val="585858"/>
                </a:solidFill>
                <a:latin typeface="微软雅黑"/>
                <a:cs typeface="微软雅黑"/>
              </a:rPr>
              <a:t>32.5%</a:t>
            </a:r>
            <a:endParaRPr sz="1000">
              <a:latin typeface="微软雅黑"/>
              <a:cs typeface="微软雅黑"/>
            </a:endParaRPr>
          </a:p>
        </p:txBody>
      </p:sp>
      <p:sp>
        <p:nvSpPr>
          <p:cNvPr id="30" name="object 30"/>
          <p:cNvSpPr txBox="1"/>
          <p:nvPr/>
        </p:nvSpPr>
        <p:spPr>
          <a:xfrm>
            <a:off x="5590921" y="3572383"/>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57.9%</a:t>
            </a:r>
            <a:endParaRPr sz="1000">
              <a:latin typeface="微软雅黑"/>
              <a:cs typeface="微软雅黑"/>
            </a:endParaRPr>
          </a:p>
        </p:txBody>
      </p:sp>
      <p:sp>
        <p:nvSpPr>
          <p:cNvPr id="31" name="object 31"/>
          <p:cNvSpPr txBox="1"/>
          <p:nvPr/>
        </p:nvSpPr>
        <p:spPr>
          <a:xfrm>
            <a:off x="8562720" y="3628085"/>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10">
                <a:solidFill>
                  <a:srgbClr val="585858"/>
                </a:solidFill>
                <a:latin typeface="微软雅黑"/>
                <a:cs typeface="微软雅黑"/>
              </a:rPr>
              <a:t>5</a:t>
            </a:r>
            <a:r>
              <a:rPr sz="1000" spc="-5">
                <a:solidFill>
                  <a:srgbClr val="585858"/>
                </a:solidFill>
                <a:latin typeface="微软雅黑"/>
                <a:cs typeface="微软雅黑"/>
              </a:rPr>
              <a:t>3.0%</a:t>
            </a:r>
            <a:endParaRPr sz="1000">
              <a:latin typeface="微软雅黑"/>
              <a:cs typeface="微软雅黑"/>
            </a:endParaRPr>
          </a:p>
        </p:txBody>
      </p:sp>
      <p:sp>
        <p:nvSpPr>
          <p:cNvPr id="32" name="object 32"/>
          <p:cNvSpPr txBox="1"/>
          <p:nvPr/>
        </p:nvSpPr>
        <p:spPr>
          <a:xfrm>
            <a:off x="1874520" y="2769107"/>
            <a:ext cx="1856739" cy="459740"/>
          </a:xfrm>
          <a:prstGeom prst="rect">
            <a:avLst/>
          </a:prstGeom>
          <a:solidFill>
            <a:srgbClr val="FFCF00"/>
          </a:solidFill>
        </p:spPr>
        <p:txBody>
          <a:bodyPr vert="horz" wrap="square" lIns="0" tIns="14668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155"/>
              </a:spcBef>
            </a:pPr>
            <a:r>
              <a:rPr sz="1000" spc="-5">
                <a:solidFill>
                  <a:srgbClr val="585858"/>
                </a:solidFill>
                <a:latin typeface="微软雅黑"/>
                <a:cs typeface="微软雅黑"/>
              </a:rPr>
              <a:t>25.0%</a:t>
            </a:r>
            <a:endParaRPr sz="1000">
              <a:latin typeface="微软雅黑"/>
              <a:cs typeface="微软雅黑"/>
            </a:endParaRPr>
          </a:p>
        </p:txBody>
      </p:sp>
      <p:sp>
        <p:nvSpPr>
          <p:cNvPr id="33" name="object 33"/>
          <p:cNvSpPr txBox="1"/>
          <p:nvPr/>
        </p:nvSpPr>
        <p:spPr>
          <a:xfrm>
            <a:off x="4844796" y="2769107"/>
            <a:ext cx="1858010" cy="375285"/>
          </a:xfrm>
          <a:prstGeom prst="rect">
            <a:avLst/>
          </a:prstGeom>
          <a:solidFill>
            <a:srgbClr val="FFCF00"/>
          </a:solidFill>
        </p:spPr>
        <p:txBody>
          <a:bodyPr vert="horz" wrap="square" lIns="0" tIns="11112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 algn="ctr">
              <a:lnSpc>
                <a:spcPct val="100000"/>
              </a:lnSpc>
              <a:spcBef>
                <a:spcPts val="875"/>
              </a:spcBef>
            </a:pPr>
            <a:r>
              <a:rPr sz="1000" spc="-5">
                <a:solidFill>
                  <a:srgbClr val="585858"/>
                </a:solidFill>
                <a:latin typeface="微软雅黑"/>
                <a:cs typeface="微软雅黑"/>
              </a:rPr>
              <a:t>21.1%</a:t>
            </a:r>
            <a:endParaRPr sz="1000">
              <a:latin typeface="微软雅黑"/>
              <a:cs typeface="微软雅黑"/>
            </a:endParaRPr>
          </a:p>
        </p:txBody>
      </p:sp>
      <p:sp>
        <p:nvSpPr>
          <p:cNvPr id="34" name="object 34"/>
          <p:cNvSpPr txBox="1"/>
          <p:nvPr/>
        </p:nvSpPr>
        <p:spPr>
          <a:xfrm>
            <a:off x="7816595" y="2769107"/>
            <a:ext cx="1858010" cy="459740"/>
          </a:xfrm>
          <a:prstGeom prst="rect">
            <a:avLst/>
          </a:prstGeom>
          <a:solidFill>
            <a:srgbClr val="FFCF00"/>
          </a:solidFill>
        </p:spPr>
        <p:txBody>
          <a:bodyPr vert="horz" wrap="square" lIns="0" tIns="6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5"/>
              </a:spcBef>
            </a:pPr>
            <a:endParaRPr sz="1100">
              <a:latin typeface="Times New Roman"/>
              <a:cs typeface="Times New Roman"/>
            </a:endParaRPr>
          </a:p>
          <a:p>
            <a:pPr marL="1270" algn="ctr">
              <a:lnSpc>
                <a:spcPct val="100000"/>
              </a:lnSpc>
            </a:pPr>
            <a:r>
              <a:rPr sz="1000" spc="-5">
                <a:solidFill>
                  <a:srgbClr val="585858"/>
                </a:solidFill>
                <a:latin typeface="微软雅黑"/>
                <a:cs typeface="微软雅黑"/>
              </a:rPr>
              <a:t>26.7%</a:t>
            </a:r>
            <a:endParaRPr sz="1000">
              <a:latin typeface="微软雅黑"/>
              <a:cs typeface="微软雅黑"/>
            </a:endParaRPr>
          </a:p>
        </p:txBody>
      </p:sp>
      <p:sp>
        <p:nvSpPr>
          <p:cNvPr id="35" name="object 35"/>
          <p:cNvSpPr txBox="1"/>
          <p:nvPr/>
        </p:nvSpPr>
        <p:spPr>
          <a:xfrm>
            <a:off x="2308986" y="4649215"/>
            <a:ext cx="98869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3-6岁（幼儿园）</a:t>
            </a:r>
            <a:endParaRPr sz="1000">
              <a:latin typeface="微软雅黑"/>
              <a:cs typeface="微软雅黑"/>
            </a:endParaRPr>
          </a:p>
        </p:txBody>
      </p:sp>
      <p:sp>
        <p:nvSpPr>
          <p:cNvPr id="36" name="object 36"/>
          <p:cNvSpPr txBox="1"/>
          <p:nvPr/>
        </p:nvSpPr>
        <p:spPr>
          <a:xfrm>
            <a:off x="5306695" y="4649215"/>
            <a:ext cx="9372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6-12岁（小学）</a:t>
            </a:r>
            <a:endParaRPr sz="1000">
              <a:latin typeface="微软雅黑"/>
              <a:cs typeface="微软雅黑"/>
            </a:endParaRPr>
          </a:p>
        </p:txBody>
      </p:sp>
      <p:sp>
        <p:nvSpPr>
          <p:cNvPr id="37" name="object 37"/>
          <p:cNvSpPr txBox="1"/>
          <p:nvPr/>
        </p:nvSpPr>
        <p:spPr>
          <a:xfrm>
            <a:off x="8240394" y="4649215"/>
            <a:ext cx="10115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12-18岁（中学）</a:t>
            </a:r>
            <a:endParaRPr sz="1000">
              <a:latin typeface="微软雅黑"/>
              <a:cs typeface="微软雅黑"/>
            </a:endParaRPr>
          </a:p>
        </p:txBody>
      </p:sp>
      <p:sp>
        <p:nvSpPr>
          <p:cNvPr id="38" name="object 38"/>
          <p:cNvSpPr/>
          <p:nvPr/>
        </p:nvSpPr>
        <p:spPr>
          <a:xfrm>
            <a:off x="10538459" y="3049523"/>
            <a:ext cx="64135" cy="64135"/>
          </a:xfrm>
          <a:custGeom>
            <a:rect l="l" t="t" r="r" b="b"/>
            <a:pathLst>
              <a:path w="64132" h="64135">
                <a:moveTo>
                  <a:pt x="0" y="64008"/>
                </a:moveTo>
                <a:lnTo>
                  <a:pt x="64007" y="64008"/>
                </a:lnTo>
                <a:lnTo>
                  <a:pt x="64007" y="0"/>
                </a:lnTo>
                <a:lnTo>
                  <a:pt x="0" y="0"/>
                </a:lnTo>
                <a:lnTo>
                  <a:pt x="0" y="64008"/>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txBox="1"/>
          <p:nvPr/>
        </p:nvSpPr>
        <p:spPr>
          <a:xfrm>
            <a:off x="10618978" y="2990214"/>
            <a:ext cx="60642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4小时以上</a:t>
            </a:r>
            <a:endParaRPr sz="1000">
              <a:latin typeface="微软雅黑"/>
              <a:cs typeface="微软雅黑"/>
            </a:endParaRPr>
          </a:p>
        </p:txBody>
      </p:sp>
      <p:sp>
        <p:nvSpPr>
          <p:cNvPr id="40" name="object 40"/>
          <p:cNvSpPr/>
          <p:nvPr/>
        </p:nvSpPr>
        <p:spPr>
          <a:xfrm>
            <a:off x="10538459" y="3599688"/>
            <a:ext cx="64135" cy="64135"/>
          </a:xfrm>
          <a:custGeom>
            <a:rect l="l" t="t" r="r" b="b"/>
            <a:pathLst>
              <a:path w="64132" h="64135">
                <a:moveTo>
                  <a:pt x="0" y="64007"/>
                </a:moveTo>
                <a:lnTo>
                  <a:pt x="64007" y="64007"/>
                </a:lnTo>
                <a:lnTo>
                  <a:pt x="64007" y="0"/>
                </a:lnTo>
                <a:lnTo>
                  <a:pt x="0" y="0"/>
                </a:lnTo>
                <a:lnTo>
                  <a:pt x="0" y="64007"/>
                </a:lnTo>
                <a:close/>
              </a:path>
            </a:pathLst>
          </a:custGeom>
          <a:solidFill>
            <a:srgbClr val="00AEE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txBox="1"/>
          <p:nvPr/>
        </p:nvSpPr>
        <p:spPr>
          <a:xfrm>
            <a:off x="10618978" y="3540633"/>
            <a:ext cx="4826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2-4小时</a:t>
            </a:r>
            <a:endParaRPr sz="1000">
              <a:latin typeface="微软雅黑"/>
              <a:cs typeface="微软雅黑"/>
            </a:endParaRPr>
          </a:p>
        </p:txBody>
      </p:sp>
      <p:sp>
        <p:nvSpPr>
          <p:cNvPr id="42" name="object 42"/>
          <p:cNvSpPr/>
          <p:nvPr/>
        </p:nvSpPr>
        <p:spPr>
          <a:xfrm>
            <a:off x="10538459" y="4149852"/>
            <a:ext cx="64135" cy="64135"/>
          </a:xfrm>
          <a:custGeom>
            <a:rect l="l" t="t" r="r" b="b"/>
            <a:pathLst>
              <a:path w="64132" h="64135">
                <a:moveTo>
                  <a:pt x="0" y="64008"/>
                </a:moveTo>
                <a:lnTo>
                  <a:pt x="64007" y="64008"/>
                </a:lnTo>
                <a:lnTo>
                  <a:pt x="64007" y="0"/>
                </a:lnTo>
                <a:lnTo>
                  <a:pt x="0" y="0"/>
                </a:lnTo>
                <a:lnTo>
                  <a:pt x="0" y="64008"/>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txBox="1"/>
          <p:nvPr/>
        </p:nvSpPr>
        <p:spPr>
          <a:xfrm>
            <a:off x="10618978" y="4091178"/>
            <a:ext cx="60642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2小时以内</a:t>
            </a:r>
            <a:endParaRPr sz="1000">
              <a:latin typeface="微软雅黑"/>
              <a:cs typeface="微软雅黑"/>
            </a:endParaRPr>
          </a:p>
        </p:txBody>
      </p:sp>
      <p:sp>
        <p:nvSpPr>
          <p:cNvPr id="46" name="object 46"/>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17</a:t>
            </a:r>
          </a:p>
        </p:txBody>
      </p:sp>
      <p:sp>
        <p:nvSpPr>
          <p:cNvPr id="48" name="object 48"/>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44" name="object 44"/>
          <p:cNvSpPr txBox="1"/>
          <p:nvPr/>
        </p:nvSpPr>
        <p:spPr>
          <a:xfrm>
            <a:off x="641400" y="3565652"/>
            <a:ext cx="9398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每周参培时长</a:t>
            </a:r>
            <a:endParaRPr sz="1200">
              <a:latin typeface="微软雅黑"/>
              <a:cs typeface="微软雅黑"/>
            </a:endParaRPr>
          </a:p>
        </p:txBody>
      </p:sp>
      <p:sp>
        <p:nvSpPr>
          <p:cNvPr id="45" name="object 45"/>
          <p:cNvSpPr txBox="1"/>
          <p:nvPr/>
        </p:nvSpPr>
        <p:spPr>
          <a:xfrm>
            <a:off x="641400" y="5407228"/>
            <a:ext cx="939800" cy="39179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00"/>
              </a:spcBef>
            </a:pPr>
            <a:r>
              <a:rPr sz="1200" b="1" spc="-5">
                <a:solidFill>
                  <a:srgbClr val="585858"/>
                </a:solidFill>
                <a:latin typeface="微软雅黑"/>
                <a:cs typeface="微软雅黑"/>
              </a:rPr>
              <a:t>在外</a:t>
            </a:r>
            <a:endParaRPr sz="1200">
              <a:latin typeface="微软雅黑"/>
              <a:cs typeface="微软雅黑"/>
            </a:endParaRPr>
          </a:p>
          <a:p>
            <a:pPr algn="ctr">
              <a:lnSpc>
                <a:spcPct val="100000"/>
              </a:lnSpc>
              <a:spcBef>
                <a:spcPts val="5"/>
              </a:spcBef>
            </a:pPr>
            <a:r>
              <a:rPr sz="1200" b="1">
                <a:solidFill>
                  <a:srgbClr val="585858"/>
                </a:solidFill>
                <a:latin typeface="微软雅黑"/>
                <a:cs typeface="微软雅黑"/>
              </a:rPr>
              <a:t>参培时长变化</a:t>
            </a:r>
            <a:endParaRPr sz="1200">
              <a:latin typeface="微软雅黑"/>
              <a:cs typeface="微软雅黑"/>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7413625" cy="514350"/>
          </a:xfrm>
          <a:prstGeom prst="rect">
            <a:avLst/>
          </a:prstGeom>
        </p:spPr>
        <p:txBody>
          <a:bodyPr vert="horz" wrap="square" lIns="0" tIns="13335" rIns="0" bIns="0" rtlCol="0">
            <a:spAutoFit/>
          </a:bodyPr>
          <a:lstStyle/>
          <a:p>
            <a:pPr marL="12700">
              <a:lnSpc>
                <a:spcPct val="100000"/>
              </a:lnSpc>
              <a:spcBef>
                <a:spcPts val="105"/>
              </a:spcBef>
            </a:pPr>
            <a:r>
              <a:rPr/>
              <a:t>儿童的日常生活</a:t>
            </a:r>
            <a:r>
              <a:rPr spc="-5"/>
              <a:t>——</a:t>
            </a:r>
            <a:r>
              <a:rPr spc="5"/>
              <a:t>外出休闲</a:t>
            </a:r>
            <a:r>
              <a:rPr spc="-10"/>
              <a:t>安</a:t>
            </a:r>
            <a:r>
              <a:rPr spc="5"/>
              <a:t>排</a:t>
            </a:r>
            <a:r>
              <a:rPr spc="-15"/>
              <a:t>及</a:t>
            </a:r>
            <a:r>
              <a:rPr spc="5"/>
              <a:t>变化</a:t>
            </a:r>
          </a:p>
        </p:txBody>
      </p:sp>
      <p:sp>
        <p:nvSpPr>
          <p:cNvPr id="4" name="object 4"/>
          <p:cNvSpPr txBox="1"/>
          <p:nvPr/>
        </p:nvSpPr>
        <p:spPr>
          <a:xfrm>
            <a:off x="526795" y="1061720"/>
            <a:ext cx="10998200" cy="14141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疫情导致儿童外出休闲时长缩减，目前平均每周外出休闲娱乐时长多</a:t>
            </a:r>
            <a:r>
              <a:rPr sz="2400" spc="10">
                <a:solidFill>
                  <a:srgbClr val="585858"/>
                </a:solidFill>
                <a:latin typeface="微软雅黑"/>
                <a:cs typeface="微软雅黑"/>
              </a:rPr>
              <a:t>在</a:t>
            </a:r>
            <a:r>
              <a:rPr sz="2400" spc="-5">
                <a:solidFill>
                  <a:srgbClr val="585858"/>
                </a:solidFill>
                <a:latin typeface="微软雅黑"/>
                <a:cs typeface="微软雅黑"/>
              </a:rPr>
              <a:t>4</a:t>
            </a:r>
            <a:r>
              <a:rPr sz="2400">
                <a:solidFill>
                  <a:srgbClr val="585858"/>
                </a:solidFill>
                <a:latin typeface="微软雅黑"/>
                <a:cs typeface="微软雅黑"/>
              </a:rPr>
              <a:t>小时以内</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除了学习以外，中国家长也非常注重儿童的劳逸结合，每周会给孩子安排一定的外出休闲娱乐时间。受学业任务更重的因素影响，中学生的外出休闲时长略短于幼儿</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及小学生。与在外参加线下培训班情况一致，受疫情因素影响，四成左右的家长选择缩减孩子外出休闲娱乐的时长。</a:t>
            </a:r>
            <a:endParaRPr sz="1200">
              <a:latin typeface="微软雅黑"/>
              <a:cs typeface="微软雅黑"/>
            </a:endParaRPr>
          </a:p>
          <a:p>
            <a:pPr>
              <a:lnSpc>
                <a:spcPct val="100000"/>
              </a:lnSpc>
              <a:spcBef>
                <a:spcPts val="80"/>
              </a:spcBef>
            </a:pPr>
            <a:endParaRPr sz="1000">
              <a:latin typeface="微软雅黑"/>
              <a:cs typeface="微软雅黑"/>
            </a:endParaRPr>
          </a:p>
          <a:p>
            <a:pPr marL="140970" algn="ctr">
              <a:lnSpc>
                <a:spcPct val="100000"/>
              </a:lnSpc>
            </a:pPr>
            <a:r>
              <a:rPr sz="1400" b="1">
                <a:solidFill>
                  <a:srgbClr val="404040"/>
                </a:solidFill>
                <a:latin typeface="微软雅黑"/>
                <a:cs typeface="微软雅黑"/>
              </a:rPr>
              <a:t>中国儿童每周休闲生活</a:t>
            </a:r>
            <a:r>
              <a:rPr sz="1400" b="1" spc="-15">
                <a:solidFill>
                  <a:srgbClr val="404040"/>
                </a:solidFill>
                <a:latin typeface="微软雅黑"/>
                <a:cs typeface="微软雅黑"/>
              </a:rPr>
              <a:t>安</a:t>
            </a:r>
            <a:r>
              <a:rPr sz="1400" b="1">
                <a:solidFill>
                  <a:srgbClr val="404040"/>
                </a:solidFill>
                <a:latin typeface="微软雅黑"/>
                <a:cs typeface="微软雅黑"/>
              </a:rPr>
              <a:t>排</a:t>
            </a:r>
            <a:endParaRPr sz="1400">
              <a:latin typeface="微软雅黑"/>
              <a:cs typeface="微软雅黑"/>
            </a:endParaRPr>
          </a:p>
        </p:txBody>
      </p:sp>
      <p:sp>
        <p:nvSpPr>
          <p:cNvPr id="5" name="object 5"/>
          <p:cNvSpPr/>
          <p:nvPr/>
        </p:nvSpPr>
        <p:spPr>
          <a:xfrm>
            <a:off x="1318260" y="4928615"/>
            <a:ext cx="8912860" cy="0"/>
          </a:xfrm>
          <a:custGeom>
            <a:rect l="l" t="t" r="r" b="b"/>
            <a:pathLst>
              <a:path w="8912860">
                <a:moveTo>
                  <a:pt x="0" y="0"/>
                </a:moveTo>
                <a:lnTo>
                  <a:pt x="8912352"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p:nvPr/>
        </p:nvSpPr>
        <p:spPr>
          <a:xfrm>
            <a:off x="1876044" y="4930140"/>
            <a:ext cx="1856739" cy="501650"/>
          </a:xfrm>
          <a:prstGeom prst="rect">
            <a:avLst/>
          </a:prstGeom>
          <a:solidFill>
            <a:srgbClr val="64AE45"/>
          </a:solidFill>
        </p:spPr>
        <p:txBody>
          <a:bodyPr vert="horz" wrap="square" lIns="0" tIns="19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5"/>
              </a:spcBef>
            </a:pPr>
            <a:endParaRPr sz="1200">
              <a:latin typeface="Times New Roman"/>
              <a:cs typeface="Times New Roman"/>
            </a:endParaRPr>
          </a:p>
          <a:p>
            <a:pPr algn="ctr">
              <a:lnSpc>
                <a:spcPct val="100000"/>
              </a:lnSpc>
            </a:pPr>
            <a:r>
              <a:rPr sz="1000" spc="-5">
                <a:solidFill>
                  <a:srgbClr val="585858"/>
                </a:solidFill>
                <a:latin typeface="微软雅黑"/>
                <a:cs typeface="微软雅黑"/>
              </a:rPr>
              <a:t>45.4%</a:t>
            </a:r>
            <a:endParaRPr sz="1000">
              <a:latin typeface="微软雅黑"/>
              <a:cs typeface="微软雅黑"/>
            </a:endParaRPr>
          </a:p>
        </p:txBody>
      </p:sp>
      <p:sp>
        <p:nvSpPr>
          <p:cNvPr id="7" name="object 7"/>
          <p:cNvSpPr txBox="1"/>
          <p:nvPr/>
        </p:nvSpPr>
        <p:spPr>
          <a:xfrm>
            <a:off x="4846320" y="4930140"/>
            <a:ext cx="1856739" cy="401320"/>
          </a:xfrm>
          <a:prstGeom prst="rect">
            <a:avLst/>
          </a:prstGeom>
          <a:solidFill>
            <a:srgbClr val="64AE45"/>
          </a:solidFill>
        </p:spPr>
        <p:txBody>
          <a:bodyPr vert="horz" wrap="square" lIns="0" tIns="12446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 algn="ctr">
              <a:lnSpc>
                <a:spcPct val="100000"/>
              </a:lnSpc>
              <a:spcBef>
                <a:spcPts val="980"/>
              </a:spcBef>
            </a:pPr>
            <a:r>
              <a:rPr sz="1000" spc="-5">
                <a:solidFill>
                  <a:srgbClr val="585858"/>
                </a:solidFill>
                <a:latin typeface="微软雅黑"/>
                <a:cs typeface="微软雅黑"/>
              </a:rPr>
              <a:t>36.0%</a:t>
            </a:r>
            <a:endParaRPr sz="1000">
              <a:latin typeface="微软雅黑"/>
              <a:cs typeface="微软雅黑"/>
            </a:endParaRPr>
          </a:p>
        </p:txBody>
      </p:sp>
      <p:sp>
        <p:nvSpPr>
          <p:cNvPr id="8" name="object 8"/>
          <p:cNvSpPr txBox="1"/>
          <p:nvPr/>
        </p:nvSpPr>
        <p:spPr>
          <a:xfrm>
            <a:off x="7816595" y="4930140"/>
            <a:ext cx="1858010" cy="501650"/>
          </a:xfrm>
          <a:prstGeom prst="rect">
            <a:avLst/>
          </a:prstGeom>
          <a:solidFill>
            <a:srgbClr val="64AE45"/>
          </a:solidFill>
        </p:spPr>
        <p:txBody>
          <a:bodyPr vert="horz" wrap="square" lIns="0" tIns="44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5"/>
              </a:spcBef>
            </a:pPr>
            <a:endParaRPr sz="1150">
              <a:latin typeface="Times New Roman"/>
              <a:cs typeface="Times New Roman"/>
            </a:endParaRPr>
          </a:p>
          <a:p>
            <a:pPr marL="1270" algn="ctr">
              <a:lnSpc>
                <a:spcPct val="100000"/>
              </a:lnSpc>
              <a:spcBef>
                <a:spcPts val="5"/>
              </a:spcBef>
            </a:pPr>
            <a:r>
              <a:rPr sz="1000" spc="-5">
                <a:solidFill>
                  <a:srgbClr val="585858"/>
                </a:solidFill>
                <a:latin typeface="微软雅黑"/>
                <a:cs typeface="微软雅黑"/>
              </a:rPr>
              <a:t>44.6%</a:t>
            </a:r>
            <a:endParaRPr sz="1000">
              <a:latin typeface="微软雅黑"/>
              <a:cs typeface="微软雅黑"/>
            </a:endParaRPr>
          </a:p>
        </p:txBody>
      </p:sp>
      <p:sp>
        <p:nvSpPr>
          <p:cNvPr id="9" name="object 9"/>
          <p:cNvSpPr txBox="1"/>
          <p:nvPr/>
        </p:nvSpPr>
        <p:spPr>
          <a:xfrm>
            <a:off x="1876044" y="5431535"/>
            <a:ext cx="1856739" cy="418465"/>
          </a:xfrm>
          <a:prstGeom prst="rect">
            <a:avLst/>
          </a:prstGeom>
          <a:solidFill>
            <a:srgbClr val="8AC53E"/>
          </a:solidFill>
        </p:spPr>
        <p:txBody>
          <a:bodyPr vert="horz" wrap="square" lIns="0" tIns="1270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000"/>
              </a:spcBef>
            </a:pPr>
            <a:r>
              <a:rPr sz="1000" spc="-5">
                <a:solidFill>
                  <a:srgbClr val="585858"/>
                </a:solidFill>
                <a:latin typeface="微软雅黑"/>
                <a:cs typeface="微软雅黑"/>
              </a:rPr>
              <a:t>35.4%</a:t>
            </a:r>
            <a:endParaRPr sz="1000">
              <a:latin typeface="微软雅黑"/>
              <a:cs typeface="微软雅黑"/>
            </a:endParaRPr>
          </a:p>
        </p:txBody>
      </p:sp>
      <p:sp>
        <p:nvSpPr>
          <p:cNvPr id="10" name="object 10"/>
          <p:cNvSpPr txBox="1"/>
          <p:nvPr/>
        </p:nvSpPr>
        <p:spPr>
          <a:xfrm>
            <a:off x="4846320" y="5330952"/>
            <a:ext cx="1856739" cy="356870"/>
          </a:xfrm>
          <a:prstGeom prst="rect">
            <a:avLst/>
          </a:prstGeom>
          <a:solidFill>
            <a:srgbClr val="8AC53E"/>
          </a:solidFill>
        </p:spPr>
        <p:txBody>
          <a:bodyPr vert="horz" wrap="square" lIns="0" tIns="1035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 algn="ctr">
              <a:lnSpc>
                <a:spcPct val="100000"/>
              </a:lnSpc>
              <a:spcBef>
                <a:spcPts val="815"/>
              </a:spcBef>
            </a:pPr>
            <a:r>
              <a:rPr sz="1000" spc="-5">
                <a:solidFill>
                  <a:srgbClr val="585858"/>
                </a:solidFill>
                <a:latin typeface="微软雅黑"/>
                <a:cs typeface="微软雅黑"/>
              </a:rPr>
              <a:t>32.0%</a:t>
            </a:r>
            <a:endParaRPr sz="1000">
              <a:latin typeface="微软雅黑"/>
              <a:cs typeface="微软雅黑"/>
            </a:endParaRPr>
          </a:p>
        </p:txBody>
      </p:sp>
      <p:sp>
        <p:nvSpPr>
          <p:cNvPr id="11" name="object 11"/>
          <p:cNvSpPr txBox="1"/>
          <p:nvPr/>
        </p:nvSpPr>
        <p:spPr>
          <a:xfrm>
            <a:off x="7816595" y="5431535"/>
            <a:ext cx="1858010" cy="418465"/>
          </a:xfrm>
          <a:prstGeom prst="rect">
            <a:avLst/>
          </a:prstGeom>
          <a:solidFill>
            <a:srgbClr val="8AC53E"/>
          </a:solidFill>
        </p:spPr>
        <p:txBody>
          <a:bodyPr vert="horz" wrap="square" lIns="0" tIns="1416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lnSpc>
                <a:spcPct val="100000"/>
              </a:lnSpc>
              <a:spcBef>
                <a:spcPts val="1115"/>
              </a:spcBef>
            </a:pPr>
            <a:r>
              <a:rPr sz="1000" spc="-5">
                <a:solidFill>
                  <a:srgbClr val="585858"/>
                </a:solidFill>
                <a:latin typeface="微软雅黑"/>
                <a:cs typeface="微软雅黑"/>
              </a:rPr>
              <a:t>39.6%</a:t>
            </a:r>
            <a:endParaRPr sz="1000">
              <a:latin typeface="微软雅黑"/>
              <a:cs typeface="微软雅黑"/>
            </a:endParaRPr>
          </a:p>
        </p:txBody>
      </p:sp>
      <p:sp>
        <p:nvSpPr>
          <p:cNvPr id="12" name="object 12"/>
          <p:cNvSpPr txBox="1"/>
          <p:nvPr/>
        </p:nvSpPr>
        <p:spPr>
          <a:xfrm>
            <a:off x="1876044" y="5849873"/>
            <a:ext cx="1856739" cy="194310"/>
          </a:xfrm>
          <a:prstGeom prst="rect">
            <a:avLst/>
          </a:prstGeom>
          <a:solidFill>
            <a:srgbClr val="B1D234"/>
          </a:solidFill>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05"/>
              </a:spcBef>
            </a:pPr>
            <a:r>
              <a:rPr sz="1000" spc="-5">
                <a:solidFill>
                  <a:srgbClr val="585858"/>
                </a:solidFill>
                <a:latin typeface="微软雅黑"/>
                <a:cs typeface="微软雅黑"/>
              </a:rPr>
              <a:t>19.2%</a:t>
            </a:r>
            <a:endParaRPr sz="1000">
              <a:latin typeface="微软雅黑"/>
              <a:cs typeface="微软雅黑"/>
            </a:endParaRPr>
          </a:p>
        </p:txBody>
      </p:sp>
      <p:sp>
        <p:nvSpPr>
          <p:cNvPr id="13" name="object 13"/>
          <p:cNvSpPr txBox="1"/>
          <p:nvPr/>
        </p:nvSpPr>
        <p:spPr>
          <a:xfrm>
            <a:off x="4846320" y="5687567"/>
            <a:ext cx="1856739" cy="356870"/>
          </a:xfrm>
          <a:prstGeom prst="rect">
            <a:avLst/>
          </a:prstGeom>
          <a:solidFill>
            <a:srgbClr val="B1D234"/>
          </a:solidFill>
        </p:spPr>
        <p:txBody>
          <a:bodyPr vert="horz" wrap="square" lIns="0" tIns="10414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 algn="ctr">
              <a:lnSpc>
                <a:spcPct val="100000"/>
              </a:lnSpc>
              <a:spcBef>
                <a:spcPts val="820"/>
              </a:spcBef>
            </a:pPr>
            <a:r>
              <a:rPr sz="1000" spc="-5">
                <a:solidFill>
                  <a:srgbClr val="585858"/>
                </a:solidFill>
                <a:latin typeface="微软雅黑"/>
                <a:cs typeface="微软雅黑"/>
              </a:rPr>
              <a:t>32.0%</a:t>
            </a:r>
            <a:endParaRPr sz="1000">
              <a:latin typeface="微软雅黑"/>
              <a:cs typeface="微软雅黑"/>
            </a:endParaRPr>
          </a:p>
        </p:txBody>
      </p:sp>
      <p:sp>
        <p:nvSpPr>
          <p:cNvPr id="14" name="object 14"/>
          <p:cNvSpPr txBox="1"/>
          <p:nvPr/>
        </p:nvSpPr>
        <p:spPr>
          <a:xfrm>
            <a:off x="7816595" y="5849873"/>
            <a:ext cx="1858010" cy="194310"/>
          </a:xfrm>
          <a:prstGeom prst="rect">
            <a:avLst/>
          </a:prstGeom>
          <a:solidFill>
            <a:srgbClr val="B1D234"/>
          </a:solidFill>
        </p:spPr>
        <p:txBody>
          <a:bodyPr vert="horz" wrap="square" lIns="0" tIns="32384"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lnSpc>
                <a:spcPct val="100000"/>
              </a:lnSpc>
              <a:spcBef>
                <a:spcPts val="254"/>
              </a:spcBef>
            </a:pPr>
            <a:r>
              <a:rPr sz="1000" spc="-5">
                <a:solidFill>
                  <a:srgbClr val="585858"/>
                </a:solidFill>
                <a:latin typeface="微软雅黑"/>
                <a:cs typeface="微软雅黑"/>
              </a:rPr>
              <a:t>15.8%</a:t>
            </a:r>
            <a:endParaRPr sz="1000">
              <a:latin typeface="微软雅黑"/>
              <a:cs typeface="微软雅黑"/>
            </a:endParaRPr>
          </a:p>
        </p:txBody>
      </p:sp>
      <p:sp>
        <p:nvSpPr>
          <p:cNvPr id="15" name="object 15"/>
          <p:cNvSpPr/>
          <p:nvPr/>
        </p:nvSpPr>
        <p:spPr>
          <a:xfrm>
            <a:off x="10550652" y="5090159"/>
            <a:ext cx="64135" cy="64135"/>
          </a:xfrm>
          <a:custGeom>
            <a:rect l="l" t="t" r="r" b="b"/>
            <a:pathLst>
              <a:path w="64132" h="64135">
                <a:moveTo>
                  <a:pt x="0" y="64007"/>
                </a:moveTo>
                <a:lnTo>
                  <a:pt x="64007" y="64007"/>
                </a:lnTo>
                <a:lnTo>
                  <a:pt x="64007" y="0"/>
                </a:lnTo>
                <a:lnTo>
                  <a:pt x="0" y="0"/>
                </a:lnTo>
                <a:lnTo>
                  <a:pt x="0" y="64007"/>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txBox="1"/>
          <p:nvPr/>
        </p:nvSpPr>
        <p:spPr>
          <a:xfrm>
            <a:off x="10630661" y="5031994"/>
            <a:ext cx="6578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时长缩减了</a:t>
            </a:r>
            <a:endParaRPr sz="1000">
              <a:latin typeface="微软雅黑"/>
              <a:cs typeface="微软雅黑"/>
            </a:endParaRPr>
          </a:p>
        </p:txBody>
      </p:sp>
      <p:sp>
        <p:nvSpPr>
          <p:cNvPr id="17" name="object 17"/>
          <p:cNvSpPr/>
          <p:nvPr/>
        </p:nvSpPr>
        <p:spPr>
          <a:xfrm>
            <a:off x="10550652" y="5430011"/>
            <a:ext cx="64135" cy="64135"/>
          </a:xfrm>
          <a:custGeom>
            <a:rect l="l" t="t" r="r" b="b"/>
            <a:pathLst>
              <a:path w="64132" h="64135">
                <a:moveTo>
                  <a:pt x="0" y="64007"/>
                </a:moveTo>
                <a:lnTo>
                  <a:pt x="64007" y="64007"/>
                </a:lnTo>
                <a:lnTo>
                  <a:pt x="64007" y="0"/>
                </a:lnTo>
                <a:lnTo>
                  <a:pt x="0" y="0"/>
                </a:lnTo>
                <a:lnTo>
                  <a:pt x="0" y="64007"/>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txBox="1"/>
          <p:nvPr/>
        </p:nvSpPr>
        <p:spPr>
          <a:xfrm>
            <a:off x="10630661" y="5371338"/>
            <a:ext cx="531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没有变化</a:t>
            </a:r>
            <a:endParaRPr sz="1000">
              <a:latin typeface="微软雅黑"/>
              <a:cs typeface="微软雅黑"/>
            </a:endParaRPr>
          </a:p>
        </p:txBody>
      </p:sp>
      <p:sp>
        <p:nvSpPr>
          <p:cNvPr id="19" name="object 19"/>
          <p:cNvSpPr/>
          <p:nvPr/>
        </p:nvSpPr>
        <p:spPr>
          <a:xfrm>
            <a:off x="10550652" y="5768340"/>
            <a:ext cx="64135" cy="64135"/>
          </a:xfrm>
          <a:custGeom>
            <a:rect l="l" t="t" r="r" b="b"/>
            <a:pathLst>
              <a:path w="64132" h="64135">
                <a:moveTo>
                  <a:pt x="0" y="64008"/>
                </a:moveTo>
                <a:lnTo>
                  <a:pt x="64007" y="64008"/>
                </a:lnTo>
                <a:lnTo>
                  <a:pt x="64007" y="0"/>
                </a:lnTo>
                <a:lnTo>
                  <a:pt x="0" y="0"/>
                </a:lnTo>
                <a:lnTo>
                  <a:pt x="0" y="64008"/>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txBox="1"/>
          <p:nvPr/>
        </p:nvSpPr>
        <p:spPr>
          <a:xfrm>
            <a:off x="10630661" y="5710224"/>
            <a:ext cx="6578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时长提升了</a:t>
            </a:r>
            <a:endParaRPr sz="1000">
              <a:latin typeface="微软雅黑"/>
              <a:cs typeface="微软雅黑"/>
            </a:endParaRPr>
          </a:p>
        </p:txBody>
      </p:sp>
      <p:sp>
        <p:nvSpPr>
          <p:cNvPr id="21" name="object 21"/>
          <p:cNvSpPr/>
          <p:nvPr/>
        </p:nvSpPr>
        <p:spPr>
          <a:xfrm>
            <a:off x="1874520" y="3392423"/>
            <a:ext cx="1856739" cy="820419"/>
          </a:xfrm>
          <a:custGeom>
            <a:rect l="l" t="t" r="r" b="b"/>
            <a:pathLst>
              <a:path w="1856739" h="820419">
                <a:moveTo>
                  <a:pt x="1856232" y="0"/>
                </a:moveTo>
                <a:lnTo>
                  <a:pt x="0" y="0"/>
                </a:lnTo>
                <a:lnTo>
                  <a:pt x="0" y="819912"/>
                </a:lnTo>
                <a:lnTo>
                  <a:pt x="1856232" y="819912"/>
                </a:lnTo>
                <a:lnTo>
                  <a:pt x="1856232" y="0"/>
                </a:lnTo>
                <a:close/>
              </a:path>
            </a:pathLst>
          </a:custGeom>
          <a:solidFill>
            <a:srgbClr val="00AEE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4844796" y="3453384"/>
            <a:ext cx="1858010" cy="954405"/>
          </a:xfrm>
          <a:custGeom>
            <a:rect l="l" t="t" r="r" b="b"/>
            <a:pathLst>
              <a:path w="1858007" h="954403">
                <a:moveTo>
                  <a:pt x="1857755" y="0"/>
                </a:moveTo>
                <a:lnTo>
                  <a:pt x="0" y="0"/>
                </a:lnTo>
                <a:lnTo>
                  <a:pt x="0" y="954023"/>
                </a:lnTo>
                <a:lnTo>
                  <a:pt x="1857755" y="954023"/>
                </a:lnTo>
                <a:lnTo>
                  <a:pt x="1857755" y="0"/>
                </a:lnTo>
                <a:close/>
              </a:path>
            </a:pathLst>
          </a:custGeom>
          <a:solidFill>
            <a:srgbClr val="00AEE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7816595" y="3278123"/>
            <a:ext cx="1858010" cy="862965"/>
          </a:xfrm>
          <a:custGeom>
            <a:rect l="l" t="t" r="r" b="b"/>
            <a:pathLst>
              <a:path w="1858007" h="862964">
                <a:moveTo>
                  <a:pt x="1857755" y="0"/>
                </a:moveTo>
                <a:lnTo>
                  <a:pt x="0" y="0"/>
                </a:lnTo>
                <a:lnTo>
                  <a:pt x="0" y="862583"/>
                </a:lnTo>
                <a:lnTo>
                  <a:pt x="1857755" y="862583"/>
                </a:lnTo>
                <a:lnTo>
                  <a:pt x="1857755" y="0"/>
                </a:lnTo>
                <a:close/>
              </a:path>
            </a:pathLst>
          </a:custGeom>
          <a:solidFill>
            <a:srgbClr val="00AEE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4844796" y="2769107"/>
            <a:ext cx="1858010" cy="684530"/>
          </a:xfrm>
          <a:custGeom>
            <a:rect l="l" t="t" r="r" b="b"/>
            <a:pathLst>
              <a:path w="1858007" h="684529">
                <a:moveTo>
                  <a:pt x="1857755" y="0"/>
                </a:moveTo>
                <a:lnTo>
                  <a:pt x="0" y="0"/>
                </a:lnTo>
                <a:lnTo>
                  <a:pt x="0" y="684276"/>
                </a:lnTo>
                <a:lnTo>
                  <a:pt x="1857755" y="684276"/>
                </a:lnTo>
                <a:lnTo>
                  <a:pt x="1857755"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1316736" y="4550664"/>
            <a:ext cx="8914130" cy="0"/>
          </a:xfrm>
          <a:custGeom>
            <a:rect l="l" t="t" r="r" b="b"/>
            <a:pathLst>
              <a:path w="8914130">
                <a:moveTo>
                  <a:pt x="0" y="0"/>
                </a:moveTo>
                <a:lnTo>
                  <a:pt x="8913875"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txBox="1"/>
          <p:nvPr/>
        </p:nvSpPr>
        <p:spPr>
          <a:xfrm>
            <a:off x="1874520" y="4212335"/>
            <a:ext cx="1856739" cy="337185"/>
          </a:xfrm>
          <a:prstGeom prst="rect">
            <a:avLst/>
          </a:prstGeom>
          <a:solidFill>
            <a:srgbClr val="1EC7F3"/>
          </a:solidFill>
        </p:spPr>
        <p:txBody>
          <a:bodyPr vert="horz" wrap="square" lIns="0" tIns="9398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740"/>
              </a:spcBef>
            </a:pPr>
            <a:r>
              <a:rPr sz="1000" spc="-5">
                <a:solidFill>
                  <a:srgbClr val="585858"/>
                </a:solidFill>
                <a:latin typeface="微软雅黑"/>
                <a:cs typeface="微软雅黑"/>
              </a:rPr>
              <a:t>19.0%</a:t>
            </a:r>
            <a:endParaRPr sz="1000">
              <a:latin typeface="微软雅黑"/>
              <a:cs typeface="微软雅黑"/>
            </a:endParaRPr>
          </a:p>
        </p:txBody>
      </p:sp>
      <p:sp>
        <p:nvSpPr>
          <p:cNvPr id="27" name="object 27"/>
          <p:cNvSpPr txBox="1"/>
          <p:nvPr/>
        </p:nvSpPr>
        <p:spPr>
          <a:xfrm>
            <a:off x="4844796" y="4407408"/>
            <a:ext cx="1858010" cy="142240"/>
          </a:xfrm>
          <a:prstGeom prst="rect">
            <a:avLst/>
          </a:prstGeom>
          <a:solidFill>
            <a:srgbClr val="1EC7F3"/>
          </a:solidFill>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115"/>
              </a:lnSpc>
            </a:pPr>
            <a:r>
              <a:rPr sz="1000" spc="-5">
                <a:solidFill>
                  <a:srgbClr val="585858"/>
                </a:solidFill>
                <a:latin typeface="微软雅黑"/>
                <a:cs typeface="微软雅黑"/>
              </a:rPr>
              <a:t>8.0%</a:t>
            </a:r>
            <a:endParaRPr sz="1000">
              <a:latin typeface="微软雅黑"/>
              <a:cs typeface="微软雅黑"/>
            </a:endParaRPr>
          </a:p>
        </p:txBody>
      </p:sp>
      <p:sp>
        <p:nvSpPr>
          <p:cNvPr id="28" name="object 28"/>
          <p:cNvSpPr txBox="1"/>
          <p:nvPr/>
        </p:nvSpPr>
        <p:spPr>
          <a:xfrm>
            <a:off x="7816595" y="4140708"/>
            <a:ext cx="1858010" cy="408940"/>
          </a:xfrm>
          <a:prstGeom prst="rect">
            <a:avLst/>
          </a:prstGeom>
          <a:solidFill>
            <a:srgbClr val="1EC7F3"/>
          </a:solidFill>
        </p:spPr>
        <p:txBody>
          <a:bodyPr vert="horz" wrap="square" lIns="0" tIns="13017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 algn="ctr">
              <a:lnSpc>
                <a:spcPct val="100000"/>
              </a:lnSpc>
              <a:spcBef>
                <a:spcPts val="1025"/>
              </a:spcBef>
            </a:pPr>
            <a:r>
              <a:rPr sz="1000" spc="-5">
                <a:solidFill>
                  <a:srgbClr val="585858"/>
                </a:solidFill>
                <a:latin typeface="微软雅黑"/>
                <a:cs typeface="微软雅黑"/>
              </a:rPr>
              <a:t>23.0%</a:t>
            </a:r>
            <a:endParaRPr sz="1000">
              <a:latin typeface="微软雅黑"/>
              <a:cs typeface="微软雅黑"/>
            </a:endParaRPr>
          </a:p>
        </p:txBody>
      </p:sp>
      <p:sp>
        <p:nvSpPr>
          <p:cNvPr id="29" name="object 29"/>
          <p:cNvSpPr txBox="1"/>
          <p:nvPr/>
        </p:nvSpPr>
        <p:spPr>
          <a:xfrm>
            <a:off x="2619120" y="3715003"/>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46.0%</a:t>
            </a:r>
            <a:endParaRPr sz="1000">
              <a:latin typeface="微软雅黑"/>
              <a:cs typeface="微软雅黑"/>
            </a:endParaRPr>
          </a:p>
        </p:txBody>
      </p:sp>
      <p:sp>
        <p:nvSpPr>
          <p:cNvPr id="30" name="object 30"/>
          <p:cNvSpPr txBox="1"/>
          <p:nvPr/>
        </p:nvSpPr>
        <p:spPr>
          <a:xfrm>
            <a:off x="5590921" y="3843909"/>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53.6%</a:t>
            </a:r>
            <a:endParaRPr sz="1000">
              <a:latin typeface="微软雅黑"/>
              <a:cs typeface="微软雅黑"/>
            </a:endParaRPr>
          </a:p>
        </p:txBody>
      </p:sp>
      <p:sp>
        <p:nvSpPr>
          <p:cNvPr id="31" name="object 31"/>
          <p:cNvSpPr txBox="1"/>
          <p:nvPr/>
        </p:nvSpPr>
        <p:spPr>
          <a:xfrm>
            <a:off x="8562720" y="3622040"/>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48.5%</a:t>
            </a:r>
            <a:endParaRPr sz="1000">
              <a:latin typeface="微软雅黑"/>
              <a:cs typeface="微软雅黑"/>
            </a:endParaRPr>
          </a:p>
        </p:txBody>
      </p:sp>
      <p:sp>
        <p:nvSpPr>
          <p:cNvPr id="32" name="object 32"/>
          <p:cNvSpPr txBox="1"/>
          <p:nvPr/>
        </p:nvSpPr>
        <p:spPr>
          <a:xfrm>
            <a:off x="1874520" y="2769107"/>
            <a:ext cx="1856739" cy="623570"/>
          </a:xfrm>
          <a:prstGeom prst="rect">
            <a:avLst/>
          </a:prstGeom>
          <a:solidFill>
            <a:srgbClr val="FFCF00"/>
          </a:solidFill>
        </p:spPr>
        <p:txBody>
          <a:bodyPr vert="horz" wrap="square" lIns="0" tIns="19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5"/>
              </a:spcBef>
            </a:pPr>
            <a:endParaRPr sz="1600">
              <a:latin typeface="Times New Roman"/>
              <a:cs typeface="Times New Roman"/>
            </a:endParaRPr>
          </a:p>
          <a:p>
            <a:pPr algn="ctr">
              <a:lnSpc>
                <a:spcPct val="100000"/>
              </a:lnSpc>
            </a:pPr>
            <a:r>
              <a:rPr sz="1000" spc="-5">
                <a:solidFill>
                  <a:srgbClr val="585858"/>
                </a:solidFill>
                <a:latin typeface="微软雅黑"/>
                <a:cs typeface="微软雅黑"/>
              </a:rPr>
              <a:t>35.0%</a:t>
            </a:r>
            <a:endParaRPr sz="1000">
              <a:latin typeface="微软雅黑"/>
              <a:cs typeface="微软雅黑"/>
            </a:endParaRPr>
          </a:p>
        </p:txBody>
      </p:sp>
      <p:sp>
        <p:nvSpPr>
          <p:cNvPr id="33" name="object 33"/>
          <p:cNvSpPr txBox="1"/>
          <p:nvPr/>
        </p:nvSpPr>
        <p:spPr>
          <a:xfrm>
            <a:off x="5590921" y="3023742"/>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38.5%</a:t>
            </a:r>
            <a:endParaRPr sz="1000">
              <a:latin typeface="微软雅黑"/>
              <a:cs typeface="微软雅黑"/>
            </a:endParaRPr>
          </a:p>
        </p:txBody>
      </p:sp>
      <p:sp>
        <p:nvSpPr>
          <p:cNvPr id="34" name="object 34"/>
          <p:cNvSpPr txBox="1"/>
          <p:nvPr/>
        </p:nvSpPr>
        <p:spPr>
          <a:xfrm>
            <a:off x="7816595" y="2769107"/>
            <a:ext cx="1858010" cy="509270"/>
          </a:xfrm>
          <a:prstGeom prst="rect">
            <a:avLst/>
          </a:prstGeom>
          <a:solidFill>
            <a:srgbClr val="FFCF00"/>
          </a:solidFill>
        </p:spPr>
        <p:txBody>
          <a:bodyPr vert="horz" wrap="square" lIns="0" tIns="317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25"/>
              </a:spcBef>
            </a:pPr>
            <a:endParaRPr sz="1200">
              <a:latin typeface="Times New Roman"/>
              <a:cs typeface="Times New Roman"/>
            </a:endParaRPr>
          </a:p>
          <a:p>
            <a:pPr marL="635" algn="ctr">
              <a:lnSpc>
                <a:spcPct val="100000"/>
              </a:lnSpc>
            </a:pPr>
            <a:r>
              <a:rPr sz="1000" spc="-5">
                <a:solidFill>
                  <a:srgbClr val="585858"/>
                </a:solidFill>
                <a:latin typeface="微软雅黑"/>
                <a:cs typeface="微软雅黑"/>
              </a:rPr>
              <a:t>28.6%</a:t>
            </a:r>
            <a:endParaRPr sz="1000">
              <a:latin typeface="微软雅黑"/>
              <a:cs typeface="微软雅黑"/>
            </a:endParaRPr>
          </a:p>
        </p:txBody>
      </p:sp>
      <p:sp>
        <p:nvSpPr>
          <p:cNvPr id="35" name="object 35"/>
          <p:cNvSpPr txBox="1"/>
          <p:nvPr/>
        </p:nvSpPr>
        <p:spPr>
          <a:xfrm>
            <a:off x="2308986" y="4649215"/>
            <a:ext cx="98869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3-6岁（幼儿园）</a:t>
            </a:r>
            <a:endParaRPr sz="1000">
              <a:latin typeface="微软雅黑"/>
              <a:cs typeface="微软雅黑"/>
            </a:endParaRPr>
          </a:p>
        </p:txBody>
      </p:sp>
      <p:sp>
        <p:nvSpPr>
          <p:cNvPr id="36" name="object 36"/>
          <p:cNvSpPr txBox="1"/>
          <p:nvPr/>
        </p:nvSpPr>
        <p:spPr>
          <a:xfrm>
            <a:off x="5306695" y="4649215"/>
            <a:ext cx="9372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6-12岁（小学）</a:t>
            </a:r>
            <a:endParaRPr sz="1000">
              <a:latin typeface="微软雅黑"/>
              <a:cs typeface="微软雅黑"/>
            </a:endParaRPr>
          </a:p>
        </p:txBody>
      </p:sp>
      <p:sp>
        <p:nvSpPr>
          <p:cNvPr id="37" name="object 37"/>
          <p:cNvSpPr txBox="1"/>
          <p:nvPr/>
        </p:nvSpPr>
        <p:spPr>
          <a:xfrm>
            <a:off x="8240394" y="4649215"/>
            <a:ext cx="10115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12-18岁（中学）</a:t>
            </a:r>
            <a:endParaRPr sz="1000">
              <a:latin typeface="微软雅黑"/>
              <a:cs typeface="微软雅黑"/>
            </a:endParaRPr>
          </a:p>
        </p:txBody>
      </p:sp>
      <p:sp>
        <p:nvSpPr>
          <p:cNvPr id="38" name="object 38"/>
          <p:cNvSpPr/>
          <p:nvPr/>
        </p:nvSpPr>
        <p:spPr>
          <a:xfrm>
            <a:off x="10538459" y="3049523"/>
            <a:ext cx="64135" cy="64135"/>
          </a:xfrm>
          <a:custGeom>
            <a:rect l="l" t="t" r="r" b="b"/>
            <a:pathLst>
              <a:path w="64132" h="64135">
                <a:moveTo>
                  <a:pt x="0" y="64008"/>
                </a:moveTo>
                <a:lnTo>
                  <a:pt x="64007" y="64008"/>
                </a:lnTo>
                <a:lnTo>
                  <a:pt x="64007" y="0"/>
                </a:lnTo>
                <a:lnTo>
                  <a:pt x="0" y="0"/>
                </a:lnTo>
                <a:lnTo>
                  <a:pt x="0" y="64008"/>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txBox="1"/>
          <p:nvPr/>
        </p:nvSpPr>
        <p:spPr>
          <a:xfrm>
            <a:off x="10618978" y="2990214"/>
            <a:ext cx="60642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4小时以上</a:t>
            </a:r>
            <a:endParaRPr sz="1000">
              <a:latin typeface="微软雅黑"/>
              <a:cs typeface="微软雅黑"/>
            </a:endParaRPr>
          </a:p>
        </p:txBody>
      </p:sp>
      <p:sp>
        <p:nvSpPr>
          <p:cNvPr id="40" name="object 40"/>
          <p:cNvSpPr/>
          <p:nvPr/>
        </p:nvSpPr>
        <p:spPr>
          <a:xfrm>
            <a:off x="10538459" y="3599688"/>
            <a:ext cx="64135" cy="64135"/>
          </a:xfrm>
          <a:custGeom>
            <a:rect l="l" t="t" r="r" b="b"/>
            <a:pathLst>
              <a:path w="64132" h="64135">
                <a:moveTo>
                  <a:pt x="0" y="64007"/>
                </a:moveTo>
                <a:lnTo>
                  <a:pt x="64007" y="64007"/>
                </a:lnTo>
                <a:lnTo>
                  <a:pt x="64007" y="0"/>
                </a:lnTo>
                <a:lnTo>
                  <a:pt x="0" y="0"/>
                </a:lnTo>
                <a:lnTo>
                  <a:pt x="0" y="64007"/>
                </a:lnTo>
                <a:close/>
              </a:path>
            </a:pathLst>
          </a:custGeom>
          <a:solidFill>
            <a:srgbClr val="00AEE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txBox="1"/>
          <p:nvPr/>
        </p:nvSpPr>
        <p:spPr>
          <a:xfrm>
            <a:off x="10618978" y="3540633"/>
            <a:ext cx="4826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2-4小时</a:t>
            </a:r>
            <a:endParaRPr sz="1000">
              <a:latin typeface="微软雅黑"/>
              <a:cs typeface="微软雅黑"/>
            </a:endParaRPr>
          </a:p>
        </p:txBody>
      </p:sp>
      <p:sp>
        <p:nvSpPr>
          <p:cNvPr id="42" name="object 42"/>
          <p:cNvSpPr/>
          <p:nvPr/>
        </p:nvSpPr>
        <p:spPr>
          <a:xfrm>
            <a:off x="10538459" y="4149852"/>
            <a:ext cx="64135" cy="64135"/>
          </a:xfrm>
          <a:custGeom>
            <a:rect l="l" t="t" r="r" b="b"/>
            <a:pathLst>
              <a:path w="64132" h="64135">
                <a:moveTo>
                  <a:pt x="0" y="64008"/>
                </a:moveTo>
                <a:lnTo>
                  <a:pt x="64007" y="64008"/>
                </a:lnTo>
                <a:lnTo>
                  <a:pt x="64007" y="0"/>
                </a:lnTo>
                <a:lnTo>
                  <a:pt x="0" y="0"/>
                </a:lnTo>
                <a:lnTo>
                  <a:pt x="0" y="64008"/>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txBox="1"/>
          <p:nvPr/>
        </p:nvSpPr>
        <p:spPr>
          <a:xfrm>
            <a:off x="10618978" y="4091178"/>
            <a:ext cx="60642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2小时以内</a:t>
            </a:r>
            <a:endParaRPr sz="1000">
              <a:latin typeface="微软雅黑"/>
              <a:cs typeface="微软雅黑"/>
            </a:endParaRPr>
          </a:p>
        </p:txBody>
      </p:sp>
      <p:sp>
        <p:nvSpPr>
          <p:cNvPr id="46" name="object 46"/>
          <p:cNvSpPr txBox="1"/>
          <p:nvPr/>
        </p:nvSpPr>
        <p:spPr>
          <a:xfrm>
            <a:off x="523748" y="6363573"/>
            <a:ext cx="5143500" cy="342401"/>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a:lnSpc>
                <a:spcPct val="100000"/>
              </a:lnSpc>
              <a:spcBef>
                <a:spcPts val="5"/>
              </a:spcBef>
            </a:pPr>
            <a:endParaRPr sz="500">
              <a:latin typeface="微软雅黑"/>
              <a:cs typeface="微软雅黑"/>
            </a:endParaRPr>
          </a:p>
          <a:p>
            <a:pPr marL="12700">
              <a:lnSpc>
                <a:spcPct val="100000"/>
              </a:lnSpc>
            </a:pPr>
            <a:endParaRPr sz="800">
              <a:latin typeface="微软雅黑"/>
              <a:cs typeface="微软雅黑"/>
            </a:endParaRPr>
          </a:p>
        </p:txBody>
      </p:sp>
      <p:sp>
        <p:nvSpPr>
          <p:cNvPr id="47" name="object 47"/>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18</a:t>
            </a:r>
          </a:p>
        </p:txBody>
      </p:sp>
      <p:sp>
        <p:nvSpPr>
          <p:cNvPr id="48" name="object 48"/>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44" name="object 44"/>
          <p:cNvSpPr txBox="1"/>
          <p:nvPr/>
        </p:nvSpPr>
        <p:spPr>
          <a:xfrm>
            <a:off x="641400" y="3565652"/>
            <a:ext cx="939800" cy="39179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00"/>
              </a:spcBef>
            </a:pPr>
            <a:r>
              <a:rPr sz="1200" b="1">
                <a:solidFill>
                  <a:srgbClr val="585858"/>
                </a:solidFill>
                <a:latin typeface="微软雅黑"/>
                <a:cs typeface="微软雅黑"/>
              </a:rPr>
              <a:t>每周外出休闲</a:t>
            </a:r>
            <a:endParaRPr sz="1200">
              <a:latin typeface="微软雅黑"/>
              <a:cs typeface="微软雅黑"/>
            </a:endParaRPr>
          </a:p>
          <a:p>
            <a:pPr algn="ctr">
              <a:lnSpc>
                <a:spcPct val="100000"/>
              </a:lnSpc>
            </a:pPr>
            <a:r>
              <a:rPr sz="1200" b="1" spc="-5">
                <a:solidFill>
                  <a:srgbClr val="585858"/>
                </a:solidFill>
                <a:latin typeface="微软雅黑"/>
                <a:cs typeface="微软雅黑"/>
              </a:rPr>
              <a:t>娱乐时长</a:t>
            </a:r>
            <a:endParaRPr sz="1200">
              <a:latin typeface="微软雅黑"/>
              <a:cs typeface="微软雅黑"/>
            </a:endParaRPr>
          </a:p>
        </p:txBody>
      </p:sp>
      <p:sp>
        <p:nvSpPr>
          <p:cNvPr id="45" name="object 45"/>
          <p:cNvSpPr txBox="1"/>
          <p:nvPr/>
        </p:nvSpPr>
        <p:spPr>
          <a:xfrm>
            <a:off x="641400" y="5407228"/>
            <a:ext cx="939800" cy="39179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00"/>
              </a:spcBef>
            </a:pPr>
            <a:r>
              <a:rPr sz="1200" b="1" spc="-5">
                <a:solidFill>
                  <a:srgbClr val="585858"/>
                </a:solidFill>
                <a:latin typeface="微软雅黑"/>
                <a:cs typeface="微软雅黑"/>
              </a:rPr>
              <a:t>外出休闲娱乐</a:t>
            </a:r>
            <a:endParaRPr sz="1200">
              <a:latin typeface="微软雅黑"/>
              <a:cs typeface="微软雅黑"/>
            </a:endParaRPr>
          </a:p>
          <a:p>
            <a:pPr algn="ctr">
              <a:lnSpc>
                <a:spcPct val="100000"/>
              </a:lnSpc>
              <a:spcBef>
                <a:spcPts val="5"/>
              </a:spcBef>
            </a:pPr>
            <a:r>
              <a:rPr sz="1200" b="1">
                <a:solidFill>
                  <a:srgbClr val="585858"/>
                </a:solidFill>
                <a:latin typeface="微软雅黑"/>
                <a:cs typeface="微软雅黑"/>
              </a:rPr>
              <a:t>时长变化</a:t>
            </a:r>
            <a:endParaRPr sz="1200">
              <a:latin typeface="微软雅黑"/>
              <a:cs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06173" y="6551168"/>
            <a:ext cx="184150" cy="18732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a:solidFill>
                  <a:srgbClr val="A6A6A6"/>
                </a:solidFill>
                <a:latin typeface="微软雅黑"/>
                <a:cs typeface="微软雅黑"/>
              </a:rPr>
              <a:t>19</a:t>
            </a:r>
            <a:endParaRPr sz="1050">
              <a:latin typeface="微软雅黑"/>
              <a:cs typeface="微软雅黑"/>
            </a:endParaRPr>
          </a:p>
        </p:txBody>
      </p:sp>
      <p:sp>
        <p:nvSpPr>
          <p:cNvPr id="14" name="object 14"/>
          <p:cNvSpPr/>
          <p:nvPr/>
        </p:nvSpPr>
        <p:spPr>
          <a:xfrm>
            <a:off x="539495"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6335267"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txBox="1">
            <a:spLocks noGrp="1"/>
          </p:cNvSpPr>
          <p:nvPr>
            <p:ph type="title"/>
          </p:nvPr>
        </p:nvSpPr>
        <p:spPr>
          <a:xfrm>
            <a:off x="526795" y="482041"/>
            <a:ext cx="6193790" cy="514350"/>
          </a:xfrm>
          <a:prstGeom prst="rect">
            <a:avLst/>
          </a:prstGeom>
        </p:spPr>
        <p:txBody>
          <a:bodyPr vert="horz" wrap="square" lIns="0" tIns="13335" rIns="0" bIns="0" rtlCol="0">
            <a:spAutoFit/>
          </a:bodyPr>
          <a:lstStyle/>
          <a:p>
            <a:pPr marL="12700">
              <a:lnSpc>
                <a:spcPct val="100000"/>
              </a:lnSpc>
              <a:spcBef>
                <a:spcPts val="105"/>
              </a:spcBef>
            </a:pPr>
            <a:r>
              <a:rPr/>
              <a:t>儿童的日常生活</a:t>
            </a:r>
            <a:r>
              <a:rPr spc="-5"/>
              <a:t>——</a:t>
            </a:r>
            <a:r>
              <a:rPr/>
              <a:t>整体生活轨迹</a:t>
            </a:r>
          </a:p>
        </p:txBody>
      </p:sp>
      <p:sp>
        <p:nvSpPr>
          <p:cNvPr id="17" name="object 17"/>
          <p:cNvSpPr txBox="1"/>
          <p:nvPr/>
        </p:nvSpPr>
        <p:spPr>
          <a:xfrm>
            <a:off x="526795" y="1061720"/>
            <a:ext cx="11176000" cy="11760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儿童在外时长受疫情影响缩短，而稳定的在家环境成为儿童生活与学习的重要场景</a:t>
            </a:r>
            <a:endParaRPr sz="2400">
              <a:latin typeface="微软雅黑"/>
              <a:cs typeface="微软雅黑"/>
            </a:endParaRPr>
          </a:p>
          <a:p>
            <a:pPr marL="12700" marR="5080">
              <a:lnSpc>
                <a:spcPct val="120100"/>
              </a:lnSpc>
              <a:spcBef>
                <a:spcPts val="990"/>
              </a:spcBef>
            </a:pPr>
            <a:r>
              <a:rPr sz="1200" spc="-5">
                <a:solidFill>
                  <a:srgbClr val="585858"/>
                </a:solidFill>
                <a:latin typeface="微软雅黑"/>
                <a:cs typeface="微软雅黑"/>
              </a:rPr>
              <a:t>中国儿童的生活相对规律：周一到周五大部分时间里是学校和家两点一线的状态。在国家对幼儿园课后托管和中小学课后服务等相关政策的推进下，儿童在</a:t>
            </a:r>
            <a:r>
              <a:rPr sz="1200" spc="5">
                <a:solidFill>
                  <a:srgbClr val="585858"/>
                </a:solidFill>
                <a:latin typeface="微软雅黑"/>
                <a:cs typeface="微软雅黑"/>
              </a:rPr>
              <a:t>园</a:t>
            </a:r>
            <a:r>
              <a:rPr sz="1200">
                <a:solidFill>
                  <a:srgbClr val="585858"/>
                </a:solidFill>
                <a:latin typeface="微软雅黑"/>
                <a:cs typeface="微软雅黑"/>
              </a:rPr>
              <a:t>/</a:t>
            </a:r>
            <a:r>
              <a:rPr sz="1200" spc="-5">
                <a:solidFill>
                  <a:srgbClr val="585858"/>
                </a:solidFill>
                <a:latin typeface="微软雅黑"/>
                <a:cs typeface="微软雅黑"/>
              </a:rPr>
              <a:t>在校时 </a:t>
            </a:r>
            <a:r>
              <a:rPr sz="1200">
                <a:solidFill>
                  <a:srgbClr val="585858"/>
                </a:solidFill>
                <a:latin typeface="微软雅黑"/>
                <a:cs typeface="微软雅黑"/>
              </a:rPr>
              <a:t>间稳定在9小时以上；随着年级的上升，儿童在</a:t>
            </a:r>
            <a:r>
              <a:rPr sz="1200" spc="5">
                <a:solidFill>
                  <a:srgbClr val="585858"/>
                </a:solidFill>
                <a:latin typeface="微软雅黑"/>
                <a:cs typeface="微软雅黑"/>
              </a:rPr>
              <a:t>园</a:t>
            </a:r>
            <a:r>
              <a:rPr sz="1200">
                <a:solidFill>
                  <a:srgbClr val="585858"/>
                </a:solidFill>
                <a:latin typeface="微软雅黑"/>
                <a:cs typeface="微软雅黑"/>
              </a:rPr>
              <a:t>/在校时间有所拉长，睡眠时间自然缩短；而放学后晚间在家时长相对稳定，一般</a:t>
            </a:r>
            <a:r>
              <a:rPr sz="1200" spc="5">
                <a:solidFill>
                  <a:srgbClr val="585858"/>
                </a:solidFill>
                <a:latin typeface="微软雅黑"/>
                <a:cs typeface="微软雅黑"/>
              </a:rPr>
              <a:t>在</a:t>
            </a:r>
            <a:r>
              <a:rPr sz="1200">
                <a:solidFill>
                  <a:srgbClr val="585858"/>
                </a:solidFill>
                <a:latin typeface="微软雅黑"/>
                <a:cs typeface="微软雅黑"/>
              </a:rPr>
              <a:t>4.5小时左右。周末放假期间，儿 童一般会有6小时以</a:t>
            </a:r>
            <a:r>
              <a:rPr sz="1200" spc="-10">
                <a:solidFill>
                  <a:srgbClr val="585858"/>
                </a:solidFill>
                <a:latin typeface="微软雅黑"/>
                <a:cs typeface="微软雅黑"/>
              </a:rPr>
              <a:t>上</a:t>
            </a:r>
            <a:r>
              <a:rPr sz="1200">
                <a:solidFill>
                  <a:srgbClr val="585858"/>
                </a:solidFill>
                <a:latin typeface="微软雅黑"/>
                <a:cs typeface="微软雅黑"/>
              </a:rPr>
              <a:t>的在外上培训班以及休闲娱乐的安排，而除了睡眠外的在家时长则扩展</a:t>
            </a:r>
            <a:r>
              <a:rPr sz="1200" spc="-60">
                <a:solidFill>
                  <a:srgbClr val="585858"/>
                </a:solidFill>
                <a:latin typeface="微软雅黑"/>
                <a:cs typeface="微软雅黑"/>
              </a:rPr>
              <a:t>到</a:t>
            </a:r>
            <a:r>
              <a:rPr sz="1200">
                <a:solidFill>
                  <a:srgbClr val="585858"/>
                </a:solidFill>
                <a:latin typeface="微软雅黑"/>
                <a:cs typeface="微软雅黑"/>
              </a:rPr>
              <a:t>8小时上下。可</a:t>
            </a:r>
            <a:r>
              <a:rPr sz="1200" spc="-15">
                <a:solidFill>
                  <a:srgbClr val="585858"/>
                </a:solidFill>
                <a:latin typeface="微软雅黑"/>
                <a:cs typeface="微软雅黑"/>
              </a:rPr>
              <a:t>见</a:t>
            </a:r>
            <a:r>
              <a:rPr sz="1200">
                <a:solidFill>
                  <a:srgbClr val="585858"/>
                </a:solidFill>
                <a:latin typeface="微软雅黑"/>
                <a:cs typeface="微软雅黑"/>
              </a:rPr>
              <a:t>，相对稳定的在家环境是儿童重要的生活与学习场景。</a:t>
            </a:r>
            <a:endParaRPr sz="1200">
              <a:latin typeface="微软雅黑"/>
              <a:cs typeface="微软雅黑"/>
            </a:endParaRPr>
          </a:p>
        </p:txBody>
      </p:sp>
      <p:sp>
        <p:nvSpPr>
          <p:cNvPr id="18" name="object 18"/>
          <p:cNvSpPr txBox="1"/>
          <p:nvPr/>
        </p:nvSpPr>
        <p:spPr>
          <a:xfrm>
            <a:off x="523748" y="6369507"/>
            <a:ext cx="5321300" cy="33598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0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a:t>
            </a:r>
            <a:r>
              <a:rPr sz="800" spc="-15">
                <a:solidFill>
                  <a:srgbClr val="7E7E7E"/>
                </a:solidFill>
                <a:latin typeface="微软雅黑"/>
                <a:cs typeface="微软雅黑"/>
              </a:rPr>
              <a:t>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20">
                <a:solidFill>
                  <a:srgbClr val="7E7E7E"/>
                </a:solidFill>
                <a:latin typeface="微软雅黑"/>
                <a:cs typeface="微软雅黑"/>
              </a:rPr>
              <a:t> </a:t>
            </a:r>
            <a:r>
              <a:rPr sz="800" spc="-5">
                <a:solidFill>
                  <a:srgbClr val="7E7E7E"/>
                </a:solidFill>
                <a:latin typeface="微软雅黑"/>
                <a:cs typeface="微软雅黑"/>
              </a:rPr>
              <a:t>400</a:t>
            </a:r>
            <a:r>
              <a:rPr sz="800" spc="3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25">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a:lnSpc>
                <a:spcPct val="100000"/>
              </a:lnSpc>
              <a:spcBef>
                <a:spcPts val="10"/>
              </a:spcBef>
            </a:pPr>
            <a:endParaRPr sz="500">
              <a:latin typeface="微软雅黑"/>
              <a:cs typeface="微软雅黑"/>
            </a:endParaRPr>
          </a:p>
          <a:p>
            <a:pPr marL="12700">
              <a:lnSpc>
                <a:spcPct val="100000"/>
              </a:lnSpc>
              <a:tabLst>
                <a:tab pos="4231640"/>
              </a:tabLst>
            </a:pPr>
            <a:r>
              <a:rPr sz="800">
                <a:solidFill>
                  <a:srgbClr val="7E7E7E"/>
                </a:solidFill>
                <a:latin typeface="微软雅黑"/>
                <a:cs typeface="微软雅黑"/>
              </a:rPr>
              <a:t>	</a:t>
            </a:r>
            <a:endParaRPr sz="800">
              <a:latin typeface="微软雅黑"/>
              <a:cs typeface="微软雅黑"/>
            </a:endParaRPr>
          </a:p>
        </p:txBody>
      </p:sp>
      <p:sp>
        <p:nvSpPr>
          <p:cNvPr id="19" name="object 19"/>
          <p:cNvSpPr txBox="1"/>
          <p:nvPr/>
        </p:nvSpPr>
        <p:spPr>
          <a:xfrm>
            <a:off x="6320790" y="6369507"/>
            <a:ext cx="5321300" cy="33598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0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a:t>
            </a:r>
            <a:r>
              <a:rPr sz="800" spc="-5">
                <a:solidFill>
                  <a:srgbClr val="7E7E7E"/>
                </a:solidFill>
                <a:latin typeface="微软雅黑"/>
                <a:cs typeface="微软雅黑"/>
              </a:rPr>
              <a:t>学N=</a:t>
            </a:r>
            <a:r>
              <a:rPr sz="800" spc="-20">
                <a:solidFill>
                  <a:srgbClr val="7E7E7E"/>
                </a:solidFill>
                <a:latin typeface="微软雅黑"/>
                <a:cs typeface="微软雅黑"/>
              </a:rPr>
              <a:t> </a:t>
            </a:r>
            <a:r>
              <a:rPr sz="800" spc="-5">
                <a:solidFill>
                  <a:srgbClr val="7E7E7E"/>
                </a:solidFill>
                <a:latin typeface="微软雅黑"/>
                <a:cs typeface="微软雅黑"/>
              </a:rPr>
              <a:t>400</a:t>
            </a:r>
            <a:r>
              <a:rPr sz="800" spc="3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25">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a:lnSpc>
                <a:spcPct val="100000"/>
              </a:lnSpc>
              <a:spcBef>
                <a:spcPts val="10"/>
              </a:spcBef>
            </a:pPr>
            <a:endParaRPr sz="500">
              <a:latin typeface="微软雅黑"/>
              <a:cs typeface="微软雅黑"/>
            </a:endParaRPr>
          </a:p>
          <a:p>
            <a:pPr marL="12700">
              <a:lnSpc>
                <a:spcPct val="100000"/>
              </a:lnSpc>
              <a:tabLst>
                <a:tab pos="4231005"/>
              </a:tabLst>
            </a:pPr>
            <a:r>
              <a:rPr sz="800">
                <a:solidFill>
                  <a:srgbClr val="7E7E7E"/>
                </a:solidFill>
                <a:latin typeface="微软雅黑"/>
                <a:cs typeface="微软雅黑"/>
              </a:rPr>
              <a:t>	</a:t>
            </a:r>
            <a:endParaRPr sz="800">
              <a:latin typeface="微软雅黑"/>
              <a:cs typeface="微软雅黑"/>
            </a:endParaRPr>
          </a:p>
        </p:txBody>
      </p:sp>
      <p:sp>
        <p:nvSpPr>
          <p:cNvPr id="20" name="object 20"/>
          <p:cNvSpPr txBox="1"/>
          <p:nvPr/>
        </p:nvSpPr>
        <p:spPr>
          <a:xfrm>
            <a:off x="2256535" y="2475992"/>
            <a:ext cx="2520315" cy="23939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404040"/>
                </a:solidFill>
                <a:latin typeface="微软雅黑"/>
                <a:cs typeface="微软雅黑"/>
              </a:rPr>
              <a:t>中国儿童周一至周五的</a:t>
            </a:r>
            <a:r>
              <a:rPr sz="1400" b="1" spc="-15">
                <a:solidFill>
                  <a:srgbClr val="404040"/>
                </a:solidFill>
                <a:latin typeface="微软雅黑"/>
                <a:cs typeface="微软雅黑"/>
              </a:rPr>
              <a:t>一</a:t>
            </a:r>
            <a:r>
              <a:rPr sz="1400" b="1">
                <a:solidFill>
                  <a:srgbClr val="404040"/>
                </a:solidFill>
                <a:latin typeface="微软雅黑"/>
                <a:cs typeface="微软雅黑"/>
              </a:rPr>
              <a:t>般日程</a:t>
            </a:r>
            <a:endParaRPr sz="1400">
              <a:latin typeface="微软雅黑"/>
              <a:cs typeface="微软雅黑"/>
            </a:endParaRPr>
          </a:p>
        </p:txBody>
      </p:sp>
      <p:sp>
        <p:nvSpPr>
          <p:cNvPr id="21" name="object 21"/>
          <p:cNvSpPr txBox="1"/>
          <p:nvPr/>
        </p:nvSpPr>
        <p:spPr>
          <a:xfrm>
            <a:off x="1279905" y="4045661"/>
            <a:ext cx="93091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8AC53E"/>
                </a:solidFill>
                <a:latin typeface="微软雅黑"/>
                <a:cs typeface="微软雅黑"/>
              </a:rPr>
              <a:t>07：00-07：30</a:t>
            </a:r>
            <a:endParaRPr sz="1000">
              <a:latin typeface="微软雅黑"/>
              <a:cs typeface="微软雅黑"/>
            </a:endParaRPr>
          </a:p>
        </p:txBody>
      </p:sp>
      <p:sp>
        <p:nvSpPr>
          <p:cNvPr id="22" name="object 22"/>
          <p:cNvSpPr txBox="1"/>
          <p:nvPr/>
        </p:nvSpPr>
        <p:spPr>
          <a:xfrm>
            <a:off x="1279905" y="3018688"/>
            <a:ext cx="930910" cy="375285"/>
          </a:xfrm>
          <a:prstGeom prst="rect">
            <a:avLst/>
          </a:prstGeom>
        </p:spPr>
        <p:txBody>
          <a:bodyPr vert="horz" wrap="square" lIns="0" tIns="3492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26670" algn="ctr">
              <a:lnSpc>
                <a:spcPct val="100000"/>
              </a:lnSpc>
              <a:spcBef>
                <a:spcPts val="275"/>
              </a:spcBef>
            </a:pPr>
            <a:r>
              <a:rPr sz="1000" spc="-5">
                <a:solidFill>
                  <a:srgbClr val="8AC53E"/>
                </a:solidFill>
                <a:latin typeface="微软雅黑"/>
                <a:cs typeface="微软雅黑"/>
              </a:rPr>
              <a:t>出门上学</a:t>
            </a:r>
            <a:endParaRPr sz="1000">
              <a:latin typeface="微软雅黑"/>
              <a:cs typeface="微软雅黑"/>
            </a:endParaRPr>
          </a:p>
          <a:p>
            <a:pPr algn="ctr">
              <a:lnSpc>
                <a:spcPct val="100000"/>
              </a:lnSpc>
              <a:spcBef>
                <a:spcPts val="175"/>
              </a:spcBef>
            </a:pPr>
            <a:r>
              <a:rPr sz="1000" spc="-5">
                <a:solidFill>
                  <a:srgbClr val="8AC53E"/>
                </a:solidFill>
                <a:latin typeface="微软雅黑"/>
                <a:cs typeface="微软雅黑"/>
              </a:rPr>
              <a:t>07：30-08：00</a:t>
            </a:r>
            <a:endParaRPr sz="1000">
              <a:latin typeface="微软雅黑"/>
              <a:cs typeface="微软雅黑"/>
            </a:endParaRPr>
          </a:p>
        </p:txBody>
      </p:sp>
      <p:sp>
        <p:nvSpPr>
          <p:cNvPr id="23" name="object 23"/>
          <p:cNvSpPr txBox="1"/>
          <p:nvPr/>
        </p:nvSpPr>
        <p:spPr>
          <a:xfrm>
            <a:off x="3107563" y="4045661"/>
            <a:ext cx="93091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64AE45"/>
                </a:solidFill>
                <a:latin typeface="微软雅黑"/>
                <a:cs typeface="微软雅黑"/>
              </a:rPr>
              <a:t>17：00-17：30</a:t>
            </a:r>
            <a:endParaRPr sz="1000">
              <a:latin typeface="微软雅黑"/>
              <a:cs typeface="微软雅黑"/>
            </a:endParaRPr>
          </a:p>
        </p:txBody>
      </p:sp>
      <p:sp>
        <p:nvSpPr>
          <p:cNvPr id="24" name="object 24"/>
          <p:cNvSpPr txBox="1"/>
          <p:nvPr/>
        </p:nvSpPr>
        <p:spPr>
          <a:xfrm>
            <a:off x="3278504" y="4887595"/>
            <a:ext cx="93091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64AE45"/>
                </a:solidFill>
                <a:latin typeface="微软雅黑"/>
                <a:cs typeface="微软雅黑"/>
              </a:rPr>
              <a:t>17：30-18：00</a:t>
            </a:r>
            <a:endParaRPr sz="1000">
              <a:latin typeface="微软雅黑"/>
              <a:cs typeface="微软雅黑"/>
            </a:endParaRPr>
          </a:p>
        </p:txBody>
      </p:sp>
      <p:sp>
        <p:nvSpPr>
          <p:cNvPr id="25" name="object 25"/>
          <p:cNvSpPr txBox="1"/>
          <p:nvPr/>
        </p:nvSpPr>
        <p:spPr>
          <a:xfrm>
            <a:off x="2940811" y="3018688"/>
            <a:ext cx="930910" cy="375285"/>
          </a:xfrm>
          <a:prstGeom prst="rect">
            <a:avLst/>
          </a:prstGeom>
        </p:spPr>
        <p:txBody>
          <a:bodyPr vert="horz" wrap="square" lIns="0" tIns="3492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9525" algn="ctr">
              <a:lnSpc>
                <a:spcPct val="100000"/>
              </a:lnSpc>
              <a:spcBef>
                <a:spcPts val="275"/>
              </a:spcBef>
            </a:pPr>
            <a:r>
              <a:rPr sz="1000" spc="-5">
                <a:solidFill>
                  <a:srgbClr val="64AE45"/>
                </a:solidFill>
                <a:latin typeface="微软雅黑"/>
                <a:cs typeface="微软雅黑"/>
              </a:rPr>
              <a:t>放学到家</a:t>
            </a:r>
            <a:endParaRPr sz="1000">
              <a:latin typeface="微软雅黑"/>
              <a:cs typeface="微软雅黑"/>
            </a:endParaRPr>
          </a:p>
          <a:p>
            <a:pPr algn="ctr">
              <a:lnSpc>
                <a:spcPct val="100000"/>
              </a:lnSpc>
              <a:spcBef>
                <a:spcPts val="175"/>
              </a:spcBef>
            </a:pPr>
            <a:r>
              <a:rPr sz="1000" spc="-5">
                <a:solidFill>
                  <a:srgbClr val="64AE45"/>
                </a:solidFill>
                <a:latin typeface="微软雅黑"/>
                <a:cs typeface="微软雅黑"/>
              </a:rPr>
              <a:t>16：30-17：00</a:t>
            </a:r>
            <a:endParaRPr sz="1000">
              <a:latin typeface="微软雅黑"/>
              <a:cs typeface="微软雅黑"/>
            </a:endParaRPr>
          </a:p>
        </p:txBody>
      </p:sp>
      <p:sp>
        <p:nvSpPr>
          <p:cNvPr id="26" name="object 26"/>
          <p:cNvSpPr txBox="1"/>
          <p:nvPr/>
        </p:nvSpPr>
        <p:spPr>
          <a:xfrm>
            <a:off x="4165853" y="4045661"/>
            <a:ext cx="93091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1EC7F3"/>
                </a:solidFill>
                <a:latin typeface="微软雅黑"/>
                <a:cs typeface="微软雅黑"/>
              </a:rPr>
              <a:t>21：30-22：00</a:t>
            </a:r>
            <a:endParaRPr sz="1000">
              <a:latin typeface="微软雅黑"/>
              <a:cs typeface="微软雅黑"/>
            </a:endParaRPr>
          </a:p>
        </p:txBody>
      </p:sp>
      <p:sp>
        <p:nvSpPr>
          <p:cNvPr id="27" name="object 27"/>
          <p:cNvSpPr txBox="1"/>
          <p:nvPr/>
        </p:nvSpPr>
        <p:spPr>
          <a:xfrm>
            <a:off x="4363339" y="4887595"/>
            <a:ext cx="93091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1EC7F3"/>
                </a:solidFill>
                <a:latin typeface="微软雅黑"/>
                <a:cs typeface="微软雅黑"/>
              </a:rPr>
              <a:t>22：00-23：00</a:t>
            </a:r>
            <a:endParaRPr sz="1000">
              <a:latin typeface="微软雅黑"/>
              <a:cs typeface="微软雅黑"/>
            </a:endParaRPr>
          </a:p>
        </p:txBody>
      </p:sp>
      <p:sp>
        <p:nvSpPr>
          <p:cNvPr id="28" name="object 28"/>
          <p:cNvSpPr txBox="1"/>
          <p:nvPr/>
        </p:nvSpPr>
        <p:spPr>
          <a:xfrm>
            <a:off x="4046346" y="3018688"/>
            <a:ext cx="930910" cy="375285"/>
          </a:xfrm>
          <a:prstGeom prst="rect">
            <a:avLst/>
          </a:prstGeom>
        </p:spPr>
        <p:txBody>
          <a:bodyPr vert="horz" wrap="square" lIns="0" tIns="3492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275"/>
              </a:spcBef>
            </a:pPr>
            <a:r>
              <a:rPr sz="1000" spc="-5">
                <a:solidFill>
                  <a:srgbClr val="1EC7F3"/>
                </a:solidFill>
                <a:latin typeface="微软雅黑"/>
                <a:cs typeface="微软雅黑"/>
              </a:rPr>
              <a:t>关灯休息</a:t>
            </a:r>
            <a:endParaRPr sz="1000">
              <a:latin typeface="微软雅黑"/>
              <a:cs typeface="微软雅黑"/>
            </a:endParaRPr>
          </a:p>
          <a:p>
            <a:pPr algn="ctr">
              <a:lnSpc>
                <a:spcPct val="100000"/>
              </a:lnSpc>
              <a:spcBef>
                <a:spcPts val="175"/>
              </a:spcBef>
            </a:pPr>
            <a:r>
              <a:rPr sz="1000" spc="-5">
                <a:solidFill>
                  <a:srgbClr val="1EC7F3"/>
                </a:solidFill>
                <a:latin typeface="微软雅黑"/>
                <a:cs typeface="微软雅黑"/>
              </a:rPr>
              <a:t>21：00-21：30</a:t>
            </a:r>
            <a:endParaRPr sz="1000">
              <a:latin typeface="微软雅黑"/>
              <a:cs typeface="微软雅黑"/>
            </a:endParaRPr>
          </a:p>
        </p:txBody>
      </p:sp>
      <p:sp>
        <p:nvSpPr>
          <p:cNvPr id="29" name="object 29"/>
          <p:cNvSpPr/>
          <p:nvPr/>
        </p:nvSpPr>
        <p:spPr>
          <a:xfrm>
            <a:off x="1511808" y="3422903"/>
            <a:ext cx="1711960" cy="523240"/>
          </a:xfrm>
          <a:custGeom>
            <a:rect l="l" t="t" r="r" b="b"/>
            <a:pathLst>
              <a:path w="1711960" h="523239">
                <a:moveTo>
                  <a:pt x="1711452" y="0"/>
                </a:moveTo>
                <a:lnTo>
                  <a:pt x="0" y="0"/>
                </a:lnTo>
                <a:lnTo>
                  <a:pt x="0" y="522732"/>
                </a:lnTo>
                <a:lnTo>
                  <a:pt x="1711452" y="522732"/>
                </a:lnTo>
                <a:lnTo>
                  <a:pt x="1711452"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1493519" y="4261103"/>
            <a:ext cx="1861185" cy="523240"/>
          </a:xfrm>
          <a:custGeom>
            <a:rect l="l" t="t" r="r" b="b"/>
            <a:pathLst>
              <a:path w="1861185" h="523239">
                <a:moveTo>
                  <a:pt x="1860804" y="0"/>
                </a:moveTo>
                <a:lnTo>
                  <a:pt x="0" y="0"/>
                </a:lnTo>
                <a:lnTo>
                  <a:pt x="0" y="522732"/>
                </a:lnTo>
                <a:lnTo>
                  <a:pt x="1860804" y="522732"/>
                </a:lnTo>
                <a:lnTo>
                  <a:pt x="1860804"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1493519" y="5099303"/>
            <a:ext cx="2049780" cy="523240"/>
          </a:xfrm>
          <a:custGeom>
            <a:rect l="l" t="t" r="r" b="b"/>
            <a:pathLst>
              <a:path w="2049779" h="523239">
                <a:moveTo>
                  <a:pt x="2049780" y="0"/>
                </a:moveTo>
                <a:lnTo>
                  <a:pt x="0" y="0"/>
                </a:lnTo>
                <a:lnTo>
                  <a:pt x="0" y="522732"/>
                </a:lnTo>
                <a:lnTo>
                  <a:pt x="2049780" y="522732"/>
                </a:lnTo>
                <a:lnTo>
                  <a:pt x="2049780"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1511808" y="3422903"/>
            <a:ext cx="1711960" cy="523240"/>
          </a:xfrm>
          <a:custGeom>
            <a:rect l="l" t="t" r="r" b="b"/>
            <a:pathLst>
              <a:path w="1711960" h="523239">
                <a:moveTo>
                  <a:pt x="1711452" y="0"/>
                </a:moveTo>
                <a:lnTo>
                  <a:pt x="0" y="0"/>
                </a:lnTo>
                <a:lnTo>
                  <a:pt x="0" y="522732"/>
                </a:lnTo>
                <a:lnTo>
                  <a:pt x="1711452" y="522732"/>
                </a:lnTo>
                <a:lnTo>
                  <a:pt x="1711452"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1493519" y="4261103"/>
            <a:ext cx="1861185" cy="523240"/>
          </a:xfrm>
          <a:custGeom>
            <a:rect l="l" t="t" r="r" b="b"/>
            <a:pathLst>
              <a:path w="1861185" h="523239">
                <a:moveTo>
                  <a:pt x="1860804" y="0"/>
                </a:moveTo>
                <a:lnTo>
                  <a:pt x="0" y="0"/>
                </a:lnTo>
                <a:lnTo>
                  <a:pt x="0" y="522732"/>
                </a:lnTo>
                <a:lnTo>
                  <a:pt x="1860804" y="522732"/>
                </a:lnTo>
                <a:lnTo>
                  <a:pt x="1860804"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1493519" y="5099303"/>
            <a:ext cx="2049780" cy="523240"/>
          </a:xfrm>
          <a:custGeom>
            <a:rect l="l" t="t" r="r" b="b"/>
            <a:pathLst>
              <a:path w="2049779" h="523239">
                <a:moveTo>
                  <a:pt x="2049780" y="0"/>
                </a:moveTo>
                <a:lnTo>
                  <a:pt x="0" y="0"/>
                </a:lnTo>
                <a:lnTo>
                  <a:pt x="0" y="522732"/>
                </a:lnTo>
                <a:lnTo>
                  <a:pt x="2049780" y="522732"/>
                </a:lnTo>
                <a:lnTo>
                  <a:pt x="2049780"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3223260" y="3422903"/>
            <a:ext cx="883919" cy="523240"/>
          </a:xfrm>
          <a:custGeom>
            <a:rect l="l" t="t" r="r" b="b"/>
            <a:pathLst>
              <a:path w="883919" h="523239">
                <a:moveTo>
                  <a:pt x="883919" y="0"/>
                </a:moveTo>
                <a:lnTo>
                  <a:pt x="0" y="0"/>
                </a:lnTo>
                <a:lnTo>
                  <a:pt x="0" y="522732"/>
                </a:lnTo>
                <a:lnTo>
                  <a:pt x="883919" y="522732"/>
                </a:lnTo>
                <a:lnTo>
                  <a:pt x="883919" y="0"/>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3354323" y="4261103"/>
            <a:ext cx="845819" cy="523240"/>
          </a:xfrm>
          <a:custGeom>
            <a:rect l="l" t="t" r="r" b="b"/>
            <a:pathLst>
              <a:path w="845819" h="523239">
                <a:moveTo>
                  <a:pt x="845820" y="0"/>
                </a:moveTo>
                <a:lnTo>
                  <a:pt x="0" y="0"/>
                </a:lnTo>
                <a:lnTo>
                  <a:pt x="0" y="522732"/>
                </a:lnTo>
                <a:lnTo>
                  <a:pt x="845820" y="522732"/>
                </a:lnTo>
                <a:lnTo>
                  <a:pt x="845820" y="0"/>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3543300" y="5099303"/>
            <a:ext cx="845819" cy="523240"/>
          </a:xfrm>
          <a:custGeom>
            <a:rect l="l" t="t" r="r" b="b"/>
            <a:pathLst>
              <a:path w="845819" h="523239">
                <a:moveTo>
                  <a:pt x="845820" y="0"/>
                </a:moveTo>
                <a:lnTo>
                  <a:pt x="0" y="0"/>
                </a:lnTo>
                <a:lnTo>
                  <a:pt x="0" y="522732"/>
                </a:lnTo>
                <a:lnTo>
                  <a:pt x="845820" y="522732"/>
                </a:lnTo>
                <a:lnTo>
                  <a:pt x="845820" y="0"/>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3223260" y="3422903"/>
            <a:ext cx="883919" cy="523240"/>
          </a:xfrm>
          <a:custGeom>
            <a:rect l="l" t="t" r="r" b="b"/>
            <a:pathLst>
              <a:path w="883919" h="523239">
                <a:moveTo>
                  <a:pt x="883919" y="0"/>
                </a:moveTo>
                <a:lnTo>
                  <a:pt x="0" y="0"/>
                </a:lnTo>
                <a:lnTo>
                  <a:pt x="0" y="522732"/>
                </a:lnTo>
                <a:lnTo>
                  <a:pt x="883919" y="522732"/>
                </a:lnTo>
                <a:lnTo>
                  <a:pt x="883919"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3354323" y="4261103"/>
            <a:ext cx="845819" cy="523240"/>
          </a:xfrm>
          <a:custGeom>
            <a:rect l="l" t="t" r="r" b="b"/>
            <a:pathLst>
              <a:path w="845819" h="523239">
                <a:moveTo>
                  <a:pt x="845820" y="0"/>
                </a:moveTo>
                <a:lnTo>
                  <a:pt x="0" y="0"/>
                </a:lnTo>
                <a:lnTo>
                  <a:pt x="0" y="522732"/>
                </a:lnTo>
                <a:lnTo>
                  <a:pt x="845820" y="522732"/>
                </a:lnTo>
                <a:lnTo>
                  <a:pt x="845820"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3543300" y="5099303"/>
            <a:ext cx="845819" cy="523240"/>
          </a:xfrm>
          <a:custGeom>
            <a:rect l="l" t="t" r="r" b="b"/>
            <a:pathLst>
              <a:path w="845819" h="523239">
                <a:moveTo>
                  <a:pt x="845820" y="0"/>
                </a:moveTo>
                <a:lnTo>
                  <a:pt x="0" y="0"/>
                </a:lnTo>
                <a:lnTo>
                  <a:pt x="0" y="522732"/>
                </a:lnTo>
                <a:lnTo>
                  <a:pt x="845820" y="522732"/>
                </a:lnTo>
                <a:lnTo>
                  <a:pt x="845820"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4107179" y="3422903"/>
            <a:ext cx="1729739" cy="523240"/>
          </a:xfrm>
          <a:custGeom>
            <a:rect l="l" t="t" r="r" b="b"/>
            <a:pathLst>
              <a:path w="1729739" h="523239">
                <a:moveTo>
                  <a:pt x="1729740" y="0"/>
                </a:moveTo>
                <a:lnTo>
                  <a:pt x="0" y="0"/>
                </a:lnTo>
                <a:lnTo>
                  <a:pt x="0" y="522732"/>
                </a:lnTo>
                <a:lnTo>
                  <a:pt x="1729740" y="522732"/>
                </a:lnTo>
                <a:lnTo>
                  <a:pt x="172974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4200144" y="4261103"/>
            <a:ext cx="1637030" cy="523240"/>
          </a:xfrm>
          <a:custGeom>
            <a:rect l="l" t="t" r="r" b="b"/>
            <a:pathLst>
              <a:path w="1637029" h="523239">
                <a:moveTo>
                  <a:pt x="1636776" y="0"/>
                </a:moveTo>
                <a:lnTo>
                  <a:pt x="0" y="0"/>
                </a:lnTo>
                <a:lnTo>
                  <a:pt x="0" y="522732"/>
                </a:lnTo>
                <a:lnTo>
                  <a:pt x="1636776" y="522732"/>
                </a:lnTo>
                <a:lnTo>
                  <a:pt x="163677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4389120" y="5099303"/>
            <a:ext cx="1447800" cy="523240"/>
          </a:xfrm>
          <a:custGeom>
            <a:rect l="l" t="t" r="r" b="b"/>
            <a:pathLst>
              <a:path w="1447800" h="523239">
                <a:moveTo>
                  <a:pt x="1447800" y="0"/>
                </a:moveTo>
                <a:lnTo>
                  <a:pt x="0" y="0"/>
                </a:lnTo>
                <a:lnTo>
                  <a:pt x="0" y="522732"/>
                </a:lnTo>
                <a:lnTo>
                  <a:pt x="1447800" y="522732"/>
                </a:lnTo>
                <a:lnTo>
                  <a:pt x="144780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4107179" y="3422903"/>
            <a:ext cx="1729739" cy="523240"/>
          </a:xfrm>
          <a:custGeom>
            <a:rect l="l" t="t" r="r" b="b"/>
            <a:pathLst>
              <a:path w="1729739" h="523239">
                <a:moveTo>
                  <a:pt x="1729740" y="0"/>
                </a:moveTo>
                <a:lnTo>
                  <a:pt x="0" y="0"/>
                </a:lnTo>
                <a:lnTo>
                  <a:pt x="0" y="522732"/>
                </a:lnTo>
                <a:lnTo>
                  <a:pt x="1729740" y="522732"/>
                </a:lnTo>
                <a:lnTo>
                  <a:pt x="1729740" y="0"/>
                </a:lnTo>
                <a:close/>
              </a:path>
            </a:pathLst>
          </a:custGeom>
          <a:ln w="9143">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4200144" y="4261103"/>
            <a:ext cx="1637030" cy="523240"/>
          </a:xfrm>
          <a:custGeom>
            <a:rect l="l" t="t" r="r" b="b"/>
            <a:pathLst>
              <a:path w="1637029" h="523239">
                <a:moveTo>
                  <a:pt x="1636776" y="0"/>
                </a:moveTo>
                <a:lnTo>
                  <a:pt x="0" y="0"/>
                </a:lnTo>
                <a:lnTo>
                  <a:pt x="0" y="522732"/>
                </a:lnTo>
                <a:lnTo>
                  <a:pt x="1636776" y="522732"/>
                </a:lnTo>
                <a:lnTo>
                  <a:pt x="1636776"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4389120" y="5099303"/>
            <a:ext cx="1447800" cy="523240"/>
          </a:xfrm>
          <a:custGeom>
            <a:rect l="l" t="t" r="r" b="b"/>
            <a:pathLst>
              <a:path w="1447800" h="523239">
                <a:moveTo>
                  <a:pt x="1447800" y="0"/>
                </a:moveTo>
                <a:lnTo>
                  <a:pt x="0" y="0"/>
                </a:lnTo>
                <a:lnTo>
                  <a:pt x="0" y="522732"/>
                </a:lnTo>
                <a:lnTo>
                  <a:pt x="1447800" y="522732"/>
                </a:lnTo>
                <a:lnTo>
                  <a:pt x="1447800"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txBox="1"/>
          <p:nvPr/>
        </p:nvSpPr>
        <p:spPr>
          <a:xfrm>
            <a:off x="1324355" y="3422903"/>
            <a:ext cx="187960" cy="523240"/>
          </a:xfrm>
          <a:prstGeom prst="rect">
            <a:avLst/>
          </a:prstGeom>
          <a:solidFill>
            <a:srgbClr val="B1D234"/>
          </a:solidFill>
        </p:spPr>
        <p:txBody>
          <a:bodyPr vert="horz" wrap="square" lIns="0" tIns="317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25"/>
              </a:spcBef>
            </a:pPr>
            <a:endParaRPr sz="1250">
              <a:latin typeface="Times New Roman"/>
              <a:cs typeface="Times New Roman"/>
            </a:endParaRPr>
          </a:p>
          <a:p>
            <a:pPr marL="3810">
              <a:lnSpc>
                <a:spcPct val="100000"/>
              </a:lnSpc>
              <a:spcBef>
                <a:spcPts val="5"/>
              </a:spcBef>
            </a:pPr>
            <a:r>
              <a:rPr sz="1000" spc="-5">
                <a:solidFill>
                  <a:srgbClr val="585858"/>
                </a:solidFill>
                <a:latin typeface="微软雅黑"/>
                <a:cs typeface="微软雅黑"/>
              </a:rPr>
              <a:t>1.0</a:t>
            </a:r>
            <a:endParaRPr sz="1000">
              <a:latin typeface="微软雅黑"/>
              <a:cs typeface="微软雅黑"/>
            </a:endParaRPr>
          </a:p>
        </p:txBody>
      </p:sp>
      <p:sp>
        <p:nvSpPr>
          <p:cNvPr id="48" name="object 48"/>
          <p:cNvSpPr txBox="1"/>
          <p:nvPr/>
        </p:nvSpPr>
        <p:spPr>
          <a:xfrm>
            <a:off x="1324355" y="4261103"/>
            <a:ext cx="182245" cy="523240"/>
          </a:xfrm>
          <a:prstGeom prst="rect">
            <a:avLst/>
          </a:prstGeom>
          <a:solidFill>
            <a:srgbClr val="B1D234"/>
          </a:solidFill>
        </p:spPr>
        <p:txBody>
          <a:bodyPr vert="horz" wrap="square" lIns="0" tIns="317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3175">
              <a:lnSpc>
                <a:spcPct val="100000"/>
              </a:lnSpc>
              <a:spcBef>
                <a:spcPts val="25"/>
              </a:spcBef>
            </a:pPr>
            <a:endParaRPr sz="1250">
              <a:latin typeface="Times New Roman"/>
              <a:cs typeface="Times New Roman"/>
            </a:endParaRPr>
          </a:p>
          <a:p>
            <a:pPr>
              <a:lnSpc>
                <a:spcPct val="100000"/>
              </a:lnSpc>
              <a:spcBef>
                <a:spcPts val="5"/>
              </a:spcBef>
            </a:pPr>
            <a:r>
              <a:rPr sz="1000" spc="-5">
                <a:solidFill>
                  <a:srgbClr val="585858"/>
                </a:solidFill>
                <a:latin typeface="微软雅黑"/>
                <a:cs typeface="微软雅黑"/>
              </a:rPr>
              <a:t>0.9</a:t>
            </a:r>
            <a:endParaRPr sz="1000">
              <a:latin typeface="微软雅黑"/>
              <a:cs typeface="微软雅黑"/>
            </a:endParaRPr>
          </a:p>
        </p:txBody>
      </p:sp>
      <p:sp>
        <p:nvSpPr>
          <p:cNvPr id="49" name="object 49"/>
          <p:cNvSpPr txBox="1"/>
          <p:nvPr/>
        </p:nvSpPr>
        <p:spPr>
          <a:xfrm>
            <a:off x="2278126" y="3597021"/>
            <a:ext cx="19240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9.1</a:t>
            </a:r>
            <a:endParaRPr sz="1000">
              <a:latin typeface="微软雅黑"/>
              <a:cs typeface="微软雅黑"/>
            </a:endParaRPr>
          </a:p>
        </p:txBody>
      </p:sp>
      <p:sp>
        <p:nvSpPr>
          <p:cNvPr id="50" name="object 50"/>
          <p:cNvSpPr txBox="1"/>
          <p:nvPr/>
        </p:nvSpPr>
        <p:spPr>
          <a:xfrm>
            <a:off x="2334514" y="4435221"/>
            <a:ext cx="19240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9.9</a:t>
            </a:r>
            <a:endParaRPr sz="1000">
              <a:latin typeface="微软雅黑"/>
              <a:cs typeface="微软雅黑"/>
            </a:endParaRPr>
          </a:p>
        </p:txBody>
      </p:sp>
      <p:sp>
        <p:nvSpPr>
          <p:cNvPr id="51" name="object 51"/>
          <p:cNvSpPr txBox="1"/>
          <p:nvPr/>
        </p:nvSpPr>
        <p:spPr>
          <a:xfrm>
            <a:off x="1279905" y="4887595"/>
            <a:ext cx="1377315" cy="56388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8AC53E"/>
                </a:solidFill>
                <a:latin typeface="微软雅黑"/>
                <a:cs typeface="微软雅黑"/>
              </a:rPr>
              <a:t>06：30-07：30</a:t>
            </a:r>
            <a:endParaRPr sz="1000">
              <a:latin typeface="微软雅黑"/>
              <a:cs typeface="微软雅黑"/>
            </a:endParaRPr>
          </a:p>
          <a:p>
            <a:pPr>
              <a:lnSpc>
                <a:spcPct val="100000"/>
              </a:lnSpc>
              <a:spcBef>
                <a:spcPts val="90"/>
              </a:spcBef>
            </a:pPr>
            <a:endParaRPr sz="950">
              <a:latin typeface="微软雅黑"/>
              <a:cs typeface="微软雅黑"/>
            </a:endParaRPr>
          </a:p>
          <a:p>
            <a:pPr marL="38735">
              <a:lnSpc>
                <a:spcPct val="100000"/>
              </a:lnSpc>
              <a:tabLst>
                <a:tab pos="1109980"/>
              </a:tabLst>
            </a:pPr>
            <a:r>
              <a:rPr sz="1000" spc="-5">
                <a:solidFill>
                  <a:srgbClr val="585858"/>
                </a:solidFill>
                <a:latin typeface="微软雅黑"/>
                <a:cs typeface="微软雅黑"/>
              </a:rPr>
              <a:t>0.9	10.9</a:t>
            </a:r>
            <a:endParaRPr sz="1000">
              <a:latin typeface="微软雅黑"/>
              <a:cs typeface="微软雅黑"/>
            </a:endParaRPr>
          </a:p>
        </p:txBody>
      </p:sp>
      <p:sp>
        <p:nvSpPr>
          <p:cNvPr id="52" name="object 52"/>
          <p:cNvSpPr txBox="1"/>
          <p:nvPr/>
        </p:nvSpPr>
        <p:spPr>
          <a:xfrm>
            <a:off x="3223260" y="3597021"/>
            <a:ext cx="883919"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95"/>
              </a:spcBef>
            </a:pPr>
            <a:r>
              <a:rPr sz="1000" spc="-5">
                <a:solidFill>
                  <a:srgbClr val="585858"/>
                </a:solidFill>
                <a:latin typeface="微软雅黑"/>
                <a:cs typeface="微软雅黑"/>
              </a:rPr>
              <a:t>4.7</a:t>
            </a:r>
            <a:endParaRPr sz="1000">
              <a:latin typeface="微软雅黑"/>
              <a:cs typeface="微软雅黑"/>
            </a:endParaRPr>
          </a:p>
        </p:txBody>
      </p:sp>
      <p:sp>
        <p:nvSpPr>
          <p:cNvPr id="53" name="object 53"/>
          <p:cNvSpPr txBox="1"/>
          <p:nvPr/>
        </p:nvSpPr>
        <p:spPr>
          <a:xfrm>
            <a:off x="3354323" y="4435221"/>
            <a:ext cx="845819"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lnSpc>
                <a:spcPct val="100000"/>
              </a:lnSpc>
              <a:spcBef>
                <a:spcPts val="95"/>
              </a:spcBef>
            </a:pPr>
            <a:r>
              <a:rPr sz="1000" spc="-5">
                <a:solidFill>
                  <a:srgbClr val="585858"/>
                </a:solidFill>
                <a:latin typeface="微软雅黑"/>
                <a:cs typeface="微软雅黑"/>
              </a:rPr>
              <a:t>4.5</a:t>
            </a:r>
            <a:endParaRPr sz="1000">
              <a:latin typeface="微软雅黑"/>
              <a:cs typeface="微软雅黑"/>
            </a:endParaRPr>
          </a:p>
        </p:txBody>
      </p:sp>
      <p:sp>
        <p:nvSpPr>
          <p:cNvPr id="54" name="object 54"/>
          <p:cNvSpPr txBox="1"/>
          <p:nvPr/>
        </p:nvSpPr>
        <p:spPr>
          <a:xfrm>
            <a:off x="4882260" y="3597021"/>
            <a:ext cx="19240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a:solidFill>
                  <a:srgbClr val="585858"/>
                </a:solidFill>
                <a:latin typeface="微软雅黑"/>
                <a:cs typeface="微软雅黑"/>
              </a:rPr>
              <a:t>9</a:t>
            </a:r>
            <a:r>
              <a:rPr sz="1000" spc="-5">
                <a:solidFill>
                  <a:srgbClr val="585858"/>
                </a:solidFill>
                <a:latin typeface="微软雅黑"/>
                <a:cs typeface="微软雅黑"/>
              </a:rPr>
              <a:t>.2</a:t>
            </a:r>
            <a:endParaRPr sz="1000">
              <a:latin typeface="微软雅黑"/>
              <a:cs typeface="微软雅黑"/>
            </a:endParaRPr>
          </a:p>
        </p:txBody>
      </p:sp>
      <p:sp>
        <p:nvSpPr>
          <p:cNvPr id="55" name="object 55"/>
          <p:cNvSpPr txBox="1"/>
          <p:nvPr/>
        </p:nvSpPr>
        <p:spPr>
          <a:xfrm>
            <a:off x="4929504" y="4435221"/>
            <a:ext cx="19240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8.7</a:t>
            </a:r>
            <a:endParaRPr sz="1000">
              <a:latin typeface="微软雅黑"/>
              <a:cs typeface="微软雅黑"/>
            </a:endParaRPr>
          </a:p>
        </p:txBody>
      </p:sp>
      <p:sp>
        <p:nvSpPr>
          <p:cNvPr id="56" name="object 56"/>
          <p:cNvSpPr txBox="1"/>
          <p:nvPr/>
        </p:nvSpPr>
        <p:spPr>
          <a:xfrm>
            <a:off x="418287" y="3368421"/>
            <a:ext cx="787400" cy="546735"/>
          </a:xfrm>
          <a:prstGeom prst="rect">
            <a:avLst/>
          </a:prstGeom>
        </p:spPr>
        <p:txBody>
          <a:bodyPr vert="horz" wrap="square" lIns="0" tIns="901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710"/>
              </a:spcBef>
            </a:pPr>
            <a:r>
              <a:rPr sz="1200" spc="-5">
                <a:solidFill>
                  <a:srgbClr val="585858"/>
                </a:solidFill>
                <a:latin typeface="微软雅黑"/>
                <a:cs typeface="微软雅黑"/>
              </a:rPr>
              <a:t>3-6</a:t>
            </a:r>
            <a:r>
              <a:rPr sz="1200">
                <a:solidFill>
                  <a:srgbClr val="585858"/>
                </a:solidFill>
                <a:latin typeface="微软雅黑"/>
                <a:cs typeface="微软雅黑"/>
              </a:rPr>
              <a:t>岁</a:t>
            </a:r>
            <a:endParaRPr sz="1200">
              <a:latin typeface="微软雅黑"/>
              <a:cs typeface="微软雅黑"/>
            </a:endParaRPr>
          </a:p>
          <a:p>
            <a:pPr algn="ctr">
              <a:lnSpc>
                <a:spcPct val="100000"/>
              </a:lnSpc>
              <a:spcBef>
                <a:spcPts val="610"/>
              </a:spcBef>
            </a:pPr>
            <a:r>
              <a:rPr sz="1200">
                <a:solidFill>
                  <a:srgbClr val="585858"/>
                </a:solidFill>
                <a:latin typeface="微软雅黑"/>
                <a:cs typeface="微软雅黑"/>
              </a:rPr>
              <a:t>（幼儿园）</a:t>
            </a:r>
            <a:endParaRPr sz="1200">
              <a:latin typeface="微软雅黑"/>
              <a:cs typeface="微软雅黑"/>
            </a:endParaRPr>
          </a:p>
        </p:txBody>
      </p:sp>
      <p:sp>
        <p:nvSpPr>
          <p:cNvPr id="57" name="object 57"/>
          <p:cNvSpPr txBox="1"/>
          <p:nvPr/>
        </p:nvSpPr>
        <p:spPr>
          <a:xfrm>
            <a:off x="570687" y="4206240"/>
            <a:ext cx="635000" cy="547370"/>
          </a:xfrm>
          <a:prstGeom prst="rect">
            <a:avLst/>
          </a:prstGeom>
        </p:spPr>
        <p:txBody>
          <a:bodyPr vert="horz" wrap="square" lIns="0" tIns="908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3025">
              <a:lnSpc>
                <a:spcPct val="100000"/>
              </a:lnSpc>
              <a:spcBef>
                <a:spcPts val="715"/>
              </a:spcBef>
            </a:pPr>
            <a:r>
              <a:rPr sz="1200" spc="-5">
                <a:solidFill>
                  <a:srgbClr val="585858"/>
                </a:solidFill>
                <a:latin typeface="微软雅黑"/>
                <a:cs typeface="微软雅黑"/>
              </a:rPr>
              <a:t>6-12</a:t>
            </a:r>
            <a:r>
              <a:rPr sz="1200">
                <a:solidFill>
                  <a:srgbClr val="585858"/>
                </a:solidFill>
                <a:latin typeface="微软雅黑"/>
                <a:cs typeface="微软雅黑"/>
              </a:rPr>
              <a:t>岁</a:t>
            </a:r>
            <a:endParaRPr sz="1200">
              <a:latin typeface="微软雅黑"/>
              <a:cs typeface="微软雅黑"/>
            </a:endParaRPr>
          </a:p>
          <a:p>
            <a:pPr marL="12700">
              <a:lnSpc>
                <a:spcPct val="100000"/>
              </a:lnSpc>
              <a:spcBef>
                <a:spcPts val="615"/>
              </a:spcBef>
            </a:pPr>
            <a:r>
              <a:rPr sz="1200">
                <a:solidFill>
                  <a:srgbClr val="585858"/>
                </a:solidFill>
                <a:latin typeface="微软雅黑"/>
                <a:cs typeface="微软雅黑"/>
              </a:rPr>
              <a:t>（小学）</a:t>
            </a:r>
            <a:endParaRPr sz="1200">
              <a:latin typeface="微软雅黑"/>
              <a:cs typeface="微软雅黑"/>
            </a:endParaRPr>
          </a:p>
        </p:txBody>
      </p:sp>
      <p:sp>
        <p:nvSpPr>
          <p:cNvPr id="58" name="object 58"/>
          <p:cNvSpPr txBox="1"/>
          <p:nvPr/>
        </p:nvSpPr>
        <p:spPr>
          <a:xfrm>
            <a:off x="570687" y="5045201"/>
            <a:ext cx="635000" cy="546735"/>
          </a:xfrm>
          <a:prstGeom prst="rect">
            <a:avLst/>
          </a:prstGeom>
        </p:spPr>
        <p:txBody>
          <a:bodyPr vert="horz" wrap="square" lIns="0" tIns="901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940">
              <a:lnSpc>
                <a:spcPct val="100000"/>
              </a:lnSpc>
              <a:spcBef>
                <a:spcPts val="710"/>
              </a:spcBef>
            </a:pPr>
            <a:r>
              <a:rPr sz="1200">
                <a:solidFill>
                  <a:srgbClr val="585858"/>
                </a:solidFill>
                <a:latin typeface="微软雅黑"/>
                <a:cs typeface="微软雅黑"/>
              </a:rPr>
              <a:t>12</a:t>
            </a:r>
            <a:r>
              <a:rPr sz="1200" spc="-5">
                <a:solidFill>
                  <a:srgbClr val="585858"/>
                </a:solidFill>
                <a:latin typeface="微软雅黑"/>
                <a:cs typeface="微软雅黑"/>
              </a:rPr>
              <a:t>-</a:t>
            </a:r>
            <a:r>
              <a:rPr sz="1200">
                <a:solidFill>
                  <a:srgbClr val="585858"/>
                </a:solidFill>
                <a:latin typeface="微软雅黑"/>
                <a:cs typeface="微软雅黑"/>
              </a:rPr>
              <a:t>18岁</a:t>
            </a:r>
            <a:endParaRPr sz="1200">
              <a:latin typeface="微软雅黑"/>
              <a:cs typeface="微软雅黑"/>
            </a:endParaRPr>
          </a:p>
          <a:p>
            <a:pPr marL="12700">
              <a:lnSpc>
                <a:spcPct val="100000"/>
              </a:lnSpc>
              <a:spcBef>
                <a:spcPts val="615"/>
              </a:spcBef>
            </a:pPr>
            <a:r>
              <a:rPr sz="1200">
                <a:solidFill>
                  <a:srgbClr val="585858"/>
                </a:solidFill>
                <a:latin typeface="微软雅黑"/>
                <a:cs typeface="微软雅黑"/>
              </a:rPr>
              <a:t>（中学）</a:t>
            </a:r>
            <a:endParaRPr sz="1200">
              <a:latin typeface="微软雅黑"/>
              <a:cs typeface="微软雅黑"/>
            </a:endParaRPr>
          </a:p>
        </p:txBody>
      </p:sp>
      <p:sp>
        <p:nvSpPr>
          <p:cNvPr id="59" name="object 59"/>
          <p:cNvSpPr/>
          <p:nvPr/>
        </p:nvSpPr>
        <p:spPr>
          <a:xfrm>
            <a:off x="1563624" y="5792723"/>
            <a:ext cx="64135" cy="64135"/>
          </a:xfrm>
          <a:custGeom>
            <a:rect l="l" t="t" r="r" b="b"/>
            <a:pathLst>
              <a:path w="64135" h="64135">
                <a:moveTo>
                  <a:pt x="0" y="64007"/>
                </a:moveTo>
                <a:lnTo>
                  <a:pt x="64007" y="64007"/>
                </a:lnTo>
                <a:lnTo>
                  <a:pt x="64007" y="0"/>
                </a:lnTo>
                <a:lnTo>
                  <a:pt x="0" y="0"/>
                </a:lnTo>
                <a:lnTo>
                  <a:pt x="0" y="64007"/>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p:nvPr/>
        </p:nvSpPr>
        <p:spPr>
          <a:xfrm>
            <a:off x="3904488" y="5792723"/>
            <a:ext cx="64135" cy="64135"/>
          </a:xfrm>
          <a:custGeom>
            <a:rect l="l" t="t" r="r" b="b"/>
            <a:pathLst>
              <a:path w="64135" h="64135">
                <a:moveTo>
                  <a:pt x="0" y="64007"/>
                </a:moveTo>
                <a:lnTo>
                  <a:pt x="64008" y="64007"/>
                </a:lnTo>
                <a:lnTo>
                  <a:pt x="64008" y="0"/>
                </a:lnTo>
                <a:lnTo>
                  <a:pt x="0" y="0"/>
                </a:lnTo>
                <a:lnTo>
                  <a:pt x="0" y="64007"/>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1563624" y="6013703"/>
            <a:ext cx="64135" cy="64135"/>
          </a:xfrm>
          <a:custGeom>
            <a:rect l="l" t="t" r="r" b="b"/>
            <a:pathLst>
              <a:path w="64135" h="64135">
                <a:moveTo>
                  <a:pt x="0" y="64008"/>
                </a:moveTo>
                <a:lnTo>
                  <a:pt x="64007" y="64008"/>
                </a:lnTo>
                <a:lnTo>
                  <a:pt x="64007" y="0"/>
                </a:lnTo>
                <a:lnTo>
                  <a:pt x="0" y="0"/>
                </a:lnTo>
                <a:lnTo>
                  <a:pt x="0" y="64008"/>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txBox="1"/>
          <p:nvPr/>
        </p:nvSpPr>
        <p:spPr>
          <a:xfrm>
            <a:off x="1641729" y="5665114"/>
            <a:ext cx="1547495" cy="46799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45200"/>
              </a:lnSpc>
              <a:spcBef>
                <a:spcPts val="100"/>
              </a:spcBef>
            </a:pPr>
            <a:r>
              <a:rPr sz="1000" spc="-5">
                <a:solidFill>
                  <a:srgbClr val="585858"/>
                </a:solidFill>
                <a:latin typeface="微软雅黑"/>
                <a:cs typeface="微软雅黑"/>
              </a:rPr>
              <a:t>晨间在家平均时长（小时） 晚间在家平均时长（小时）</a:t>
            </a:r>
            <a:endParaRPr sz="1000">
              <a:latin typeface="微软雅黑"/>
              <a:cs typeface="微软雅黑"/>
            </a:endParaRPr>
          </a:p>
        </p:txBody>
      </p:sp>
      <p:sp>
        <p:nvSpPr>
          <p:cNvPr id="63" name="object 63"/>
          <p:cNvSpPr/>
          <p:nvPr/>
        </p:nvSpPr>
        <p:spPr>
          <a:xfrm>
            <a:off x="3904488" y="6013703"/>
            <a:ext cx="64135" cy="64135"/>
          </a:xfrm>
          <a:custGeom>
            <a:rect l="l" t="t" r="r" b="b"/>
            <a:pathLst>
              <a:path w="64135" h="64135">
                <a:moveTo>
                  <a:pt x="0" y="64008"/>
                </a:moveTo>
                <a:lnTo>
                  <a:pt x="64008" y="64008"/>
                </a:lnTo>
                <a:lnTo>
                  <a:pt x="64008" y="0"/>
                </a:lnTo>
                <a:lnTo>
                  <a:pt x="0" y="0"/>
                </a:lnTo>
                <a:lnTo>
                  <a:pt x="0" y="64008"/>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txBox="1"/>
          <p:nvPr/>
        </p:nvSpPr>
        <p:spPr>
          <a:xfrm>
            <a:off x="3543300" y="5273802"/>
            <a:ext cx="2037714" cy="85979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2740">
              <a:lnSpc>
                <a:spcPct val="100000"/>
              </a:lnSpc>
              <a:spcBef>
                <a:spcPts val="95"/>
              </a:spcBef>
              <a:tabLst>
                <a:tab pos="1479550"/>
              </a:tabLst>
            </a:pPr>
            <a:r>
              <a:rPr sz="1000" spc="-5">
                <a:solidFill>
                  <a:srgbClr val="585858"/>
                </a:solidFill>
                <a:latin typeface="微软雅黑"/>
                <a:cs typeface="微软雅黑"/>
              </a:rPr>
              <a:t>4.5	7.7</a:t>
            </a:r>
            <a:endParaRPr sz="1000">
              <a:latin typeface="微软雅黑"/>
              <a:cs typeface="微软雅黑"/>
            </a:endParaRPr>
          </a:p>
          <a:p>
            <a:pPr>
              <a:lnSpc>
                <a:spcPct val="100000"/>
              </a:lnSpc>
              <a:spcBef>
                <a:spcPts val="40"/>
              </a:spcBef>
            </a:pPr>
            <a:endParaRPr sz="1000">
              <a:latin typeface="微软雅黑"/>
              <a:cs typeface="微软雅黑"/>
            </a:endParaRPr>
          </a:p>
          <a:p>
            <a:pPr marL="453390" marR="5080">
              <a:lnSpc>
                <a:spcPct val="145200"/>
              </a:lnSpc>
            </a:pPr>
            <a:r>
              <a:rPr sz="1000" spc="-5">
                <a:solidFill>
                  <a:srgbClr val="585858"/>
                </a:solidFill>
                <a:latin typeface="微软雅黑"/>
                <a:cs typeface="微软雅黑"/>
              </a:rPr>
              <a:t>在校</a:t>
            </a:r>
            <a:r>
              <a:rPr sz="1000" spc="-15">
                <a:solidFill>
                  <a:srgbClr val="585858"/>
                </a:solidFill>
                <a:latin typeface="微软雅黑"/>
                <a:cs typeface="微软雅黑"/>
              </a:rPr>
              <a:t>/</a:t>
            </a:r>
            <a:r>
              <a:rPr sz="1000" spc="-5">
                <a:solidFill>
                  <a:srgbClr val="585858"/>
                </a:solidFill>
                <a:latin typeface="微软雅黑"/>
                <a:cs typeface="微软雅黑"/>
              </a:rPr>
              <a:t>在外平均时长（小时） 晚间睡眠平均时长（小时）</a:t>
            </a:r>
            <a:endParaRPr sz="1000">
              <a:latin typeface="微软雅黑"/>
              <a:cs typeface="微软雅黑"/>
            </a:endParaRPr>
          </a:p>
        </p:txBody>
      </p:sp>
      <p:sp>
        <p:nvSpPr>
          <p:cNvPr id="65" name="object 65"/>
          <p:cNvSpPr txBox="1"/>
          <p:nvPr/>
        </p:nvSpPr>
        <p:spPr>
          <a:xfrm>
            <a:off x="8135239" y="2492120"/>
            <a:ext cx="1986914" cy="23939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404040"/>
                </a:solidFill>
                <a:latin typeface="微软雅黑"/>
                <a:cs typeface="微软雅黑"/>
              </a:rPr>
              <a:t>中国儿童周末的一般日程</a:t>
            </a:r>
            <a:endParaRPr sz="1400">
              <a:latin typeface="微软雅黑"/>
              <a:cs typeface="微软雅黑"/>
            </a:endParaRPr>
          </a:p>
        </p:txBody>
      </p:sp>
      <p:sp>
        <p:nvSpPr>
          <p:cNvPr id="66" name="object 66"/>
          <p:cNvSpPr/>
          <p:nvPr/>
        </p:nvSpPr>
        <p:spPr>
          <a:xfrm>
            <a:off x="7059168" y="3386328"/>
            <a:ext cx="1831975" cy="524510"/>
          </a:xfrm>
          <a:custGeom>
            <a:rect l="l" t="t" r="r" b="b"/>
            <a:pathLst>
              <a:path w="1831975" h="524510">
                <a:moveTo>
                  <a:pt x="1831848" y="0"/>
                </a:moveTo>
                <a:lnTo>
                  <a:pt x="0" y="0"/>
                </a:lnTo>
                <a:lnTo>
                  <a:pt x="0" y="524256"/>
                </a:lnTo>
                <a:lnTo>
                  <a:pt x="1831848" y="524256"/>
                </a:lnTo>
                <a:lnTo>
                  <a:pt x="183184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7059168" y="4224528"/>
            <a:ext cx="1758950" cy="524510"/>
          </a:xfrm>
          <a:custGeom>
            <a:rect l="l" t="t" r="r" b="b"/>
            <a:pathLst>
              <a:path w="1758950" h="524510">
                <a:moveTo>
                  <a:pt x="1758696" y="0"/>
                </a:moveTo>
                <a:lnTo>
                  <a:pt x="0" y="0"/>
                </a:lnTo>
                <a:lnTo>
                  <a:pt x="0" y="524256"/>
                </a:lnTo>
                <a:lnTo>
                  <a:pt x="1758696" y="524256"/>
                </a:lnTo>
                <a:lnTo>
                  <a:pt x="1758696"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p:nvPr/>
        </p:nvSpPr>
        <p:spPr>
          <a:xfrm>
            <a:off x="7059168" y="5064252"/>
            <a:ext cx="1594485" cy="523240"/>
          </a:xfrm>
          <a:custGeom>
            <a:rect l="l" t="t" r="r" b="b"/>
            <a:pathLst>
              <a:path w="1594484" h="523239">
                <a:moveTo>
                  <a:pt x="1594103" y="0"/>
                </a:moveTo>
                <a:lnTo>
                  <a:pt x="0" y="0"/>
                </a:lnTo>
                <a:lnTo>
                  <a:pt x="0" y="522732"/>
                </a:lnTo>
                <a:lnTo>
                  <a:pt x="1594103" y="522732"/>
                </a:lnTo>
                <a:lnTo>
                  <a:pt x="1594103"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p:nvPr/>
        </p:nvSpPr>
        <p:spPr>
          <a:xfrm>
            <a:off x="8891016" y="3386328"/>
            <a:ext cx="1391920" cy="524510"/>
          </a:xfrm>
          <a:custGeom>
            <a:rect l="l" t="t" r="r" b="b"/>
            <a:pathLst>
              <a:path w="1391920" h="524510">
                <a:moveTo>
                  <a:pt x="1391411" y="0"/>
                </a:moveTo>
                <a:lnTo>
                  <a:pt x="0" y="0"/>
                </a:lnTo>
                <a:lnTo>
                  <a:pt x="0" y="524256"/>
                </a:lnTo>
                <a:lnTo>
                  <a:pt x="1391411" y="524256"/>
                </a:lnTo>
                <a:lnTo>
                  <a:pt x="1391411"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p:nvPr/>
        </p:nvSpPr>
        <p:spPr>
          <a:xfrm>
            <a:off x="8817864" y="4224528"/>
            <a:ext cx="1501140" cy="524510"/>
          </a:xfrm>
          <a:custGeom>
            <a:rect l="l" t="t" r="r" b="b"/>
            <a:pathLst>
              <a:path w="1501140" h="524510">
                <a:moveTo>
                  <a:pt x="1501139" y="0"/>
                </a:moveTo>
                <a:lnTo>
                  <a:pt x="0" y="0"/>
                </a:lnTo>
                <a:lnTo>
                  <a:pt x="0" y="524256"/>
                </a:lnTo>
                <a:lnTo>
                  <a:pt x="1501139" y="524256"/>
                </a:lnTo>
                <a:lnTo>
                  <a:pt x="1501139"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8653271" y="5064252"/>
            <a:ext cx="1629410" cy="523240"/>
          </a:xfrm>
          <a:custGeom>
            <a:rect l="l" t="t" r="r" b="b"/>
            <a:pathLst>
              <a:path w="1629407" h="523239">
                <a:moveTo>
                  <a:pt x="1629155" y="0"/>
                </a:moveTo>
                <a:lnTo>
                  <a:pt x="0" y="0"/>
                </a:lnTo>
                <a:lnTo>
                  <a:pt x="0" y="522732"/>
                </a:lnTo>
                <a:lnTo>
                  <a:pt x="1629155" y="522732"/>
                </a:lnTo>
                <a:lnTo>
                  <a:pt x="1629155"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p:nvPr/>
        </p:nvSpPr>
        <p:spPr>
          <a:xfrm>
            <a:off x="8891016" y="3386328"/>
            <a:ext cx="1391920" cy="524510"/>
          </a:xfrm>
          <a:custGeom>
            <a:rect l="l" t="t" r="r" b="b"/>
            <a:pathLst>
              <a:path w="1391920" h="524510">
                <a:moveTo>
                  <a:pt x="1391411" y="0"/>
                </a:moveTo>
                <a:lnTo>
                  <a:pt x="0" y="0"/>
                </a:lnTo>
                <a:lnTo>
                  <a:pt x="0" y="524256"/>
                </a:lnTo>
                <a:lnTo>
                  <a:pt x="1391411" y="524256"/>
                </a:lnTo>
                <a:lnTo>
                  <a:pt x="1391411"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p:nvPr/>
        </p:nvSpPr>
        <p:spPr>
          <a:xfrm>
            <a:off x="8817864" y="4224528"/>
            <a:ext cx="1501140" cy="524510"/>
          </a:xfrm>
          <a:custGeom>
            <a:rect l="l" t="t" r="r" b="b"/>
            <a:pathLst>
              <a:path w="1501140" h="524510">
                <a:moveTo>
                  <a:pt x="1501139" y="0"/>
                </a:moveTo>
                <a:lnTo>
                  <a:pt x="0" y="0"/>
                </a:lnTo>
                <a:lnTo>
                  <a:pt x="0" y="524256"/>
                </a:lnTo>
                <a:lnTo>
                  <a:pt x="1501139" y="524256"/>
                </a:lnTo>
                <a:lnTo>
                  <a:pt x="1501139"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object 74"/>
          <p:cNvSpPr/>
          <p:nvPr/>
        </p:nvSpPr>
        <p:spPr>
          <a:xfrm>
            <a:off x="8653271" y="5064252"/>
            <a:ext cx="1629410" cy="523240"/>
          </a:xfrm>
          <a:custGeom>
            <a:rect l="l" t="t" r="r" b="b"/>
            <a:pathLst>
              <a:path w="1629407" h="523239">
                <a:moveTo>
                  <a:pt x="1629155" y="0"/>
                </a:moveTo>
                <a:lnTo>
                  <a:pt x="0" y="0"/>
                </a:lnTo>
                <a:lnTo>
                  <a:pt x="0" y="522732"/>
                </a:lnTo>
                <a:lnTo>
                  <a:pt x="1629155" y="522732"/>
                </a:lnTo>
                <a:lnTo>
                  <a:pt x="1629155"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p:nvPr/>
        </p:nvSpPr>
        <p:spPr>
          <a:xfrm>
            <a:off x="10282428" y="3386328"/>
            <a:ext cx="1172210" cy="524510"/>
          </a:xfrm>
          <a:custGeom>
            <a:rect l="l" t="t" r="r" b="b"/>
            <a:pathLst>
              <a:path w="1172209" h="524510">
                <a:moveTo>
                  <a:pt x="1171955" y="0"/>
                </a:moveTo>
                <a:lnTo>
                  <a:pt x="0" y="0"/>
                </a:lnTo>
                <a:lnTo>
                  <a:pt x="0" y="524256"/>
                </a:lnTo>
                <a:lnTo>
                  <a:pt x="1171955" y="524256"/>
                </a:lnTo>
                <a:lnTo>
                  <a:pt x="1171955"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p:nvPr/>
        </p:nvSpPr>
        <p:spPr>
          <a:xfrm>
            <a:off x="10319004" y="4224528"/>
            <a:ext cx="1135380" cy="524510"/>
          </a:xfrm>
          <a:custGeom>
            <a:rect l="l" t="t" r="r" b="b"/>
            <a:pathLst>
              <a:path w="1135379" h="524510">
                <a:moveTo>
                  <a:pt x="1135379" y="0"/>
                </a:moveTo>
                <a:lnTo>
                  <a:pt x="0" y="0"/>
                </a:lnTo>
                <a:lnTo>
                  <a:pt x="0" y="524256"/>
                </a:lnTo>
                <a:lnTo>
                  <a:pt x="1135379" y="524256"/>
                </a:lnTo>
                <a:lnTo>
                  <a:pt x="1135379"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p:nvPr/>
        </p:nvSpPr>
        <p:spPr>
          <a:xfrm>
            <a:off x="10282428" y="5064252"/>
            <a:ext cx="1172210" cy="523240"/>
          </a:xfrm>
          <a:custGeom>
            <a:rect l="l" t="t" r="r" b="b"/>
            <a:pathLst>
              <a:path w="1172209" h="523239">
                <a:moveTo>
                  <a:pt x="1171955" y="0"/>
                </a:moveTo>
                <a:lnTo>
                  <a:pt x="0" y="0"/>
                </a:lnTo>
                <a:lnTo>
                  <a:pt x="0" y="522732"/>
                </a:lnTo>
                <a:lnTo>
                  <a:pt x="1171955" y="522732"/>
                </a:lnTo>
                <a:lnTo>
                  <a:pt x="1171955"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10282428" y="3386328"/>
            <a:ext cx="1172210" cy="524510"/>
          </a:xfrm>
          <a:custGeom>
            <a:rect l="l" t="t" r="r" b="b"/>
            <a:pathLst>
              <a:path w="1172209" h="524510">
                <a:moveTo>
                  <a:pt x="1171955" y="0"/>
                </a:moveTo>
                <a:lnTo>
                  <a:pt x="0" y="0"/>
                </a:lnTo>
                <a:lnTo>
                  <a:pt x="0" y="524256"/>
                </a:lnTo>
                <a:lnTo>
                  <a:pt x="1171955" y="524256"/>
                </a:lnTo>
                <a:lnTo>
                  <a:pt x="1171955"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10319004" y="4224528"/>
            <a:ext cx="1135380" cy="524510"/>
          </a:xfrm>
          <a:custGeom>
            <a:rect l="l" t="t" r="r" b="b"/>
            <a:pathLst>
              <a:path w="1135379" h="524510">
                <a:moveTo>
                  <a:pt x="1135379" y="0"/>
                </a:moveTo>
                <a:lnTo>
                  <a:pt x="0" y="0"/>
                </a:lnTo>
                <a:lnTo>
                  <a:pt x="0" y="524256"/>
                </a:lnTo>
                <a:lnTo>
                  <a:pt x="1135379" y="524256"/>
                </a:lnTo>
                <a:lnTo>
                  <a:pt x="1135379"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10282428" y="5064252"/>
            <a:ext cx="1172210" cy="523240"/>
          </a:xfrm>
          <a:custGeom>
            <a:rect l="l" t="t" r="r" b="b"/>
            <a:pathLst>
              <a:path w="1172209" h="523239">
                <a:moveTo>
                  <a:pt x="1171955" y="0"/>
                </a:moveTo>
                <a:lnTo>
                  <a:pt x="0" y="0"/>
                </a:lnTo>
                <a:lnTo>
                  <a:pt x="0" y="522732"/>
                </a:lnTo>
                <a:lnTo>
                  <a:pt x="1171955" y="522732"/>
                </a:lnTo>
                <a:lnTo>
                  <a:pt x="1171955" y="0"/>
                </a:lnTo>
                <a:close/>
              </a:path>
            </a:pathLst>
          </a:custGeom>
          <a:ln w="9144">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txBox="1"/>
          <p:nvPr/>
        </p:nvSpPr>
        <p:spPr>
          <a:xfrm>
            <a:off x="7847710" y="3561410"/>
            <a:ext cx="2673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10.0</a:t>
            </a:r>
            <a:endParaRPr sz="1000">
              <a:latin typeface="微软雅黑"/>
              <a:cs typeface="微软雅黑"/>
            </a:endParaRPr>
          </a:p>
        </p:txBody>
      </p:sp>
      <p:sp>
        <p:nvSpPr>
          <p:cNvPr id="82" name="object 82"/>
          <p:cNvSpPr txBox="1"/>
          <p:nvPr/>
        </p:nvSpPr>
        <p:spPr>
          <a:xfrm>
            <a:off x="7849234" y="4400169"/>
            <a:ext cx="19240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9.6</a:t>
            </a:r>
            <a:endParaRPr sz="1000">
              <a:latin typeface="微软雅黑"/>
              <a:cs typeface="微软雅黑"/>
            </a:endParaRPr>
          </a:p>
        </p:txBody>
      </p:sp>
      <p:sp>
        <p:nvSpPr>
          <p:cNvPr id="83" name="object 83"/>
          <p:cNvSpPr txBox="1"/>
          <p:nvPr/>
        </p:nvSpPr>
        <p:spPr>
          <a:xfrm>
            <a:off x="7766939" y="5238750"/>
            <a:ext cx="19240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8.7</a:t>
            </a:r>
            <a:endParaRPr sz="1000">
              <a:latin typeface="微软雅黑"/>
              <a:cs typeface="微软雅黑"/>
            </a:endParaRPr>
          </a:p>
        </p:txBody>
      </p:sp>
      <p:sp>
        <p:nvSpPr>
          <p:cNvPr id="84" name="object 84"/>
          <p:cNvSpPr txBox="1"/>
          <p:nvPr/>
        </p:nvSpPr>
        <p:spPr>
          <a:xfrm>
            <a:off x="9497568" y="3561410"/>
            <a:ext cx="19177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10">
                <a:solidFill>
                  <a:srgbClr val="585858"/>
                </a:solidFill>
                <a:latin typeface="微软雅黑"/>
                <a:cs typeface="微软雅黑"/>
              </a:rPr>
              <a:t>7.6</a:t>
            </a:r>
            <a:endParaRPr sz="1000">
              <a:latin typeface="微软雅黑"/>
              <a:cs typeface="微软雅黑"/>
            </a:endParaRPr>
          </a:p>
        </p:txBody>
      </p:sp>
      <p:sp>
        <p:nvSpPr>
          <p:cNvPr id="85" name="object 85"/>
          <p:cNvSpPr txBox="1"/>
          <p:nvPr/>
        </p:nvSpPr>
        <p:spPr>
          <a:xfrm>
            <a:off x="9479280" y="4400169"/>
            <a:ext cx="19240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8.2</a:t>
            </a:r>
            <a:endParaRPr sz="1000">
              <a:latin typeface="微软雅黑"/>
              <a:cs typeface="微软雅黑"/>
            </a:endParaRPr>
          </a:p>
        </p:txBody>
      </p:sp>
      <p:sp>
        <p:nvSpPr>
          <p:cNvPr id="86" name="object 86"/>
          <p:cNvSpPr txBox="1"/>
          <p:nvPr/>
        </p:nvSpPr>
        <p:spPr>
          <a:xfrm>
            <a:off x="9378695" y="5238750"/>
            <a:ext cx="19240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8.9</a:t>
            </a:r>
            <a:endParaRPr sz="1000">
              <a:latin typeface="微软雅黑"/>
              <a:cs typeface="微软雅黑"/>
            </a:endParaRPr>
          </a:p>
        </p:txBody>
      </p:sp>
      <p:sp>
        <p:nvSpPr>
          <p:cNvPr id="87" name="object 87"/>
          <p:cNvSpPr txBox="1"/>
          <p:nvPr/>
        </p:nvSpPr>
        <p:spPr>
          <a:xfrm>
            <a:off x="10282428" y="3561410"/>
            <a:ext cx="117221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 algn="ctr">
              <a:lnSpc>
                <a:spcPct val="100000"/>
              </a:lnSpc>
              <a:spcBef>
                <a:spcPts val="95"/>
              </a:spcBef>
            </a:pPr>
            <a:r>
              <a:rPr sz="1000" spc="-10">
                <a:solidFill>
                  <a:srgbClr val="585858"/>
                </a:solidFill>
                <a:latin typeface="微软雅黑"/>
                <a:cs typeface="微软雅黑"/>
              </a:rPr>
              <a:t>6.4</a:t>
            </a:r>
            <a:endParaRPr sz="1000">
              <a:latin typeface="微软雅黑"/>
              <a:cs typeface="微软雅黑"/>
            </a:endParaRPr>
          </a:p>
        </p:txBody>
      </p:sp>
      <p:sp>
        <p:nvSpPr>
          <p:cNvPr id="88" name="object 88"/>
          <p:cNvSpPr txBox="1"/>
          <p:nvPr/>
        </p:nvSpPr>
        <p:spPr>
          <a:xfrm>
            <a:off x="10319004" y="4400169"/>
            <a:ext cx="113538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 algn="ctr">
              <a:lnSpc>
                <a:spcPct val="100000"/>
              </a:lnSpc>
              <a:spcBef>
                <a:spcPts val="95"/>
              </a:spcBef>
            </a:pPr>
            <a:r>
              <a:rPr sz="1000" spc="-5">
                <a:solidFill>
                  <a:srgbClr val="585858"/>
                </a:solidFill>
                <a:latin typeface="微软雅黑"/>
                <a:cs typeface="微软雅黑"/>
              </a:rPr>
              <a:t>6.2</a:t>
            </a:r>
            <a:endParaRPr sz="1000">
              <a:latin typeface="微软雅黑"/>
              <a:cs typeface="微软雅黑"/>
            </a:endParaRPr>
          </a:p>
        </p:txBody>
      </p:sp>
      <p:sp>
        <p:nvSpPr>
          <p:cNvPr id="89" name="object 89"/>
          <p:cNvSpPr txBox="1"/>
          <p:nvPr/>
        </p:nvSpPr>
        <p:spPr>
          <a:xfrm>
            <a:off x="10282428" y="5238750"/>
            <a:ext cx="117221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05" algn="ctr">
              <a:lnSpc>
                <a:spcPct val="100000"/>
              </a:lnSpc>
              <a:spcBef>
                <a:spcPts val="95"/>
              </a:spcBef>
            </a:pPr>
            <a:r>
              <a:rPr sz="1000" spc="-5">
                <a:solidFill>
                  <a:srgbClr val="585858"/>
                </a:solidFill>
                <a:latin typeface="微软雅黑"/>
                <a:cs typeface="微软雅黑"/>
              </a:rPr>
              <a:t>6.4</a:t>
            </a:r>
            <a:endParaRPr sz="1000">
              <a:latin typeface="微软雅黑"/>
              <a:cs typeface="微软雅黑"/>
            </a:endParaRPr>
          </a:p>
        </p:txBody>
      </p:sp>
      <p:sp>
        <p:nvSpPr>
          <p:cNvPr id="90" name="object 90"/>
          <p:cNvSpPr txBox="1"/>
          <p:nvPr/>
        </p:nvSpPr>
        <p:spPr>
          <a:xfrm>
            <a:off x="6154673" y="3332461"/>
            <a:ext cx="787400" cy="548005"/>
          </a:xfrm>
          <a:prstGeom prst="rect">
            <a:avLst/>
          </a:prstGeom>
        </p:spPr>
        <p:txBody>
          <a:bodyPr vert="horz" wrap="square" lIns="0" tIns="908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715"/>
              </a:spcBef>
            </a:pPr>
            <a:r>
              <a:rPr sz="1200" spc="-5">
                <a:solidFill>
                  <a:srgbClr val="585858"/>
                </a:solidFill>
                <a:latin typeface="微软雅黑"/>
                <a:cs typeface="微软雅黑"/>
              </a:rPr>
              <a:t>3-6</a:t>
            </a:r>
            <a:r>
              <a:rPr sz="1200">
                <a:solidFill>
                  <a:srgbClr val="585858"/>
                </a:solidFill>
                <a:latin typeface="微软雅黑"/>
                <a:cs typeface="微软雅黑"/>
              </a:rPr>
              <a:t>岁</a:t>
            </a:r>
            <a:endParaRPr sz="1200">
              <a:latin typeface="微软雅黑"/>
              <a:cs typeface="微软雅黑"/>
            </a:endParaRPr>
          </a:p>
          <a:p>
            <a:pPr algn="ctr">
              <a:lnSpc>
                <a:spcPct val="100000"/>
              </a:lnSpc>
              <a:spcBef>
                <a:spcPts val="615"/>
              </a:spcBef>
            </a:pPr>
            <a:r>
              <a:rPr sz="1200">
                <a:solidFill>
                  <a:srgbClr val="585858"/>
                </a:solidFill>
                <a:latin typeface="微软雅黑"/>
                <a:cs typeface="微软雅黑"/>
              </a:rPr>
              <a:t>（幼儿园）</a:t>
            </a:r>
            <a:endParaRPr sz="1200">
              <a:latin typeface="微软雅黑"/>
              <a:cs typeface="微软雅黑"/>
            </a:endParaRPr>
          </a:p>
        </p:txBody>
      </p:sp>
      <p:sp>
        <p:nvSpPr>
          <p:cNvPr id="91" name="object 91"/>
          <p:cNvSpPr txBox="1"/>
          <p:nvPr/>
        </p:nvSpPr>
        <p:spPr>
          <a:xfrm>
            <a:off x="6307073" y="4171569"/>
            <a:ext cx="635000" cy="546735"/>
          </a:xfrm>
          <a:prstGeom prst="rect">
            <a:avLst/>
          </a:prstGeom>
        </p:spPr>
        <p:txBody>
          <a:bodyPr vert="horz" wrap="square" lIns="0" tIns="901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3660">
              <a:lnSpc>
                <a:spcPct val="100000"/>
              </a:lnSpc>
              <a:spcBef>
                <a:spcPts val="710"/>
              </a:spcBef>
            </a:pPr>
            <a:r>
              <a:rPr sz="1200" spc="-5">
                <a:solidFill>
                  <a:srgbClr val="585858"/>
                </a:solidFill>
                <a:latin typeface="微软雅黑"/>
                <a:cs typeface="微软雅黑"/>
              </a:rPr>
              <a:t>6-12</a:t>
            </a:r>
            <a:r>
              <a:rPr sz="1200">
                <a:solidFill>
                  <a:srgbClr val="585858"/>
                </a:solidFill>
                <a:latin typeface="微软雅黑"/>
                <a:cs typeface="微软雅黑"/>
              </a:rPr>
              <a:t>岁</a:t>
            </a:r>
            <a:endParaRPr sz="1200">
              <a:latin typeface="微软雅黑"/>
              <a:cs typeface="微软雅黑"/>
            </a:endParaRPr>
          </a:p>
          <a:p>
            <a:pPr marL="12700">
              <a:lnSpc>
                <a:spcPct val="100000"/>
              </a:lnSpc>
              <a:spcBef>
                <a:spcPts val="615"/>
              </a:spcBef>
            </a:pPr>
            <a:r>
              <a:rPr sz="1200">
                <a:solidFill>
                  <a:srgbClr val="585858"/>
                </a:solidFill>
                <a:latin typeface="微软雅黑"/>
                <a:cs typeface="微软雅黑"/>
              </a:rPr>
              <a:t>（小学）</a:t>
            </a:r>
            <a:endParaRPr sz="1200">
              <a:latin typeface="微软雅黑"/>
              <a:cs typeface="微软雅黑"/>
            </a:endParaRPr>
          </a:p>
        </p:txBody>
      </p:sp>
      <p:sp>
        <p:nvSpPr>
          <p:cNvPr id="92" name="object 92"/>
          <p:cNvSpPr txBox="1"/>
          <p:nvPr/>
        </p:nvSpPr>
        <p:spPr>
          <a:xfrm>
            <a:off x="6307073" y="5010150"/>
            <a:ext cx="635000" cy="546735"/>
          </a:xfrm>
          <a:prstGeom prst="rect">
            <a:avLst/>
          </a:prstGeom>
        </p:spPr>
        <p:txBody>
          <a:bodyPr vert="horz" wrap="square" lIns="0" tIns="901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305">
              <a:lnSpc>
                <a:spcPct val="100000"/>
              </a:lnSpc>
              <a:spcBef>
                <a:spcPts val="710"/>
              </a:spcBef>
            </a:pPr>
            <a:r>
              <a:rPr sz="1200">
                <a:solidFill>
                  <a:srgbClr val="585858"/>
                </a:solidFill>
                <a:latin typeface="微软雅黑"/>
                <a:cs typeface="微软雅黑"/>
              </a:rPr>
              <a:t>12</a:t>
            </a:r>
            <a:r>
              <a:rPr sz="1200" spc="-5">
                <a:solidFill>
                  <a:srgbClr val="585858"/>
                </a:solidFill>
                <a:latin typeface="微软雅黑"/>
                <a:cs typeface="微软雅黑"/>
              </a:rPr>
              <a:t>-</a:t>
            </a:r>
            <a:r>
              <a:rPr sz="1200">
                <a:solidFill>
                  <a:srgbClr val="585858"/>
                </a:solidFill>
                <a:latin typeface="微软雅黑"/>
                <a:cs typeface="微软雅黑"/>
              </a:rPr>
              <a:t>18岁</a:t>
            </a:r>
            <a:endParaRPr sz="1200">
              <a:latin typeface="微软雅黑"/>
              <a:cs typeface="微软雅黑"/>
            </a:endParaRPr>
          </a:p>
          <a:p>
            <a:pPr marL="12700">
              <a:lnSpc>
                <a:spcPct val="100000"/>
              </a:lnSpc>
              <a:spcBef>
                <a:spcPts val="610"/>
              </a:spcBef>
            </a:pPr>
            <a:r>
              <a:rPr sz="1200">
                <a:solidFill>
                  <a:srgbClr val="585858"/>
                </a:solidFill>
                <a:latin typeface="微软雅黑"/>
                <a:cs typeface="微软雅黑"/>
              </a:rPr>
              <a:t>（中学）</a:t>
            </a:r>
            <a:endParaRPr sz="1200">
              <a:latin typeface="微软雅黑"/>
              <a:cs typeface="微软雅黑"/>
            </a:endParaRPr>
          </a:p>
        </p:txBody>
      </p:sp>
      <p:sp>
        <p:nvSpPr>
          <p:cNvPr id="93" name="object 93"/>
          <p:cNvSpPr/>
          <p:nvPr/>
        </p:nvSpPr>
        <p:spPr>
          <a:xfrm>
            <a:off x="7144511" y="5765291"/>
            <a:ext cx="64135" cy="64135"/>
          </a:xfrm>
          <a:custGeom>
            <a:rect l="l" t="t" r="r" b="b"/>
            <a:pathLst>
              <a:path w="64132" h="64135">
                <a:moveTo>
                  <a:pt x="0" y="64008"/>
                </a:moveTo>
                <a:lnTo>
                  <a:pt x="64007" y="64008"/>
                </a:lnTo>
                <a:lnTo>
                  <a:pt x="64007" y="0"/>
                </a:lnTo>
                <a:lnTo>
                  <a:pt x="0" y="0"/>
                </a:lnTo>
                <a:lnTo>
                  <a:pt x="0" y="64008"/>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object 94"/>
          <p:cNvSpPr/>
          <p:nvPr/>
        </p:nvSpPr>
        <p:spPr>
          <a:xfrm>
            <a:off x="9425940" y="5765291"/>
            <a:ext cx="64135" cy="64135"/>
          </a:xfrm>
          <a:custGeom>
            <a:rect l="l" t="t" r="r" b="b"/>
            <a:pathLst>
              <a:path w="64132" h="64135">
                <a:moveTo>
                  <a:pt x="0" y="64008"/>
                </a:moveTo>
                <a:lnTo>
                  <a:pt x="64007" y="64008"/>
                </a:lnTo>
                <a:lnTo>
                  <a:pt x="64007" y="0"/>
                </a:lnTo>
                <a:lnTo>
                  <a:pt x="0" y="0"/>
                </a:lnTo>
                <a:lnTo>
                  <a:pt x="0" y="64008"/>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object 95"/>
          <p:cNvSpPr txBox="1"/>
          <p:nvPr/>
        </p:nvSpPr>
        <p:spPr>
          <a:xfrm>
            <a:off x="9504933" y="5707176"/>
            <a:ext cx="129032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在家平均时长（小时）</a:t>
            </a:r>
            <a:endParaRPr sz="1000">
              <a:latin typeface="微软雅黑"/>
              <a:cs typeface="微软雅黑"/>
            </a:endParaRPr>
          </a:p>
        </p:txBody>
      </p:sp>
      <p:sp>
        <p:nvSpPr>
          <p:cNvPr id="96" name="object 96"/>
          <p:cNvSpPr/>
          <p:nvPr/>
        </p:nvSpPr>
        <p:spPr>
          <a:xfrm>
            <a:off x="7144511" y="6001511"/>
            <a:ext cx="64135" cy="64135"/>
          </a:xfrm>
          <a:custGeom>
            <a:rect l="l" t="t" r="r" b="b"/>
            <a:pathLst>
              <a:path w="64132" h="64135">
                <a:moveTo>
                  <a:pt x="0" y="64007"/>
                </a:moveTo>
                <a:lnTo>
                  <a:pt x="64007" y="64007"/>
                </a:lnTo>
                <a:lnTo>
                  <a:pt x="64007" y="0"/>
                </a:lnTo>
                <a:lnTo>
                  <a:pt x="0" y="0"/>
                </a:lnTo>
                <a:lnTo>
                  <a:pt x="0" y="64007"/>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7" name="object 97"/>
          <p:cNvSpPr txBox="1"/>
          <p:nvPr/>
        </p:nvSpPr>
        <p:spPr>
          <a:xfrm>
            <a:off x="7223506" y="5622442"/>
            <a:ext cx="1850389" cy="498475"/>
          </a:xfrm>
          <a:prstGeom prst="rect">
            <a:avLst/>
          </a:prstGeom>
        </p:spPr>
        <p:txBody>
          <a:bodyPr vert="horz" wrap="square" lIns="0" tIns="9652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760"/>
              </a:spcBef>
            </a:pPr>
            <a:r>
              <a:rPr sz="1000" spc="-5">
                <a:solidFill>
                  <a:srgbClr val="585858"/>
                </a:solidFill>
                <a:latin typeface="微软雅黑"/>
                <a:cs typeface="微软雅黑"/>
              </a:rPr>
              <a:t>晚间睡眠平均时长（小时）</a:t>
            </a:r>
            <a:endParaRPr sz="1000">
              <a:latin typeface="微软雅黑"/>
              <a:cs typeface="微软雅黑"/>
            </a:endParaRPr>
          </a:p>
          <a:p>
            <a:pPr marL="12700">
              <a:lnSpc>
                <a:spcPct val="100000"/>
              </a:lnSpc>
              <a:spcBef>
                <a:spcPts val="665"/>
              </a:spcBef>
            </a:pPr>
            <a:r>
              <a:rPr sz="1000" spc="-5">
                <a:solidFill>
                  <a:srgbClr val="585858"/>
                </a:solidFill>
                <a:latin typeface="微软雅黑"/>
                <a:cs typeface="微软雅黑"/>
              </a:rPr>
              <a:t>在外培</a:t>
            </a:r>
            <a:r>
              <a:rPr sz="1000" spc="-10">
                <a:solidFill>
                  <a:srgbClr val="585858"/>
                </a:solidFill>
                <a:latin typeface="微软雅黑"/>
                <a:cs typeface="微软雅黑"/>
              </a:rPr>
              <a:t>训</a:t>
            </a:r>
            <a:r>
              <a:rPr sz="1000" spc="-15">
                <a:solidFill>
                  <a:srgbClr val="585858"/>
                </a:solidFill>
                <a:latin typeface="微软雅黑"/>
                <a:cs typeface="微软雅黑"/>
              </a:rPr>
              <a:t>/</a:t>
            </a:r>
            <a:r>
              <a:rPr sz="1000" spc="-5">
                <a:solidFill>
                  <a:srgbClr val="585858"/>
                </a:solidFill>
                <a:latin typeface="微软雅黑"/>
                <a:cs typeface="微软雅黑"/>
              </a:rPr>
              <a:t>休闲平均时长（小时）</a:t>
            </a:r>
            <a:endParaRPr sz="1000">
              <a:latin typeface="微软雅黑"/>
              <a:cs typeface="微软雅黑"/>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06173" y="6551168"/>
            <a:ext cx="184150" cy="18732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a:solidFill>
                  <a:srgbClr val="A6A6A6"/>
                </a:solidFill>
                <a:latin typeface="微软雅黑"/>
                <a:cs typeface="微软雅黑"/>
              </a:rPr>
              <a:t>20</a:t>
            </a:r>
            <a:endParaRPr sz="1050">
              <a:latin typeface="微软雅黑"/>
              <a:cs typeface="微软雅黑"/>
            </a:endParaRPr>
          </a:p>
        </p:txBody>
      </p:sp>
      <p:sp>
        <p:nvSpPr>
          <p:cNvPr id="15" name="object 15"/>
          <p:cNvSpPr txBox="1"/>
          <p:nvPr/>
        </p:nvSpPr>
        <p:spPr>
          <a:xfrm>
            <a:off x="10565130" y="6609080"/>
            <a:ext cx="1102360" cy="136576"/>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endParaRPr sz="800">
              <a:latin typeface="微软雅黑"/>
              <a:cs typeface="微软雅黑"/>
            </a:endParaRPr>
          </a:p>
        </p:txBody>
      </p:sp>
      <p:sp>
        <p:nvSpPr>
          <p:cNvPr id="16" name="object 16"/>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a:spLocks noGrp="1"/>
          </p:cNvSpPr>
          <p:nvPr>
            <p:ph type="title"/>
          </p:nvPr>
        </p:nvSpPr>
        <p:spPr>
          <a:xfrm>
            <a:off x="526795" y="482041"/>
            <a:ext cx="7413625" cy="514350"/>
          </a:xfrm>
          <a:prstGeom prst="rect">
            <a:avLst/>
          </a:prstGeom>
        </p:spPr>
        <p:txBody>
          <a:bodyPr vert="horz" wrap="square" lIns="0" tIns="13335" rIns="0" bIns="0" rtlCol="0">
            <a:spAutoFit/>
          </a:bodyPr>
          <a:lstStyle/>
          <a:p>
            <a:pPr marL="12700">
              <a:lnSpc>
                <a:spcPct val="100000"/>
              </a:lnSpc>
              <a:spcBef>
                <a:spcPts val="105"/>
              </a:spcBef>
            </a:pPr>
            <a:r>
              <a:rPr/>
              <a:t>儿童的家庭生活</a:t>
            </a:r>
            <a:r>
              <a:rPr spc="-5"/>
              <a:t>——</a:t>
            </a:r>
            <a:r>
              <a:rPr spc="5"/>
              <a:t>在家时长</a:t>
            </a:r>
            <a:r>
              <a:rPr spc="-10"/>
              <a:t>与</a:t>
            </a:r>
            <a:r>
              <a:rPr spc="5"/>
              <a:t>主</a:t>
            </a:r>
            <a:r>
              <a:rPr spc="-15"/>
              <a:t>要</a:t>
            </a:r>
            <a:r>
              <a:rPr spc="5"/>
              <a:t>活动</a:t>
            </a:r>
          </a:p>
        </p:txBody>
      </p:sp>
      <p:sp>
        <p:nvSpPr>
          <p:cNvPr id="18" name="object 18"/>
          <p:cNvSpPr txBox="1"/>
          <p:nvPr/>
        </p:nvSpPr>
        <p:spPr>
          <a:xfrm>
            <a:off x="532282" y="6369507"/>
            <a:ext cx="5134610" cy="1479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p:txBody>
      </p:sp>
      <p:sp>
        <p:nvSpPr>
          <p:cNvPr id="19" name="object 19"/>
          <p:cNvSpPr/>
          <p:nvPr/>
        </p:nvSpPr>
        <p:spPr>
          <a:xfrm>
            <a:off x="2228088" y="4290059"/>
            <a:ext cx="532130" cy="146685"/>
          </a:xfrm>
          <a:custGeom>
            <a:rect l="l" t="t" r="r" b="b"/>
            <a:pathLst>
              <a:path w="532130" h="146685">
                <a:moveTo>
                  <a:pt x="531876" y="0"/>
                </a:moveTo>
                <a:lnTo>
                  <a:pt x="0" y="146303"/>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3648455" y="4002023"/>
            <a:ext cx="532130" cy="288290"/>
          </a:xfrm>
          <a:custGeom>
            <a:rect l="l" t="t" r="r" b="b"/>
            <a:pathLst>
              <a:path w="532129" h="288289">
                <a:moveTo>
                  <a:pt x="531876" y="0"/>
                </a:moveTo>
                <a:lnTo>
                  <a:pt x="0" y="288036"/>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2228088" y="3806952"/>
            <a:ext cx="532130" cy="165100"/>
          </a:xfrm>
          <a:custGeom>
            <a:rect l="l" t="t" r="r" b="b"/>
            <a:pathLst>
              <a:path w="532130" h="165100">
                <a:moveTo>
                  <a:pt x="531876" y="0"/>
                </a:moveTo>
                <a:lnTo>
                  <a:pt x="0" y="164592"/>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3648455" y="3631691"/>
            <a:ext cx="532130" cy="175260"/>
          </a:xfrm>
          <a:custGeom>
            <a:rect l="l" t="t" r="r" b="b"/>
            <a:pathLst>
              <a:path w="532129" h="175260">
                <a:moveTo>
                  <a:pt x="531876" y="0"/>
                </a:moveTo>
                <a:lnTo>
                  <a:pt x="0" y="175259"/>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23" name="object 23"/>
          <p:cNvGraphicFramePr>
            <a:graphicFrameLocks noGrp="1"/>
          </p:cNvGraphicFramePr>
          <p:nvPr/>
        </p:nvGraphicFramePr>
        <p:xfrm>
          <a:off x="1072896" y="2950464"/>
          <a:ext cx="4261484" cy="2346956"/>
        </p:xfrm>
        <a:graphic>
          <a:graphicData uri="http://schemas.openxmlformats.org/drawingml/2006/table">
            <a:tbl>
              <a:tblPr firstRow="1" bandRow="1">
                <a:tableStyleId>{2D5ABB26-0587-4C30-8999-92F81FD0307C}</a:tableStyleId>
              </a:tblPr>
              <a:tblGrid>
                <a:gridCol w="265430">
                  <a:extLst>
                    <a:ext uri="{9D8B030D-6E8A-4147-A177-3AD203B41FA5}">
                      <a16:colId xmlns:a16="http://schemas.microsoft.com/office/drawing/2014/main" val="20000"/>
                    </a:ext>
                  </a:extLst>
                </a:gridCol>
                <a:gridCol w="889000">
                  <a:extLst>
                    <a:ext uri="{9D8B030D-6E8A-4147-A177-3AD203B41FA5}">
                      <a16:colId xmlns:a16="http://schemas.microsoft.com/office/drawing/2014/main" val="20001"/>
                    </a:ext>
                  </a:extLst>
                </a:gridCol>
                <a:gridCol w="532130">
                  <a:extLst>
                    <a:ext uri="{9D8B030D-6E8A-4147-A177-3AD203B41FA5}">
                      <a16:colId xmlns:a16="http://schemas.microsoft.com/office/drawing/2014/main" val="20002"/>
                    </a:ext>
                  </a:extLst>
                </a:gridCol>
                <a:gridCol w="889000">
                  <a:extLst>
                    <a:ext uri="{9D8B030D-6E8A-4147-A177-3AD203B41FA5}">
                      <a16:colId xmlns:a16="http://schemas.microsoft.com/office/drawing/2014/main" val="20003"/>
                    </a:ext>
                  </a:extLst>
                </a:gridCol>
                <a:gridCol w="532130">
                  <a:extLst>
                    <a:ext uri="{9D8B030D-6E8A-4147-A177-3AD203B41FA5}">
                      <a16:colId xmlns:a16="http://schemas.microsoft.com/office/drawing/2014/main" val="20004"/>
                    </a:ext>
                  </a:extLst>
                </a:gridCol>
                <a:gridCol w="887094">
                  <a:extLst>
                    <a:ext uri="{9D8B030D-6E8A-4147-A177-3AD203B41FA5}">
                      <a16:colId xmlns:a16="http://schemas.microsoft.com/office/drawing/2014/main" val="20005"/>
                    </a:ext>
                  </a:extLst>
                </a:gridCol>
                <a:gridCol w="266700">
                  <a:extLst>
                    <a:ext uri="{9D8B030D-6E8A-4147-A177-3AD203B41FA5}">
                      <a16:colId xmlns:a16="http://schemas.microsoft.com/office/drawing/2014/main" val="20006"/>
                    </a:ext>
                  </a:extLst>
                </a:gridCol>
              </a:tblGrid>
              <a:tr h="275843">
                <a:tc rowSpan="7">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gn="ctr">
                        <a:lnSpc>
                          <a:spcPct val="100000"/>
                        </a:lnSpc>
                        <a:spcBef>
                          <a:spcPts val="515"/>
                        </a:spcBef>
                      </a:pPr>
                      <a:r>
                        <a:rPr sz="1000" spc="-5">
                          <a:solidFill>
                            <a:srgbClr val="585858"/>
                          </a:solidFill>
                          <a:latin typeface="微软雅黑"/>
                          <a:cs typeface="微软雅黑"/>
                        </a:rPr>
                        <a:t>12.0%</a:t>
                      </a:r>
                      <a:endParaRPr sz="1000">
                        <a:latin typeface="微软雅黑"/>
                        <a:cs typeface="微软雅黑"/>
                      </a:endParaRPr>
                    </a:p>
                  </a:txBody>
                  <a:tcPr marL="0" marR="0" marT="65405" marB="0">
                    <a:solidFill>
                      <a:srgbClr val="1EC7F3"/>
                    </a:solidFill>
                  </a:tcPr>
                </a:tc>
                <a:tc>
                  <a:txBody>
                    <a:bodyPr vert="horz" wrap="square"/>
                    <a:lstStyle/>
                    <a:p>
                      <a:pPr>
                        <a:lnSpc>
                          <a:spcPct val="100000"/>
                        </a:lnSpc>
                      </a:pPr>
                      <a:endParaRPr sz="1200">
                        <a:latin typeface="Times New Roman"/>
                        <a:cs typeface="Times New Roman"/>
                      </a:endParaRPr>
                    </a:p>
                  </a:txBody>
                  <a:tcPr marL="0" marR="0" marT="0" marB="0">
                    <a:lnT w="3175">
                      <a:solidFill>
                        <a:srgbClr val="D9D9D9"/>
                      </a:solidFill>
                      <a:prstDash val="solid"/>
                    </a:lnT>
                    <a:lnB w="19050">
                      <a:solidFill>
                        <a:srgbClr val="D9D9D9"/>
                      </a:solidFill>
                      <a:prstDash val="solid"/>
                    </a:lnB>
                  </a:tcPr>
                </a:tc>
                <a:tc>
                  <a:txBody>
                    <a:bodyPr vert="horz" wrap="square"/>
                    <a:lstStyle/>
                    <a:p>
                      <a:pPr marL="260350">
                        <a:lnSpc>
                          <a:spcPct val="100000"/>
                        </a:lnSpc>
                        <a:spcBef>
                          <a:spcPts val="470"/>
                        </a:spcBef>
                      </a:pPr>
                      <a:r>
                        <a:rPr sz="1000" spc="-5">
                          <a:solidFill>
                            <a:srgbClr val="585858"/>
                          </a:solidFill>
                          <a:latin typeface="微软雅黑"/>
                          <a:cs typeface="微软雅黑"/>
                        </a:rPr>
                        <a:t>11.5%</a:t>
                      </a:r>
                      <a:endParaRPr sz="1000">
                        <a:latin typeface="微软雅黑"/>
                        <a:cs typeface="微软雅黑"/>
                      </a:endParaRPr>
                    </a:p>
                  </a:txBody>
                  <a:tcPr marL="0" marR="0" marT="59690" marB="0">
                    <a:solidFill>
                      <a:srgbClr val="1EC7F3"/>
                    </a:solidFill>
                  </a:tcPr>
                </a:tc>
                <a:tc>
                  <a:txBody>
                    <a:bodyPr vert="horz" wrap="square"/>
                    <a:lstStyle/>
                    <a:p>
                      <a:pPr>
                        <a:lnSpc>
                          <a:spcPct val="100000"/>
                        </a:lnSpc>
                      </a:pPr>
                      <a:endParaRPr sz="1200">
                        <a:latin typeface="Times New Roman"/>
                        <a:cs typeface="Times New Roman"/>
                      </a:endParaRPr>
                    </a:p>
                  </a:txBody>
                  <a:tcPr marL="0" marR="0" marT="0" marB="0">
                    <a:lnT w="3175">
                      <a:solidFill>
                        <a:srgbClr val="D9D9D9"/>
                      </a:solidFill>
                      <a:prstDash val="solid"/>
                    </a:lnT>
                    <a:lnB w="19050">
                      <a:solidFill>
                        <a:srgbClr val="D9D9D9"/>
                      </a:solidFill>
                      <a:prstDash val="solid"/>
                    </a:lnB>
                  </a:tcPr>
                </a:tc>
                <a:tc>
                  <a:txBody>
                    <a:bodyPr vert="horz" wrap="square"/>
                    <a:lstStyle/>
                    <a:p>
                      <a:pPr algn="ctr">
                        <a:lnSpc>
                          <a:spcPct val="100000"/>
                        </a:lnSpc>
                        <a:spcBef>
                          <a:spcPts val="430"/>
                        </a:spcBef>
                      </a:pPr>
                      <a:r>
                        <a:rPr sz="1000" spc="-5">
                          <a:solidFill>
                            <a:srgbClr val="585858"/>
                          </a:solidFill>
                          <a:latin typeface="微软雅黑"/>
                          <a:cs typeface="微软雅黑"/>
                        </a:rPr>
                        <a:t>11.1%</a:t>
                      </a:r>
                      <a:endParaRPr sz="1000">
                        <a:latin typeface="微软雅黑"/>
                        <a:cs typeface="微软雅黑"/>
                      </a:endParaRPr>
                    </a:p>
                  </a:txBody>
                  <a:tcPr marL="0" marR="0" marT="54610" marB="0">
                    <a:solidFill>
                      <a:srgbClr val="1EC7F3"/>
                    </a:solidFill>
                  </a:tcPr>
                </a:tc>
                <a:tc rowSpan="7">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extLst>
                  <a:ext uri="{0D108BD9-81ED-4DB2-BD59-A6C34878D82A}">
                    <a16:rowId xmlns:a16="http://schemas.microsoft.com/office/drawing/2014/main" val="10000"/>
                  </a:ext>
                </a:extLst>
              </a:tr>
              <a:tr h="403860">
                <a:tc vMerge="1">
                  <a:txBody>
                    <a:bodyPr vert="horz" wrap="square"/>
                    <a:lstStyle/>
                    <a:p>
                      <a:endParaRPr/>
                    </a:p>
                  </a:txBody>
                  <a:tcPr marL="0" marR="0" marT="0" marB="0">
                    <a:lnB w="3175">
                      <a:solidFill>
                        <a:srgbClr val="585858"/>
                      </a:solidFill>
                      <a:prstDash val="solid"/>
                    </a:lnB>
                  </a:tcPr>
                </a:tc>
                <a:tc rowSpan="3">
                  <a:txBody>
                    <a:bodyPr vert="horz" wrap="square"/>
                    <a:lstStyle/>
                    <a:p>
                      <a:pPr>
                        <a:lnSpc>
                          <a:spcPct val="100000"/>
                        </a:lnSpc>
                      </a:pPr>
                      <a:endParaRPr sz="1300">
                        <a:latin typeface="Times New Roman"/>
                        <a:cs typeface="Times New Roman"/>
                      </a:endParaRPr>
                    </a:p>
                    <a:p>
                      <a:pPr marL="260350">
                        <a:lnSpc>
                          <a:spcPct val="100000"/>
                        </a:lnSpc>
                        <a:spcBef>
                          <a:spcPts val="860"/>
                        </a:spcBef>
                      </a:pPr>
                      <a:r>
                        <a:rPr sz="1000" spc="-5">
                          <a:solidFill>
                            <a:srgbClr val="585858"/>
                          </a:solidFill>
                          <a:latin typeface="微软雅黑"/>
                          <a:cs typeface="微软雅黑"/>
                        </a:rPr>
                        <a:t>31.4%</a:t>
                      </a:r>
                      <a:endParaRPr sz="1000">
                        <a:latin typeface="微软雅黑"/>
                        <a:cs typeface="微软雅黑"/>
                      </a:endParaRPr>
                    </a:p>
                  </a:txBody>
                  <a:tcPr marL="0" marR="0" marT="0" marB="0">
                    <a:solidFill>
                      <a:srgbClr val="64AE45"/>
                    </a:solidFill>
                  </a:tcPr>
                </a:tc>
                <a:tc rowSpan="6">
                  <a:txBody>
                    <a:bodyPr vert="horz" wrap="square"/>
                    <a:lstStyle/>
                    <a:p>
                      <a:pPr>
                        <a:lnSpc>
                          <a:spcPct val="100000"/>
                        </a:lnSpc>
                      </a:pPr>
                      <a:endParaRPr sz="1200">
                        <a:latin typeface="Times New Roman"/>
                        <a:cs typeface="Times New Roman"/>
                      </a:endParaRPr>
                    </a:p>
                  </a:txBody>
                  <a:tcPr marL="0" marR="0" marT="0" marB="0">
                    <a:lnT w="19050">
                      <a:solidFill>
                        <a:srgbClr val="D9D9D9"/>
                      </a:solidFill>
                      <a:prstDash val="solid"/>
                    </a:lnT>
                    <a:lnB w="3175">
                      <a:solidFill>
                        <a:srgbClr val="585858"/>
                      </a:solidFill>
                      <a:prstDash val="solid"/>
                    </a:lnB>
                  </a:tcPr>
                </a:tc>
                <a:tc rowSpan="2">
                  <a:txBody>
                    <a:bodyPr vert="horz" wrap="square"/>
                    <a:lstStyle/>
                    <a:p>
                      <a:pPr>
                        <a:lnSpc>
                          <a:spcPct val="100000"/>
                        </a:lnSpc>
                        <a:spcBef>
                          <a:spcPts val="50"/>
                        </a:spcBef>
                      </a:pPr>
                      <a:endParaRPr sz="1400">
                        <a:latin typeface="Times New Roman"/>
                        <a:cs typeface="Times New Roman"/>
                      </a:endParaRPr>
                    </a:p>
                    <a:p>
                      <a:pPr marL="260350">
                        <a:lnSpc>
                          <a:spcPct val="100000"/>
                        </a:lnSpc>
                      </a:pPr>
                      <a:r>
                        <a:rPr sz="1000" spc="-5">
                          <a:solidFill>
                            <a:srgbClr val="585858"/>
                          </a:solidFill>
                          <a:latin typeface="微软雅黑"/>
                          <a:cs typeface="微软雅黑"/>
                        </a:rPr>
                        <a:t>24.9%</a:t>
                      </a:r>
                      <a:endParaRPr sz="1000">
                        <a:latin typeface="微软雅黑"/>
                        <a:cs typeface="微软雅黑"/>
                      </a:endParaRPr>
                    </a:p>
                  </a:txBody>
                  <a:tcPr marL="0" marR="0" marT="6350" marB="0">
                    <a:solidFill>
                      <a:srgbClr val="64AE45"/>
                    </a:solidFill>
                  </a:tcPr>
                </a:tc>
                <a:tc rowSpan="6">
                  <a:txBody>
                    <a:bodyPr vert="horz" wrap="square"/>
                    <a:lstStyle/>
                    <a:p>
                      <a:pPr>
                        <a:lnSpc>
                          <a:spcPct val="100000"/>
                        </a:lnSpc>
                      </a:pPr>
                      <a:endParaRPr sz="1200">
                        <a:latin typeface="Times New Roman"/>
                        <a:cs typeface="Times New Roman"/>
                      </a:endParaRPr>
                    </a:p>
                  </a:txBody>
                  <a:tcPr marL="0" marR="0" marT="0" marB="0">
                    <a:lnT w="19050">
                      <a:solidFill>
                        <a:srgbClr val="D9D9D9"/>
                      </a:solidFill>
                      <a:prstDash val="solid"/>
                    </a:lnT>
                    <a:lnB w="3175">
                      <a:solidFill>
                        <a:srgbClr val="585858"/>
                      </a:solidFill>
                      <a:prstDash val="solid"/>
                    </a:lnB>
                  </a:tcPr>
                </a:tc>
                <a:tc>
                  <a:txBody>
                    <a:bodyPr vert="horz" wrap="square"/>
                    <a:lstStyle/>
                    <a:p>
                      <a:pPr algn="ctr">
                        <a:lnSpc>
                          <a:spcPct val="100000"/>
                        </a:lnSpc>
                        <a:spcBef>
                          <a:spcPts val="935"/>
                        </a:spcBef>
                      </a:pPr>
                      <a:r>
                        <a:rPr sz="1000" spc="-5">
                          <a:solidFill>
                            <a:srgbClr val="585858"/>
                          </a:solidFill>
                          <a:latin typeface="微软雅黑"/>
                          <a:cs typeface="微软雅黑"/>
                        </a:rPr>
                        <a:t>17.9%</a:t>
                      </a:r>
                      <a:endParaRPr sz="1000">
                        <a:latin typeface="微软雅黑"/>
                        <a:cs typeface="微软雅黑"/>
                      </a:endParaRPr>
                    </a:p>
                  </a:txBody>
                  <a:tcPr marL="0" marR="0" marT="118745" marB="0">
                    <a:solidFill>
                      <a:srgbClr val="64AE45"/>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1"/>
                  </a:ext>
                </a:extLst>
              </a:tr>
              <a:tr h="175259">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0" marB="0">
                    <a:solidFill>
                      <a:srgbClr val="64AE45"/>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vMerge="1">
                  <a:txBody>
                    <a:bodyPr vert="horz" wrap="square"/>
                    <a:lstStyle/>
                    <a:p>
                      <a:endParaRPr/>
                    </a:p>
                  </a:txBody>
                  <a:tcPr marL="0" marR="0" marT="6350" marB="0">
                    <a:solidFill>
                      <a:srgbClr val="64AE45"/>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rowSpan="2">
                  <a:txBody>
                    <a:bodyPr vert="horz" wrap="square"/>
                    <a:lstStyle/>
                    <a:p>
                      <a:pPr marL="259715">
                        <a:lnSpc>
                          <a:spcPct val="100000"/>
                        </a:lnSpc>
                        <a:spcBef>
                          <a:spcPts val="865"/>
                        </a:spcBef>
                      </a:pPr>
                      <a:r>
                        <a:rPr sz="1000" spc="-5">
                          <a:solidFill>
                            <a:srgbClr val="585858"/>
                          </a:solidFill>
                          <a:latin typeface="微软雅黑"/>
                          <a:cs typeface="微软雅黑"/>
                        </a:rPr>
                        <a:t>15.8%</a:t>
                      </a:r>
                      <a:endParaRPr sz="1000">
                        <a:latin typeface="微软雅黑"/>
                        <a:cs typeface="微软雅黑"/>
                      </a:endParaRPr>
                    </a:p>
                  </a:txBody>
                  <a:tcPr marL="0" marR="0" marT="109855" marB="0">
                    <a:solidFill>
                      <a:srgbClr val="8AC53E"/>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2"/>
                  </a:ext>
                </a:extLst>
              </a:tr>
              <a:tr h="179831">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0" marB="0">
                    <a:solidFill>
                      <a:srgbClr val="64AE45"/>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rowSpan="2">
                  <a:txBody>
                    <a:bodyPr vert="horz" wrap="square"/>
                    <a:lstStyle/>
                    <a:p>
                      <a:pPr>
                        <a:lnSpc>
                          <a:spcPct val="100000"/>
                        </a:lnSpc>
                        <a:spcBef>
                          <a:spcPts val="45"/>
                        </a:spcBef>
                      </a:pPr>
                      <a:endParaRPr sz="1100">
                        <a:latin typeface="Times New Roman"/>
                        <a:cs typeface="Times New Roman"/>
                      </a:endParaRPr>
                    </a:p>
                    <a:p>
                      <a:pPr marL="260350">
                        <a:lnSpc>
                          <a:spcPct val="100000"/>
                        </a:lnSpc>
                      </a:pPr>
                      <a:r>
                        <a:rPr sz="1000" spc="-5">
                          <a:solidFill>
                            <a:srgbClr val="585858"/>
                          </a:solidFill>
                          <a:latin typeface="微软雅黑"/>
                          <a:cs typeface="微软雅黑"/>
                        </a:rPr>
                        <a:t>20.6%</a:t>
                      </a:r>
                      <a:endParaRPr sz="1000">
                        <a:latin typeface="微软雅黑"/>
                        <a:cs typeface="微软雅黑"/>
                      </a:endParaRPr>
                    </a:p>
                  </a:txBody>
                  <a:tcPr marL="0" marR="0" marT="5715" marB="0">
                    <a:solidFill>
                      <a:srgbClr val="8AC53E"/>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vMerge="1">
                  <a:txBody>
                    <a:bodyPr vert="horz" wrap="square"/>
                    <a:lstStyle/>
                    <a:p>
                      <a:endParaRPr/>
                    </a:p>
                  </a:txBody>
                  <a:tcPr marL="0" marR="0" marT="109855" marB="0">
                    <a:solidFill>
                      <a:srgbClr val="8AC53E"/>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3"/>
                  </a:ext>
                </a:extLst>
              </a:tr>
              <a:tr h="303276">
                <a:tc vMerge="1">
                  <a:txBody>
                    <a:bodyPr vert="horz" wrap="square"/>
                    <a:lstStyle/>
                    <a:p>
                      <a:endParaRPr/>
                    </a:p>
                  </a:txBody>
                  <a:tcPr marL="0" marR="0" marT="0" marB="0">
                    <a:lnB w="3175">
                      <a:solidFill>
                        <a:srgbClr val="585858"/>
                      </a:solidFill>
                      <a:prstDash val="solid"/>
                    </a:lnB>
                  </a:tcPr>
                </a:tc>
                <a:tc rowSpan="2">
                  <a:txBody>
                    <a:bodyPr vert="horz" wrap="square"/>
                    <a:lstStyle/>
                    <a:p>
                      <a:pPr marL="260350">
                        <a:lnSpc>
                          <a:spcPct val="100000"/>
                        </a:lnSpc>
                        <a:spcBef>
                          <a:spcPts val="1120"/>
                        </a:spcBef>
                      </a:pPr>
                      <a:r>
                        <a:rPr sz="1000" spc="-5">
                          <a:solidFill>
                            <a:srgbClr val="585858"/>
                          </a:solidFill>
                          <a:latin typeface="微软雅黑"/>
                          <a:cs typeface="微软雅黑"/>
                        </a:rPr>
                        <a:t>19.8%</a:t>
                      </a:r>
                      <a:endParaRPr sz="1000">
                        <a:latin typeface="微软雅黑"/>
                        <a:cs typeface="微软雅黑"/>
                      </a:endParaRPr>
                    </a:p>
                  </a:txBody>
                  <a:tcPr marL="0" marR="0" marT="142240" marB="0">
                    <a:solidFill>
                      <a:srgbClr val="8AC53E"/>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vMerge="1">
                  <a:txBody>
                    <a:bodyPr vert="horz" wrap="square"/>
                    <a:lstStyle/>
                    <a:p>
                      <a:endParaRPr/>
                    </a:p>
                  </a:txBody>
                  <a:tcPr marL="0" marR="0" marT="5715" marB="0">
                    <a:solidFill>
                      <a:srgbClr val="8AC53E"/>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rowSpan="3">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35"/>
                        </a:spcBef>
                      </a:pPr>
                      <a:endParaRPr sz="1400">
                        <a:latin typeface="Times New Roman"/>
                        <a:cs typeface="Times New Roman"/>
                      </a:endParaRPr>
                    </a:p>
                    <a:p>
                      <a:pPr marL="259715">
                        <a:lnSpc>
                          <a:spcPct val="100000"/>
                        </a:lnSpc>
                      </a:pPr>
                      <a:r>
                        <a:rPr sz="1000" spc="-5">
                          <a:solidFill>
                            <a:srgbClr val="585858"/>
                          </a:solidFill>
                          <a:latin typeface="微软雅黑"/>
                          <a:cs typeface="微软雅黑"/>
                        </a:rPr>
                        <a:t>55.2%</a:t>
                      </a:r>
                      <a:endParaRPr sz="1000">
                        <a:latin typeface="微软雅黑"/>
                        <a:cs typeface="微软雅黑"/>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4"/>
                  </a:ext>
                </a:extLst>
              </a:tr>
              <a:tr h="0">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142240" marB="0">
                    <a:solidFill>
                      <a:srgbClr val="8AC53E"/>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rowSpan="2">
                  <a:txBody>
                    <a:bodyPr vert="horz" wrap="square"/>
                    <a:lstStyle/>
                    <a:p>
                      <a:pPr>
                        <a:lnSpc>
                          <a:spcPct val="100000"/>
                        </a:lnSpc>
                      </a:pPr>
                      <a:endParaRPr sz="1300">
                        <a:latin typeface="Times New Roman"/>
                        <a:cs typeface="Times New Roman"/>
                      </a:endParaRPr>
                    </a:p>
                    <a:p>
                      <a:pPr>
                        <a:lnSpc>
                          <a:spcPct val="100000"/>
                        </a:lnSpc>
                        <a:spcBef>
                          <a:spcPts val="50"/>
                        </a:spcBef>
                      </a:pPr>
                      <a:endParaRPr sz="1600">
                        <a:latin typeface="Times New Roman"/>
                        <a:cs typeface="Times New Roman"/>
                      </a:endParaRPr>
                    </a:p>
                    <a:p>
                      <a:pPr marL="260350">
                        <a:lnSpc>
                          <a:spcPct val="100000"/>
                        </a:lnSpc>
                      </a:pPr>
                      <a:r>
                        <a:rPr sz="1000" spc="-5">
                          <a:solidFill>
                            <a:srgbClr val="585858"/>
                          </a:solidFill>
                          <a:latin typeface="微软雅黑"/>
                          <a:cs typeface="微软雅黑"/>
                        </a:rPr>
                        <a:t>43.0%</a:t>
                      </a:r>
                      <a:endParaRPr sz="1000">
                        <a:latin typeface="微软雅黑"/>
                        <a:cs typeface="微软雅黑"/>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vMerge="1">
                  <a:txBody>
                    <a:bodyPr vert="horz" wrap="square"/>
                    <a:lstStyle/>
                    <a:p>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5"/>
                  </a:ext>
                </a:extLst>
              </a:tr>
              <a:tr h="862584">
                <a:tc vMerge="1">
                  <a:txBody>
                    <a:bodyPr vert="horz" wrap="square"/>
                    <a:lstStyle/>
                    <a:p>
                      <a:endParaRPr/>
                    </a:p>
                  </a:txBody>
                  <a:tcPr marL="0" marR="0" marT="0" marB="0">
                    <a:lnB w="3175">
                      <a:solidFill>
                        <a:srgbClr val="585858"/>
                      </a:solidFill>
                      <a:prstDash val="solid"/>
                    </a:lnB>
                  </a:tcPr>
                </a:tc>
                <a:tc>
                  <a:txBody>
                    <a:bodyPr vert="horz" wrap="square"/>
                    <a:lstStyle/>
                    <a:p>
                      <a:pPr>
                        <a:lnSpc>
                          <a:spcPct val="100000"/>
                        </a:lnSpc>
                      </a:pPr>
                      <a:endParaRPr sz="1300">
                        <a:latin typeface="Times New Roman"/>
                        <a:cs typeface="Times New Roman"/>
                      </a:endParaRPr>
                    </a:p>
                    <a:p>
                      <a:pPr>
                        <a:lnSpc>
                          <a:spcPct val="100000"/>
                        </a:lnSpc>
                        <a:spcBef>
                          <a:spcPts val="45"/>
                        </a:spcBef>
                      </a:pPr>
                      <a:endParaRPr sz="1100">
                        <a:latin typeface="Times New Roman"/>
                        <a:cs typeface="Times New Roman"/>
                      </a:endParaRPr>
                    </a:p>
                    <a:p>
                      <a:pPr algn="ctr">
                        <a:lnSpc>
                          <a:spcPct val="100000"/>
                        </a:lnSpc>
                      </a:pPr>
                      <a:r>
                        <a:rPr sz="1000" spc="-5">
                          <a:solidFill>
                            <a:srgbClr val="585858"/>
                          </a:solidFill>
                          <a:latin typeface="微软雅黑"/>
                          <a:cs typeface="微软雅黑"/>
                        </a:rPr>
                        <a:t>36.7%</a:t>
                      </a:r>
                      <a:endParaRPr sz="1000">
                        <a:latin typeface="微软雅黑"/>
                        <a:cs typeface="微软雅黑"/>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vMerge="1">
                  <a:txBody>
                    <a:bodyPr vert="horz" wrap="square"/>
                    <a:lstStyle/>
                    <a:p>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vMerge="1">
                  <a:txBody>
                    <a:bodyPr vert="horz" wrap="square"/>
                    <a:lstStyle/>
                    <a:p>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6"/>
                  </a:ext>
                </a:extLst>
              </a:tr>
            </a:tbl>
          </a:graphicData>
        </a:graphic>
      </p:graphicFrame>
      <p:sp>
        <p:nvSpPr>
          <p:cNvPr id="24" name="object 24"/>
          <p:cNvSpPr txBox="1"/>
          <p:nvPr/>
        </p:nvSpPr>
        <p:spPr>
          <a:xfrm>
            <a:off x="1290066" y="5410022"/>
            <a:ext cx="988694" cy="461009"/>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95"/>
              </a:spcBef>
            </a:pPr>
            <a:r>
              <a:rPr sz="1000" spc="-5">
                <a:solidFill>
                  <a:srgbClr val="585858"/>
                </a:solidFill>
                <a:latin typeface="微软雅黑"/>
                <a:cs typeface="微软雅黑"/>
              </a:rPr>
              <a:t>3-6</a:t>
            </a:r>
            <a:r>
              <a:rPr sz="1000" spc="-10">
                <a:solidFill>
                  <a:srgbClr val="585858"/>
                </a:solidFill>
                <a:latin typeface="微软雅黑"/>
                <a:cs typeface="微软雅黑"/>
              </a:rPr>
              <a:t>岁（幼儿园）</a:t>
            </a:r>
            <a:endParaRPr sz="1000">
              <a:latin typeface="微软雅黑"/>
              <a:cs typeface="微软雅黑"/>
            </a:endParaRPr>
          </a:p>
          <a:p>
            <a:pPr marL="18415" algn="ctr">
              <a:lnSpc>
                <a:spcPct val="100000"/>
              </a:lnSpc>
              <a:spcBef>
                <a:spcPts val="1030"/>
              </a:spcBef>
            </a:pPr>
            <a:r>
              <a:rPr sz="1000" b="1" spc="-5">
                <a:solidFill>
                  <a:srgbClr val="585858"/>
                </a:solidFill>
                <a:latin typeface="微软雅黑"/>
                <a:cs typeface="微软雅黑"/>
              </a:rPr>
              <a:t>4.7小时</a:t>
            </a:r>
            <a:endParaRPr sz="1000">
              <a:latin typeface="微软雅黑"/>
              <a:cs typeface="微软雅黑"/>
            </a:endParaRPr>
          </a:p>
        </p:txBody>
      </p:sp>
      <p:sp>
        <p:nvSpPr>
          <p:cNvPr id="25" name="object 25"/>
          <p:cNvSpPr txBox="1"/>
          <p:nvPr/>
        </p:nvSpPr>
        <p:spPr>
          <a:xfrm>
            <a:off x="4118228" y="5410022"/>
            <a:ext cx="1011555" cy="461009"/>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95"/>
              </a:spcBef>
            </a:pPr>
            <a:r>
              <a:rPr sz="1000" spc="-5">
                <a:solidFill>
                  <a:srgbClr val="585858"/>
                </a:solidFill>
                <a:latin typeface="微软雅黑"/>
                <a:cs typeface="微软雅黑"/>
              </a:rPr>
              <a:t>12-18</a:t>
            </a:r>
            <a:r>
              <a:rPr sz="1000" spc="-10">
                <a:solidFill>
                  <a:srgbClr val="585858"/>
                </a:solidFill>
                <a:latin typeface="微软雅黑"/>
                <a:cs typeface="微软雅黑"/>
              </a:rPr>
              <a:t>岁（中学）</a:t>
            </a:r>
            <a:endParaRPr sz="1000">
              <a:latin typeface="微软雅黑"/>
              <a:cs typeface="微软雅黑"/>
            </a:endParaRPr>
          </a:p>
          <a:p>
            <a:pPr marL="33655" algn="ctr">
              <a:lnSpc>
                <a:spcPct val="100000"/>
              </a:lnSpc>
              <a:spcBef>
                <a:spcPts val="1030"/>
              </a:spcBef>
            </a:pPr>
            <a:r>
              <a:rPr sz="1000" b="1" spc="-10">
                <a:solidFill>
                  <a:srgbClr val="404040"/>
                </a:solidFill>
                <a:latin typeface="微软雅黑"/>
                <a:cs typeface="微软雅黑"/>
              </a:rPr>
              <a:t>4.</a:t>
            </a:r>
            <a:r>
              <a:rPr sz="1000" b="1" spc="-10">
                <a:solidFill>
                  <a:srgbClr val="585858"/>
                </a:solidFill>
                <a:latin typeface="微软雅黑"/>
                <a:cs typeface="微软雅黑"/>
              </a:rPr>
              <a:t>5</a:t>
            </a:r>
            <a:r>
              <a:rPr sz="1000" b="1" spc="-5">
                <a:solidFill>
                  <a:srgbClr val="585858"/>
                </a:solidFill>
                <a:latin typeface="微软雅黑"/>
                <a:cs typeface="微软雅黑"/>
              </a:rPr>
              <a:t>小时</a:t>
            </a:r>
            <a:endParaRPr sz="1000">
              <a:latin typeface="微软雅黑"/>
              <a:cs typeface="微软雅黑"/>
            </a:endParaRPr>
          </a:p>
        </p:txBody>
      </p:sp>
      <p:sp>
        <p:nvSpPr>
          <p:cNvPr id="26" name="object 26"/>
          <p:cNvSpPr txBox="1"/>
          <p:nvPr/>
        </p:nvSpPr>
        <p:spPr>
          <a:xfrm>
            <a:off x="5512689" y="5693460"/>
            <a:ext cx="11671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b="1" spc="-5">
                <a:solidFill>
                  <a:srgbClr val="585858"/>
                </a:solidFill>
                <a:latin typeface="微软雅黑"/>
                <a:cs typeface="微软雅黑"/>
              </a:rPr>
              <a:t>每天在家活动总时长</a:t>
            </a:r>
            <a:endParaRPr sz="1000">
              <a:latin typeface="微软雅黑"/>
              <a:cs typeface="微软雅黑"/>
            </a:endParaRPr>
          </a:p>
        </p:txBody>
      </p:sp>
      <p:sp>
        <p:nvSpPr>
          <p:cNvPr id="27" name="object 27"/>
          <p:cNvSpPr txBox="1"/>
          <p:nvPr/>
        </p:nvSpPr>
        <p:spPr>
          <a:xfrm>
            <a:off x="526795" y="1061720"/>
            <a:ext cx="10998200" cy="169608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随着年龄增长和学习任务的增加，学习逐渐成为儿童在家时最重要的活动</a:t>
            </a:r>
            <a:endParaRPr sz="2400">
              <a:latin typeface="微软雅黑"/>
              <a:cs typeface="微软雅黑"/>
            </a:endParaRPr>
          </a:p>
          <a:p>
            <a:pPr marL="12700" marR="5080" algn="just">
              <a:lnSpc>
                <a:spcPct val="120100"/>
              </a:lnSpc>
              <a:spcBef>
                <a:spcPts val="990"/>
              </a:spcBef>
            </a:pPr>
            <a:r>
              <a:rPr sz="1200" spc="-5">
                <a:solidFill>
                  <a:srgbClr val="585858"/>
                </a:solidFill>
                <a:latin typeface="微软雅黑"/>
                <a:cs typeface="微软雅黑"/>
              </a:rPr>
              <a:t>在家场景是儿童生活和学习的主要场景。儿童在家中会进行写作业学习、素质特长培养、休闲娱乐、体育运动等各种丰富多彩的日常活动。随着儿童年龄的增长和学 </a:t>
            </a:r>
            <a:r>
              <a:rPr sz="1200">
                <a:solidFill>
                  <a:srgbClr val="585858"/>
                </a:solidFill>
                <a:latin typeface="微软雅黑"/>
                <a:cs typeface="微软雅黑"/>
              </a:rPr>
              <a:t>业任务的提升，儿童在家场景下的日常生活会越来越以学习作为重点任务，其中写作业学习时长会自然提升，休闲娱乐时长明显缩减，而素质特长培养和体育运动的 时长保持在一个相对稳定的区间。</a:t>
            </a:r>
            <a:endParaRPr sz="1200">
              <a:latin typeface="微软雅黑"/>
              <a:cs typeface="微软雅黑"/>
            </a:endParaRPr>
          </a:p>
          <a:p>
            <a:pPr marL="357505" algn="ctr">
              <a:lnSpc>
                <a:spcPts val="1660"/>
              </a:lnSpc>
              <a:spcBef>
                <a:spcPts val="1010"/>
              </a:spcBef>
            </a:pPr>
            <a:r>
              <a:rPr sz="1400" b="1">
                <a:solidFill>
                  <a:srgbClr val="404040"/>
                </a:solidFill>
                <a:latin typeface="微软雅黑"/>
                <a:cs typeface="微软雅黑"/>
              </a:rPr>
              <a:t>中国儿童在家时长和主</a:t>
            </a:r>
            <a:r>
              <a:rPr sz="1400" b="1" spc="-15">
                <a:solidFill>
                  <a:srgbClr val="404040"/>
                </a:solidFill>
                <a:latin typeface="微软雅黑"/>
                <a:cs typeface="微软雅黑"/>
              </a:rPr>
              <a:t>要</a:t>
            </a:r>
            <a:r>
              <a:rPr sz="1400" b="1">
                <a:solidFill>
                  <a:srgbClr val="404040"/>
                </a:solidFill>
                <a:latin typeface="微软雅黑"/>
                <a:cs typeface="微软雅黑"/>
              </a:rPr>
              <a:t>活动</a:t>
            </a:r>
            <a:endParaRPr sz="1400">
              <a:latin typeface="微软雅黑"/>
              <a:cs typeface="微软雅黑"/>
            </a:endParaRPr>
          </a:p>
          <a:p>
            <a:pPr marR="43815" algn="ctr">
              <a:lnSpc>
                <a:spcPts val="1420"/>
              </a:lnSpc>
              <a:tabLst>
                <a:tab pos="5830570"/>
              </a:tabLst>
            </a:pPr>
            <a:r>
              <a:rPr sz="1200" b="1">
                <a:solidFill>
                  <a:srgbClr val="585858"/>
                </a:solidFill>
                <a:latin typeface="微软雅黑"/>
                <a:cs typeface="微软雅黑"/>
              </a:rPr>
              <a:t>周一至周五	周末</a:t>
            </a:r>
            <a:endParaRPr sz="1200">
              <a:latin typeface="微软雅黑"/>
              <a:cs typeface="微软雅黑"/>
            </a:endParaRPr>
          </a:p>
        </p:txBody>
      </p:sp>
      <p:sp>
        <p:nvSpPr>
          <p:cNvPr id="28" name="object 28"/>
          <p:cNvSpPr/>
          <p:nvPr/>
        </p:nvSpPr>
        <p:spPr>
          <a:xfrm>
            <a:off x="7891271" y="4430267"/>
            <a:ext cx="541020" cy="155575"/>
          </a:xfrm>
          <a:custGeom>
            <a:rect l="l" t="t" r="r" b="b"/>
            <a:pathLst>
              <a:path w="541020" h="155575">
                <a:moveTo>
                  <a:pt x="541020" y="0"/>
                </a:moveTo>
                <a:lnTo>
                  <a:pt x="0" y="155447"/>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9332976" y="4114800"/>
            <a:ext cx="541020" cy="315595"/>
          </a:xfrm>
          <a:custGeom>
            <a:rect l="l" t="t" r="r" b="b"/>
            <a:pathLst>
              <a:path w="541020" h="315595">
                <a:moveTo>
                  <a:pt x="541020" y="0"/>
                </a:moveTo>
                <a:lnTo>
                  <a:pt x="0" y="315468"/>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7891271" y="3948684"/>
            <a:ext cx="541020" cy="128270"/>
          </a:xfrm>
          <a:custGeom>
            <a:rect l="l" t="t" r="r" b="b"/>
            <a:pathLst>
              <a:path w="541020" h="128270">
                <a:moveTo>
                  <a:pt x="541020" y="0"/>
                </a:moveTo>
                <a:lnTo>
                  <a:pt x="0" y="128016"/>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9332976" y="3733800"/>
            <a:ext cx="541020" cy="215265"/>
          </a:xfrm>
          <a:custGeom>
            <a:rect l="l" t="t" r="r" b="b"/>
            <a:pathLst>
              <a:path w="541020" h="215264">
                <a:moveTo>
                  <a:pt x="541020" y="0"/>
                </a:moveTo>
                <a:lnTo>
                  <a:pt x="0" y="214883"/>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32" name="object 32"/>
          <p:cNvGraphicFramePr>
            <a:graphicFrameLocks noGrp="1"/>
          </p:cNvGraphicFramePr>
          <p:nvPr/>
        </p:nvGraphicFramePr>
        <p:xfrm>
          <a:off x="6719316" y="2964179"/>
          <a:ext cx="4326254" cy="2333242"/>
        </p:xfrm>
        <a:graphic>
          <a:graphicData uri="http://schemas.openxmlformats.org/drawingml/2006/table">
            <a:tbl>
              <a:tblPr firstRow="1" bandRow="1">
                <a:tableStyleId>{2D5ABB26-0587-4C30-8999-92F81FD0307C}</a:tableStyleId>
              </a:tblPr>
              <a:tblGrid>
                <a:gridCol w="269875">
                  <a:extLst>
                    <a:ext uri="{9D8B030D-6E8A-4147-A177-3AD203B41FA5}">
                      <a16:colId xmlns:a16="http://schemas.microsoft.com/office/drawing/2014/main" val="20000"/>
                    </a:ext>
                  </a:extLst>
                </a:gridCol>
                <a:gridCol w="901065">
                  <a:extLst>
                    <a:ext uri="{9D8B030D-6E8A-4147-A177-3AD203B41FA5}">
                      <a16:colId xmlns:a16="http://schemas.microsoft.com/office/drawing/2014/main" val="20001"/>
                    </a:ext>
                  </a:extLst>
                </a:gridCol>
                <a:gridCol w="541654">
                  <a:extLst>
                    <a:ext uri="{9D8B030D-6E8A-4147-A177-3AD203B41FA5}">
                      <a16:colId xmlns:a16="http://schemas.microsoft.com/office/drawing/2014/main" val="20002"/>
                    </a:ext>
                  </a:extLst>
                </a:gridCol>
                <a:gridCol w="901065">
                  <a:extLst>
                    <a:ext uri="{9D8B030D-6E8A-4147-A177-3AD203B41FA5}">
                      <a16:colId xmlns:a16="http://schemas.microsoft.com/office/drawing/2014/main" val="20003"/>
                    </a:ext>
                  </a:extLst>
                </a:gridCol>
                <a:gridCol w="541655">
                  <a:extLst>
                    <a:ext uri="{9D8B030D-6E8A-4147-A177-3AD203B41FA5}">
                      <a16:colId xmlns:a16="http://schemas.microsoft.com/office/drawing/2014/main" val="20004"/>
                    </a:ext>
                  </a:extLst>
                </a:gridCol>
                <a:gridCol w="901065">
                  <a:extLst>
                    <a:ext uri="{9D8B030D-6E8A-4147-A177-3AD203B41FA5}">
                      <a16:colId xmlns:a16="http://schemas.microsoft.com/office/drawing/2014/main" val="20005"/>
                    </a:ext>
                  </a:extLst>
                </a:gridCol>
                <a:gridCol w="269875">
                  <a:extLst>
                    <a:ext uri="{9D8B030D-6E8A-4147-A177-3AD203B41FA5}">
                      <a16:colId xmlns:a16="http://schemas.microsoft.com/office/drawing/2014/main" val="20006"/>
                    </a:ext>
                  </a:extLst>
                </a:gridCol>
              </a:tblGrid>
              <a:tr h="291846">
                <a:tc rowSpan="7">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gn="ctr">
                        <a:lnSpc>
                          <a:spcPct val="100000"/>
                        </a:lnSpc>
                        <a:spcBef>
                          <a:spcPts val="509"/>
                        </a:spcBef>
                      </a:pPr>
                      <a:r>
                        <a:rPr sz="1000" spc="-5">
                          <a:solidFill>
                            <a:srgbClr val="585858"/>
                          </a:solidFill>
                          <a:latin typeface="微软雅黑"/>
                          <a:cs typeface="微软雅黑"/>
                        </a:rPr>
                        <a:t>12.0%</a:t>
                      </a:r>
                      <a:endParaRPr sz="1000">
                        <a:latin typeface="微软雅黑"/>
                        <a:cs typeface="微软雅黑"/>
                      </a:endParaRPr>
                    </a:p>
                  </a:txBody>
                  <a:tcPr marL="0" marR="0" marT="64769" marB="0">
                    <a:solidFill>
                      <a:srgbClr val="1EC7F3"/>
                    </a:solidFill>
                  </a:tcPr>
                </a:tc>
                <a:tc>
                  <a:txBody>
                    <a:bodyPr vert="horz" wrap="square"/>
                    <a:lstStyle/>
                    <a:p>
                      <a:pPr>
                        <a:lnSpc>
                          <a:spcPct val="100000"/>
                        </a:lnSpc>
                      </a:pPr>
                      <a:endParaRPr sz="1200">
                        <a:latin typeface="Times New Roman"/>
                        <a:cs typeface="Times New Roman"/>
                      </a:endParaRPr>
                    </a:p>
                  </a:txBody>
                  <a:tcPr marL="0" marR="0" marT="0" marB="0">
                    <a:lnT w="3175">
                      <a:solidFill>
                        <a:srgbClr val="D9D9D9"/>
                      </a:solidFill>
                      <a:prstDash val="solid"/>
                    </a:lnT>
                    <a:lnB w="28575">
                      <a:solidFill>
                        <a:srgbClr val="D9D9D9"/>
                      </a:solidFill>
                      <a:prstDash val="solid"/>
                    </a:lnB>
                  </a:tcPr>
                </a:tc>
                <a:tc>
                  <a:txBody>
                    <a:bodyPr vert="horz" wrap="square"/>
                    <a:lstStyle/>
                    <a:p>
                      <a:pPr marL="266700">
                        <a:lnSpc>
                          <a:spcPct val="100000"/>
                        </a:lnSpc>
                        <a:spcBef>
                          <a:spcPts val="600"/>
                        </a:spcBef>
                      </a:pPr>
                      <a:r>
                        <a:rPr sz="1000" spc="-5">
                          <a:solidFill>
                            <a:srgbClr val="585858"/>
                          </a:solidFill>
                          <a:latin typeface="微软雅黑"/>
                          <a:cs typeface="微软雅黑"/>
                        </a:rPr>
                        <a:t>13.0%</a:t>
                      </a:r>
                      <a:endParaRPr sz="1000">
                        <a:latin typeface="微软雅黑"/>
                        <a:cs typeface="微软雅黑"/>
                      </a:endParaRPr>
                    </a:p>
                  </a:txBody>
                  <a:tcPr marL="0" marR="0" marT="76200" marB="0">
                    <a:solidFill>
                      <a:srgbClr val="1EC7F3"/>
                    </a:solidFill>
                  </a:tcPr>
                </a:tc>
                <a:tc>
                  <a:txBody>
                    <a:bodyPr vert="horz" wrap="square"/>
                    <a:lstStyle/>
                    <a:p>
                      <a:pPr>
                        <a:lnSpc>
                          <a:spcPct val="100000"/>
                        </a:lnSpc>
                      </a:pPr>
                      <a:endParaRPr sz="1200">
                        <a:latin typeface="Times New Roman"/>
                        <a:cs typeface="Times New Roman"/>
                      </a:endParaRPr>
                    </a:p>
                  </a:txBody>
                  <a:tcPr marL="0" marR="0" marT="0" marB="0">
                    <a:lnT w="3175">
                      <a:solidFill>
                        <a:srgbClr val="D9D9D9"/>
                      </a:solidFill>
                      <a:prstDash val="solid"/>
                    </a:lnT>
                    <a:lnB w="19050">
                      <a:solidFill>
                        <a:srgbClr val="D9D9D9"/>
                      </a:solidFill>
                      <a:prstDash val="solid"/>
                    </a:lnB>
                  </a:tcPr>
                </a:tc>
                <a:tc>
                  <a:txBody>
                    <a:bodyPr vert="horz" wrap="square"/>
                    <a:lstStyle/>
                    <a:p>
                      <a:pPr marR="259079" algn="r">
                        <a:lnSpc>
                          <a:spcPct val="100000"/>
                        </a:lnSpc>
                        <a:spcBef>
                          <a:spcPts val="555"/>
                        </a:spcBef>
                      </a:pPr>
                      <a:r>
                        <a:rPr sz="1000">
                          <a:solidFill>
                            <a:srgbClr val="585858"/>
                          </a:solidFill>
                          <a:latin typeface="微软雅黑"/>
                          <a:cs typeface="微软雅黑"/>
                        </a:rPr>
                        <a:t>12.5%</a:t>
                      </a:r>
                      <a:endParaRPr sz="1000">
                        <a:latin typeface="微软雅黑"/>
                        <a:cs typeface="微软雅黑"/>
                      </a:endParaRPr>
                    </a:p>
                  </a:txBody>
                  <a:tcPr marL="0" marR="0" marT="70485" marB="0">
                    <a:solidFill>
                      <a:srgbClr val="1EC7F3"/>
                    </a:solidFill>
                  </a:tcPr>
                </a:tc>
                <a:tc rowSpan="7">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extLst>
                  <a:ext uri="{0D108BD9-81ED-4DB2-BD59-A6C34878D82A}">
                    <a16:rowId xmlns:a16="http://schemas.microsoft.com/office/drawing/2014/main" val="10000"/>
                  </a:ext>
                </a:extLst>
              </a:tr>
              <a:tr h="476250">
                <a:tc vMerge="1">
                  <a:txBody>
                    <a:bodyPr vert="horz" wrap="square"/>
                    <a:lstStyle/>
                    <a:p>
                      <a:endParaRPr/>
                    </a:p>
                  </a:txBody>
                  <a:tcPr marL="0" marR="0" marT="0" marB="0">
                    <a:lnB w="3175">
                      <a:solidFill>
                        <a:srgbClr val="585858"/>
                      </a:solidFill>
                      <a:prstDash val="solid"/>
                    </a:lnB>
                  </a:tcPr>
                </a:tc>
                <a:tc rowSpan="3">
                  <a:txBody>
                    <a:bodyPr vert="horz" wrap="square"/>
                    <a:lstStyle/>
                    <a:p>
                      <a:pPr>
                        <a:lnSpc>
                          <a:spcPct val="100000"/>
                        </a:lnSpc>
                      </a:pPr>
                      <a:endParaRPr sz="1300">
                        <a:latin typeface="Times New Roman"/>
                        <a:cs typeface="Times New Roman"/>
                      </a:endParaRPr>
                    </a:p>
                    <a:p>
                      <a:pPr marL="266700">
                        <a:lnSpc>
                          <a:spcPct val="100000"/>
                        </a:lnSpc>
                        <a:spcBef>
                          <a:spcPts val="1095"/>
                        </a:spcBef>
                      </a:pPr>
                      <a:r>
                        <a:rPr sz="1000" spc="-5">
                          <a:solidFill>
                            <a:srgbClr val="585858"/>
                          </a:solidFill>
                          <a:latin typeface="微软雅黑"/>
                          <a:cs typeface="微软雅黑"/>
                        </a:rPr>
                        <a:t>35.7%</a:t>
                      </a:r>
                      <a:endParaRPr sz="1000">
                        <a:latin typeface="微软雅黑"/>
                        <a:cs typeface="微软雅黑"/>
                      </a:endParaRPr>
                    </a:p>
                  </a:txBody>
                  <a:tcPr marL="0" marR="0" marT="0" marB="0">
                    <a:solidFill>
                      <a:srgbClr val="64AE45"/>
                    </a:solidFill>
                  </a:tcPr>
                </a:tc>
                <a:tc rowSpan="6">
                  <a:txBody>
                    <a:bodyPr vert="horz" wrap="square"/>
                    <a:lstStyle/>
                    <a:p>
                      <a:pPr>
                        <a:lnSpc>
                          <a:spcPct val="100000"/>
                        </a:lnSpc>
                      </a:pPr>
                      <a:endParaRPr sz="1200">
                        <a:latin typeface="Times New Roman"/>
                        <a:cs typeface="Times New Roman"/>
                      </a:endParaRPr>
                    </a:p>
                  </a:txBody>
                  <a:tcPr marL="0" marR="0" marT="0" marB="0">
                    <a:lnT w="28575">
                      <a:solidFill>
                        <a:srgbClr val="D9D9D9"/>
                      </a:solidFill>
                      <a:prstDash val="solid"/>
                    </a:lnT>
                    <a:lnB w="3175">
                      <a:solidFill>
                        <a:srgbClr val="585858"/>
                      </a:solidFill>
                      <a:prstDash val="solid"/>
                    </a:lnB>
                  </a:tcPr>
                </a:tc>
                <a:tc rowSpan="2">
                  <a:txBody>
                    <a:bodyPr vert="horz" wrap="square"/>
                    <a:lstStyle/>
                    <a:p>
                      <a:pPr>
                        <a:lnSpc>
                          <a:spcPct val="100000"/>
                        </a:lnSpc>
                        <a:spcBef>
                          <a:spcPts val="45"/>
                        </a:spcBef>
                      </a:pPr>
                      <a:endParaRPr sz="1850">
                        <a:latin typeface="Times New Roman"/>
                        <a:cs typeface="Times New Roman"/>
                      </a:endParaRPr>
                    </a:p>
                    <a:p>
                      <a:pPr marL="266700">
                        <a:lnSpc>
                          <a:spcPct val="100000"/>
                        </a:lnSpc>
                      </a:pPr>
                      <a:r>
                        <a:rPr sz="1000" spc="-5">
                          <a:solidFill>
                            <a:srgbClr val="585858"/>
                          </a:solidFill>
                          <a:latin typeface="微软雅黑"/>
                          <a:cs typeface="微软雅黑"/>
                        </a:rPr>
                        <a:t>29.2%</a:t>
                      </a:r>
                      <a:endParaRPr sz="1000">
                        <a:latin typeface="微软雅黑"/>
                        <a:cs typeface="微软雅黑"/>
                      </a:endParaRPr>
                    </a:p>
                  </a:txBody>
                  <a:tcPr marL="0" marR="0" marT="5715" marB="0">
                    <a:solidFill>
                      <a:srgbClr val="64AE45"/>
                    </a:solidFill>
                  </a:tcPr>
                </a:tc>
                <a:tc rowSpan="6">
                  <a:txBody>
                    <a:bodyPr vert="horz" wrap="square"/>
                    <a:lstStyle/>
                    <a:p>
                      <a:pPr>
                        <a:lnSpc>
                          <a:spcPct val="100000"/>
                        </a:lnSpc>
                      </a:pPr>
                      <a:endParaRPr sz="1200">
                        <a:latin typeface="Times New Roman"/>
                        <a:cs typeface="Times New Roman"/>
                      </a:endParaRPr>
                    </a:p>
                  </a:txBody>
                  <a:tcPr marL="0" marR="0" marT="0" marB="0">
                    <a:lnT w="19050">
                      <a:solidFill>
                        <a:srgbClr val="D9D9D9"/>
                      </a:solidFill>
                      <a:prstDash val="solid"/>
                    </a:lnT>
                    <a:lnB w="3175">
                      <a:solidFill>
                        <a:srgbClr val="585858"/>
                      </a:solidFill>
                      <a:prstDash val="solid"/>
                    </a:lnB>
                  </a:tcPr>
                </a:tc>
                <a:tc>
                  <a:txBody>
                    <a:bodyPr vert="horz" wrap="square"/>
                    <a:lstStyle/>
                    <a:p>
                      <a:pPr>
                        <a:lnSpc>
                          <a:spcPct val="100000"/>
                        </a:lnSpc>
                        <a:spcBef>
                          <a:spcPts val="15"/>
                        </a:spcBef>
                      </a:pPr>
                      <a:endParaRPr sz="1100">
                        <a:latin typeface="Times New Roman"/>
                        <a:cs typeface="Times New Roman"/>
                      </a:endParaRPr>
                    </a:p>
                    <a:p>
                      <a:pPr marR="259079" algn="r">
                        <a:lnSpc>
                          <a:spcPct val="100000"/>
                        </a:lnSpc>
                      </a:pPr>
                      <a:r>
                        <a:rPr sz="1000">
                          <a:solidFill>
                            <a:srgbClr val="585858"/>
                          </a:solidFill>
                          <a:latin typeface="微软雅黑"/>
                          <a:cs typeface="微软雅黑"/>
                        </a:rPr>
                        <a:t>20.5%</a:t>
                      </a:r>
                      <a:endParaRPr sz="1000">
                        <a:latin typeface="微软雅黑"/>
                        <a:cs typeface="微软雅黑"/>
                      </a:endParaRPr>
                    </a:p>
                  </a:txBody>
                  <a:tcPr marL="0" marR="0" marT="1905" marB="0">
                    <a:solidFill>
                      <a:srgbClr val="64AE45"/>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1"/>
                  </a:ext>
                </a:extLst>
              </a:tr>
              <a:tr h="214883">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0" marB="0">
                    <a:solidFill>
                      <a:srgbClr val="64AE45"/>
                    </a:solidFill>
                  </a:tcPr>
                </a:tc>
                <a:tc vMerge="1">
                  <a:txBody>
                    <a:bodyPr vert="horz" wrap="square"/>
                    <a:lstStyle/>
                    <a:p>
                      <a:endParaRPr/>
                    </a:p>
                  </a:txBody>
                  <a:tcPr marL="0" marR="0" marT="0" marB="0">
                    <a:lnT w="28575">
                      <a:solidFill>
                        <a:srgbClr val="D9D9D9"/>
                      </a:solidFill>
                      <a:prstDash val="solid"/>
                    </a:lnT>
                    <a:lnB w="3175">
                      <a:solidFill>
                        <a:srgbClr val="585858"/>
                      </a:solidFill>
                      <a:prstDash val="solid"/>
                    </a:lnB>
                  </a:tcPr>
                </a:tc>
                <a:tc vMerge="1">
                  <a:txBody>
                    <a:bodyPr vert="horz" wrap="square"/>
                    <a:lstStyle/>
                    <a:p>
                      <a:endParaRPr/>
                    </a:p>
                  </a:txBody>
                  <a:tcPr marL="0" marR="0" marT="5715" marB="0">
                    <a:solidFill>
                      <a:srgbClr val="64AE45"/>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rowSpan="2">
                  <a:txBody>
                    <a:bodyPr vert="horz" wrap="square"/>
                    <a:lstStyle/>
                    <a:p>
                      <a:pPr marL="266700">
                        <a:lnSpc>
                          <a:spcPct val="100000"/>
                        </a:lnSpc>
                        <a:spcBef>
                          <a:spcPts val="910"/>
                        </a:spcBef>
                      </a:pPr>
                      <a:r>
                        <a:rPr sz="1000" spc="-5">
                          <a:solidFill>
                            <a:srgbClr val="585858"/>
                          </a:solidFill>
                          <a:latin typeface="微软雅黑"/>
                          <a:cs typeface="微软雅黑"/>
                        </a:rPr>
                        <a:t>16.4%</a:t>
                      </a:r>
                      <a:endParaRPr sz="1000">
                        <a:latin typeface="微软雅黑"/>
                        <a:cs typeface="微软雅黑"/>
                      </a:endParaRPr>
                    </a:p>
                  </a:txBody>
                  <a:tcPr marL="0" marR="0" marT="115570" marB="0">
                    <a:solidFill>
                      <a:srgbClr val="8AC53E"/>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2"/>
                  </a:ext>
                </a:extLst>
              </a:tr>
              <a:tr h="147066">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0" marB="0">
                    <a:solidFill>
                      <a:srgbClr val="64AE45"/>
                    </a:solidFill>
                  </a:tcPr>
                </a:tc>
                <a:tc vMerge="1">
                  <a:txBody>
                    <a:bodyPr vert="horz" wrap="square"/>
                    <a:lstStyle/>
                    <a:p>
                      <a:endParaRPr/>
                    </a:p>
                  </a:txBody>
                  <a:tcPr marL="0" marR="0" marT="0" marB="0">
                    <a:lnT w="28575">
                      <a:solidFill>
                        <a:srgbClr val="D9D9D9"/>
                      </a:solidFill>
                      <a:prstDash val="solid"/>
                    </a:lnT>
                    <a:lnB w="3175">
                      <a:solidFill>
                        <a:srgbClr val="585858"/>
                      </a:solidFill>
                      <a:prstDash val="solid"/>
                    </a:lnB>
                  </a:tcPr>
                </a:tc>
                <a:tc rowSpan="2">
                  <a:txBody>
                    <a:bodyPr vert="horz" wrap="square"/>
                    <a:lstStyle/>
                    <a:p>
                      <a:pPr>
                        <a:lnSpc>
                          <a:spcPct val="100000"/>
                        </a:lnSpc>
                        <a:spcBef>
                          <a:spcPts val="40"/>
                        </a:spcBef>
                      </a:pPr>
                      <a:endParaRPr sz="1100">
                        <a:latin typeface="Times New Roman"/>
                        <a:cs typeface="Times New Roman"/>
                      </a:endParaRPr>
                    </a:p>
                    <a:p>
                      <a:pPr marL="266700">
                        <a:lnSpc>
                          <a:spcPct val="100000"/>
                        </a:lnSpc>
                      </a:pPr>
                      <a:r>
                        <a:rPr sz="1000" spc="-5">
                          <a:solidFill>
                            <a:srgbClr val="585858"/>
                          </a:solidFill>
                          <a:latin typeface="微软雅黑"/>
                          <a:cs typeface="微软雅黑"/>
                        </a:rPr>
                        <a:t>20.6%</a:t>
                      </a:r>
                      <a:endParaRPr sz="1000">
                        <a:latin typeface="微软雅黑"/>
                        <a:cs typeface="微软雅黑"/>
                      </a:endParaRPr>
                    </a:p>
                  </a:txBody>
                  <a:tcPr marL="0" marR="0" marT="5080" marB="0">
                    <a:solidFill>
                      <a:srgbClr val="8AC53E"/>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vMerge="1">
                  <a:txBody>
                    <a:bodyPr vert="horz" wrap="square"/>
                    <a:lstStyle/>
                    <a:p>
                      <a:endParaRPr/>
                    </a:p>
                  </a:txBody>
                  <a:tcPr marL="0" marR="0" marT="115570" marB="0">
                    <a:solidFill>
                      <a:srgbClr val="8AC53E"/>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3"/>
                  </a:ext>
                </a:extLst>
              </a:tr>
              <a:tr h="334518">
                <a:tc vMerge="1">
                  <a:txBody>
                    <a:bodyPr vert="horz" wrap="square"/>
                    <a:lstStyle/>
                    <a:p>
                      <a:endParaRPr/>
                    </a:p>
                  </a:txBody>
                  <a:tcPr marL="0" marR="0" marT="0" marB="0">
                    <a:lnB w="3175">
                      <a:solidFill>
                        <a:srgbClr val="585858"/>
                      </a:solidFill>
                      <a:prstDash val="solid"/>
                    </a:lnB>
                  </a:tcPr>
                </a:tc>
                <a:tc rowSpan="2">
                  <a:txBody>
                    <a:bodyPr vert="horz" wrap="square"/>
                    <a:lstStyle/>
                    <a:p>
                      <a:pPr>
                        <a:lnSpc>
                          <a:spcPct val="100000"/>
                        </a:lnSpc>
                        <a:spcBef>
                          <a:spcPts val="55"/>
                        </a:spcBef>
                      </a:pPr>
                      <a:endParaRPr sz="1050">
                        <a:latin typeface="Times New Roman"/>
                        <a:cs typeface="Times New Roman"/>
                      </a:endParaRPr>
                    </a:p>
                    <a:p>
                      <a:pPr marL="266700">
                        <a:lnSpc>
                          <a:spcPct val="100000"/>
                        </a:lnSpc>
                      </a:pPr>
                      <a:r>
                        <a:rPr sz="1000" spc="-5">
                          <a:solidFill>
                            <a:srgbClr val="585858"/>
                          </a:solidFill>
                          <a:latin typeface="微软雅黑"/>
                          <a:cs typeface="微软雅黑"/>
                        </a:rPr>
                        <a:t>21.8%</a:t>
                      </a:r>
                      <a:endParaRPr sz="1000">
                        <a:latin typeface="微软雅黑"/>
                        <a:cs typeface="微软雅黑"/>
                      </a:endParaRPr>
                    </a:p>
                  </a:txBody>
                  <a:tcPr marL="0" marR="0" marT="6985" marB="0">
                    <a:solidFill>
                      <a:srgbClr val="8AC53E"/>
                    </a:solidFill>
                  </a:tcPr>
                </a:tc>
                <a:tc vMerge="1">
                  <a:txBody>
                    <a:bodyPr vert="horz" wrap="square"/>
                    <a:lstStyle/>
                    <a:p>
                      <a:endParaRPr/>
                    </a:p>
                  </a:txBody>
                  <a:tcPr marL="0" marR="0" marT="0" marB="0">
                    <a:lnT w="28575">
                      <a:solidFill>
                        <a:srgbClr val="D9D9D9"/>
                      </a:solidFill>
                      <a:prstDash val="solid"/>
                    </a:lnT>
                    <a:lnB w="3175">
                      <a:solidFill>
                        <a:srgbClr val="585858"/>
                      </a:solidFill>
                      <a:prstDash val="solid"/>
                    </a:lnB>
                  </a:tcPr>
                </a:tc>
                <a:tc vMerge="1">
                  <a:txBody>
                    <a:bodyPr vert="horz" wrap="square"/>
                    <a:lstStyle/>
                    <a:p>
                      <a:endParaRPr/>
                    </a:p>
                  </a:txBody>
                  <a:tcPr marL="0" marR="0" marT="5080" marB="0">
                    <a:solidFill>
                      <a:srgbClr val="8AC53E"/>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rowSpan="3">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25"/>
                        </a:spcBef>
                      </a:pPr>
                      <a:endParaRPr sz="1050">
                        <a:latin typeface="Times New Roman"/>
                        <a:cs typeface="Times New Roman"/>
                      </a:endParaRPr>
                    </a:p>
                    <a:p>
                      <a:pPr marL="266700">
                        <a:lnSpc>
                          <a:spcPct val="100000"/>
                        </a:lnSpc>
                      </a:pPr>
                      <a:r>
                        <a:rPr sz="1000" spc="-5">
                          <a:solidFill>
                            <a:srgbClr val="585858"/>
                          </a:solidFill>
                          <a:latin typeface="微软雅黑"/>
                          <a:cs typeface="微软雅黑"/>
                        </a:rPr>
                        <a:t>50.7%</a:t>
                      </a:r>
                      <a:endParaRPr sz="1000">
                        <a:latin typeface="微软雅黑"/>
                        <a:cs typeface="微软雅黑"/>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4"/>
                  </a:ext>
                </a:extLst>
              </a:tr>
              <a:tr h="155448">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6985" marB="0">
                    <a:solidFill>
                      <a:srgbClr val="8AC53E"/>
                    </a:solidFill>
                  </a:tcPr>
                </a:tc>
                <a:tc vMerge="1">
                  <a:txBody>
                    <a:bodyPr vert="horz" wrap="square"/>
                    <a:lstStyle/>
                    <a:p>
                      <a:endParaRPr/>
                    </a:p>
                  </a:txBody>
                  <a:tcPr marL="0" marR="0" marT="0" marB="0">
                    <a:lnT w="28575">
                      <a:solidFill>
                        <a:srgbClr val="D9D9D9"/>
                      </a:solidFill>
                      <a:prstDash val="solid"/>
                    </a:lnT>
                    <a:lnB w="3175">
                      <a:solidFill>
                        <a:srgbClr val="585858"/>
                      </a:solidFill>
                      <a:prstDash val="solid"/>
                    </a:lnB>
                  </a:tcPr>
                </a:tc>
                <a:tc rowSpan="2">
                  <a:txBody>
                    <a:bodyPr vert="horz" wrap="square"/>
                    <a:lstStyle/>
                    <a:p>
                      <a:pPr>
                        <a:lnSpc>
                          <a:spcPct val="100000"/>
                        </a:lnSpc>
                      </a:pPr>
                      <a:endParaRPr sz="1300">
                        <a:latin typeface="Times New Roman"/>
                        <a:cs typeface="Times New Roman"/>
                      </a:endParaRPr>
                    </a:p>
                    <a:p>
                      <a:pPr>
                        <a:lnSpc>
                          <a:spcPct val="100000"/>
                        </a:lnSpc>
                        <a:spcBef>
                          <a:spcPts val="10"/>
                        </a:spcBef>
                      </a:pPr>
                      <a:endParaRPr sz="1150">
                        <a:latin typeface="Times New Roman"/>
                        <a:cs typeface="Times New Roman"/>
                      </a:endParaRPr>
                    </a:p>
                    <a:p>
                      <a:pPr marL="266700">
                        <a:lnSpc>
                          <a:spcPct val="100000"/>
                        </a:lnSpc>
                      </a:pPr>
                      <a:r>
                        <a:rPr sz="1000" spc="-5">
                          <a:solidFill>
                            <a:srgbClr val="585858"/>
                          </a:solidFill>
                          <a:latin typeface="微软雅黑"/>
                          <a:cs typeface="微软雅黑"/>
                        </a:rPr>
                        <a:t>37.2%</a:t>
                      </a:r>
                      <a:endParaRPr sz="1000">
                        <a:latin typeface="微软雅黑"/>
                        <a:cs typeface="微软雅黑"/>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vMerge="1">
                  <a:txBody>
                    <a:bodyPr vert="horz" wrap="square"/>
                    <a:lstStyle/>
                    <a:p>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5"/>
                  </a:ext>
                </a:extLst>
              </a:tr>
              <a:tr h="713231">
                <a:tc vMerge="1">
                  <a:txBody>
                    <a:bodyPr vert="horz" wrap="square"/>
                    <a:lstStyle/>
                    <a:p>
                      <a:endParaRPr/>
                    </a:p>
                  </a:txBody>
                  <a:tcPr marL="0" marR="0" marT="0" marB="0">
                    <a:lnB w="3175">
                      <a:solidFill>
                        <a:srgbClr val="585858"/>
                      </a:solidFill>
                      <a:prstDash val="solid"/>
                    </a:lnB>
                  </a:tcPr>
                </a:tc>
                <a:tc>
                  <a:txBody>
                    <a:bodyPr vert="horz" wrap="square"/>
                    <a:lstStyle/>
                    <a:p>
                      <a:pPr>
                        <a:lnSpc>
                          <a:spcPct val="100000"/>
                        </a:lnSpc>
                        <a:spcBef>
                          <a:spcPts val="30"/>
                        </a:spcBef>
                      </a:pPr>
                      <a:endParaRPr sz="1900">
                        <a:latin typeface="Times New Roman"/>
                        <a:cs typeface="Times New Roman"/>
                      </a:endParaRPr>
                    </a:p>
                    <a:p>
                      <a:pPr algn="ctr">
                        <a:lnSpc>
                          <a:spcPct val="100000"/>
                        </a:lnSpc>
                      </a:pPr>
                      <a:r>
                        <a:rPr sz="1000" spc="-5">
                          <a:solidFill>
                            <a:srgbClr val="585858"/>
                          </a:solidFill>
                          <a:latin typeface="微软雅黑"/>
                          <a:cs typeface="微软雅黑"/>
                        </a:rPr>
                        <a:t>30.6%</a:t>
                      </a:r>
                      <a:endParaRPr sz="1000">
                        <a:latin typeface="微软雅黑"/>
                        <a:cs typeface="微软雅黑"/>
                      </a:endParaRPr>
                    </a:p>
                  </a:txBody>
                  <a:tcPr marL="0" marR="0" marT="3810" marB="0">
                    <a:lnB w="3175">
                      <a:solidFill>
                        <a:srgbClr val="585858"/>
                      </a:solidFill>
                      <a:prstDash val="solid"/>
                    </a:lnB>
                    <a:solidFill>
                      <a:srgbClr val="B1D234"/>
                    </a:solidFill>
                  </a:tcPr>
                </a:tc>
                <a:tc vMerge="1">
                  <a:txBody>
                    <a:bodyPr vert="horz" wrap="square"/>
                    <a:lstStyle/>
                    <a:p>
                      <a:endParaRPr/>
                    </a:p>
                  </a:txBody>
                  <a:tcPr marL="0" marR="0" marT="0" marB="0">
                    <a:lnT w="28575">
                      <a:solidFill>
                        <a:srgbClr val="D9D9D9"/>
                      </a:solidFill>
                      <a:prstDash val="solid"/>
                    </a:lnT>
                    <a:lnB w="3175">
                      <a:solidFill>
                        <a:srgbClr val="585858"/>
                      </a:solidFill>
                      <a:prstDash val="solid"/>
                    </a:lnB>
                  </a:tcPr>
                </a:tc>
                <a:tc vMerge="1">
                  <a:txBody>
                    <a:bodyPr vert="horz" wrap="square"/>
                    <a:lstStyle/>
                    <a:p>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vMerge="1">
                  <a:txBody>
                    <a:bodyPr vert="horz" wrap="square"/>
                    <a:lstStyle/>
                    <a:p>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6"/>
                  </a:ext>
                </a:extLst>
              </a:tr>
            </a:tbl>
          </a:graphicData>
        </a:graphic>
      </p:graphicFrame>
      <p:sp>
        <p:nvSpPr>
          <p:cNvPr id="33" name="object 33"/>
          <p:cNvSpPr txBox="1"/>
          <p:nvPr/>
        </p:nvSpPr>
        <p:spPr>
          <a:xfrm>
            <a:off x="6948043" y="5410022"/>
            <a:ext cx="988694" cy="461009"/>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a:t>
            </a:r>
            <a:r>
              <a:rPr sz="1000" spc="-10">
                <a:solidFill>
                  <a:srgbClr val="585858"/>
                </a:solidFill>
                <a:latin typeface="微软雅黑"/>
                <a:cs typeface="微软雅黑"/>
              </a:rPr>
              <a:t>岁（幼儿园）</a:t>
            </a:r>
            <a:endParaRPr sz="1000">
              <a:latin typeface="微软雅黑"/>
              <a:cs typeface="微软雅黑"/>
            </a:endParaRPr>
          </a:p>
          <a:p>
            <a:pPr marL="342900">
              <a:lnSpc>
                <a:spcPct val="100000"/>
              </a:lnSpc>
              <a:spcBef>
                <a:spcPts val="1030"/>
              </a:spcBef>
            </a:pPr>
            <a:r>
              <a:rPr sz="1000" b="1" spc="-10">
                <a:solidFill>
                  <a:srgbClr val="404040"/>
                </a:solidFill>
                <a:latin typeface="微软雅黑"/>
                <a:cs typeface="微软雅黑"/>
              </a:rPr>
              <a:t>7.</a:t>
            </a:r>
            <a:r>
              <a:rPr sz="1000" b="1" spc="-10">
                <a:solidFill>
                  <a:srgbClr val="585858"/>
                </a:solidFill>
                <a:latin typeface="微软雅黑"/>
                <a:cs typeface="微软雅黑"/>
              </a:rPr>
              <a:t>6</a:t>
            </a:r>
            <a:r>
              <a:rPr sz="1000" b="1" spc="-5">
                <a:solidFill>
                  <a:srgbClr val="585858"/>
                </a:solidFill>
                <a:latin typeface="微软雅黑"/>
                <a:cs typeface="微软雅黑"/>
              </a:rPr>
              <a:t>小时</a:t>
            </a:r>
            <a:endParaRPr sz="1000">
              <a:latin typeface="微软雅黑"/>
              <a:cs typeface="微软雅黑"/>
            </a:endParaRPr>
          </a:p>
        </p:txBody>
      </p:sp>
      <p:sp>
        <p:nvSpPr>
          <p:cNvPr id="34" name="object 34"/>
          <p:cNvSpPr txBox="1"/>
          <p:nvPr/>
        </p:nvSpPr>
        <p:spPr>
          <a:xfrm>
            <a:off x="8415655" y="5410022"/>
            <a:ext cx="937260" cy="461009"/>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6-12</a:t>
            </a:r>
            <a:r>
              <a:rPr sz="1000" spc="-10">
                <a:solidFill>
                  <a:srgbClr val="585858"/>
                </a:solidFill>
                <a:latin typeface="微软雅黑"/>
                <a:cs typeface="微软雅黑"/>
              </a:rPr>
              <a:t>岁（小学）</a:t>
            </a:r>
            <a:endParaRPr sz="1000">
              <a:latin typeface="微软雅黑"/>
              <a:cs typeface="微软雅黑"/>
            </a:endParaRPr>
          </a:p>
          <a:p>
            <a:pPr marL="299720">
              <a:lnSpc>
                <a:spcPct val="100000"/>
              </a:lnSpc>
              <a:spcBef>
                <a:spcPts val="1030"/>
              </a:spcBef>
            </a:pPr>
            <a:r>
              <a:rPr sz="1000" b="1" spc="-10">
                <a:solidFill>
                  <a:srgbClr val="404040"/>
                </a:solidFill>
                <a:latin typeface="微软雅黑"/>
                <a:cs typeface="微软雅黑"/>
              </a:rPr>
              <a:t>8.</a:t>
            </a:r>
            <a:r>
              <a:rPr sz="1000" b="1" spc="-10">
                <a:solidFill>
                  <a:srgbClr val="585858"/>
                </a:solidFill>
                <a:latin typeface="微软雅黑"/>
                <a:cs typeface="微软雅黑"/>
              </a:rPr>
              <a:t>2</a:t>
            </a:r>
            <a:r>
              <a:rPr sz="1000" b="1" spc="-5">
                <a:solidFill>
                  <a:srgbClr val="585858"/>
                </a:solidFill>
                <a:latin typeface="微软雅黑"/>
                <a:cs typeface="微软雅黑"/>
              </a:rPr>
              <a:t>小时</a:t>
            </a:r>
            <a:endParaRPr sz="1000">
              <a:latin typeface="微软雅黑"/>
              <a:cs typeface="微软雅黑"/>
            </a:endParaRPr>
          </a:p>
        </p:txBody>
      </p:sp>
      <p:sp>
        <p:nvSpPr>
          <p:cNvPr id="35" name="object 35"/>
          <p:cNvSpPr txBox="1"/>
          <p:nvPr/>
        </p:nvSpPr>
        <p:spPr>
          <a:xfrm>
            <a:off x="9819258" y="5410022"/>
            <a:ext cx="1011555" cy="461009"/>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12-18</a:t>
            </a:r>
            <a:r>
              <a:rPr sz="1000" spc="-10">
                <a:solidFill>
                  <a:srgbClr val="585858"/>
                </a:solidFill>
                <a:latin typeface="微软雅黑"/>
                <a:cs typeface="微软雅黑"/>
              </a:rPr>
              <a:t>岁（中学）</a:t>
            </a:r>
            <a:endParaRPr sz="1000">
              <a:latin typeface="微软雅黑"/>
              <a:cs typeface="微软雅黑"/>
            </a:endParaRPr>
          </a:p>
          <a:p>
            <a:pPr marL="320675">
              <a:lnSpc>
                <a:spcPct val="100000"/>
              </a:lnSpc>
              <a:spcBef>
                <a:spcPts val="1030"/>
              </a:spcBef>
            </a:pPr>
            <a:r>
              <a:rPr sz="1000" b="1" spc="-5">
                <a:solidFill>
                  <a:srgbClr val="585858"/>
                </a:solidFill>
                <a:latin typeface="微软雅黑"/>
                <a:cs typeface="微软雅黑"/>
              </a:rPr>
              <a:t>8.9小时</a:t>
            </a:r>
            <a:endParaRPr sz="1000">
              <a:latin typeface="微软雅黑"/>
              <a:cs typeface="微软雅黑"/>
            </a:endParaRPr>
          </a:p>
        </p:txBody>
      </p:sp>
      <p:sp>
        <p:nvSpPr>
          <p:cNvPr id="36" name="object 36"/>
          <p:cNvSpPr/>
          <p:nvPr/>
        </p:nvSpPr>
        <p:spPr>
          <a:xfrm>
            <a:off x="8318754" y="6058661"/>
            <a:ext cx="68580" cy="68580"/>
          </a:xfrm>
          <a:custGeom>
            <a:rect l="l" t="t" r="r" b="b"/>
            <a:pathLst>
              <a:path w="68579" h="68579">
                <a:moveTo>
                  <a:pt x="0" y="68579"/>
                </a:moveTo>
                <a:lnTo>
                  <a:pt x="68579" y="68579"/>
                </a:lnTo>
                <a:lnTo>
                  <a:pt x="68579" y="0"/>
                </a:lnTo>
                <a:lnTo>
                  <a:pt x="0" y="0"/>
                </a:lnTo>
                <a:lnTo>
                  <a:pt x="0" y="68579"/>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8318754" y="6058661"/>
            <a:ext cx="68580" cy="68580"/>
          </a:xfrm>
          <a:custGeom>
            <a:rect l="l" t="t" r="r" b="b"/>
            <a:pathLst>
              <a:path w="68579" h="68579">
                <a:moveTo>
                  <a:pt x="0" y="68579"/>
                </a:moveTo>
                <a:lnTo>
                  <a:pt x="68579" y="68579"/>
                </a:lnTo>
                <a:lnTo>
                  <a:pt x="68579" y="0"/>
                </a:lnTo>
                <a:lnTo>
                  <a:pt x="0" y="0"/>
                </a:lnTo>
                <a:lnTo>
                  <a:pt x="0" y="68579"/>
                </a:lnTo>
                <a:close/>
              </a:path>
            </a:pathLst>
          </a:custGeom>
          <a:ln w="25908">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txBox="1"/>
          <p:nvPr/>
        </p:nvSpPr>
        <p:spPr>
          <a:xfrm>
            <a:off x="8504935" y="5998565"/>
            <a:ext cx="14039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体育运动时长占比</a:t>
            </a:r>
            <a:r>
              <a:rPr sz="1000" spc="-5">
                <a:solidFill>
                  <a:srgbClr val="585858"/>
                </a:solidFill>
                <a:latin typeface="微软雅黑"/>
                <a:cs typeface="微软雅黑"/>
              </a:rPr>
              <a:t>（%）</a:t>
            </a:r>
            <a:endParaRPr sz="1000">
              <a:latin typeface="微软雅黑"/>
              <a:cs typeface="微软雅黑"/>
            </a:endParaRPr>
          </a:p>
        </p:txBody>
      </p:sp>
      <p:sp>
        <p:nvSpPr>
          <p:cNvPr id="39" name="object 39"/>
          <p:cNvSpPr/>
          <p:nvPr/>
        </p:nvSpPr>
        <p:spPr>
          <a:xfrm>
            <a:off x="4159758" y="6058661"/>
            <a:ext cx="70485" cy="68580"/>
          </a:xfrm>
          <a:custGeom>
            <a:rect l="l" t="t" r="r" b="b"/>
            <a:pathLst>
              <a:path w="70485" h="68579">
                <a:moveTo>
                  <a:pt x="0" y="68579"/>
                </a:moveTo>
                <a:lnTo>
                  <a:pt x="70103" y="68579"/>
                </a:lnTo>
                <a:lnTo>
                  <a:pt x="70103" y="0"/>
                </a:lnTo>
                <a:lnTo>
                  <a:pt x="0" y="0"/>
                </a:lnTo>
                <a:lnTo>
                  <a:pt x="0" y="68579"/>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4159758" y="6058661"/>
            <a:ext cx="70485" cy="68580"/>
          </a:xfrm>
          <a:custGeom>
            <a:rect l="l" t="t" r="r" b="b"/>
            <a:pathLst>
              <a:path w="70485" h="68579">
                <a:moveTo>
                  <a:pt x="0" y="68579"/>
                </a:moveTo>
                <a:lnTo>
                  <a:pt x="70103" y="68579"/>
                </a:lnTo>
                <a:lnTo>
                  <a:pt x="70103" y="0"/>
                </a:lnTo>
                <a:lnTo>
                  <a:pt x="0" y="0"/>
                </a:lnTo>
                <a:lnTo>
                  <a:pt x="0" y="68579"/>
                </a:lnTo>
                <a:close/>
              </a:path>
            </a:pathLst>
          </a:custGeom>
          <a:ln w="25908">
            <a:solidFill>
              <a:srgbClr val="8AC53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txBox="1"/>
          <p:nvPr/>
        </p:nvSpPr>
        <p:spPr>
          <a:xfrm>
            <a:off x="4318508" y="5998565"/>
            <a:ext cx="178371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素质类特长培养时长占比</a:t>
            </a:r>
            <a:r>
              <a:rPr sz="1000" spc="-5">
                <a:solidFill>
                  <a:srgbClr val="585858"/>
                </a:solidFill>
                <a:latin typeface="微软雅黑"/>
                <a:cs typeface="微软雅黑"/>
              </a:rPr>
              <a:t>（%）</a:t>
            </a:r>
            <a:endParaRPr sz="1000">
              <a:latin typeface="微软雅黑"/>
              <a:cs typeface="微软雅黑"/>
            </a:endParaRPr>
          </a:p>
        </p:txBody>
      </p:sp>
      <p:sp>
        <p:nvSpPr>
          <p:cNvPr id="42" name="object 42"/>
          <p:cNvSpPr/>
          <p:nvPr/>
        </p:nvSpPr>
        <p:spPr>
          <a:xfrm>
            <a:off x="2181605" y="6058661"/>
            <a:ext cx="70485" cy="68580"/>
          </a:xfrm>
          <a:custGeom>
            <a:rect l="l" t="t" r="r" b="b"/>
            <a:pathLst>
              <a:path w="70485" h="68579">
                <a:moveTo>
                  <a:pt x="0" y="68579"/>
                </a:moveTo>
                <a:lnTo>
                  <a:pt x="70104" y="68579"/>
                </a:lnTo>
                <a:lnTo>
                  <a:pt x="70104" y="0"/>
                </a:lnTo>
                <a:lnTo>
                  <a:pt x="0" y="0"/>
                </a:lnTo>
                <a:lnTo>
                  <a:pt x="0" y="68579"/>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2181605" y="6058661"/>
            <a:ext cx="70485" cy="68580"/>
          </a:xfrm>
          <a:custGeom>
            <a:rect l="l" t="t" r="r" b="b"/>
            <a:pathLst>
              <a:path w="70485" h="68579">
                <a:moveTo>
                  <a:pt x="0" y="68579"/>
                </a:moveTo>
                <a:lnTo>
                  <a:pt x="70104" y="68579"/>
                </a:lnTo>
                <a:lnTo>
                  <a:pt x="70104" y="0"/>
                </a:lnTo>
                <a:lnTo>
                  <a:pt x="0" y="0"/>
                </a:lnTo>
                <a:lnTo>
                  <a:pt x="0" y="68579"/>
                </a:lnTo>
                <a:close/>
              </a:path>
            </a:pathLst>
          </a:custGeom>
          <a:ln w="25908">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txBox="1"/>
          <p:nvPr/>
        </p:nvSpPr>
        <p:spPr>
          <a:xfrm>
            <a:off x="2338577" y="5410022"/>
            <a:ext cx="1530350" cy="766445"/>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1930" algn="ctr">
              <a:lnSpc>
                <a:spcPct val="100000"/>
              </a:lnSpc>
              <a:spcBef>
                <a:spcPts val="95"/>
              </a:spcBef>
            </a:pPr>
            <a:r>
              <a:rPr sz="1000" spc="-5">
                <a:solidFill>
                  <a:srgbClr val="585858"/>
                </a:solidFill>
                <a:latin typeface="微软雅黑"/>
                <a:cs typeface="微软雅黑"/>
              </a:rPr>
              <a:t>6-12</a:t>
            </a:r>
            <a:r>
              <a:rPr sz="1000" spc="-10">
                <a:solidFill>
                  <a:srgbClr val="585858"/>
                </a:solidFill>
                <a:latin typeface="微软雅黑"/>
                <a:cs typeface="微软雅黑"/>
              </a:rPr>
              <a:t>岁（小学）</a:t>
            </a:r>
            <a:endParaRPr sz="1000">
              <a:latin typeface="微软雅黑"/>
              <a:cs typeface="微软雅黑"/>
            </a:endParaRPr>
          </a:p>
          <a:p>
            <a:pPr marL="207645" algn="ctr">
              <a:lnSpc>
                <a:spcPct val="100000"/>
              </a:lnSpc>
              <a:spcBef>
                <a:spcPts val="1030"/>
              </a:spcBef>
            </a:pPr>
            <a:r>
              <a:rPr sz="1000" b="1" spc="-10">
                <a:solidFill>
                  <a:srgbClr val="404040"/>
                </a:solidFill>
                <a:latin typeface="微软雅黑"/>
                <a:cs typeface="微软雅黑"/>
              </a:rPr>
              <a:t>4.</a:t>
            </a:r>
            <a:r>
              <a:rPr sz="1000" b="1" spc="-10">
                <a:solidFill>
                  <a:srgbClr val="585858"/>
                </a:solidFill>
                <a:latin typeface="微软雅黑"/>
                <a:cs typeface="微软雅黑"/>
              </a:rPr>
              <a:t>5</a:t>
            </a:r>
            <a:r>
              <a:rPr sz="1000" b="1" spc="-5">
                <a:solidFill>
                  <a:srgbClr val="585858"/>
                </a:solidFill>
                <a:latin typeface="微软雅黑"/>
                <a:cs typeface="微软雅黑"/>
              </a:rPr>
              <a:t>小时</a:t>
            </a:r>
            <a:endParaRPr sz="1000">
              <a:latin typeface="微软雅黑"/>
              <a:cs typeface="微软雅黑"/>
            </a:endParaRPr>
          </a:p>
          <a:p>
            <a:pPr>
              <a:lnSpc>
                <a:spcPct val="100000"/>
              </a:lnSpc>
              <a:spcBef>
                <a:spcPts val="5"/>
              </a:spcBef>
            </a:pPr>
            <a:endParaRPr sz="650">
              <a:latin typeface="微软雅黑"/>
              <a:cs typeface="微软雅黑"/>
            </a:endParaRPr>
          </a:p>
          <a:p>
            <a:pPr marL="12700">
              <a:lnSpc>
                <a:spcPct val="100000"/>
              </a:lnSpc>
              <a:spcBef>
                <a:spcPts val="5"/>
              </a:spcBef>
            </a:pPr>
            <a:r>
              <a:rPr sz="1000" spc="-10">
                <a:solidFill>
                  <a:srgbClr val="585858"/>
                </a:solidFill>
                <a:latin typeface="微软雅黑"/>
                <a:cs typeface="微软雅黑"/>
              </a:rPr>
              <a:t>写作业学习时长占比</a:t>
            </a:r>
            <a:r>
              <a:rPr sz="1000" spc="-5">
                <a:solidFill>
                  <a:srgbClr val="585858"/>
                </a:solidFill>
                <a:latin typeface="微软雅黑"/>
                <a:cs typeface="微软雅黑"/>
              </a:rPr>
              <a:t>（%）</a:t>
            </a:r>
            <a:endParaRPr sz="1000">
              <a:latin typeface="微软雅黑"/>
              <a:cs typeface="微软雅黑"/>
            </a:endParaRPr>
          </a:p>
        </p:txBody>
      </p:sp>
      <p:sp>
        <p:nvSpPr>
          <p:cNvPr id="45" name="object 45"/>
          <p:cNvSpPr/>
          <p:nvPr/>
        </p:nvSpPr>
        <p:spPr>
          <a:xfrm>
            <a:off x="6392417" y="6063234"/>
            <a:ext cx="70485" cy="70485"/>
          </a:xfrm>
          <a:custGeom>
            <a:rect l="l" t="t" r="r" b="b"/>
            <a:pathLst>
              <a:path w="70485" h="70485">
                <a:moveTo>
                  <a:pt x="0" y="70103"/>
                </a:moveTo>
                <a:lnTo>
                  <a:pt x="70103" y="70103"/>
                </a:lnTo>
                <a:lnTo>
                  <a:pt x="70103" y="0"/>
                </a:lnTo>
                <a:lnTo>
                  <a:pt x="0" y="0"/>
                </a:lnTo>
                <a:lnTo>
                  <a:pt x="0" y="70103"/>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6392417" y="6063234"/>
            <a:ext cx="70485" cy="70485"/>
          </a:xfrm>
          <a:custGeom>
            <a:rect l="l" t="t" r="r" b="b"/>
            <a:pathLst>
              <a:path w="70485" h="70485">
                <a:moveTo>
                  <a:pt x="0" y="70103"/>
                </a:moveTo>
                <a:lnTo>
                  <a:pt x="70103" y="70103"/>
                </a:lnTo>
                <a:lnTo>
                  <a:pt x="70103" y="0"/>
                </a:lnTo>
                <a:lnTo>
                  <a:pt x="0" y="0"/>
                </a:lnTo>
                <a:lnTo>
                  <a:pt x="0" y="70103"/>
                </a:lnTo>
                <a:close/>
              </a:path>
            </a:pathLst>
          </a:custGeom>
          <a:ln w="25908">
            <a:solidFill>
              <a:srgbClr val="64AE4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txBox="1"/>
          <p:nvPr/>
        </p:nvSpPr>
        <p:spPr>
          <a:xfrm>
            <a:off x="6552438" y="6003747"/>
            <a:ext cx="140335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休闲娱乐时长占比（%）</a:t>
            </a:r>
            <a:endParaRPr sz="1000">
              <a:latin typeface="微软雅黑"/>
              <a:cs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a:effectLst/>
      </p:bgPr>
    </p:bg>
    <p:spTree>
      <p:nvGrpSpPr>
        <p:cNvPr id="1" name=""/>
        <p:cNvGrpSpPr/>
        <p:nvPr/>
      </p:nvGrpSpPr>
      <p:grpSpPr>
        <a:xfrm>
          <a:off x="0" y="0"/>
          <a:ext cx="0" cy="0"/>
        </a:xfrm>
      </p:grpSpPr>
      <p:sp>
        <p:nvSpPr>
          <p:cNvPr id="2" name="object 2"/>
          <p:cNvSpPr txBox="1"/>
          <p:nvPr/>
        </p:nvSpPr>
        <p:spPr>
          <a:xfrm>
            <a:off x="11806173" y="6551168"/>
            <a:ext cx="184150" cy="18732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a:solidFill>
                  <a:srgbClr val="A6A6A6"/>
                </a:solidFill>
                <a:latin typeface="微软雅黑"/>
                <a:cs typeface="微软雅黑"/>
              </a:rPr>
              <a:t>21</a:t>
            </a:r>
            <a:endParaRPr sz="1050">
              <a:latin typeface="微软雅黑"/>
              <a:cs typeface="微软雅黑"/>
            </a:endParaRPr>
          </a:p>
        </p:txBody>
      </p:sp>
      <p:sp>
        <p:nvSpPr>
          <p:cNvPr id="14" name="object 14"/>
          <p:cNvSpPr txBox="1">
            <a:spLocks noGrp="1"/>
          </p:cNvSpPr>
          <p:nvPr>
            <p:ph type="title"/>
          </p:nvPr>
        </p:nvSpPr>
        <p:spPr>
          <a:xfrm>
            <a:off x="526795" y="482041"/>
            <a:ext cx="7413625" cy="514350"/>
          </a:xfrm>
          <a:prstGeom prst="rect">
            <a:avLst/>
          </a:prstGeom>
        </p:spPr>
        <p:txBody>
          <a:bodyPr vert="horz" wrap="square" lIns="0" tIns="13335" rIns="0" bIns="0" rtlCol="0">
            <a:spAutoFit/>
          </a:bodyPr>
          <a:lstStyle/>
          <a:p>
            <a:pPr marL="12700">
              <a:lnSpc>
                <a:spcPct val="100000"/>
              </a:lnSpc>
              <a:spcBef>
                <a:spcPts val="105"/>
              </a:spcBef>
            </a:pPr>
            <a:r>
              <a:rPr/>
              <a:t>儿童的家庭生活</a:t>
            </a:r>
            <a:r>
              <a:rPr spc="-5"/>
              <a:t>——</a:t>
            </a:r>
            <a:r>
              <a:rPr spc="5"/>
              <a:t>作业学习</a:t>
            </a:r>
            <a:r>
              <a:rPr spc="-10"/>
              <a:t>与</a:t>
            </a:r>
            <a:r>
              <a:rPr spc="5"/>
              <a:t>素</a:t>
            </a:r>
            <a:r>
              <a:rPr spc="-15"/>
              <a:t>质</a:t>
            </a:r>
            <a:r>
              <a:rPr spc="5"/>
              <a:t>培养</a:t>
            </a:r>
          </a:p>
        </p:txBody>
      </p:sp>
      <p:sp>
        <p:nvSpPr>
          <p:cNvPr id="15" name="object 15"/>
          <p:cNvSpPr txBox="1"/>
          <p:nvPr/>
        </p:nvSpPr>
        <p:spPr>
          <a:xfrm>
            <a:off x="523748" y="6320739"/>
            <a:ext cx="5321300" cy="43688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00"/>
              </a:spcBef>
            </a:pPr>
            <a:r>
              <a:rPr sz="800">
                <a:solidFill>
                  <a:srgbClr val="7E7E7E"/>
                </a:solidFill>
                <a:latin typeface="微软雅黑"/>
                <a:cs typeface="微软雅黑"/>
              </a:rPr>
              <a:t>智能作业指：学生利用</a:t>
            </a:r>
            <a:r>
              <a:rPr sz="800" spc="-15">
                <a:solidFill>
                  <a:srgbClr val="7E7E7E"/>
                </a:solidFill>
                <a:latin typeface="微软雅黑"/>
                <a:cs typeface="微软雅黑"/>
              </a:rPr>
              <a:t>软</a:t>
            </a:r>
            <a:r>
              <a:rPr sz="800">
                <a:solidFill>
                  <a:srgbClr val="7E7E7E"/>
                </a:solidFill>
                <a:latin typeface="微软雅黑"/>
                <a:cs typeface="微软雅黑"/>
              </a:rPr>
              <a:t>件及</a:t>
            </a:r>
            <a:r>
              <a:rPr sz="800" spc="-15">
                <a:solidFill>
                  <a:srgbClr val="7E7E7E"/>
                </a:solidFill>
                <a:latin typeface="微软雅黑"/>
                <a:cs typeface="微软雅黑"/>
              </a:rPr>
              <a:t>智</a:t>
            </a:r>
            <a:r>
              <a:rPr sz="800">
                <a:solidFill>
                  <a:srgbClr val="7E7E7E"/>
                </a:solidFill>
                <a:latin typeface="微软雅黑"/>
                <a:cs typeface="微软雅黑"/>
              </a:rPr>
              <a:t>能硬</a:t>
            </a:r>
            <a:r>
              <a:rPr sz="800" spc="-15">
                <a:solidFill>
                  <a:srgbClr val="7E7E7E"/>
                </a:solidFill>
                <a:latin typeface="微软雅黑"/>
                <a:cs typeface="微软雅黑"/>
              </a:rPr>
              <a:t>件</a:t>
            </a:r>
            <a:r>
              <a:rPr sz="800">
                <a:solidFill>
                  <a:srgbClr val="7E7E7E"/>
                </a:solidFill>
                <a:latin typeface="微软雅黑"/>
                <a:cs typeface="微软雅黑"/>
              </a:rPr>
              <a:t>所进</a:t>
            </a:r>
            <a:r>
              <a:rPr sz="800" spc="-15">
                <a:solidFill>
                  <a:srgbClr val="7E7E7E"/>
                </a:solidFill>
                <a:latin typeface="微软雅黑"/>
                <a:cs typeface="微软雅黑"/>
              </a:rPr>
              <a:t>行</a:t>
            </a:r>
            <a:r>
              <a:rPr sz="800">
                <a:solidFill>
                  <a:srgbClr val="7E7E7E"/>
                </a:solidFill>
                <a:latin typeface="微软雅黑"/>
                <a:cs typeface="微软雅黑"/>
              </a:rPr>
              <a:t>的作</a:t>
            </a:r>
            <a:r>
              <a:rPr sz="800" spc="-15">
                <a:solidFill>
                  <a:srgbClr val="7E7E7E"/>
                </a:solidFill>
                <a:latin typeface="微软雅黑"/>
                <a:cs typeface="微软雅黑"/>
              </a:rPr>
              <a:t>业</a:t>
            </a:r>
            <a:r>
              <a:rPr sz="800">
                <a:solidFill>
                  <a:srgbClr val="7E7E7E"/>
                </a:solidFill>
                <a:latin typeface="微软雅黑"/>
                <a:cs typeface="微软雅黑"/>
              </a:rPr>
              <a:t>类型</a:t>
            </a:r>
            <a:r>
              <a:rPr sz="800" spc="-15">
                <a:solidFill>
                  <a:srgbClr val="7E7E7E"/>
                </a:solidFill>
                <a:latin typeface="微软雅黑"/>
                <a:cs typeface="微软雅黑"/>
              </a:rPr>
              <a:t>，</a:t>
            </a:r>
            <a:r>
              <a:rPr sz="800">
                <a:solidFill>
                  <a:srgbClr val="7E7E7E"/>
                </a:solidFill>
                <a:latin typeface="微软雅黑"/>
                <a:cs typeface="微软雅黑"/>
              </a:rPr>
              <a:t>如：</a:t>
            </a:r>
            <a:r>
              <a:rPr sz="800" spc="-15">
                <a:solidFill>
                  <a:srgbClr val="7E7E7E"/>
                </a:solidFill>
                <a:latin typeface="微软雅黑"/>
                <a:cs typeface="微软雅黑"/>
              </a:rPr>
              <a:t>手</a:t>
            </a:r>
            <a:r>
              <a:rPr sz="800" spc="5">
                <a:solidFill>
                  <a:srgbClr val="7E7E7E"/>
                </a:solidFill>
                <a:latin typeface="微软雅黑"/>
                <a:cs typeface="微软雅黑"/>
              </a:rPr>
              <a:t>机</a:t>
            </a:r>
            <a:r>
              <a:rPr sz="800" spc="-5">
                <a:solidFill>
                  <a:srgbClr val="7E7E7E"/>
                </a:solidFill>
                <a:latin typeface="微软雅黑"/>
                <a:cs typeface="微软雅黑"/>
              </a:rPr>
              <a:t>app</a:t>
            </a:r>
            <a:r>
              <a:rPr sz="800">
                <a:solidFill>
                  <a:srgbClr val="7E7E7E"/>
                </a:solidFill>
                <a:latin typeface="微软雅黑"/>
                <a:cs typeface="微软雅黑"/>
              </a:rPr>
              <a:t>练</a:t>
            </a:r>
            <a:r>
              <a:rPr sz="800" spc="-15">
                <a:solidFill>
                  <a:srgbClr val="7E7E7E"/>
                </a:solidFill>
                <a:latin typeface="微软雅黑"/>
                <a:cs typeface="微软雅黑"/>
              </a:rPr>
              <a:t>习</a:t>
            </a:r>
            <a:r>
              <a:rPr sz="800">
                <a:solidFill>
                  <a:srgbClr val="7E7E7E"/>
                </a:solidFill>
                <a:latin typeface="微软雅黑"/>
                <a:cs typeface="微软雅黑"/>
              </a:rPr>
              <a:t>、平</a:t>
            </a:r>
            <a:r>
              <a:rPr sz="800" spc="-15">
                <a:solidFill>
                  <a:srgbClr val="7E7E7E"/>
                </a:solidFill>
                <a:latin typeface="微软雅黑"/>
                <a:cs typeface="微软雅黑"/>
              </a:rPr>
              <a:t>板</a:t>
            </a:r>
            <a:r>
              <a:rPr sz="800">
                <a:solidFill>
                  <a:srgbClr val="7E7E7E"/>
                </a:solidFill>
                <a:latin typeface="微软雅黑"/>
                <a:cs typeface="微软雅黑"/>
              </a:rPr>
              <a:t>视频</a:t>
            </a:r>
            <a:r>
              <a:rPr sz="800" spc="-15">
                <a:solidFill>
                  <a:srgbClr val="7E7E7E"/>
                </a:solidFill>
                <a:latin typeface="微软雅黑"/>
                <a:cs typeface="微软雅黑"/>
              </a:rPr>
              <a:t>课</a:t>
            </a:r>
            <a:r>
              <a:rPr sz="800">
                <a:solidFill>
                  <a:srgbClr val="7E7E7E"/>
                </a:solidFill>
                <a:latin typeface="微软雅黑"/>
                <a:cs typeface="微软雅黑"/>
              </a:rPr>
              <a:t>程，</a:t>
            </a:r>
            <a:r>
              <a:rPr sz="800" spc="-15">
                <a:solidFill>
                  <a:srgbClr val="7E7E7E"/>
                </a:solidFill>
                <a:latin typeface="微软雅黑"/>
                <a:cs typeface="微软雅黑"/>
              </a:rPr>
              <a:t>点</a:t>
            </a:r>
            <a:r>
              <a:rPr sz="800">
                <a:solidFill>
                  <a:srgbClr val="7E7E7E"/>
                </a:solidFill>
                <a:latin typeface="微软雅黑"/>
                <a:cs typeface="微软雅黑"/>
              </a:rPr>
              <a:t>读笔</a:t>
            </a:r>
            <a:r>
              <a:rPr sz="800" spc="-15">
                <a:solidFill>
                  <a:srgbClr val="7E7E7E"/>
                </a:solidFill>
                <a:latin typeface="微软雅黑"/>
                <a:cs typeface="微软雅黑"/>
              </a:rPr>
              <a:t>跟</a:t>
            </a:r>
            <a:r>
              <a:rPr sz="800">
                <a:solidFill>
                  <a:srgbClr val="7E7E7E"/>
                </a:solidFill>
                <a:latin typeface="微软雅黑"/>
                <a:cs typeface="微软雅黑"/>
              </a:rPr>
              <a:t>练等</a:t>
            </a:r>
            <a:endParaRPr sz="800">
              <a:latin typeface="微软雅黑"/>
              <a:cs typeface="微软雅黑"/>
            </a:endParaRPr>
          </a:p>
          <a:p>
            <a:pPr marL="15240">
              <a:lnSpc>
                <a:spcPct val="100000"/>
              </a:lnSpc>
              <a:spcBef>
                <a:spcPts val="5"/>
              </a:spcBef>
              <a:tabLst>
                <a:tab pos="5304790"/>
              </a:tabLst>
            </a:pPr>
            <a:r>
              <a:rPr sz="800" u="sng" spc="-160">
                <a:solidFill>
                  <a:srgbClr val="7E7E7E"/>
                </a:solidFill>
                <a:uFill>
                  <a:solidFill>
                    <a:srgbClr val="7E7E7E"/>
                  </a:solidFill>
                </a:uFill>
                <a:latin typeface="Times New Roman"/>
                <a:cs typeface="Times New Roman"/>
              </a:rPr>
              <a:t> </a:t>
            </a:r>
            <a:r>
              <a:rPr sz="800" u="sng">
                <a:solidFill>
                  <a:srgbClr val="7E7E7E"/>
                </a:solidFill>
                <a:uFill>
                  <a:solidFill>
                    <a:srgbClr val="7E7E7E"/>
                  </a:solidFill>
                </a:uFill>
                <a:latin typeface="微软雅黑"/>
                <a:cs typeface="微软雅黑"/>
              </a:rPr>
              <a:t>样本</a:t>
            </a:r>
            <a:r>
              <a:rPr sz="800" u="sng" spc="-5">
                <a:solidFill>
                  <a:srgbClr val="7E7E7E"/>
                </a:solidFill>
                <a:uFill>
                  <a:solidFill>
                    <a:srgbClr val="7E7E7E"/>
                  </a:solidFill>
                </a:uFill>
                <a:latin typeface="微软雅黑"/>
                <a:cs typeface="微软雅黑"/>
              </a:rPr>
              <a:t>：3-18</a:t>
            </a:r>
            <a:r>
              <a:rPr sz="800" u="sng">
                <a:solidFill>
                  <a:srgbClr val="7E7E7E"/>
                </a:solidFill>
                <a:uFill>
                  <a:solidFill>
                    <a:srgbClr val="7E7E7E"/>
                  </a:solidFill>
                </a:uFill>
                <a:latin typeface="微软雅黑"/>
                <a:cs typeface="微软雅黑"/>
              </a:rPr>
              <a:t>岁儿童的家长群</a:t>
            </a:r>
            <a:r>
              <a:rPr sz="800" u="sng" spc="-15">
                <a:solidFill>
                  <a:srgbClr val="7E7E7E"/>
                </a:solidFill>
                <a:uFill>
                  <a:solidFill>
                    <a:srgbClr val="7E7E7E"/>
                  </a:solidFill>
                </a:uFill>
                <a:latin typeface="微软雅黑"/>
                <a:cs typeface="微软雅黑"/>
              </a:rPr>
              <a:t>体</a:t>
            </a:r>
            <a:r>
              <a:rPr sz="800" u="sng" spc="-5">
                <a:solidFill>
                  <a:srgbClr val="7E7E7E"/>
                </a:solidFill>
                <a:uFill>
                  <a:solidFill>
                    <a:srgbClr val="7E7E7E"/>
                  </a:solidFill>
                </a:uFill>
                <a:latin typeface="微软雅黑"/>
                <a:cs typeface="微软雅黑"/>
              </a:rPr>
              <a:t>N=1200，</a:t>
            </a:r>
            <a:r>
              <a:rPr sz="800" u="sng">
                <a:solidFill>
                  <a:srgbClr val="7E7E7E"/>
                </a:solidFill>
                <a:uFill>
                  <a:solidFill>
                    <a:srgbClr val="7E7E7E"/>
                  </a:solidFill>
                </a:uFill>
                <a:latin typeface="微软雅黑"/>
                <a:cs typeface="微软雅黑"/>
              </a:rPr>
              <a:t>幼儿园</a:t>
            </a:r>
            <a:r>
              <a:rPr sz="800" u="sng" spc="-5">
                <a:solidFill>
                  <a:srgbClr val="7E7E7E"/>
                </a:solidFill>
                <a:uFill>
                  <a:solidFill>
                    <a:srgbClr val="7E7E7E"/>
                  </a:solidFill>
                </a:uFill>
                <a:latin typeface="微软雅黑"/>
                <a:cs typeface="微软雅黑"/>
              </a:rPr>
              <a:t>N=400，</a:t>
            </a:r>
            <a:r>
              <a:rPr sz="800" u="sng">
                <a:solidFill>
                  <a:srgbClr val="7E7E7E"/>
                </a:solidFill>
                <a:uFill>
                  <a:solidFill>
                    <a:srgbClr val="7E7E7E"/>
                  </a:solidFill>
                </a:uFill>
                <a:latin typeface="微软雅黑"/>
                <a:cs typeface="微软雅黑"/>
              </a:rPr>
              <a:t>小学</a:t>
            </a:r>
            <a:r>
              <a:rPr sz="800" u="sng" spc="-5">
                <a:solidFill>
                  <a:srgbClr val="7E7E7E"/>
                </a:solidFill>
                <a:uFill>
                  <a:solidFill>
                    <a:srgbClr val="7E7E7E"/>
                  </a:solidFill>
                </a:uFill>
                <a:latin typeface="微软雅黑"/>
                <a:cs typeface="微软雅黑"/>
              </a:rPr>
              <a:t>N= 400</a:t>
            </a:r>
            <a:r>
              <a:rPr sz="800" u="sng" spc="55">
                <a:solidFill>
                  <a:srgbClr val="7E7E7E"/>
                </a:solidFill>
                <a:uFill>
                  <a:solidFill>
                    <a:srgbClr val="7E7E7E"/>
                  </a:solidFill>
                </a:uFill>
                <a:latin typeface="微软雅黑"/>
                <a:cs typeface="微软雅黑"/>
              </a:rPr>
              <a:t> </a:t>
            </a:r>
            <a:r>
              <a:rPr sz="800" u="sng">
                <a:solidFill>
                  <a:srgbClr val="7E7E7E"/>
                </a:solidFill>
                <a:uFill>
                  <a:solidFill>
                    <a:srgbClr val="7E7E7E"/>
                  </a:solidFill>
                </a:uFill>
                <a:latin typeface="微软雅黑"/>
                <a:cs typeface="微软雅黑"/>
              </a:rPr>
              <a:t>，中学</a:t>
            </a:r>
            <a:r>
              <a:rPr sz="800" u="sng" spc="-5">
                <a:solidFill>
                  <a:srgbClr val="7E7E7E"/>
                </a:solidFill>
                <a:uFill>
                  <a:solidFill>
                    <a:srgbClr val="7E7E7E"/>
                  </a:solidFill>
                </a:uFill>
                <a:latin typeface="微软雅黑"/>
                <a:cs typeface="微软雅黑"/>
              </a:rPr>
              <a:t>N=</a:t>
            </a:r>
            <a:r>
              <a:rPr sz="800" u="sng" spc="10">
                <a:solidFill>
                  <a:srgbClr val="7E7E7E"/>
                </a:solidFill>
                <a:uFill>
                  <a:solidFill>
                    <a:srgbClr val="7E7E7E"/>
                  </a:solidFill>
                </a:uFill>
                <a:latin typeface="微软雅黑"/>
                <a:cs typeface="微软雅黑"/>
              </a:rPr>
              <a:t> </a:t>
            </a:r>
            <a:r>
              <a:rPr sz="800" u="sng" spc="-5">
                <a:solidFill>
                  <a:srgbClr val="7E7E7E"/>
                </a:solidFill>
                <a:uFill>
                  <a:solidFill>
                    <a:srgbClr val="7E7E7E"/>
                  </a:solidFill>
                </a:uFill>
                <a:latin typeface="微软雅黑"/>
                <a:cs typeface="微软雅黑"/>
              </a:rPr>
              <a:t>400</a:t>
            </a:r>
            <a:r>
              <a:rPr sz="800" u="sng" spc="45">
                <a:solidFill>
                  <a:srgbClr val="7E7E7E"/>
                </a:solidFill>
                <a:uFill>
                  <a:solidFill>
                    <a:srgbClr val="7E7E7E"/>
                  </a:solidFill>
                </a:uFill>
                <a:latin typeface="微软雅黑"/>
                <a:cs typeface="微软雅黑"/>
              </a:rPr>
              <a:t> </a:t>
            </a:r>
            <a:r>
              <a:rPr sz="800" u="sng">
                <a:solidFill>
                  <a:srgbClr val="7E7E7E"/>
                </a:solidFill>
                <a:uFill>
                  <a:solidFill>
                    <a:srgbClr val="7E7E7E"/>
                  </a:solidFill>
                </a:uFill>
                <a:latin typeface="微软雅黑"/>
                <a:cs typeface="微软雅黑"/>
              </a:rPr>
              <a:t>，于</a:t>
            </a:r>
            <a:r>
              <a:rPr sz="800" u="sng" spc="-5">
                <a:solidFill>
                  <a:srgbClr val="7E7E7E"/>
                </a:solidFill>
                <a:uFill>
                  <a:solidFill>
                    <a:srgbClr val="7E7E7E"/>
                  </a:solidFill>
                </a:uFill>
                <a:latin typeface="微软雅黑"/>
                <a:cs typeface="微软雅黑"/>
              </a:rPr>
              <a:t>2022</a:t>
            </a:r>
            <a:r>
              <a:rPr sz="800" u="sng">
                <a:solidFill>
                  <a:srgbClr val="7E7E7E"/>
                </a:solidFill>
                <a:uFill>
                  <a:solidFill>
                    <a:srgbClr val="7E7E7E"/>
                  </a:solidFill>
                </a:uFill>
                <a:latin typeface="微软雅黑"/>
                <a:cs typeface="微软雅黑"/>
              </a:rPr>
              <a:t>年</a:t>
            </a:r>
            <a:r>
              <a:rPr sz="800" u="sng" spc="-5">
                <a:solidFill>
                  <a:srgbClr val="7E7E7E"/>
                </a:solidFill>
                <a:uFill>
                  <a:solidFill>
                    <a:srgbClr val="7E7E7E"/>
                  </a:solidFill>
                </a:uFill>
                <a:latin typeface="微软雅黑"/>
                <a:cs typeface="微软雅黑"/>
              </a:rPr>
              <a:t>4</a:t>
            </a:r>
            <a:r>
              <a:rPr sz="800" u="sng">
                <a:solidFill>
                  <a:srgbClr val="7E7E7E"/>
                </a:solidFill>
                <a:uFill>
                  <a:solidFill>
                    <a:srgbClr val="7E7E7E"/>
                  </a:solidFill>
                </a:uFill>
                <a:latin typeface="微软雅黑"/>
                <a:cs typeface="微软雅黑"/>
              </a:rPr>
              <a:t>月调研获取。	</a:t>
            </a:r>
            <a:endParaRPr sz="800">
              <a:latin typeface="微软雅黑"/>
              <a:cs typeface="微软雅黑"/>
            </a:endParaRPr>
          </a:p>
          <a:p>
            <a:pPr marL="12700">
              <a:lnSpc>
                <a:spcPct val="100000"/>
              </a:lnSpc>
              <a:spcBef>
                <a:spcPts val="350"/>
              </a:spcBef>
              <a:tabLst>
                <a:tab pos="4231640"/>
              </a:tabLst>
            </a:pPr>
            <a:r>
              <a:rPr sz="800">
                <a:solidFill>
                  <a:srgbClr val="7E7E7E"/>
                </a:solidFill>
                <a:latin typeface="微软雅黑"/>
                <a:cs typeface="微软雅黑"/>
              </a:rPr>
              <a:t>	</a:t>
            </a:r>
            <a:endParaRPr sz="800">
              <a:latin typeface="微软雅黑"/>
              <a:cs typeface="微软雅黑"/>
            </a:endParaRPr>
          </a:p>
        </p:txBody>
      </p:sp>
      <p:sp>
        <p:nvSpPr>
          <p:cNvPr id="16" name="object 16"/>
          <p:cNvSpPr txBox="1"/>
          <p:nvPr/>
        </p:nvSpPr>
        <p:spPr>
          <a:xfrm>
            <a:off x="6320790" y="6320739"/>
            <a:ext cx="5321300" cy="43688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00"/>
              </a:spcBef>
            </a:pPr>
            <a:r>
              <a:rPr sz="800">
                <a:solidFill>
                  <a:srgbClr val="7E7E7E"/>
                </a:solidFill>
                <a:latin typeface="微软雅黑"/>
                <a:cs typeface="微软雅黑"/>
              </a:rPr>
              <a:t>STEM指：整合了科学、技术</a:t>
            </a:r>
            <a:r>
              <a:rPr sz="800" spc="-15">
                <a:solidFill>
                  <a:srgbClr val="7E7E7E"/>
                </a:solidFill>
                <a:latin typeface="微软雅黑"/>
                <a:cs typeface="微软雅黑"/>
              </a:rPr>
              <a:t>、</a:t>
            </a:r>
            <a:r>
              <a:rPr sz="800">
                <a:solidFill>
                  <a:srgbClr val="7E7E7E"/>
                </a:solidFill>
                <a:latin typeface="微软雅黑"/>
                <a:cs typeface="微软雅黑"/>
              </a:rPr>
              <a:t>工程和</a:t>
            </a:r>
            <a:r>
              <a:rPr sz="800" spc="-15">
                <a:solidFill>
                  <a:srgbClr val="7E7E7E"/>
                </a:solidFill>
                <a:latin typeface="微软雅黑"/>
                <a:cs typeface="微软雅黑"/>
              </a:rPr>
              <a:t>数</a:t>
            </a:r>
            <a:r>
              <a:rPr sz="800">
                <a:solidFill>
                  <a:srgbClr val="7E7E7E"/>
                </a:solidFill>
                <a:latin typeface="微软雅黑"/>
                <a:cs typeface="微软雅黑"/>
              </a:rPr>
              <a:t>学多</a:t>
            </a:r>
            <a:r>
              <a:rPr sz="800" spc="-15">
                <a:solidFill>
                  <a:srgbClr val="7E7E7E"/>
                </a:solidFill>
                <a:latin typeface="微软雅黑"/>
                <a:cs typeface="微软雅黑"/>
              </a:rPr>
              <a:t>领</a:t>
            </a:r>
            <a:r>
              <a:rPr sz="800">
                <a:solidFill>
                  <a:srgbClr val="7E7E7E"/>
                </a:solidFill>
                <a:latin typeface="微软雅黑"/>
                <a:cs typeface="微软雅黑"/>
              </a:rPr>
              <a:t>域知</a:t>
            </a:r>
            <a:r>
              <a:rPr sz="800" spc="-15">
                <a:solidFill>
                  <a:srgbClr val="7E7E7E"/>
                </a:solidFill>
                <a:latin typeface="微软雅黑"/>
                <a:cs typeface="微软雅黑"/>
              </a:rPr>
              <a:t>识</a:t>
            </a:r>
            <a:r>
              <a:rPr sz="800">
                <a:solidFill>
                  <a:srgbClr val="7E7E7E"/>
                </a:solidFill>
                <a:latin typeface="微软雅黑"/>
                <a:cs typeface="微软雅黑"/>
              </a:rPr>
              <a:t>的综</a:t>
            </a:r>
            <a:r>
              <a:rPr sz="800" spc="-15">
                <a:solidFill>
                  <a:srgbClr val="7E7E7E"/>
                </a:solidFill>
                <a:latin typeface="微软雅黑"/>
                <a:cs typeface="微软雅黑"/>
              </a:rPr>
              <a:t>合</a:t>
            </a:r>
            <a:r>
              <a:rPr sz="800">
                <a:solidFill>
                  <a:srgbClr val="7E7E7E"/>
                </a:solidFill>
                <a:latin typeface="微软雅黑"/>
                <a:cs typeface="微软雅黑"/>
              </a:rPr>
              <a:t>教育</a:t>
            </a:r>
            <a:r>
              <a:rPr sz="800" spc="-15">
                <a:solidFill>
                  <a:srgbClr val="7E7E7E"/>
                </a:solidFill>
                <a:latin typeface="微软雅黑"/>
                <a:cs typeface="微软雅黑"/>
              </a:rPr>
              <a:t>方</a:t>
            </a:r>
            <a:r>
              <a:rPr sz="800">
                <a:solidFill>
                  <a:srgbClr val="7E7E7E"/>
                </a:solidFill>
                <a:latin typeface="微软雅黑"/>
                <a:cs typeface="微软雅黑"/>
              </a:rPr>
              <a:t>式。</a:t>
            </a:r>
            <a:endParaRPr sz="800">
              <a:latin typeface="微软雅黑"/>
              <a:cs typeface="微软雅黑"/>
            </a:endParaRPr>
          </a:p>
          <a:p>
            <a:pPr marL="13970">
              <a:lnSpc>
                <a:spcPct val="100000"/>
              </a:lnSpc>
              <a:spcBef>
                <a:spcPts val="5"/>
              </a:spcBef>
              <a:tabLst>
                <a:tab pos="5303520"/>
              </a:tabLst>
            </a:pPr>
            <a:r>
              <a:rPr sz="800" u="sng" spc="-150">
                <a:solidFill>
                  <a:srgbClr val="7E7E7E"/>
                </a:solidFill>
                <a:uFill>
                  <a:solidFill>
                    <a:srgbClr val="7E7E7E"/>
                  </a:solidFill>
                </a:uFill>
                <a:latin typeface="Times New Roman"/>
                <a:cs typeface="Times New Roman"/>
              </a:rPr>
              <a:t> </a:t>
            </a:r>
            <a:r>
              <a:rPr sz="800" u="sng">
                <a:solidFill>
                  <a:srgbClr val="7E7E7E"/>
                </a:solidFill>
                <a:uFill>
                  <a:solidFill>
                    <a:srgbClr val="7E7E7E"/>
                  </a:solidFill>
                </a:uFill>
                <a:latin typeface="微软雅黑"/>
                <a:cs typeface="微软雅黑"/>
              </a:rPr>
              <a:t>样本</a:t>
            </a:r>
            <a:r>
              <a:rPr sz="800" u="sng" spc="-5">
                <a:solidFill>
                  <a:srgbClr val="7E7E7E"/>
                </a:solidFill>
                <a:uFill>
                  <a:solidFill>
                    <a:srgbClr val="7E7E7E"/>
                  </a:solidFill>
                </a:uFill>
                <a:latin typeface="微软雅黑"/>
                <a:cs typeface="微软雅黑"/>
              </a:rPr>
              <a:t>：3-18</a:t>
            </a:r>
            <a:r>
              <a:rPr sz="800" u="sng">
                <a:solidFill>
                  <a:srgbClr val="7E7E7E"/>
                </a:solidFill>
                <a:uFill>
                  <a:solidFill>
                    <a:srgbClr val="7E7E7E"/>
                  </a:solidFill>
                </a:uFill>
                <a:latin typeface="微软雅黑"/>
                <a:cs typeface="微软雅黑"/>
              </a:rPr>
              <a:t>岁儿童的家长群体</a:t>
            </a:r>
            <a:r>
              <a:rPr sz="800" u="sng" spc="-5">
                <a:solidFill>
                  <a:srgbClr val="7E7E7E"/>
                </a:solidFill>
                <a:uFill>
                  <a:solidFill>
                    <a:srgbClr val="7E7E7E"/>
                  </a:solidFill>
                </a:uFill>
                <a:latin typeface="微软雅黑"/>
                <a:cs typeface="微软雅黑"/>
              </a:rPr>
              <a:t>N=1200，</a:t>
            </a:r>
            <a:r>
              <a:rPr sz="800" u="sng">
                <a:solidFill>
                  <a:srgbClr val="7E7E7E"/>
                </a:solidFill>
                <a:uFill>
                  <a:solidFill>
                    <a:srgbClr val="7E7E7E"/>
                  </a:solidFill>
                </a:uFill>
                <a:latin typeface="微软雅黑"/>
                <a:cs typeface="微软雅黑"/>
              </a:rPr>
              <a:t>幼儿园</a:t>
            </a:r>
            <a:r>
              <a:rPr sz="800" u="sng" spc="-5">
                <a:solidFill>
                  <a:srgbClr val="7E7E7E"/>
                </a:solidFill>
                <a:uFill>
                  <a:solidFill>
                    <a:srgbClr val="7E7E7E"/>
                  </a:solidFill>
                </a:uFill>
                <a:latin typeface="微软雅黑"/>
                <a:cs typeface="微软雅黑"/>
              </a:rPr>
              <a:t>N=400，</a:t>
            </a:r>
            <a:r>
              <a:rPr sz="800" u="sng">
                <a:solidFill>
                  <a:srgbClr val="7E7E7E"/>
                </a:solidFill>
                <a:uFill>
                  <a:solidFill>
                    <a:srgbClr val="7E7E7E"/>
                  </a:solidFill>
                </a:uFill>
                <a:latin typeface="微软雅黑"/>
                <a:cs typeface="微软雅黑"/>
              </a:rPr>
              <a:t>小</a:t>
            </a:r>
            <a:r>
              <a:rPr sz="800" u="sng" spc="-5">
                <a:solidFill>
                  <a:srgbClr val="7E7E7E"/>
                </a:solidFill>
                <a:uFill>
                  <a:solidFill>
                    <a:srgbClr val="7E7E7E"/>
                  </a:solidFill>
                </a:uFill>
                <a:latin typeface="微软雅黑"/>
                <a:cs typeface="微软雅黑"/>
              </a:rPr>
              <a:t>学N= 400</a:t>
            </a:r>
            <a:r>
              <a:rPr sz="800" u="sng" spc="55">
                <a:solidFill>
                  <a:srgbClr val="7E7E7E"/>
                </a:solidFill>
                <a:uFill>
                  <a:solidFill>
                    <a:srgbClr val="7E7E7E"/>
                  </a:solidFill>
                </a:uFill>
                <a:latin typeface="微软雅黑"/>
                <a:cs typeface="微软雅黑"/>
              </a:rPr>
              <a:t> </a:t>
            </a:r>
            <a:r>
              <a:rPr sz="800" u="sng">
                <a:solidFill>
                  <a:srgbClr val="7E7E7E"/>
                </a:solidFill>
                <a:uFill>
                  <a:solidFill>
                    <a:srgbClr val="7E7E7E"/>
                  </a:solidFill>
                </a:uFill>
                <a:latin typeface="微软雅黑"/>
                <a:cs typeface="微软雅黑"/>
              </a:rPr>
              <a:t>，中学</a:t>
            </a:r>
            <a:r>
              <a:rPr sz="800" u="sng" spc="-5">
                <a:solidFill>
                  <a:srgbClr val="7E7E7E"/>
                </a:solidFill>
                <a:uFill>
                  <a:solidFill>
                    <a:srgbClr val="7E7E7E"/>
                  </a:solidFill>
                </a:uFill>
                <a:latin typeface="微软雅黑"/>
                <a:cs typeface="微软雅黑"/>
              </a:rPr>
              <a:t>N=</a:t>
            </a:r>
            <a:r>
              <a:rPr sz="800" u="sng" spc="10">
                <a:solidFill>
                  <a:srgbClr val="7E7E7E"/>
                </a:solidFill>
                <a:uFill>
                  <a:solidFill>
                    <a:srgbClr val="7E7E7E"/>
                  </a:solidFill>
                </a:uFill>
                <a:latin typeface="微软雅黑"/>
                <a:cs typeface="微软雅黑"/>
              </a:rPr>
              <a:t> </a:t>
            </a:r>
            <a:r>
              <a:rPr sz="800" u="sng" spc="-5">
                <a:solidFill>
                  <a:srgbClr val="7E7E7E"/>
                </a:solidFill>
                <a:uFill>
                  <a:solidFill>
                    <a:srgbClr val="7E7E7E"/>
                  </a:solidFill>
                </a:uFill>
                <a:latin typeface="微软雅黑"/>
                <a:cs typeface="微软雅黑"/>
              </a:rPr>
              <a:t>400</a:t>
            </a:r>
            <a:r>
              <a:rPr sz="800" u="sng" spc="45">
                <a:solidFill>
                  <a:srgbClr val="7E7E7E"/>
                </a:solidFill>
                <a:uFill>
                  <a:solidFill>
                    <a:srgbClr val="7E7E7E"/>
                  </a:solidFill>
                </a:uFill>
                <a:latin typeface="微软雅黑"/>
                <a:cs typeface="微软雅黑"/>
              </a:rPr>
              <a:t> </a:t>
            </a:r>
            <a:r>
              <a:rPr sz="800" u="sng">
                <a:solidFill>
                  <a:srgbClr val="7E7E7E"/>
                </a:solidFill>
                <a:uFill>
                  <a:solidFill>
                    <a:srgbClr val="7E7E7E"/>
                  </a:solidFill>
                </a:uFill>
                <a:latin typeface="微软雅黑"/>
                <a:cs typeface="微软雅黑"/>
              </a:rPr>
              <a:t>，于</a:t>
            </a:r>
            <a:r>
              <a:rPr sz="800" u="sng" spc="-5">
                <a:solidFill>
                  <a:srgbClr val="7E7E7E"/>
                </a:solidFill>
                <a:uFill>
                  <a:solidFill>
                    <a:srgbClr val="7E7E7E"/>
                  </a:solidFill>
                </a:uFill>
                <a:latin typeface="微软雅黑"/>
                <a:cs typeface="微软雅黑"/>
              </a:rPr>
              <a:t>2022</a:t>
            </a:r>
            <a:r>
              <a:rPr sz="800" u="sng">
                <a:solidFill>
                  <a:srgbClr val="7E7E7E"/>
                </a:solidFill>
                <a:uFill>
                  <a:solidFill>
                    <a:srgbClr val="7E7E7E"/>
                  </a:solidFill>
                </a:uFill>
                <a:latin typeface="微软雅黑"/>
                <a:cs typeface="微软雅黑"/>
              </a:rPr>
              <a:t>年</a:t>
            </a:r>
            <a:r>
              <a:rPr sz="800" u="sng" spc="-5">
                <a:solidFill>
                  <a:srgbClr val="7E7E7E"/>
                </a:solidFill>
                <a:uFill>
                  <a:solidFill>
                    <a:srgbClr val="7E7E7E"/>
                  </a:solidFill>
                </a:uFill>
                <a:latin typeface="微软雅黑"/>
                <a:cs typeface="微软雅黑"/>
              </a:rPr>
              <a:t>4</a:t>
            </a:r>
            <a:r>
              <a:rPr sz="800" u="sng">
                <a:solidFill>
                  <a:srgbClr val="7E7E7E"/>
                </a:solidFill>
                <a:uFill>
                  <a:solidFill>
                    <a:srgbClr val="7E7E7E"/>
                  </a:solidFill>
                </a:uFill>
                <a:latin typeface="微软雅黑"/>
                <a:cs typeface="微软雅黑"/>
              </a:rPr>
              <a:t>月调研获取。	</a:t>
            </a:r>
            <a:endParaRPr sz="800">
              <a:latin typeface="微软雅黑"/>
              <a:cs typeface="微软雅黑"/>
            </a:endParaRPr>
          </a:p>
          <a:p>
            <a:pPr marL="12700">
              <a:lnSpc>
                <a:spcPct val="100000"/>
              </a:lnSpc>
              <a:spcBef>
                <a:spcPts val="350"/>
              </a:spcBef>
              <a:tabLst>
                <a:tab pos="4231005"/>
              </a:tabLst>
            </a:pPr>
            <a:r>
              <a:rPr sz="800">
                <a:solidFill>
                  <a:srgbClr val="7E7E7E"/>
                </a:solidFill>
                <a:latin typeface="微软雅黑"/>
                <a:cs typeface="微软雅黑"/>
              </a:rPr>
              <a:t>	</a:t>
            </a:r>
            <a:endParaRPr sz="800">
              <a:latin typeface="微软雅黑"/>
              <a:cs typeface="微软雅黑"/>
            </a:endParaRPr>
          </a:p>
        </p:txBody>
      </p:sp>
      <p:sp>
        <p:nvSpPr>
          <p:cNvPr id="17" name="object 17"/>
          <p:cNvSpPr txBox="1"/>
          <p:nvPr/>
        </p:nvSpPr>
        <p:spPr>
          <a:xfrm>
            <a:off x="526795" y="1061720"/>
            <a:ext cx="10998200" cy="150495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学前儿童以实践作业及启蒙教育为主，学龄儿童以书面作业及语言能力培养为主</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从在家的作业类型来看，以开发手脑为主要任务的幼儿园幼儿以实践作业为主，如手工类、编程类、实验类作业等；而中小学生相对有一定的课业压力，因此他们以</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传统听说读写类的书面作业为主。在儿童的素质培养方面，幼儿园幼儿在家接受的素质培训多为启蒙教育，而中小学生则以语言能力和人文艺术培养类型居多。</a:t>
            </a:r>
            <a:endParaRPr sz="1200">
              <a:latin typeface="微软雅黑"/>
              <a:cs typeface="微软雅黑"/>
            </a:endParaRPr>
          </a:p>
          <a:p>
            <a:pPr>
              <a:lnSpc>
                <a:spcPct val="100000"/>
              </a:lnSpc>
              <a:spcBef>
                <a:spcPts val="55"/>
              </a:spcBef>
            </a:pPr>
            <a:endParaRPr sz="1400">
              <a:latin typeface="微软雅黑"/>
              <a:cs typeface="微软雅黑"/>
            </a:endParaRPr>
          </a:p>
          <a:p>
            <a:pPr marL="2048510">
              <a:lnSpc>
                <a:spcPct val="100000"/>
              </a:lnSpc>
              <a:tabLst>
                <a:tab pos="7494905"/>
              </a:tabLst>
            </a:pPr>
            <a:r>
              <a:rPr sz="1400" b="1">
                <a:solidFill>
                  <a:srgbClr val="404040"/>
                </a:solidFill>
                <a:latin typeface="微软雅黑"/>
                <a:cs typeface="微软雅黑"/>
              </a:rPr>
              <a:t>儿童在家的作业类型	</a:t>
            </a:r>
            <a:r>
              <a:rPr sz="2100" b="1" baseline="3968">
                <a:solidFill>
                  <a:srgbClr val="404040"/>
                </a:solidFill>
                <a:latin typeface="微软雅黑"/>
                <a:cs typeface="微软雅黑"/>
              </a:rPr>
              <a:t>儿童在家的素质培养类型</a:t>
            </a:r>
            <a:endParaRPr sz="2100" baseline="3968">
              <a:latin typeface="微软雅黑"/>
              <a:cs typeface="微软雅黑"/>
            </a:endParaRPr>
          </a:p>
        </p:txBody>
      </p:sp>
      <p:sp>
        <p:nvSpPr>
          <p:cNvPr id="18" name="object 18"/>
          <p:cNvSpPr/>
          <p:nvPr/>
        </p:nvSpPr>
        <p:spPr>
          <a:xfrm>
            <a:off x="2685288" y="2767583"/>
            <a:ext cx="2026920" cy="187960"/>
          </a:xfrm>
          <a:custGeom>
            <a:rect l="l" t="t" r="r" b="b"/>
            <a:pathLst>
              <a:path w="2026920" h="187960">
                <a:moveTo>
                  <a:pt x="2026920" y="0"/>
                </a:moveTo>
                <a:lnTo>
                  <a:pt x="0" y="0"/>
                </a:lnTo>
                <a:lnTo>
                  <a:pt x="0" y="187451"/>
                </a:lnTo>
                <a:lnTo>
                  <a:pt x="2026920" y="187451"/>
                </a:lnTo>
                <a:lnTo>
                  <a:pt x="202692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2685288" y="3067811"/>
            <a:ext cx="1948180" cy="187960"/>
          </a:xfrm>
          <a:custGeom>
            <a:rect l="l" t="t" r="r" b="b"/>
            <a:pathLst>
              <a:path w="1948179" h="187960">
                <a:moveTo>
                  <a:pt x="1947672" y="0"/>
                </a:moveTo>
                <a:lnTo>
                  <a:pt x="0" y="0"/>
                </a:lnTo>
                <a:lnTo>
                  <a:pt x="0" y="187451"/>
                </a:lnTo>
                <a:lnTo>
                  <a:pt x="1947672" y="187451"/>
                </a:lnTo>
                <a:lnTo>
                  <a:pt x="194767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2685288" y="3368040"/>
            <a:ext cx="1333500" cy="187960"/>
          </a:xfrm>
          <a:custGeom>
            <a:rect l="l" t="t" r="r" b="b"/>
            <a:pathLst>
              <a:path w="1333500" h="187960">
                <a:moveTo>
                  <a:pt x="1333500" y="0"/>
                </a:moveTo>
                <a:lnTo>
                  <a:pt x="0" y="0"/>
                </a:lnTo>
                <a:lnTo>
                  <a:pt x="0" y="187451"/>
                </a:lnTo>
                <a:lnTo>
                  <a:pt x="1333500" y="187451"/>
                </a:lnTo>
                <a:lnTo>
                  <a:pt x="133350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flipH="1">
            <a:off x="2685288" y="2711195"/>
            <a:ext cx="0" cy="901065"/>
          </a:xfrm>
          <a:custGeom>
            <a:rect l="l" t="t" r="r" b="b"/>
            <a:pathLst>
              <a:path h="901064">
                <a:moveTo>
                  <a:pt x="0" y="0"/>
                </a:moveTo>
                <a:lnTo>
                  <a:pt x="0" y="900683"/>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txBox="1"/>
          <p:nvPr/>
        </p:nvSpPr>
        <p:spPr>
          <a:xfrm>
            <a:off x="4775708" y="2773806"/>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76.8%</a:t>
            </a:r>
            <a:endParaRPr sz="1000">
              <a:latin typeface="微软雅黑"/>
              <a:cs typeface="微软雅黑"/>
            </a:endParaRPr>
          </a:p>
        </p:txBody>
      </p:sp>
      <p:sp>
        <p:nvSpPr>
          <p:cNvPr id="23" name="object 23"/>
          <p:cNvSpPr txBox="1"/>
          <p:nvPr/>
        </p:nvSpPr>
        <p:spPr>
          <a:xfrm>
            <a:off x="4696459" y="307403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73.8%</a:t>
            </a:r>
            <a:endParaRPr sz="1000">
              <a:latin typeface="微软雅黑"/>
              <a:cs typeface="微软雅黑"/>
            </a:endParaRPr>
          </a:p>
        </p:txBody>
      </p:sp>
      <p:sp>
        <p:nvSpPr>
          <p:cNvPr id="24" name="object 24"/>
          <p:cNvSpPr txBox="1"/>
          <p:nvPr/>
        </p:nvSpPr>
        <p:spPr>
          <a:xfrm>
            <a:off x="4082541" y="3373882"/>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50.5%</a:t>
            </a:r>
            <a:endParaRPr sz="1000">
              <a:latin typeface="微软雅黑"/>
              <a:cs typeface="微软雅黑"/>
            </a:endParaRPr>
          </a:p>
        </p:txBody>
      </p:sp>
      <p:sp>
        <p:nvSpPr>
          <p:cNvPr id="25" name="object 25"/>
          <p:cNvSpPr txBox="1"/>
          <p:nvPr/>
        </p:nvSpPr>
        <p:spPr>
          <a:xfrm>
            <a:off x="2056002" y="2770123"/>
            <a:ext cx="531495" cy="777875"/>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实践作业</a:t>
            </a:r>
            <a:endParaRPr sz="1000">
              <a:latin typeface="微软雅黑"/>
              <a:cs typeface="微软雅黑"/>
            </a:endParaRPr>
          </a:p>
          <a:p>
            <a:pPr marL="12700" marR="5080">
              <a:lnSpc>
                <a:spcPts val="2360"/>
              </a:lnSpc>
              <a:spcBef>
                <a:spcPts val="275"/>
              </a:spcBef>
            </a:pPr>
            <a:r>
              <a:rPr sz="1000" spc="-5">
                <a:solidFill>
                  <a:srgbClr val="585858"/>
                </a:solidFill>
                <a:latin typeface="微软雅黑"/>
                <a:cs typeface="微软雅黑"/>
              </a:rPr>
              <a:t>书面作业 智能作业</a:t>
            </a:r>
            <a:endParaRPr sz="1000">
              <a:latin typeface="微软雅黑"/>
              <a:cs typeface="微软雅黑"/>
            </a:endParaRPr>
          </a:p>
        </p:txBody>
      </p:sp>
      <p:sp>
        <p:nvSpPr>
          <p:cNvPr id="26" name="object 26"/>
          <p:cNvSpPr/>
          <p:nvPr/>
        </p:nvSpPr>
        <p:spPr>
          <a:xfrm>
            <a:off x="8444483" y="2744723"/>
            <a:ext cx="1940560" cy="113030"/>
          </a:xfrm>
          <a:custGeom>
            <a:rect l="l" t="t" r="r" b="b"/>
            <a:pathLst>
              <a:path w="1940557" h="113030">
                <a:moveTo>
                  <a:pt x="1940052" y="0"/>
                </a:moveTo>
                <a:lnTo>
                  <a:pt x="0" y="0"/>
                </a:lnTo>
                <a:lnTo>
                  <a:pt x="0" y="112775"/>
                </a:lnTo>
                <a:lnTo>
                  <a:pt x="1940052" y="112775"/>
                </a:lnTo>
                <a:lnTo>
                  <a:pt x="194005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8444483" y="2924555"/>
            <a:ext cx="1917700" cy="113030"/>
          </a:xfrm>
          <a:custGeom>
            <a:rect l="l" t="t" r="r" b="b"/>
            <a:pathLst>
              <a:path w="1917700" h="113030">
                <a:moveTo>
                  <a:pt x="1917192" y="0"/>
                </a:moveTo>
                <a:lnTo>
                  <a:pt x="0" y="0"/>
                </a:lnTo>
                <a:lnTo>
                  <a:pt x="0" y="112776"/>
                </a:lnTo>
                <a:lnTo>
                  <a:pt x="1917192" y="112776"/>
                </a:lnTo>
                <a:lnTo>
                  <a:pt x="191719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8444483" y="3104388"/>
            <a:ext cx="1663064" cy="113030"/>
          </a:xfrm>
          <a:custGeom>
            <a:rect l="l" t="t" r="r" b="b"/>
            <a:pathLst>
              <a:path w="1663064" h="113030">
                <a:moveTo>
                  <a:pt x="1662684" y="0"/>
                </a:moveTo>
                <a:lnTo>
                  <a:pt x="0" y="0"/>
                </a:lnTo>
                <a:lnTo>
                  <a:pt x="0" y="112775"/>
                </a:lnTo>
                <a:lnTo>
                  <a:pt x="1662684" y="112775"/>
                </a:lnTo>
                <a:lnTo>
                  <a:pt x="1662684"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8444483" y="3284220"/>
            <a:ext cx="1122045" cy="113030"/>
          </a:xfrm>
          <a:custGeom>
            <a:rect l="l" t="t" r="r" b="b"/>
            <a:pathLst>
              <a:path w="1122045" h="113029">
                <a:moveTo>
                  <a:pt x="1121664" y="0"/>
                </a:moveTo>
                <a:lnTo>
                  <a:pt x="0" y="0"/>
                </a:lnTo>
                <a:lnTo>
                  <a:pt x="0" y="112775"/>
                </a:lnTo>
                <a:lnTo>
                  <a:pt x="1121664" y="112775"/>
                </a:lnTo>
                <a:lnTo>
                  <a:pt x="1121664"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8444483" y="3465576"/>
            <a:ext cx="810895" cy="111760"/>
          </a:xfrm>
          <a:custGeom>
            <a:rect l="l" t="t" r="r" b="b"/>
            <a:pathLst>
              <a:path w="810895" h="111760">
                <a:moveTo>
                  <a:pt x="810768" y="0"/>
                </a:moveTo>
                <a:lnTo>
                  <a:pt x="0" y="0"/>
                </a:lnTo>
                <a:lnTo>
                  <a:pt x="0" y="111251"/>
                </a:lnTo>
                <a:lnTo>
                  <a:pt x="810768" y="111251"/>
                </a:lnTo>
                <a:lnTo>
                  <a:pt x="81076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flipH="1">
            <a:off x="8444483" y="2711195"/>
            <a:ext cx="0" cy="901065"/>
          </a:xfrm>
          <a:custGeom>
            <a:rect l="l" t="t" r="r" b="b"/>
            <a:pathLst>
              <a:path h="901064">
                <a:moveTo>
                  <a:pt x="0" y="0"/>
                </a:moveTo>
                <a:lnTo>
                  <a:pt x="0" y="900683"/>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txBox="1"/>
          <p:nvPr/>
        </p:nvSpPr>
        <p:spPr>
          <a:xfrm>
            <a:off x="10425430" y="2685440"/>
            <a:ext cx="415925" cy="386080"/>
          </a:xfrm>
          <a:prstGeom prst="rect">
            <a:avLst/>
          </a:prstGeom>
        </p:spPr>
        <p:txBody>
          <a:bodyPr vert="horz" wrap="square" lIns="0" tIns="400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195">
              <a:lnSpc>
                <a:spcPct val="100000"/>
              </a:lnSpc>
              <a:spcBef>
                <a:spcPts val="315"/>
              </a:spcBef>
            </a:pPr>
            <a:r>
              <a:rPr sz="1000" spc="-5">
                <a:solidFill>
                  <a:srgbClr val="585858"/>
                </a:solidFill>
                <a:latin typeface="微软雅黑"/>
                <a:cs typeface="微软雅黑"/>
              </a:rPr>
              <a:t>61.0%</a:t>
            </a:r>
            <a:endParaRPr sz="1000">
              <a:latin typeface="微软雅黑"/>
              <a:cs typeface="微软雅黑"/>
            </a:endParaRPr>
          </a:p>
          <a:p>
            <a:pPr marL="12700">
              <a:lnSpc>
                <a:spcPct val="100000"/>
              </a:lnSpc>
              <a:spcBef>
                <a:spcPts val="220"/>
              </a:spcBef>
            </a:pPr>
            <a:r>
              <a:rPr sz="1000" spc="-5">
                <a:solidFill>
                  <a:srgbClr val="585858"/>
                </a:solidFill>
                <a:latin typeface="微软雅黑"/>
                <a:cs typeface="微软雅黑"/>
              </a:rPr>
              <a:t>60.3%</a:t>
            </a:r>
            <a:endParaRPr sz="1000">
              <a:latin typeface="微软雅黑"/>
              <a:cs typeface="微软雅黑"/>
            </a:endParaRPr>
          </a:p>
        </p:txBody>
      </p:sp>
      <p:sp>
        <p:nvSpPr>
          <p:cNvPr id="33" name="object 33"/>
          <p:cNvSpPr txBox="1"/>
          <p:nvPr/>
        </p:nvSpPr>
        <p:spPr>
          <a:xfrm>
            <a:off x="10170921" y="307403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52.3%</a:t>
            </a:r>
            <a:endParaRPr sz="1000">
              <a:latin typeface="微软雅黑"/>
              <a:cs typeface="微软雅黑"/>
            </a:endParaRPr>
          </a:p>
        </p:txBody>
      </p:sp>
      <p:sp>
        <p:nvSpPr>
          <p:cNvPr id="34" name="object 34"/>
          <p:cNvSpPr txBox="1"/>
          <p:nvPr/>
        </p:nvSpPr>
        <p:spPr>
          <a:xfrm>
            <a:off x="9629902" y="325386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35.3%</a:t>
            </a:r>
            <a:endParaRPr sz="1000">
              <a:latin typeface="微软雅黑"/>
              <a:cs typeface="微软雅黑"/>
            </a:endParaRPr>
          </a:p>
        </p:txBody>
      </p:sp>
      <p:sp>
        <p:nvSpPr>
          <p:cNvPr id="35" name="object 35"/>
          <p:cNvSpPr txBox="1"/>
          <p:nvPr/>
        </p:nvSpPr>
        <p:spPr>
          <a:xfrm>
            <a:off x="9320021" y="3433953"/>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25.5%</a:t>
            </a:r>
            <a:endParaRPr sz="1000">
              <a:latin typeface="微软雅黑"/>
              <a:cs typeface="微软雅黑"/>
            </a:endParaRPr>
          </a:p>
        </p:txBody>
      </p:sp>
      <p:sp>
        <p:nvSpPr>
          <p:cNvPr id="36" name="object 36"/>
          <p:cNvSpPr txBox="1"/>
          <p:nvPr/>
        </p:nvSpPr>
        <p:spPr>
          <a:xfrm>
            <a:off x="7816722" y="2700680"/>
            <a:ext cx="532765" cy="906144"/>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715" algn="just">
              <a:lnSpc>
                <a:spcPct val="118100"/>
              </a:lnSpc>
              <a:spcBef>
                <a:spcPts val="100"/>
              </a:spcBef>
            </a:pPr>
            <a:r>
              <a:rPr sz="1000" spc="-5">
                <a:solidFill>
                  <a:srgbClr val="585858"/>
                </a:solidFill>
                <a:latin typeface="微软雅黑"/>
                <a:cs typeface="微软雅黑"/>
              </a:rPr>
              <a:t>启蒙教育 人文艺术 </a:t>
            </a:r>
            <a:r>
              <a:rPr sz="1000" spc="-10">
                <a:solidFill>
                  <a:srgbClr val="585858"/>
                </a:solidFill>
                <a:latin typeface="微软雅黑"/>
                <a:cs typeface="微软雅黑"/>
              </a:rPr>
              <a:t>语言能力 </a:t>
            </a:r>
            <a:r>
              <a:rPr sz="1000" spc="-5">
                <a:solidFill>
                  <a:srgbClr val="585858"/>
                </a:solidFill>
                <a:latin typeface="微软雅黑"/>
                <a:cs typeface="微软雅黑"/>
              </a:rPr>
              <a:t>体育运动</a:t>
            </a:r>
            <a:endParaRPr sz="1000">
              <a:latin typeface="微软雅黑"/>
              <a:cs typeface="微软雅黑"/>
            </a:endParaRPr>
          </a:p>
          <a:p>
            <a:pPr marL="179070">
              <a:lnSpc>
                <a:spcPct val="100000"/>
              </a:lnSpc>
              <a:spcBef>
                <a:spcPts val="60"/>
              </a:spcBef>
            </a:pPr>
            <a:r>
              <a:rPr sz="1000" spc="-10">
                <a:solidFill>
                  <a:srgbClr val="585858"/>
                </a:solidFill>
                <a:latin typeface="微软雅黑"/>
                <a:cs typeface="微软雅黑"/>
              </a:rPr>
              <a:t>S</a:t>
            </a:r>
            <a:r>
              <a:rPr sz="1000">
                <a:solidFill>
                  <a:srgbClr val="585858"/>
                </a:solidFill>
                <a:latin typeface="微软雅黑"/>
                <a:cs typeface="微软雅黑"/>
              </a:rPr>
              <a:t>T</a:t>
            </a:r>
            <a:r>
              <a:rPr sz="1000" spc="-5">
                <a:solidFill>
                  <a:srgbClr val="585858"/>
                </a:solidFill>
                <a:latin typeface="微软雅黑"/>
                <a:cs typeface="微软雅黑"/>
              </a:rPr>
              <a:t>EM</a:t>
            </a:r>
            <a:endParaRPr sz="1000">
              <a:latin typeface="微软雅黑"/>
              <a:cs typeface="微软雅黑"/>
            </a:endParaRPr>
          </a:p>
        </p:txBody>
      </p:sp>
      <p:sp>
        <p:nvSpPr>
          <p:cNvPr id="37" name="object 37"/>
          <p:cNvSpPr/>
          <p:nvPr/>
        </p:nvSpPr>
        <p:spPr>
          <a:xfrm>
            <a:off x="2685288" y="3907535"/>
            <a:ext cx="2463165" cy="189230"/>
          </a:xfrm>
          <a:custGeom>
            <a:rect l="l" t="t" r="r" b="b"/>
            <a:pathLst>
              <a:path w="2463165" h="189229">
                <a:moveTo>
                  <a:pt x="2462784" y="0"/>
                </a:moveTo>
                <a:lnTo>
                  <a:pt x="0" y="0"/>
                </a:lnTo>
                <a:lnTo>
                  <a:pt x="0" y="188975"/>
                </a:lnTo>
                <a:lnTo>
                  <a:pt x="2462784" y="188975"/>
                </a:lnTo>
                <a:lnTo>
                  <a:pt x="2462784"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2685288" y="4207764"/>
            <a:ext cx="1854835" cy="187960"/>
          </a:xfrm>
          <a:custGeom>
            <a:rect l="l" t="t" r="r" b="b"/>
            <a:pathLst>
              <a:path w="1854835" h="187960">
                <a:moveTo>
                  <a:pt x="1854708" y="0"/>
                </a:moveTo>
                <a:lnTo>
                  <a:pt x="0" y="0"/>
                </a:lnTo>
                <a:lnTo>
                  <a:pt x="0" y="187452"/>
                </a:lnTo>
                <a:lnTo>
                  <a:pt x="1854708" y="187452"/>
                </a:lnTo>
                <a:lnTo>
                  <a:pt x="1854708"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2685288" y="4507991"/>
            <a:ext cx="1386840" cy="187960"/>
          </a:xfrm>
          <a:custGeom>
            <a:rect l="l" t="t" r="r" b="b"/>
            <a:pathLst>
              <a:path w="1386839" h="187960">
                <a:moveTo>
                  <a:pt x="1386839" y="0"/>
                </a:moveTo>
                <a:lnTo>
                  <a:pt x="0" y="0"/>
                </a:lnTo>
                <a:lnTo>
                  <a:pt x="0" y="187451"/>
                </a:lnTo>
                <a:lnTo>
                  <a:pt x="1386839" y="187451"/>
                </a:lnTo>
                <a:lnTo>
                  <a:pt x="1386839"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flipH="1">
            <a:off x="2685288" y="3852671"/>
            <a:ext cx="0" cy="899160"/>
          </a:xfrm>
          <a:custGeom>
            <a:rect l="l" t="t" r="r" b="b"/>
            <a:pathLst>
              <a:path h="899160">
                <a:moveTo>
                  <a:pt x="0" y="0"/>
                </a:moveTo>
                <a:lnTo>
                  <a:pt x="0" y="899159"/>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txBox="1"/>
          <p:nvPr/>
        </p:nvSpPr>
        <p:spPr>
          <a:xfrm>
            <a:off x="5211317" y="3914902"/>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93.3%</a:t>
            </a:r>
            <a:endParaRPr sz="1000">
              <a:latin typeface="微软雅黑"/>
              <a:cs typeface="微软雅黑"/>
            </a:endParaRPr>
          </a:p>
        </p:txBody>
      </p:sp>
      <p:sp>
        <p:nvSpPr>
          <p:cNvPr id="42" name="object 42"/>
          <p:cNvSpPr txBox="1"/>
          <p:nvPr/>
        </p:nvSpPr>
        <p:spPr>
          <a:xfrm>
            <a:off x="4604130" y="4214876"/>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70.3%</a:t>
            </a:r>
            <a:endParaRPr sz="1000">
              <a:latin typeface="微软雅黑"/>
              <a:cs typeface="微软雅黑"/>
            </a:endParaRPr>
          </a:p>
        </p:txBody>
      </p:sp>
      <p:sp>
        <p:nvSpPr>
          <p:cNvPr id="43" name="object 43"/>
          <p:cNvSpPr txBox="1"/>
          <p:nvPr/>
        </p:nvSpPr>
        <p:spPr>
          <a:xfrm>
            <a:off x="4135373" y="4515103"/>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52.5%</a:t>
            </a:r>
            <a:endParaRPr sz="1000">
              <a:latin typeface="微软雅黑"/>
              <a:cs typeface="微软雅黑"/>
            </a:endParaRPr>
          </a:p>
        </p:txBody>
      </p:sp>
      <p:sp>
        <p:nvSpPr>
          <p:cNvPr id="44" name="object 44"/>
          <p:cNvSpPr txBox="1"/>
          <p:nvPr/>
        </p:nvSpPr>
        <p:spPr>
          <a:xfrm>
            <a:off x="2056002" y="3911346"/>
            <a:ext cx="531495" cy="777875"/>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书面作业</a:t>
            </a:r>
            <a:endParaRPr sz="1000">
              <a:latin typeface="微软雅黑"/>
              <a:cs typeface="微软雅黑"/>
            </a:endParaRPr>
          </a:p>
          <a:p>
            <a:pPr marL="12700" marR="5080">
              <a:lnSpc>
                <a:spcPts val="2360"/>
              </a:lnSpc>
              <a:spcBef>
                <a:spcPts val="275"/>
              </a:spcBef>
            </a:pPr>
            <a:r>
              <a:rPr sz="1000" spc="-5">
                <a:solidFill>
                  <a:srgbClr val="585858"/>
                </a:solidFill>
                <a:latin typeface="微软雅黑"/>
                <a:cs typeface="微软雅黑"/>
              </a:rPr>
              <a:t>实践作业 智能作业</a:t>
            </a:r>
            <a:endParaRPr sz="1000">
              <a:latin typeface="微软雅黑"/>
              <a:cs typeface="微软雅黑"/>
            </a:endParaRPr>
          </a:p>
        </p:txBody>
      </p:sp>
      <p:sp>
        <p:nvSpPr>
          <p:cNvPr id="45" name="object 45"/>
          <p:cNvSpPr/>
          <p:nvPr/>
        </p:nvSpPr>
        <p:spPr>
          <a:xfrm>
            <a:off x="2685288" y="5145023"/>
            <a:ext cx="2237740" cy="187960"/>
          </a:xfrm>
          <a:custGeom>
            <a:rect l="l" t="t" r="r" b="b"/>
            <a:pathLst>
              <a:path w="2237740" h="187960">
                <a:moveTo>
                  <a:pt x="2237232" y="0"/>
                </a:moveTo>
                <a:lnTo>
                  <a:pt x="0" y="0"/>
                </a:lnTo>
                <a:lnTo>
                  <a:pt x="0" y="187451"/>
                </a:lnTo>
                <a:lnTo>
                  <a:pt x="2237232" y="187451"/>
                </a:lnTo>
                <a:lnTo>
                  <a:pt x="223723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2685288" y="5445252"/>
            <a:ext cx="1724025" cy="187960"/>
          </a:xfrm>
          <a:custGeom>
            <a:rect l="l" t="t" r="r" b="b"/>
            <a:pathLst>
              <a:path w="1724025" h="187960">
                <a:moveTo>
                  <a:pt x="1723644" y="0"/>
                </a:moveTo>
                <a:lnTo>
                  <a:pt x="0" y="0"/>
                </a:lnTo>
                <a:lnTo>
                  <a:pt x="0" y="187452"/>
                </a:lnTo>
                <a:lnTo>
                  <a:pt x="1723644" y="187452"/>
                </a:lnTo>
                <a:lnTo>
                  <a:pt x="172364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p:nvPr/>
        </p:nvSpPr>
        <p:spPr>
          <a:xfrm>
            <a:off x="2685288" y="5745479"/>
            <a:ext cx="1525905" cy="187960"/>
          </a:xfrm>
          <a:custGeom>
            <a:rect l="l" t="t" r="r" b="b"/>
            <a:pathLst>
              <a:path w="1525904" h="187960">
                <a:moveTo>
                  <a:pt x="1525524" y="0"/>
                </a:moveTo>
                <a:lnTo>
                  <a:pt x="0" y="0"/>
                </a:lnTo>
                <a:lnTo>
                  <a:pt x="0" y="187452"/>
                </a:lnTo>
                <a:lnTo>
                  <a:pt x="1525524" y="187452"/>
                </a:lnTo>
                <a:lnTo>
                  <a:pt x="152552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flipH="1">
            <a:off x="2685288" y="5088635"/>
            <a:ext cx="0" cy="901065"/>
          </a:xfrm>
          <a:custGeom>
            <a:rect l="l" t="t" r="r" b="b"/>
            <a:pathLst>
              <a:path h="901064">
                <a:moveTo>
                  <a:pt x="0" y="0"/>
                </a:moveTo>
                <a:lnTo>
                  <a:pt x="0" y="900683"/>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txBox="1"/>
          <p:nvPr/>
        </p:nvSpPr>
        <p:spPr>
          <a:xfrm>
            <a:off x="4986909" y="5152390"/>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84.8%</a:t>
            </a:r>
            <a:endParaRPr sz="1000">
              <a:latin typeface="微软雅黑"/>
              <a:cs typeface="微软雅黑"/>
            </a:endParaRPr>
          </a:p>
        </p:txBody>
      </p:sp>
      <p:sp>
        <p:nvSpPr>
          <p:cNvPr id="50" name="object 50"/>
          <p:cNvSpPr txBox="1"/>
          <p:nvPr/>
        </p:nvSpPr>
        <p:spPr>
          <a:xfrm>
            <a:off x="4471796" y="545266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65.3%</a:t>
            </a:r>
            <a:endParaRPr sz="1000">
              <a:latin typeface="微软雅黑"/>
              <a:cs typeface="微软雅黑"/>
            </a:endParaRPr>
          </a:p>
        </p:txBody>
      </p:sp>
      <p:sp>
        <p:nvSpPr>
          <p:cNvPr id="51" name="object 51"/>
          <p:cNvSpPr txBox="1"/>
          <p:nvPr/>
        </p:nvSpPr>
        <p:spPr>
          <a:xfrm>
            <a:off x="4274058" y="5752591"/>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57.8%</a:t>
            </a:r>
            <a:endParaRPr sz="1000">
              <a:latin typeface="微软雅黑"/>
              <a:cs typeface="微软雅黑"/>
            </a:endParaRPr>
          </a:p>
        </p:txBody>
      </p:sp>
      <p:sp>
        <p:nvSpPr>
          <p:cNvPr id="52" name="object 52"/>
          <p:cNvSpPr txBox="1"/>
          <p:nvPr/>
        </p:nvSpPr>
        <p:spPr>
          <a:xfrm>
            <a:off x="2056002" y="5148833"/>
            <a:ext cx="531495" cy="777875"/>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书面作业</a:t>
            </a:r>
            <a:endParaRPr sz="1000">
              <a:latin typeface="微软雅黑"/>
              <a:cs typeface="微软雅黑"/>
            </a:endParaRPr>
          </a:p>
          <a:p>
            <a:pPr marL="12700">
              <a:lnSpc>
                <a:spcPct val="100000"/>
              </a:lnSpc>
              <a:spcBef>
                <a:spcPts val="1160"/>
              </a:spcBef>
            </a:pPr>
            <a:r>
              <a:rPr sz="1000" spc="-10">
                <a:solidFill>
                  <a:srgbClr val="585858"/>
                </a:solidFill>
                <a:latin typeface="微软雅黑"/>
                <a:cs typeface="微软雅黑"/>
              </a:rPr>
              <a:t>智能作业</a:t>
            </a:r>
            <a:endParaRPr sz="1000">
              <a:latin typeface="微软雅黑"/>
              <a:cs typeface="微软雅黑"/>
            </a:endParaRPr>
          </a:p>
          <a:p>
            <a:pPr marL="12700">
              <a:lnSpc>
                <a:spcPct val="100000"/>
              </a:lnSpc>
              <a:spcBef>
                <a:spcPts val="1165"/>
              </a:spcBef>
            </a:pPr>
            <a:r>
              <a:rPr sz="1000" spc="-5">
                <a:solidFill>
                  <a:srgbClr val="585858"/>
                </a:solidFill>
                <a:latin typeface="微软雅黑"/>
                <a:cs typeface="微软雅黑"/>
              </a:rPr>
              <a:t>实践作业</a:t>
            </a:r>
            <a:endParaRPr sz="1000">
              <a:latin typeface="微软雅黑"/>
              <a:cs typeface="微软雅黑"/>
            </a:endParaRPr>
          </a:p>
        </p:txBody>
      </p:sp>
      <p:sp>
        <p:nvSpPr>
          <p:cNvPr id="53" name="object 53"/>
          <p:cNvSpPr/>
          <p:nvPr/>
        </p:nvSpPr>
        <p:spPr>
          <a:xfrm>
            <a:off x="8444483" y="3901440"/>
            <a:ext cx="1868805" cy="140335"/>
          </a:xfrm>
          <a:custGeom>
            <a:rect l="l" t="t" r="r" b="b"/>
            <a:pathLst>
              <a:path w="1868804" h="140335">
                <a:moveTo>
                  <a:pt x="1868424" y="0"/>
                </a:moveTo>
                <a:lnTo>
                  <a:pt x="0" y="0"/>
                </a:lnTo>
                <a:lnTo>
                  <a:pt x="0" y="140208"/>
                </a:lnTo>
                <a:lnTo>
                  <a:pt x="1868424" y="140208"/>
                </a:lnTo>
                <a:lnTo>
                  <a:pt x="1868424"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8444483" y="4125467"/>
            <a:ext cx="1868805" cy="140335"/>
          </a:xfrm>
          <a:custGeom>
            <a:rect l="l" t="t" r="r" b="b"/>
            <a:pathLst>
              <a:path w="1868804" h="140335">
                <a:moveTo>
                  <a:pt x="1868424" y="0"/>
                </a:moveTo>
                <a:lnTo>
                  <a:pt x="0" y="0"/>
                </a:lnTo>
                <a:lnTo>
                  <a:pt x="0" y="140207"/>
                </a:lnTo>
                <a:lnTo>
                  <a:pt x="1868424" y="140207"/>
                </a:lnTo>
                <a:lnTo>
                  <a:pt x="1868424"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8444483" y="4351020"/>
            <a:ext cx="1240790" cy="140335"/>
          </a:xfrm>
          <a:custGeom>
            <a:rect l="l" t="t" r="r" b="b"/>
            <a:pathLst>
              <a:path w="1240790" h="140335">
                <a:moveTo>
                  <a:pt x="1240536" y="0"/>
                </a:moveTo>
                <a:lnTo>
                  <a:pt x="0" y="0"/>
                </a:lnTo>
                <a:lnTo>
                  <a:pt x="0" y="140207"/>
                </a:lnTo>
                <a:lnTo>
                  <a:pt x="1240536" y="140207"/>
                </a:lnTo>
                <a:lnTo>
                  <a:pt x="124053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8444483" y="4575047"/>
            <a:ext cx="1176655" cy="142240"/>
          </a:xfrm>
          <a:custGeom>
            <a:rect l="l" t="t" r="r" b="b"/>
            <a:pathLst>
              <a:path w="1176654" h="142239">
                <a:moveTo>
                  <a:pt x="1176527" y="0"/>
                </a:moveTo>
                <a:lnTo>
                  <a:pt x="0" y="0"/>
                </a:lnTo>
                <a:lnTo>
                  <a:pt x="0" y="141731"/>
                </a:lnTo>
                <a:lnTo>
                  <a:pt x="1176527" y="141731"/>
                </a:lnTo>
                <a:lnTo>
                  <a:pt x="117652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flipH="1">
            <a:off x="8444483" y="3858767"/>
            <a:ext cx="0" cy="899160"/>
          </a:xfrm>
          <a:custGeom>
            <a:rect l="l" t="t" r="r" b="b"/>
            <a:pathLst>
              <a:path h="899160">
                <a:moveTo>
                  <a:pt x="0" y="0"/>
                </a:moveTo>
                <a:lnTo>
                  <a:pt x="0" y="899159"/>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txBox="1"/>
          <p:nvPr/>
        </p:nvSpPr>
        <p:spPr>
          <a:xfrm>
            <a:off x="10377678" y="3810533"/>
            <a:ext cx="392430" cy="476250"/>
          </a:xfrm>
          <a:prstGeom prst="rect">
            <a:avLst/>
          </a:prstGeom>
        </p:spPr>
        <p:txBody>
          <a:bodyPr vert="horz" wrap="square" lIns="0" tIns="850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670"/>
              </a:spcBef>
            </a:pPr>
            <a:r>
              <a:rPr sz="1000" spc="-5">
                <a:solidFill>
                  <a:srgbClr val="585858"/>
                </a:solidFill>
                <a:latin typeface="微软雅黑"/>
                <a:cs typeface="微软雅黑"/>
              </a:rPr>
              <a:t>58.8%</a:t>
            </a:r>
            <a:endParaRPr sz="1000">
              <a:latin typeface="微软雅黑"/>
              <a:cs typeface="微软雅黑"/>
            </a:endParaRPr>
          </a:p>
          <a:p>
            <a:pPr marL="12700">
              <a:lnSpc>
                <a:spcPct val="100000"/>
              </a:lnSpc>
              <a:spcBef>
                <a:spcPts val="575"/>
              </a:spcBef>
            </a:pPr>
            <a:r>
              <a:rPr sz="1000" spc="-5">
                <a:solidFill>
                  <a:srgbClr val="585858"/>
                </a:solidFill>
                <a:latin typeface="微软雅黑"/>
                <a:cs typeface="微软雅黑"/>
              </a:rPr>
              <a:t>58.8%</a:t>
            </a:r>
            <a:endParaRPr sz="1000">
              <a:latin typeface="微软雅黑"/>
              <a:cs typeface="微软雅黑"/>
            </a:endParaRPr>
          </a:p>
        </p:txBody>
      </p:sp>
      <p:sp>
        <p:nvSpPr>
          <p:cNvPr id="59" name="object 59"/>
          <p:cNvSpPr txBox="1"/>
          <p:nvPr/>
        </p:nvSpPr>
        <p:spPr>
          <a:xfrm>
            <a:off x="9685781" y="4260748"/>
            <a:ext cx="455930" cy="475615"/>
          </a:xfrm>
          <a:prstGeom prst="rect">
            <a:avLst/>
          </a:prstGeom>
        </p:spPr>
        <p:txBody>
          <a:bodyPr vert="horz" wrap="square" lIns="0" tIns="850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6200">
              <a:lnSpc>
                <a:spcPct val="100000"/>
              </a:lnSpc>
              <a:spcBef>
                <a:spcPts val="670"/>
              </a:spcBef>
            </a:pPr>
            <a:r>
              <a:rPr sz="1000" spc="-5">
                <a:solidFill>
                  <a:srgbClr val="585858"/>
                </a:solidFill>
                <a:latin typeface="微软雅黑"/>
                <a:cs typeface="微软雅黑"/>
              </a:rPr>
              <a:t>39.0%</a:t>
            </a:r>
            <a:endParaRPr sz="1000">
              <a:latin typeface="微软雅黑"/>
              <a:cs typeface="微软雅黑"/>
            </a:endParaRPr>
          </a:p>
          <a:p>
            <a:pPr marL="12700">
              <a:lnSpc>
                <a:spcPct val="100000"/>
              </a:lnSpc>
              <a:spcBef>
                <a:spcPts val="575"/>
              </a:spcBef>
            </a:pPr>
            <a:r>
              <a:rPr sz="1000" spc="-5">
                <a:solidFill>
                  <a:srgbClr val="585858"/>
                </a:solidFill>
                <a:latin typeface="微软雅黑"/>
                <a:cs typeface="微软雅黑"/>
              </a:rPr>
              <a:t>37.0%</a:t>
            </a:r>
            <a:endParaRPr sz="1000">
              <a:latin typeface="微软雅黑"/>
              <a:cs typeface="微软雅黑"/>
            </a:endParaRPr>
          </a:p>
        </p:txBody>
      </p:sp>
      <p:sp>
        <p:nvSpPr>
          <p:cNvPr id="60" name="object 60"/>
          <p:cNvSpPr txBox="1"/>
          <p:nvPr/>
        </p:nvSpPr>
        <p:spPr>
          <a:xfrm>
            <a:off x="7816722" y="3807584"/>
            <a:ext cx="532765" cy="92456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715" algn="just">
              <a:lnSpc>
                <a:spcPct val="147700"/>
              </a:lnSpc>
              <a:spcBef>
                <a:spcPts val="95"/>
              </a:spcBef>
            </a:pPr>
            <a:r>
              <a:rPr sz="1000" spc="-5">
                <a:solidFill>
                  <a:srgbClr val="585858"/>
                </a:solidFill>
                <a:latin typeface="微软雅黑"/>
                <a:cs typeface="微软雅黑"/>
              </a:rPr>
              <a:t>语言能力 </a:t>
            </a:r>
            <a:r>
              <a:rPr sz="1000" spc="-10">
                <a:solidFill>
                  <a:srgbClr val="585858"/>
                </a:solidFill>
                <a:latin typeface="微软雅黑"/>
                <a:cs typeface="微软雅黑"/>
              </a:rPr>
              <a:t>人文艺术 </a:t>
            </a:r>
            <a:r>
              <a:rPr sz="1000" spc="-5">
                <a:solidFill>
                  <a:srgbClr val="585858"/>
                </a:solidFill>
                <a:latin typeface="微软雅黑"/>
                <a:cs typeface="微软雅黑"/>
              </a:rPr>
              <a:t>体育运动</a:t>
            </a:r>
            <a:endParaRPr sz="1000">
              <a:latin typeface="微软雅黑"/>
              <a:cs typeface="微软雅黑"/>
            </a:endParaRPr>
          </a:p>
          <a:p>
            <a:pPr marL="179070">
              <a:lnSpc>
                <a:spcPct val="100000"/>
              </a:lnSpc>
              <a:spcBef>
                <a:spcPts val="565"/>
              </a:spcBef>
            </a:pPr>
            <a:r>
              <a:rPr sz="1000" spc="-10">
                <a:solidFill>
                  <a:srgbClr val="585858"/>
                </a:solidFill>
                <a:latin typeface="微软雅黑"/>
                <a:cs typeface="微软雅黑"/>
              </a:rPr>
              <a:t>S</a:t>
            </a:r>
            <a:r>
              <a:rPr sz="1000">
                <a:solidFill>
                  <a:srgbClr val="585858"/>
                </a:solidFill>
                <a:latin typeface="微软雅黑"/>
                <a:cs typeface="微软雅黑"/>
              </a:rPr>
              <a:t>T</a:t>
            </a:r>
            <a:r>
              <a:rPr sz="1000" spc="-5">
                <a:solidFill>
                  <a:srgbClr val="585858"/>
                </a:solidFill>
                <a:latin typeface="微软雅黑"/>
                <a:cs typeface="微软雅黑"/>
              </a:rPr>
              <a:t>EM</a:t>
            </a:r>
            <a:endParaRPr sz="1000">
              <a:latin typeface="微软雅黑"/>
              <a:cs typeface="微软雅黑"/>
            </a:endParaRPr>
          </a:p>
        </p:txBody>
      </p:sp>
      <p:sp>
        <p:nvSpPr>
          <p:cNvPr id="61" name="object 61"/>
          <p:cNvSpPr/>
          <p:nvPr/>
        </p:nvSpPr>
        <p:spPr>
          <a:xfrm>
            <a:off x="8444483" y="5131308"/>
            <a:ext cx="2194560" cy="140335"/>
          </a:xfrm>
          <a:custGeom>
            <a:rect l="l" t="t" r="r" b="b"/>
            <a:pathLst>
              <a:path w="2194559" h="140335">
                <a:moveTo>
                  <a:pt x="2194560" y="0"/>
                </a:moveTo>
                <a:lnTo>
                  <a:pt x="0" y="0"/>
                </a:lnTo>
                <a:lnTo>
                  <a:pt x="0" y="140208"/>
                </a:lnTo>
                <a:lnTo>
                  <a:pt x="2194560" y="140208"/>
                </a:lnTo>
                <a:lnTo>
                  <a:pt x="2194560"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8444483" y="5356859"/>
            <a:ext cx="1678305" cy="140335"/>
          </a:xfrm>
          <a:custGeom>
            <a:rect l="l" t="t" r="r" b="b"/>
            <a:pathLst>
              <a:path w="1678304" h="140335">
                <a:moveTo>
                  <a:pt x="1677924" y="0"/>
                </a:moveTo>
                <a:lnTo>
                  <a:pt x="0" y="0"/>
                </a:lnTo>
                <a:lnTo>
                  <a:pt x="0" y="140207"/>
                </a:lnTo>
                <a:lnTo>
                  <a:pt x="1677924" y="140207"/>
                </a:lnTo>
                <a:lnTo>
                  <a:pt x="167792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8444483" y="5580888"/>
            <a:ext cx="1567180" cy="142240"/>
          </a:xfrm>
          <a:custGeom>
            <a:rect l="l" t="t" r="r" b="b"/>
            <a:pathLst>
              <a:path w="1567179" h="142239">
                <a:moveTo>
                  <a:pt x="1566672" y="0"/>
                </a:moveTo>
                <a:lnTo>
                  <a:pt x="0" y="0"/>
                </a:lnTo>
                <a:lnTo>
                  <a:pt x="0" y="141731"/>
                </a:lnTo>
                <a:lnTo>
                  <a:pt x="1566672" y="141731"/>
                </a:lnTo>
                <a:lnTo>
                  <a:pt x="156667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8444483" y="5806440"/>
            <a:ext cx="850900" cy="140335"/>
          </a:xfrm>
          <a:custGeom>
            <a:rect l="l" t="t" r="r" b="b"/>
            <a:pathLst>
              <a:path w="850900" h="140335">
                <a:moveTo>
                  <a:pt x="850392" y="0"/>
                </a:moveTo>
                <a:lnTo>
                  <a:pt x="0" y="0"/>
                </a:lnTo>
                <a:lnTo>
                  <a:pt x="0" y="140208"/>
                </a:lnTo>
                <a:lnTo>
                  <a:pt x="850392" y="140208"/>
                </a:lnTo>
                <a:lnTo>
                  <a:pt x="85039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flipH="1">
            <a:off x="8444483" y="5088635"/>
            <a:ext cx="0" cy="901065"/>
          </a:xfrm>
          <a:custGeom>
            <a:rect l="l" t="t" r="r" b="b"/>
            <a:pathLst>
              <a:path h="901064">
                <a:moveTo>
                  <a:pt x="0" y="0"/>
                </a:moveTo>
                <a:lnTo>
                  <a:pt x="0" y="900683"/>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txBox="1"/>
          <p:nvPr/>
        </p:nvSpPr>
        <p:spPr>
          <a:xfrm>
            <a:off x="10703814" y="511492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69.0%</a:t>
            </a:r>
            <a:endParaRPr sz="1000">
              <a:latin typeface="微软雅黑"/>
              <a:cs typeface="微软雅黑"/>
            </a:endParaRPr>
          </a:p>
        </p:txBody>
      </p:sp>
      <p:sp>
        <p:nvSpPr>
          <p:cNvPr id="67" name="object 67"/>
          <p:cNvSpPr txBox="1"/>
          <p:nvPr/>
        </p:nvSpPr>
        <p:spPr>
          <a:xfrm>
            <a:off x="10186796" y="533953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5</a:t>
            </a:r>
            <a:r>
              <a:rPr sz="1000" spc="-5">
                <a:solidFill>
                  <a:srgbClr val="585858"/>
                </a:solidFill>
                <a:latin typeface="微软雅黑"/>
                <a:cs typeface="微软雅黑"/>
              </a:rPr>
              <a:t>2.8%</a:t>
            </a:r>
            <a:endParaRPr sz="1000">
              <a:latin typeface="微软雅黑"/>
              <a:cs typeface="微软雅黑"/>
            </a:endParaRPr>
          </a:p>
        </p:txBody>
      </p:sp>
      <p:sp>
        <p:nvSpPr>
          <p:cNvPr id="68" name="object 68"/>
          <p:cNvSpPr txBox="1"/>
          <p:nvPr/>
        </p:nvSpPr>
        <p:spPr>
          <a:xfrm>
            <a:off x="10075291" y="5565140"/>
            <a:ext cx="3937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49</a:t>
            </a:r>
            <a:r>
              <a:rPr sz="1000" spc="-5">
                <a:solidFill>
                  <a:srgbClr val="585858"/>
                </a:solidFill>
                <a:latin typeface="微软雅黑"/>
                <a:cs typeface="微软雅黑"/>
              </a:rPr>
              <a:t>.</a:t>
            </a:r>
            <a:r>
              <a:rPr sz="1000">
                <a:solidFill>
                  <a:srgbClr val="585858"/>
                </a:solidFill>
                <a:latin typeface="微软雅黑"/>
                <a:cs typeface="微软雅黑"/>
              </a:rPr>
              <a:t>3</a:t>
            </a:r>
            <a:r>
              <a:rPr sz="1000" spc="-5">
                <a:solidFill>
                  <a:srgbClr val="585858"/>
                </a:solidFill>
                <a:latin typeface="微软雅黑"/>
                <a:cs typeface="微软雅黑"/>
              </a:rPr>
              <a:t>%</a:t>
            </a:r>
            <a:endParaRPr sz="1000">
              <a:latin typeface="微软雅黑"/>
              <a:cs typeface="微软雅黑"/>
            </a:endParaRPr>
          </a:p>
        </p:txBody>
      </p:sp>
      <p:sp>
        <p:nvSpPr>
          <p:cNvPr id="69" name="object 69"/>
          <p:cNvSpPr txBox="1"/>
          <p:nvPr/>
        </p:nvSpPr>
        <p:spPr>
          <a:xfrm>
            <a:off x="9359645" y="5790082"/>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26.8%</a:t>
            </a:r>
            <a:endParaRPr sz="1000">
              <a:latin typeface="微软雅黑"/>
              <a:cs typeface="微软雅黑"/>
            </a:endParaRPr>
          </a:p>
        </p:txBody>
      </p:sp>
      <p:sp>
        <p:nvSpPr>
          <p:cNvPr id="70" name="object 70"/>
          <p:cNvSpPr txBox="1"/>
          <p:nvPr/>
        </p:nvSpPr>
        <p:spPr>
          <a:xfrm>
            <a:off x="7816722" y="5037988"/>
            <a:ext cx="532765" cy="925194"/>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715" algn="just">
              <a:lnSpc>
                <a:spcPct val="147700"/>
              </a:lnSpc>
              <a:spcBef>
                <a:spcPts val="100"/>
              </a:spcBef>
            </a:pPr>
            <a:r>
              <a:rPr sz="1000" spc="-5">
                <a:solidFill>
                  <a:srgbClr val="585858"/>
                </a:solidFill>
                <a:latin typeface="微软雅黑"/>
                <a:cs typeface="微软雅黑"/>
              </a:rPr>
              <a:t>语言能力 人文艺术 体育运动</a:t>
            </a:r>
            <a:endParaRPr sz="1000">
              <a:latin typeface="微软雅黑"/>
              <a:cs typeface="微软雅黑"/>
            </a:endParaRPr>
          </a:p>
          <a:p>
            <a:pPr marL="179070">
              <a:lnSpc>
                <a:spcPct val="100000"/>
              </a:lnSpc>
              <a:spcBef>
                <a:spcPts val="565"/>
              </a:spcBef>
            </a:pPr>
            <a:r>
              <a:rPr sz="1000" spc="-10">
                <a:solidFill>
                  <a:srgbClr val="585858"/>
                </a:solidFill>
                <a:latin typeface="微软雅黑"/>
                <a:cs typeface="微软雅黑"/>
              </a:rPr>
              <a:t>S</a:t>
            </a:r>
            <a:r>
              <a:rPr sz="1000" spc="-5">
                <a:solidFill>
                  <a:srgbClr val="585858"/>
                </a:solidFill>
                <a:latin typeface="微软雅黑"/>
                <a:cs typeface="微软雅黑"/>
              </a:rPr>
              <a:t>TEM</a:t>
            </a:r>
            <a:endParaRPr sz="1000">
              <a:latin typeface="微软雅黑"/>
              <a:cs typeface="微软雅黑"/>
            </a:endParaRPr>
          </a:p>
        </p:txBody>
      </p:sp>
      <p:sp>
        <p:nvSpPr>
          <p:cNvPr id="71" name="object 71"/>
          <p:cNvSpPr txBox="1"/>
          <p:nvPr/>
        </p:nvSpPr>
        <p:spPr>
          <a:xfrm>
            <a:off x="775512" y="3870705"/>
            <a:ext cx="113792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6-12岁（小学）</a:t>
            </a:r>
            <a:endParaRPr sz="1200">
              <a:latin typeface="微软雅黑"/>
              <a:cs typeface="微软雅黑"/>
            </a:endParaRPr>
          </a:p>
        </p:txBody>
      </p:sp>
      <p:sp>
        <p:nvSpPr>
          <p:cNvPr id="72" name="object 72"/>
          <p:cNvSpPr txBox="1"/>
          <p:nvPr/>
        </p:nvSpPr>
        <p:spPr>
          <a:xfrm>
            <a:off x="729487" y="5042154"/>
            <a:ext cx="1232535"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12-18岁（中学）</a:t>
            </a:r>
            <a:endParaRPr sz="1200">
              <a:latin typeface="微软雅黑"/>
              <a:cs typeface="微软雅黑"/>
            </a:endParaRPr>
          </a:p>
        </p:txBody>
      </p:sp>
      <p:sp>
        <p:nvSpPr>
          <p:cNvPr id="73" name="object 73"/>
          <p:cNvSpPr/>
          <p:nvPr/>
        </p:nvSpPr>
        <p:spPr>
          <a:xfrm>
            <a:off x="970180" y="2948939"/>
            <a:ext cx="597098" cy="6477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object 74"/>
          <p:cNvSpPr/>
          <p:nvPr/>
        </p:nvSpPr>
        <p:spPr>
          <a:xfrm>
            <a:off x="960060" y="4149852"/>
            <a:ext cx="617339" cy="647700"/>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p:nvPr/>
        </p:nvSpPr>
        <p:spPr>
          <a:xfrm>
            <a:off x="955000" y="5349240"/>
            <a:ext cx="627459" cy="649224"/>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txBox="1"/>
          <p:nvPr/>
        </p:nvSpPr>
        <p:spPr>
          <a:xfrm>
            <a:off x="746861" y="2699765"/>
            <a:ext cx="6647815"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tabLst>
                <a:tab pos="5463540"/>
              </a:tabLst>
            </a:pPr>
            <a:r>
              <a:rPr sz="1200" b="1">
                <a:solidFill>
                  <a:srgbClr val="585858"/>
                </a:solidFill>
                <a:latin typeface="微软雅黑"/>
                <a:cs typeface="微软雅黑"/>
              </a:rPr>
              <a:t>3-6岁（幼儿园）	3</a:t>
            </a:r>
            <a:r>
              <a:rPr sz="1200" b="1" spc="5">
                <a:solidFill>
                  <a:srgbClr val="585858"/>
                </a:solidFill>
                <a:latin typeface="微软雅黑"/>
                <a:cs typeface="微软雅黑"/>
              </a:rPr>
              <a:t>-</a:t>
            </a:r>
            <a:r>
              <a:rPr sz="1200" b="1">
                <a:solidFill>
                  <a:srgbClr val="585858"/>
                </a:solidFill>
                <a:latin typeface="微软雅黑"/>
                <a:cs typeface="微软雅黑"/>
              </a:rPr>
              <a:t>6岁（幼儿园）</a:t>
            </a:r>
            <a:endParaRPr sz="1200">
              <a:latin typeface="微软雅黑"/>
              <a:cs typeface="微软雅黑"/>
            </a:endParaRPr>
          </a:p>
        </p:txBody>
      </p:sp>
      <p:sp>
        <p:nvSpPr>
          <p:cNvPr id="77" name="object 77"/>
          <p:cNvSpPr txBox="1"/>
          <p:nvPr/>
        </p:nvSpPr>
        <p:spPr>
          <a:xfrm>
            <a:off x="6226809" y="3870705"/>
            <a:ext cx="113792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6-12岁（小学）</a:t>
            </a:r>
            <a:endParaRPr sz="1200">
              <a:latin typeface="微软雅黑"/>
              <a:cs typeface="微软雅黑"/>
            </a:endParaRPr>
          </a:p>
        </p:txBody>
      </p:sp>
      <p:sp>
        <p:nvSpPr>
          <p:cNvPr id="78" name="object 78"/>
          <p:cNvSpPr txBox="1"/>
          <p:nvPr/>
        </p:nvSpPr>
        <p:spPr>
          <a:xfrm>
            <a:off x="6180582" y="5042154"/>
            <a:ext cx="1232535"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12-18岁（中学）</a:t>
            </a:r>
            <a:endParaRPr sz="1200">
              <a:latin typeface="微软雅黑"/>
              <a:cs typeface="微软雅黑"/>
            </a:endParaRPr>
          </a:p>
        </p:txBody>
      </p:sp>
      <p:sp>
        <p:nvSpPr>
          <p:cNvPr id="79" name="object 79"/>
          <p:cNvSpPr/>
          <p:nvPr/>
        </p:nvSpPr>
        <p:spPr>
          <a:xfrm>
            <a:off x="6420064" y="2948939"/>
            <a:ext cx="598503" cy="6477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6409920" y="4149852"/>
            <a:ext cx="618791" cy="647700"/>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p:nvPr/>
        </p:nvSpPr>
        <p:spPr>
          <a:xfrm>
            <a:off x="6404848" y="5349240"/>
            <a:ext cx="628935" cy="649224"/>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5380355" cy="514350"/>
          </a:xfrm>
          <a:prstGeom prst="rect">
            <a:avLst/>
          </a:prstGeom>
        </p:spPr>
        <p:txBody>
          <a:bodyPr vert="horz" wrap="square" lIns="0" tIns="13335" rIns="0" bIns="0" rtlCol="0">
            <a:spAutoFit/>
          </a:bodyPr>
          <a:lstStyle/>
          <a:p>
            <a:pPr marL="12700">
              <a:lnSpc>
                <a:spcPct val="100000"/>
              </a:lnSpc>
              <a:spcBef>
                <a:spcPts val="105"/>
              </a:spcBef>
            </a:pPr>
            <a:r>
              <a:rPr/>
              <a:t>儿童的家庭生活</a:t>
            </a:r>
            <a:r>
              <a:rPr spc="-5"/>
              <a:t>——</a:t>
            </a:r>
            <a:r>
              <a:rPr/>
              <a:t>休闲娱乐</a:t>
            </a:r>
          </a:p>
        </p:txBody>
      </p:sp>
      <p:sp>
        <p:nvSpPr>
          <p:cNvPr id="4" name="object 4"/>
          <p:cNvSpPr txBox="1"/>
          <p:nvPr/>
        </p:nvSpPr>
        <p:spPr>
          <a:xfrm>
            <a:off x="526795" y="1061720"/>
            <a:ext cx="10998200" cy="95631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幼儿及小学生更喜欢看动画片和玩玩具，中学生更喜欢看影</a:t>
            </a:r>
            <a:r>
              <a:rPr sz="2400" spc="10">
                <a:solidFill>
                  <a:srgbClr val="585858"/>
                </a:solidFill>
                <a:latin typeface="微软雅黑"/>
                <a:cs typeface="微软雅黑"/>
              </a:rPr>
              <a:t>视</a:t>
            </a:r>
            <a:r>
              <a:rPr sz="2400" spc="-10">
                <a:solidFill>
                  <a:srgbClr val="585858"/>
                </a:solidFill>
                <a:latin typeface="微软雅黑"/>
                <a:cs typeface="微软雅黑"/>
              </a:rPr>
              <a:t>/</a:t>
            </a:r>
            <a:r>
              <a:rPr sz="2400">
                <a:solidFill>
                  <a:srgbClr val="585858"/>
                </a:solidFill>
                <a:latin typeface="微软雅黑"/>
                <a:cs typeface="微软雅黑"/>
              </a:rPr>
              <a:t>综艺</a:t>
            </a:r>
            <a:r>
              <a:rPr sz="2400" spc="-10">
                <a:solidFill>
                  <a:srgbClr val="585858"/>
                </a:solidFill>
                <a:latin typeface="微软雅黑"/>
                <a:cs typeface="微软雅黑"/>
              </a:rPr>
              <a:t>/</a:t>
            </a:r>
            <a:r>
              <a:rPr sz="2400">
                <a:solidFill>
                  <a:srgbClr val="585858"/>
                </a:solidFill>
                <a:latin typeface="微软雅黑"/>
                <a:cs typeface="微软雅黑"/>
              </a:rPr>
              <a:t>短视频</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除去作业学习及素质培养，儿童也会花一定比例时间在休闲娱乐上。年龄较小的幼儿园及小学阶段的孩子，以看动画片和玩实体玩具为主要的休闲娱乐方式；而年龄</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较大的中学生们则以看影视/综艺和看短视频/直播为主，这个阶段的孩子生理和心理发育开始逐渐向成人阶段转变，休闲娱乐方式也更接近成人。</a:t>
            </a:r>
            <a:endParaRPr sz="1200">
              <a:latin typeface="微软雅黑"/>
              <a:cs typeface="微软雅黑"/>
            </a:endParaRPr>
          </a:p>
        </p:txBody>
      </p:sp>
      <p:sp>
        <p:nvSpPr>
          <p:cNvPr id="5" name="object 5"/>
          <p:cNvSpPr txBox="1"/>
          <p:nvPr/>
        </p:nvSpPr>
        <p:spPr>
          <a:xfrm>
            <a:off x="532282" y="6369507"/>
            <a:ext cx="5134610" cy="1479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p:txBody>
      </p:sp>
      <p:sp>
        <p:nvSpPr>
          <p:cNvPr id="6" name="object 6"/>
          <p:cNvSpPr/>
          <p:nvPr/>
        </p:nvSpPr>
        <p:spPr>
          <a:xfrm>
            <a:off x="699516" y="3366515"/>
            <a:ext cx="353695" cy="1915795"/>
          </a:xfrm>
          <a:custGeom>
            <a:rect l="l" t="t" r="r" b="b"/>
            <a:pathLst>
              <a:path w="353694" h="1915795">
                <a:moveTo>
                  <a:pt x="353568" y="0"/>
                </a:moveTo>
                <a:lnTo>
                  <a:pt x="0" y="0"/>
                </a:lnTo>
                <a:lnTo>
                  <a:pt x="0" y="1915668"/>
                </a:lnTo>
                <a:lnTo>
                  <a:pt x="353568" y="1915668"/>
                </a:lnTo>
                <a:lnTo>
                  <a:pt x="35356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1266444" y="3416808"/>
            <a:ext cx="353695" cy="1865630"/>
          </a:xfrm>
          <a:custGeom>
            <a:rect l="l" t="t" r="r" b="b"/>
            <a:pathLst>
              <a:path w="353694" h="1865629">
                <a:moveTo>
                  <a:pt x="353568" y="0"/>
                </a:moveTo>
                <a:lnTo>
                  <a:pt x="0" y="0"/>
                </a:lnTo>
                <a:lnTo>
                  <a:pt x="0" y="1865376"/>
                </a:lnTo>
                <a:lnTo>
                  <a:pt x="353568" y="1865376"/>
                </a:lnTo>
                <a:lnTo>
                  <a:pt x="35356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1833372" y="3509771"/>
            <a:ext cx="355600" cy="1772920"/>
          </a:xfrm>
          <a:custGeom>
            <a:rect l="l" t="t" r="r" b="b"/>
            <a:pathLst>
              <a:path w="355600" h="1772920">
                <a:moveTo>
                  <a:pt x="355091" y="0"/>
                </a:moveTo>
                <a:lnTo>
                  <a:pt x="0" y="0"/>
                </a:lnTo>
                <a:lnTo>
                  <a:pt x="0" y="1772412"/>
                </a:lnTo>
                <a:lnTo>
                  <a:pt x="355091" y="1772412"/>
                </a:lnTo>
                <a:lnTo>
                  <a:pt x="35509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2400300" y="4250435"/>
            <a:ext cx="355600" cy="1031875"/>
          </a:xfrm>
          <a:custGeom>
            <a:rect l="l" t="t" r="r" b="b"/>
            <a:pathLst>
              <a:path w="355600" h="1031875">
                <a:moveTo>
                  <a:pt x="355092" y="0"/>
                </a:moveTo>
                <a:lnTo>
                  <a:pt x="0" y="0"/>
                </a:lnTo>
                <a:lnTo>
                  <a:pt x="0" y="1031747"/>
                </a:lnTo>
                <a:lnTo>
                  <a:pt x="355092" y="1031747"/>
                </a:lnTo>
                <a:lnTo>
                  <a:pt x="35509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2967227" y="4692396"/>
            <a:ext cx="355600" cy="589915"/>
          </a:xfrm>
          <a:custGeom>
            <a:rect l="l" t="t" r="r" b="b"/>
            <a:pathLst>
              <a:path w="355600" h="589914">
                <a:moveTo>
                  <a:pt x="355092" y="0"/>
                </a:moveTo>
                <a:lnTo>
                  <a:pt x="0" y="0"/>
                </a:lnTo>
                <a:lnTo>
                  <a:pt x="0" y="589787"/>
                </a:lnTo>
                <a:lnTo>
                  <a:pt x="355092" y="589787"/>
                </a:lnTo>
                <a:lnTo>
                  <a:pt x="35509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3535679" y="4913376"/>
            <a:ext cx="353695" cy="368935"/>
          </a:xfrm>
          <a:custGeom>
            <a:rect l="l" t="t" r="r" b="b"/>
            <a:pathLst>
              <a:path w="353695" h="368935">
                <a:moveTo>
                  <a:pt x="353568" y="0"/>
                </a:moveTo>
                <a:lnTo>
                  <a:pt x="0" y="0"/>
                </a:lnTo>
                <a:lnTo>
                  <a:pt x="0" y="368808"/>
                </a:lnTo>
                <a:lnTo>
                  <a:pt x="353568" y="368808"/>
                </a:lnTo>
                <a:lnTo>
                  <a:pt x="35356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4450079" y="3517391"/>
            <a:ext cx="241300" cy="1833880"/>
          </a:xfrm>
          <a:custGeom>
            <a:rect l="l" t="t" r="r" b="b"/>
            <a:pathLst>
              <a:path w="241300" h="1833879">
                <a:moveTo>
                  <a:pt x="240792" y="0"/>
                </a:moveTo>
                <a:lnTo>
                  <a:pt x="0" y="0"/>
                </a:lnTo>
                <a:lnTo>
                  <a:pt x="0" y="1833372"/>
                </a:lnTo>
                <a:lnTo>
                  <a:pt x="240792" y="1833372"/>
                </a:lnTo>
                <a:lnTo>
                  <a:pt x="24079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4835652" y="3710940"/>
            <a:ext cx="241300" cy="1640205"/>
          </a:xfrm>
          <a:custGeom>
            <a:rect l="l" t="t" r="r" b="b"/>
            <a:pathLst>
              <a:path w="241300" h="1640204">
                <a:moveTo>
                  <a:pt x="240792" y="0"/>
                </a:moveTo>
                <a:lnTo>
                  <a:pt x="0" y="0"/>
                </a:lnTo>
                <a:lnTo>
                  <a:pt x="0" y="1639824"/>
                </a:lnTo>
                <a:lnTo>
                  <a:pt x="240792" y="1639824"/>
                </a:lnTo>
                <a:lnTo>
                  <a:pt x="24079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5221223" y="4436364"/>
            <a:ext cx="241300" cy="914400"/>
          </a:xfrm>
          <a:custGeom>
            <a:rect l="l" t="t" r="r" b="b"/>
            <a:pathLst>
              <a:path w="241300" h="914400">
                <a:moveTo>
                  <a:pt x="240791" y="0"/>
                </a:moveTo>
                <a:lnTo>
                  <a:pt x="0" y="0"/>
                </a:lnTo>
                <a:lnTo>
                  <a:pt x="0" y="914400"/>
                </a:lnTo>
                <a:lnTo>
                  <a:pt x="240791" y="914400"/>
                </a:lnTo>
                <a:lnTo>
                  <a:pt x="24079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5605271" y="4619244"/>
            <a:ext cx="241300" cy="731520"/>
          </a:xfrm>
          <a:custGeom>
            <a:rect l="l" t="t" r="r" b="b"/>
            <a:pathLst>
              <a:path w="241300" h="731520">
                <a:moveTo>
                  <a:pt x="240791" y="0"/>
                </a:moveTo>
                <a:lnTo>
                  <a:pt x="0" y="0"/>
                </a:lnTo>
                <a:lnTo>
                  <a:pt x="0" y="731519"/>
                </a:lnTo>
                <a:lnTo>
                  <a:pt x="240791" y="731519"/>
                </a:lnTo>
                <a:lnTo>
                  <a:pt x="24079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5990844" y="4710684"/>
            <a:ext cx="241300" cy="640080"/>
          </a:xfrm>
          <a:custGeom>
            <a:rect l="l" t="t" r="r" b="b"/>
            <a:pathLst>
              <a:path w="241300" h="640079">
                <a:moveTo>
                  <a:pt x="240791" y="0"/>
                </a:moveTo>
                <a:lnTo>
                  <a:pt x="0" y="0"/>
                </a:lnTo>
                <a:lnTo>
                  <a:pt x="0" y="640080"/>
                </a:lnTo>
                <a:lnTo>
                  <a:pt x="240791" y="640080"/>
                </a:lnTo>
                <a:lnTo>
                  <a:pt x="24079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6376415" y="4733544"/>
            <a:ext cx="241300" cy="617220"/>
          </a:xfrm>
          <a:custGeom>
            <a:rect l="l" t="t" r="r" b="b"/>
            <a:pathLst>
              <a:path w="241300" h="617220">
                <a:moveTo>
                  <a:pt x="240791" y="0"/>
                </a:moveTo>
                <a:lnTo>
                  <a:pt x="0" y="0"/>
                </a:lnTo>
                <a:lnTo>
                  <a:pt x="0" y="617219"/>
                </a:lnTo>
                <a:lnTo>
                  <a:pt x="240791" y="617219"/>
                </a:lnTo>
                <a:lnTo>
                  <a:pt x="24079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6761988" y="4773167"/>
            <a:ext cx="241300" cy="577850"/>
          </a:xfrm>
          <a:custGeom>
            <a:rect l="l" t="t" r="r" b="b"/>
            <a:pathLst>
              <a:path w="241300" h="577850">
                <a:moveTo>
                  <a:pt x="240791" y="0"/>
                </a:moveTo>
                <a:lnTo>
                  <a:pt x="0" y="0"/>
                </a:lnTo>
                <a:lnTo>
                  <a:pt x="0" y="577595"/>
                </a:lnTo>
                <a:lnTo>
                  <a:pt x="240791" y="577595"/>
                </a:lnTo>
                <a:lnTo>
                  <a:pt x="24079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7146035" y="4858511"/>
            <a:ext cx="241300" cy="492759"/>
          </a:xfrm>
          <a:custGeom>
            <a:rect l="l" t="t" r="r" b="b"/>
            <a:pathLst>
              <a:path w="241300" h="492759">
                <a:moveTo>
                  <a:pt x="240792" y="0"/>
                </a:moveTo>
                <a:lnTo>
                  <a:pt x="0" y="0"/>
                </a:lnTo>
                <a:lnTo>
                  <a:pt x="0" y="492251"/>
                </a:lnTo>
                <a:lnTo>
                  <a:pt x="240792" y="492251"/>
                </a:lnTo>
                <a:lnTo>
                  <a:pt x="24079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7531607" y="5105400"/>
            <a:ext cx="241300" cy="245745"/>
          </a:xfrm>
          <a:custGeom>
            <a:rect l="l" t="t" r="r" b="b"/>
            <a:pathLst>
              <a:path w="241300" h="245745">
                <a:moveTo>
                  <a:pt x="240792" y="0"/>
                </a:moveTo>
                <a:lnTo>
                  <a:pt x="0" y="0"/>
                </a:lnTo>
                <a:lnTo>
                  <a:pt x="0" y="245363"/>
                </a:lnTo>
                <a:lnTo>
                  <a:pt x="240792" y="245363"/>
                </a:lnTo>
                <a:lnTo>
                  <a:pt x="24079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8176259" y="3884676"/>
            <a:ext cx="245745" cy="1478280"/>
          </a:xfrm>
          <a:custGeom>
            <a:rect l="l" t="t" r="r" b="b"/>
            <a:pathLst>
              <a:path w="245745" h="1478279">
                <a:moveTo>
                  <a:pt x="245364" y="0"/>
                </a:moveTo>
                <a:lnTo>
                  <a:pt x="0" y="0"/>
                </a:lnTo>
                <a:lnTo>
                  <a:pt x="0" y="1478280"/>
                </a:lnTo>
                <a:lnTo>
                  <a:pt x="245364" y="1478280"/>
                </a:lnTo>
                <a:lnTo>
                  <a:pt x="24536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8569452" y="4084320"/>
            <a:ext cx="245745" cy="1278890"/>
          </a:xfrm>
          <a:custGeom>
            <a:rect l="l" t="t" r="r" b="b"/>
            <a:pathLst>
              <a:path w="245745" h="1278889">
                <a:moveTo>
                  <a:pt x="245364" y="0"/>
                </a:moveTo>
                <a:lnTo>
                  <a:pt x="0" y="0"/>
                </a:lnTo>
                <a:lnTo>
                  <a:pt x="0" y="1278635"/>
                </a:lnTo>
                <a:lnTo>
                  <a:pt x="245364" y="1278635"/>
                </a:lnTo>
                <a:lnTo>
                  <a:pt x="24536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8962643" y="4277867"/>
            <a:ext cx="245745" cy="1085215"/>
          </a:xfrm>
          <a:custGeom>
            <a:rect l="l" t="t" r="r" b="b"/>
            <a:pathLst>
              <a:path w="245745" h="1085214">
                <a:moveTo>
                  <a:pt x="245363" y="0"/>
                </a:moveTo>
                <a:lnTo>
                  <a:pt x="0" y="0"/>
                </a:lnTo>
                <a:lnTo>
                  <a:pt x="0" y="1085087"/>
                </a:lnTo>
                <a:lnTo>
                  <a:pt x="245363" y="1085087"/>
                </a:lnTo>
                <a:lnTo>
                  <a:pt x="245363"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9355835" y="4306823"/>
            <a:ext cx="245745" cy="1056640"/>
          </a:xfrm>
          <a:custGeom>
            <a:rect l="l" t="t" r="r" b="b"/>
            <a:pathLst>
              <a:path w="245745" h="1056639">
                <a:moveTo>
                  <a:pt x="245364" y="0"/>
                </a:moveTo>
                <a:lnTo>
                  <a:pt x="0" y="0"/>
                </a:lnTo>
                <a:lnTo>
                  <a:pt x="0" y="1056132"/>
                </a:lnTo>
                <a:lnTo>
                  <a:pt x="245364" y="1056132"/>
                </a:lnTo>
                <a:lnTo>
                  <a:pt x="24536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9747504" y="4312920"/>
            <a:ext cx="245745" cy="1050290"/>
          </a:xfrm>
          <a:custGeom>
            <a:rect l="l" t="t" r="r" b="b"/>
            <a:pathLst>
              <a:path w="245745" h="1050289">
                <a:moveTo>
                  <a:pt x="245364" y="0"/>
                </a:moveTo>
                <a:lnTo>
                  <a:pt x="0" y="0"/>
                </a:lnTo>
                <a:lnTo>
                  <a:pt x="0" y="1050035"/>
                </a:lnTo>
                <a:lnTo>
                  <a:pt x="245364" y="1050035"/>
                </a:lnTo>
                <a:lnTo>
                  <a:pt x="24536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10140695" y="4506467"/>
            <a:ext cx="245745" cy="856615"/>
          </a:xfrm>
          <a:custGeom>
            <a:rect l="l" t="t" r="r" b="b"/>
            <a:pathLst>
              <a:path w="245745" h="856614">
                <a:moveTo>
                  <a:pt x="245363" y="0"/>
                </a:moveTo>
                <a:lnTo>
                  <a:pt x="0" y="0"/>
                </a:lnTo>
                <a:lnTo>
                  <a:pt x="0" y="856487"/>
                </a:lnTo>
                <a:lnTo>
                  <a:pt x="245363" y="856487"/>
                </a:lnTo>
                <a:lnTo>
                  <a:pt x="245363"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10533888" y="4541520"/>
            <a:ext cx="245745" cy="821690"/>
          </a:xfrm>
          <a:custGeom>
            <a:rect l="l" t="t" r="r" b="b"/>
            <a:pathLst>
              <a:path w="245745" h="821689">
                <a:moveTo>
                  <a:pt x="245363" y="0"/>
                </a:moveTo>
                <a:lnTo>
                  <a:pt x="0" y="0"/>
                </a:lnTo>
                <a:lnTo>
                  <a:pt x="0" y="821435"/>
                </a:lnTo>
                <a:lnTo>
                  <a:pt x="245363" y="821435"/>
                </a:lnTo>
                <a:lnTo>
                  <a:pt x="245363"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10927080" y="4599432"/>
            <a:ext cx="245745" cy="763905"/>
          </a:xfrm>
          <a:custGeom>
            <a:rect l="l" t="t" r="r" b="b"/>
            <a:pathLst>
              <a:path w="245745" h="763904">
                <a:moveTo>
                  <a:pt x="245364" y="0"/>
                </a:moveTo>
                <a:lnTo>
                  <a:pt x="0" y="0"/>
                </a:lnTo>
                <a:lnTo>
                  <a:pt x="0" y="763524"/>
                </a:lnTo>
                <a:lnTo>
                  <a:pt x="245364" y="763524"/>
                </a:lnTo>
                <a:lnTo>
                  <a:pt x="24536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11318747" y="4642103"/>
            <a:ext cx="247015" cy="721360"/>
          </a:xfrm>
          <a:custGeom>
            <a:rect l="l" t="t" r="r" b="b"/>
            <a:pathLst>
              <a:path w="247015" h="721360">
                <a:moveTo>
                  <a:pt x="246887" y="0"/>
                </a:moveTo>
                <a:lnTo>
                  <a:pt x="0" y="0"/>
                </a:lnTo>
                <a:lnTo>
                  <a:pt x="0" y="720852"/>
                </a:lnTo>
                <a:lnTo>
                  <a:pt x="246887" y="720852"/>
                </a:lnTo>
                <a:lnTo>
                  <a:pt x="246887"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30" name="object 30"/>
          <p:cNvGraphicFramePr>
            <a:graphicFrameLocks noGrp="1"/>
          </p:cNvGraphicFramePr>
          <p:nvPr/>
        </p:nvGraphicFramePr>
        <p:xfrm>
          <a:off x="601980" y="3060192"/>
          <a:ext cx="3385819" cy="3182108"/>
        </p:xfrm>
        <a:graphic>
          <a:graphicData uri="http://schemas.openxmlformats.org/drawingml/2006/table">
            <a:tbl>
              <a:tblPr firstRow="1" bandRow="1">
                <a:tableStyleId>{2D5ABB26-0587-4C30-8999-92F81FD0307C}</a:tableStyleId>
              </a:tblPr>
              <a:tblGrid>
                <a:gridCol w="547370">
                  <a:extLst>
                    <a:ext uri="{9D8B030D-6E8A-4147-A177-3AD203B41FA5}">
                      <a16:colId xmlns:a16="http://schemas.microsoft.com/office/drawing/2014/main" val="20000"/>
                    </a:ext>
                  </a:extLst>
                </a:gridCol>
                <a:gridCol w="536574">
                  <a:extLst>
                    <a:ext uri="{9D8B030D-6E8A-4147-A177-3AD203B41FA5}">
                      <a16:colId xmlns:a16="http://schemas.microsoft.com/office/drawing/2014/main" val="20001"/>
                    </a:ext>
                  </a:extLst>
                </a:gridCol>
                <a:gridCol w="598805">
                  <a:extLst>
                    <a:ext uri="{9D8B030D-6E8A-4147-A177-3AD203B41FA5}">
                      <a16:colId xmlns:a16="http://schemas.microsoft.com/office/drawing/2014/main" val="20002"/>
                    </a:ext>
                  </a:extLst>
                </a:gridCol>
                <a:gridCol w="567055">
                  <a:extLst>
                    <a:ext uri="{9D8B030D-6E8A-4147-A177-3AD203B41FA5}">
                      <a16:colId xmlns:a16="http://schemas.microsoft.com/office/drawing/2014/main" val="20003"/>
                    </a:ext>
                  </a:extLst>
                </a:gridCol>
                <a:gridCol w="567690">
                  <a:extLst>
                    <a:ext uri="{9D8B030D-6E8A-4147-A177-3AD203B41FA5}">
                      <a16:colId xmlns:a16="http://schemas.microsoft.com/office/drawing/2014/main" val="20004"/>
                    </a:ext>
                  </a:extLst>
                </a:gridCol>
                <a:gridCol w="568325">
                  <a:extLst>
                    <a:ext uri="{9D8B030D-6E8A-4147-A177-3AD203B41FA5}">
                      <a16:colId xmlns:a16="http://schemas.microsoft.com/office/drawing/2014/main" val="20005"/>
                    </a:ext>
                  </a:extLst>
                </a:gridCol>
              </a:tblGrid>
              <a:tr h="645655">
                <a:tc>
                  <a:txBody>
                    <a:bodyPr vert="horz" wrap="square"/>
                    <a:lstStyle/>
                    <a:p>
                      <a:pPr marR="12065" algn="ctr">
                        <a:lnSpc>
                          <a:spcPct val="100000"/>
                        </a:lnSpc>
                        <a:spcBef>
                          <a:spcPts val="434"/>
                        </a:spcBef>
                      </a:pPr>
                      <a:r>
                        <a:rPr sz="1000" spc="-5">
                          <a:solidFill>
                            <a:srgbClr val="585858"/>
                          </a:solidFill>
                          <a:latin typeface="微软雅黑"/>
                          <a:cs typeface="微软雅黑"/>
                        </a:rPr>
                        <a:t>86.8%</a:t>
                      </a:r>
                      <a:endParaRPr sz="1000">
                        <a:latin typeface="微软雅黑"/>
                        <a:cs typeface="微软雅黑"/>
                      </a:endParaRPr>
                    </a:p>
                  </a:txBody>
                  <a:tcPr marL="0" marR="0" marT="55244" marB="0">
                    <a:lnL w="28575">
                      <a:solidFill>
                        <a:srgbClr val="F38285"/>
                      </a:solidFill>
                      <a:prstDash val="solid"/>
                    </a:lnL>
                    <a:lnT w="28575">
                      <a:solidFill>
                        <a:srgbClr val="F38285"/>
                      </a:solidFill>
                      <a:prstDash val="solid"/>
                    </a:lnT>
                  </a:tcPr>
                </a:tc>
                <a:tc>
                  <a:txBody>
                    <a:bodyPr vert="horz" wrap="square"/>
                    <a:lstStyle/>
                    <a:p>
                      <a:pPr marL="30480" algn="ctr">
                        <a:lnSpc>
                          <a:spcPct val="100000"/>
                        </a:lnSpc>
                        <a:spcBef>
                          <a:spcPts val="825"/>
                        </a:spcBef>
                      </a:pPr>
                      <a:r>
                        <a:rPr sz="1000" spc="-5">
                          <a:solidFill>
                            <a:srgbClr val="585858"/>
                          </a:solidFill>
                          <a:latin typeface="微软雅黑"/>
                          <a:cs typeface="微软雅黑"/>
                        </a:rPr>
                        <a:t>84.5%</a:t>
                      </a:r>
                      <a:endParaRPr sz="1000">
                        <a:latin typeface="微软雅黑"/>
                        <a:cs typeface="微软雅黑"/>
                      </a:endParaRPr>
                    </a:p>
                  </a:txBody>
                  <a:tcPr marL="0" marR="0" marT="104775" marB="0">
                    <a:lnR w="28575">
                      <a:solidFill>
                        <a:srgbClr val="F38285"/>
                      </a:solidFill>
                      <a:prstDash val="solid"/>
                    </a:lnR>
                    <a:lnT w="28575">
                      <a:solidFill>
                        <a:srgbClr val="F38285"/>
                      </a:solidFill>
                      <a:prstDash val="solid"/>
                    </a:lnT>
                  </a:tcPr>
                </a:tc>
                <a:tc>
                  <a:txBody>
                    <a:bodyPr vert="horz" wrap="square"/>
                    <a:lstStyle/>
                    <a:p>
                      <a:pPr>
                        <a:lnSpc>
                          <a:spcPct val="100000"/>
                        </a:lnSpc>
                        <a:spcBef>
                          <a:spcPts val="10"/>
                        </a:spcBef>
                      </a:pPr>
                      <a:endParaRPr sz="1350">
                        <a:latin typeface="Times New Roman"/>
                        <a:cs typeface="Times New Roman"/>
                      </a:endParaRPr>
                    </a:p>
                    <a:p>
                      <a:pPr marL="31115" algn="ctr">
                        <a:lnSpc>
                          <a:spcPct val="100000"/>
                        </a:lnSpc>
                        <a:spcBef>
                          <a:spcPts val="5"/>
                        </a:spcBef>
                      </a:pPr>
                      <a:r>
                        <a:rPr sz="1000">
                          <a:solidFill>
                            <a:srgbClr val="585858"/>
                          </a:solidFill>
                          <a:latin typeface="微软雅黑"/>
                          <a:cs typeface="微软雅黑"/>
                        </a:rPr>
                        <a:t>80.3%</a:t>
                      </a:r>
                      <a:endParaRPr sz="1000">
                        <a:latin typeface="微软雅黑"/>
                        <a:cs typeface="微软雅黑"/>
                      </a:endParaRPr>
                    </a:p>
                  </a:txBody>
                  <a:tcPr marL="0" marR="0" marT="127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0"/>
                  </a:ext>
                </a:extLst>
              </a:tr>
              <a:tr h="590994">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300">
                        <a:latin typeface="Times New Roman"/>
                        <a:cs typeface="Times New Roman"/>
                      </a:endParaRPr>
                    </a:p>
                    <a:p>
                      <a:pPr algn="ctr">
                        <a:lnSpc>
                          <a:spcPct val="100000"/>
                        </a:lnSpc>
                        <a:spcBef>
                          <a:spcPts val="815"/>
                        </a:spcBef>
                      </a:pPr>
                      <a:r>
                        <a:rPr sz="1000" spc="-5">
                          <a:solidFill>
                            <a:srgbClr val="585858"/>
                          </a:solidFill>
                          <a:latin typeface="微软雅黑"/>
                          <a:cs typeface="微软雅黑"/>
                        </a:rPr>
                        <a:t>46.8%</a:t>
                      </a:r>
                      <a:endParaRPr sz="1000">
                        <a:latin typeface="微软雅黑"/>
                        <a:cs typeface="微软雅黑"/>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1"/>
                  </a:ext>
                </a:extLst>
              </a:tr>
              <a:tr h="331470">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gn="ctr">
                        <a:lnSpc>
                          <a:spcPct val="100000"/>
                        </a:lnSpc>
                        <a:spcBef>
                          <a:spcPts val="1135"/>
                        </a:spcBef>
                      </a:pPr>
                      <a:r>
                        <a:rPr sz="1000" spc="-5">
                          <a:solidFill>
                            <a:srgbClr val="585858"/>
                          </a:solidFill>
                          <a:latin typeface="微软雅黑"/>
                          <a:cs typeface="微软雅黑"/>
                        </a:rPr>
                        <a:t>26.8%</a:t>
                      </a:r>
                      <a:endParaRPr sz="1000">
                        <a:latin typeface="微软雅黑"/>
                        <a:cs typeface="微软雅黑"/>
                      </a:endParaRPr>
                    </a:p>
                  </a:txBody>
                  <a:tcPr marL="0" marR="0" marT="144145"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2"/>
                  </a:ext>
                </a:extLst>
              </a:tr>
              <a:tr h="643966">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gn="ctr">
                        <a:lnSpc>
                          <a:spcPct val="100000"/>
                        </a:lnSpc>
                        <a:spcBef>
                          <a:spcPts val="265"/>
                        </a:spcBef>
                      </a:pPr>
                      <a:r>
                        <a:rPr sz="1000" spc="-5">
                          <a:solidFill>
                            <a:srgbClr val="585858"/>
                          </a:solidFill>
                          <a:latin typeface="微软雅黑"/>
                          <a:cs typeface="微软雅黑"/>
                        </a:rPr>
                        <a:t>16.8%</a:t>
                      </a:r>
                      <a:endParaRPr sz="1000">
                        <a:latin typeface="微软雅黑"/>
                        <a:cs typeface="微软雅黑"/>
                      </a:endParaRPr>
                    </a:p>
                  </a:txBody>
                  <a:tcPr marL="0" marR="0" marT="33655" marB="0">
                    <a:lnB w="3175">
                      <a:solidFill>
                        <a:srgbClr val="585858"/>
                      </a:solidFill>
                      <a:prstDash val="solid"/>
                    </a:lnB>
                  </a:tcPr>
                </a:tc>
                <a:extLst>
                  <a:ext uri="{0D108BD9-81ED-4DB2-BD59-A6C34878D82A}">
                    <a16:rowId xmlns:a16="http://schemas.microsoft.com/office/drawing/2014/main" val="10003"/>
                  </a:ext>
                </a:extLst>
              </a:tr>
              <a:tr h="266458">
                <a:tc>
                  <a:txBody>
                    <a:bodyPr vert="horz" wrap="square"/>
                    <a:lstStyle/>
                    <a:p>
                      <a:pPr marR="8890" algn="ctr">
                        <a:lnSpc>
                          <a:spcPts val="994"/>
                        </a:lnSpc>
                        <a:spcBef>
                          <a:spcPts val="1000"/>
                        </a:spcBef>
                      </a:pPr>
                      <a:r>
                        <a:rPr sz="1000">
                          <a:solidFill>
                            <a:srgbClr val="585858"/>
                          </a:solidFill>
                          <a:latin typeface="微软雅黑"/>
                          <a:cs typeface="微软雅黑"/>
                        </a:rPr>
                        <a:t>看</a:t>
                      </a:r>
                      <a:endParaRPr sz="1000">
                        <a:latin typeface="微软雅黑"/>
                        <a:cs typeface="微软雅黑"/>
                      </a:endParaRPr>
                    </a:p>
                  </a:txBody>
                  <a:tcPr marL="0" marR="0" marT="127000" marB="0">
                    <a:lnL w="28575">
                      <a:solidFill>
                        <a:srgbClr val="F38285"/>
                      </a:solidFill>
                      <a:prstDash val="solid"/>
                    </a:lnL>
                    <a:lnT w="3175">
                      <a:solidFill>
                        <a:srgbClr val="585858"/>
                      </a:solidFill>
                      <a:prstDash val="solid"/>
                    </a:lnT>
                  </a:tcPr>
                </a:tc>
                <a:tc>
                  <a:txBody>
                    <a:bodyPr vert="horz" wrap="square"/>
                    <a:lstStyle/>
                    <a:p>
                      <a:pPr marL="33655" algn="ctr">
                        <a:lnSpc>
                          <a:spcPts val="994"/>
                        </a:lnSpc>
                        <a:spcBef>
                          <a:spcPts val="1000"/>
                        </a:spcBef>
                      </a:pPr>
                      <a:r>
                        <a:rPr sz="1000">
                          <a:solidFill>
                            <a:srgbClr val="585858"/>
                          </a:solidFill>
                          <a:latin typeface="微软雅黑"/>
                          <a:cs typeface="微软雅黑"/>
                        </a:rPr>
                        <a:t>玩</a:t>
                      </a:r>
                      <a:endParaRPr sz="1000">
                        <a:latin typeface="微软雅黑"/>
                        <a:cs typeface="微软雅黑"/>
                      </a:endParaRPr>
                    </a:p>
                  </a:txBody>
                  <a:tcPr marL="0" marR="0" marT="127000" marB="0">
                    <a:lnR w="28575">
                      <a:solidFill>
                        <a:srgbClr val="F38285"/>
                      </a:solidFill>
                      <a:prstDash val="solid"/>
                    </a:lnR>
                    <a:lnT w="3175">
                      <a:solidFill>
                        <a:srgbClr val="585858"/>
                      </a:solidFill>
                      <a:prstDash val="solid"/>
                    </a:lnT>
                  </a:tcPr>
                </a:tc>
                <a:tc>
                  <a:txBody>
                    <a:bodyPr vert="horz" wrap="square"/>
                    <a:lstStyle/>
                    <a:p>
                      <a:pPr marL="33020" algn="ctr">
                        <a:lnSpc>
                          <a:spcPts val="990"/>
                        </a:lnSpc>
                        <a:spcBef>
                          <a:spcPts val="1005"/>
                        </a:spcBef>
                      </a:pPr>
                      <a:r>
                        <a:rPr sz="1000">
                          <a:solidFill>
                            <a:srgbClr val="585858"/>
                          </a:solidFill>
                          <a:latin typeface="微软雅黑"/>
                          <a:cs typeface="微软雅黑"/>
                        </a:rPr>
                        <a:t>看</a:t>
                      </a:r>
                      <a:endParaRPr sz="1000">
                        <a:latin typeface="微软雅黑"/>
                        <a:cs typeface="微软雅黑"/>
                      </a:endParaRPr>
                    </a:p>
                  </a:txBody>
                  <a:tcPr marL="0" marR="0" marT="127635" marB="0">
                    <a:lnL w="28575">
                      <a:solidFill>
                        <a:srgbClr val="F38285"/>
                      </a:solidFill>
                      <a:prstDash val="solid"/>
                    </a:lnL>
                    <a:lnT w="3175">
                      <a:solidFill>
                        <a:srgbClr val="585858"/>
                      </a:solidFill>
                      <a:prstDash val="solid"/>
                    </a:lnT>
                  </a:tcPr>
                </a:tc>
                <a:tc>
                  <a:txBody>
                    <a:bodyPr vert="horz" wrap="square"/>
                    <a:lstStyle/>
                    <a:p>
                      <a:pPr marL="1905" algn="ctr">
                        <a:lnSpc>
                          <a:spcPts val="1000"/>
                        </a:lnSpc>
                        <a:spcBef>
                          <a:spcPts val="1000"/>
                        </a:spcBef>
                      </a:pPr>
                      <a:r>
                        <a:rPr sz="1000">
                          <a:solidFill>
                            <a:srgbClr val="585858"/>
                          </a:solidFill>
                          <a:latin typeface="微软雅黑"/>
                          <a:cs typeface="微软雅黑"/>
                        </a:rPr>
                        <a:t>听</a:t>
                      </a:r>
                      <a:endParaRPr sz="1000">
                        <a:latin typeface="微软雅黑"/>
                        <a:cs typeface="微软雅黑"/>
                      </a:endParaRPr>
                    </a:p>
                  </a:txBody>
                  <a:tcPr marL="0" marR="0" marT="127000" marB="0">
                    <a:lnT w="3175">
                      <a:solidFill>
                        <a:srgbClr val="585858"/>
                      </a:solidFill>
                      <a:prstDash val="solid"/>
                    </a:lnT>
                  </a:tcPr>
                </a:tc>
                <a:tc>
                  <a:txBody>
                    <a:bodyPr vert="horz" wrap="square"/>
                    <a:lstStyle/>
                    <a:p>
                      <a:pPr marL="2540" algn="ctr">
                        <a:lnSpc>
                          <a:spcPts val="994"/>
                        </a:lnSpc>
                        <a:spcBef>
                          <a:spcPts val="1000"/>
                        </a:spcBef>
                      </a:pPr>
                      <a:r>
                        <a:rPr sz="1000">
                          <a:solidFill>
                            <a:srgbClr val="585858"/>
                          </a:solidFill>
                          <a:latin typeface="微软雅黑"/>
                          <a:cs typeface="微软雅黑"/>
                        </a:rPr>
                        <a:t>看</a:t>
                      </a:r>
                      <a:endParaRPr sz="1000">
                        <a:latin typeface="微软雅黑"/>
                        <a:cs typeface="微软雅黑"/>
                      </a:endParaRPr>
                    </a:p>
                  </a:txBody>
                  <a:tcPr marL="0" marR="0" marT="127000" marB="0">
                    <a:lnT w="3175">
                      <a:solidFill>
                        <a:srgbClr val="585858"/>
                      </a:solidFill>
                      <a:prstDash val="solid"/>
                    </a:lnT>
                  </a:tcPr>
                </a:tc>
                <a:tc>
                  <a:txBody>
                    <a:bodyPr vert="horz" wrap="square"/>
                    <a:lstStyle/>
                    <a:p>
                      <a:pPr marL="2540" algn="ctr">
                        <a:lnSpc>
                          <a:spcPts val="994"/>
                        </a:lnSpc>
                        <a:spcBef>
                          <a:spcPts val="1000"/>
                        </a:spcBef>
                      </a:pPr>
                      <a:r>
                        <a:rPr sz="1000">
                          <a:solidFill>
                            <a:srgbClr val="585858"/>
                          </a:solidFill>
                          <a:latin typeface="微软雅黑"/>
                          <a:cs typeface="微软雅黑"/>
                        </a:rPr>
                        <a:t>玩</a:t>
                      </a:r>
                      <a:endParaRPr sz="1000">
                        <a:latin typeface="微软雅黑"/>
                        <a:cs typeface="微软雅黑"/>
                      </a:endParaRPr>
                    </a:p>
                  </a:txBody>
                  <a:tcPr marL="0" marR="0" marT="127000" marB="0">
                    <a:lnT w="3175">
                      <a:solidFill>
                        <a:srgbClr val="585858"/>
                      </a:solidFill>
                      <a:prstDash val="solid"/>
                    </a:lnT>
                  </a:tcPr>
                </a:tc>
                <a:extLst>
                  <a:ext uri="{0D108BD9-81ED-4DB2-BD59-A6C34878D82A}">
                    <a16:rowId xmlns:a16="http://schemas.microsoft.com/office/drawing/2014/main" val="10004"/>
                  </a:ext>
                </a:extLst>
              </a:tr>
              <a:tr h="124859">
                <a:tc>
                  <a:txBody>
                    <a:bodyPr vert="horz" wrap="square"/>
                    <a:lstStyle/>
                    <a:p>
                      <a:pPr marR="8890" algn="ctr">
                        <a:lnSpc>
                          <a:spcPts val="885"/>
                        </a:lnSpc>
                      </a:pPr>
                      <a:r>
                        <a:rPr sz="1000">
                          <a:solidFill>
                            <a:srgbClr val="585858"/>
                          </a:solidFill>
                          <a:latin typeface="微软雅黑"/>
                          <a:cs typeface="微软雅黑"/>
                        </a:rPr>
                        <a:t>动</a:t>
                      </a:r>
                      <a:endParaRPr sz="1000">
                        <a:latin typeface="微软雅黑"/>
                        <a:cs typeface="微软雅黑"/>
                      </a:endParaRPr>
                    </a:p>
                  </a:txBody>
                  <a:tcPr marL="0" marR="0" marT="0" marB="0">
                    <a:lnL w="28575">
                      <a:solidFill>
                        <a:srgbClr val="F38285"/>
                      </a:solidFill>
                      <a:prstDash val="solid"/>
                    </a:lnL>
                  </a:tcPr>
                </a:tc>
                <a:tc>
                  <a:txBody>
                    <a:bodyPr vert="horz" wrap="square"/>
                    <a:lstStyle/>
                    <a:p>
                      <a:pPr marL="33655" algn="ctr">
                        <a:lnSpc>
                          <a:spcPts val="885"/>
                        </a:lnSpc>
                      </a:pPr>
                      <a:r>
                        <a:rPr sz="1000">
                          <a:solidFill>
                            <a:srgbClr val="585858"/>
                          </a:solidFill>
                          <a:latin typeface="微软雅黑"/>
                          <a:cs typeface="微软雅黑"/>
                        </a:rPr>
                        <a:t>实</a:t>
                      </a:r>
                      <a:endParaRPr sz="1000">
                        <a:latin typeface="微软雅黑"/>
                        <a:cs typeface="微软雅黑"/>
                      </a:endParaRPr>
                    </a:p>
                  </a:txBody>
                  <a:tcPr marL="0" marR="0" marT="0" marB="0">
                    <a:lnR w="28575">
                      <a:solidFill>
                        <a:srgbClr val="F38285"/>
                      </a:solidFill>
                      <a:prstDash val="solid"/>
                    </a:lnR>
                  </a:tcPr>
                </a:tc>
                <a:tc>
                  <a:txBody>
                    <a:bodyPr vert="horz" wrap="square"/>
                    <a:lstStyle/>
                    <a:p>
                      <a:pPr marL="33655" algn="ctr">
                        <a:lnSpc>
                          <a:spcPts val="885"/>
                        </a:lnSpc>
                      </a:pPr>
                      <a:r>
                        <a:rPr sz="1000">
                          <a:solidFill>
                            <a:srgbClr val="585858"/>
                          </a:solidFill>
                          <a:latin typeface="微软雅黑"/>
                          <a:cs typeface="微软雅黑"/>
                        </a:rPr>
                        <a:t>绘</a:t>
                      </a:r>
                      <a:endParaRPr sz="1000">
                        <a:latin typeface="微软雅黑"/>
                        <a:cs typeface="微软雅黑"/>
                      </a:endParaRPr>
                    </a:p>
                  </a:txBody>
                  <a:tcPr marL="0" marR="0" marT="0" marB="0">
                    <a:lnL w="28575">
                      <a:solidFill>
                        <a:srgbClr val="F38285"/>
                      </a:solidFill>
                      <a:prstDash val="solid"/>
                    </a:lnL>
                  </a:tcPr>
                </a:tc>
                <a:tc>
                  <a:txBody>
                    <a:bodyPr vert="horz" wrap="square"/>
                    <a:lstStyle/>
                    <a:p>
                      <a:pPr marL="1905" algn="ctr">
                        <a:lnSpc>
                          <a:spcPts val="885"/>
                        </a:lnSpc>
                      </a:pPr>
                      <a:r>
                        <a:rPr sz="1000">
                          <a:solidFill>
                            <a:srgbClr val="585858"/>
                          </a:solidFill>
                          <a:latin typeface="微软雅黑"/>
                          <a:cs typeface="微软雅黑"/>
                        </a:rPr>
                        <a:t>音</a:t>
                      </a:r>
                      <a:endParaRPr sz="1000">
                        <a:latin typeface="微软雅黑"/>
                        <a:cs typeface="微软雅黑"/>
                      </a:endParaRPr>
                    </a:p>
                  </a:txBody>
                  <a:tcPr marL="0" marR="0" marT="0" marB="0"/>
                </a:tc>
                <a:tc>
                  <a:txBody>
                    <a:bodyPr vert="horz" wrap="square"/>
                    <a:lstStyle/>
                    <a:p>
                      <a:pPr marL="2540" algn="ctr">
                        <a:lnSpc>
                          <a:spcPts val="885"/>
                        </a:lnSpc>
                      </a:pPr>
                      <a:r>
                        <a:rPr sz="1000">
                          <a:solidFill>
                            <a:srgbClr val="585858"/>
                          </a:solidFill>
                          <a:latin typeface="微软雅黑"/>
                          <a:cs typeface="微软雅黑"/>
                        </a:rPr>
                        <a:t>纪</a:t>
                      </a:r>
                      <a:endParaRPr sz="1000">
                        <a:latin typeface="微软雅黑"/>
                        <a:cs typeface="微软雅黑"/>
                      </a:endParaRPr>
                    </a:p>
                  </a:txBody>
                  <a:tcPr marL="0" marR="0" marT="0" marB="0"/>
                </a:tc>
                <a:tc>
                  <a:txBody>
                    <a:bodyPr vert="horz" wrap="square"/>
                    <a:lstStyle/>
                    <a:p>
                      <a:pPr marL="2540" algn="ctr">
                        <a:lnSpc>
                          <a:spcPts val="885"/>
                        </a:lnSpc>
                      </a:pPr>
                      <a:r>
                        <a:rPr sz="1000">
                          <a:solidFill>
                            <a:srgbClr val="585858"/>
                          </a:solidFill>
                          <a:latin typeface="微软雅黑"/>
                          <a:cs typeface="微软雅黑"/>
                        </a:rPr>
                        <a:t>电</a:t>
                      </a:r>
                      <a:endParaRPr sz="1000">
                        <a:latin typeface="微软雅黑"/>
                        <a:cs typeface="微软雅黑"/>
                      </a:endParaRPr>
                    </a:p>
                  </a:txBody>
                  <a:tcPr marL="0" marR="0" marT="0" marB="0"/>
                </a:tc>
                <a:extLst>
                  <a:ext uri="{0D108BD9-81ED-4DB2-BD59-A6C34878D82A}">
                    <a16:rowId xmlns:a16="http://schemas.microsoft.com/office/drawing/2014/main" val="10005"/>
                  </a:ext>
                </a:extLst>
              </a:tr>
              <a:tr h="125347">
                <a:tc>
                  <a:txBody>
                    <a:bodyPr vert="horz" wrap="square"/>
                    <a:lstStyle/>
                    <a:p>
                      <a:pPr marR="8890" algn="ctr">
                        <a:lnSpc>
                          <a:spcPts val="885"/>
                        </a:lnSpc>
                      </a:pPr>
                      <a:r>
                        <a:rPr sz="1000">
                          <a:solidFill>
                            <a:srgbClr val="585858"/>
                          </a:solidFill>
                          <a:latin typeface="微软雅黑"/>
                          <a:cs typeface="微软雅黑"/>
                        </a:rPr>
                        <a:t>画</a:t>
                      </a:r>
                      <a:endParaRPr sz="1000">
                        <a:latin typeface="微软雅黑"/>
                        <a:cs typeface="微软雅黑"/>
                      </a:endParaRPr>
                    </a:p>
                  </a:txBody>
                  <a:tcPr marL="0" marR="0" marT="0" marB="0">
                    <a:lnL w="28575">
                      <a:solidFill>
                        <a:srgbClr val="F38285"/>
                      </a:solidFill>
                      <a:prstDash val="solid"/>
                    </a:lnL>
                  </a:tcPr>
                </a:tc>
                <a:tc>
                  <a:txBody>
                    <a:bodyPr vert="horz" wrap="square"/>
                    <a:lstStyle/>
                    <a:p>
                      <a:pPr marL="33655" algn="ctr">
                        <a:lnSpc>
                          <a:spcPts val="885"/>
                        </a:lnSpc>
                      </a:pPr>
                      <a:r>
                        <a:rPr sz="1000">
                          <a:solidFill>
                            <a:srgbClr val="585858"/>
                          </a:solidFill>
                          <a:latin typeface="微软雅黑"/>
                          <a:cs typeface="微软雅黑"/>
                        </a:rPr>
                        <a:t>体</a:t>
                      </a:r>
                      <a:endParaRPr sz="1000">
                        <a:latin typeface="微软雅黑"/>
                        <a:cs typeface="微软雅黑"/>
                      </a:endParaRPr>
                    </a:p>
                  </a:txBody>
                  <a:tcPr marL="0" marR="0" marT="0" marB="0">
                    <a:lnR w="28575">
                      <a:solidFill>
                        <a:srgbClr val="F38285"/>
                      </a:solidFill>
                      <a:prstDash val="solid"/>
                    </a:lnR>
                  </a:tcPr>
                </a:tc>
                <a:tc>
                  <a:txBody>
                    <a:bodyPr vert="horz" wrap="square"/>
                    <a:lstStyle/>
                    <a:p>
                      <a:pPr marL="33020" algn="ctr">
                        <a:lnSpc>
                          <a:spcPts val="885"/>
                        </a:lnSpc>
                      </a:pPr>
                      <a:r>
                        <a:rPr sz="1000">
                          <a:solidFill>
                            <a:srgbClr val="585858"/>
                          </a:solidFill>
                          <a:latin typeface="微软雅黑"/>
                          <a:cs typeface="微软雅黑"/>
                        </a:rPr>
                        <a:t>本</a:t>
                      </a:r>
                      <a:endParaRPr sz="1000">
                        <a:latin typeface="微软雅黑"/>
                        <a:cs typeface="微软雅黑"/>
                      </a:endParaRPr>
                    </a:p>
                  </a:txBody>
                  <a:tcPr marL="0" marR="0" marT="0" marB="0">
                    <a:lnL w="28575">
                      <a:solidFill>
                        <a:srgbClr val="F38285"/>
                      </a:solidFill>
                      <a:prstDash val="solid"/>
                    </a:lnL>
                  </a:tcPr>
                </a:tc>
                <a:tc>
                  <a:txBody>
                    <a:bodyPr vert="horz" wrap="square"/>
                    <a:lstStyle/>
                    <a:p>
                      <a:pPr marL="1905" algn="ctr">
                        <a:lnSpc>
                          <a:spcPts val="885"/>
                        </a:lnSpc>
                      </a:pPr>
                      <a:r>
                        <a:rPr sz="1000">
                          <a:solidFill>
                            <a:srgbClr val="585858"/>
                          </a:solidFill>
                          <a:latin typeface="微软雅黑"/>
                          <a:cs typeface="微软雅黑"/>
                        </a:rPr>
                        <a:t>乐</a:t>
                      </a:r>
                      <a:endParaRPr sz="1000">
                        <a:latin typeface="微软雅黑"/>
                        <a:cs typeface="微软雅黑"/>
                      </a:endParaRPr>
                    </a:p>
                  </a:txBody>
                  <a:tcPr marL="0" marR="0" marT="0" marB="0"/>
                </a:tc>
                <a:tc>
                  <a:txBody>
                    <a:bodyPr vert="horz" wrap="square"/>
                    <a:lstStyle/>
                    <a:p>
                      <a:pPr marL="2540" algn="ctr">
                        <a:lnSpc>
                          <a:spcPts val="885"/>
                        </a:lnSpc>
                      </a:pPr>
                      <a:r>
                        <a:rPr sz="1000">
                          <a:solidFill>
                            <a:srgbClr val="585858"/>
                          </a:solidFill>
                          <a:latin typeface="微软雅黑"/>
                          <a:cs typeface="微软雅黑"/>
                        </a:rPr>
                        <a:t>录</a:t>
                      </a:r>
                      <a:endParaRPr sz="1000">
                        <a:latin typeface="微软雅黑"/>
                        <a:cs typeface="微软雅黑"/>
                      </a:endParaRPr>
                    </a:p>
                  </a:txBody>
                  <a:tcPr marL="0" marR="0" marT="0" marB="0"/>
                </a:tc>
                <a:tc>
                  <a:txBody>
                    <a:bodyPr vert="horz" wrap="square"/>
                    <a:lstStyle/>
                    <a:p>
                      <a:pPr marL="2540" algn="ctr">
                        <a:lnSpc>
                          <a:spcPts val="885"/>
                        </a:lnSpc>
                      </a:pPr>
                      <a:r>
                        <a:rPr sz="1000">
                          <a:solidFill>
                            <a:srgbClr val="585858"/>
                          </a:solidFill>
                          <a:latin typeface="微软雅黑"/>
                          <a:cs typeface="微软雅黑"/>
                        </a:rPr>
                        <a:t>子</a:t>
                      </a:r>
                      <a:endParaRPr sz="1000">
                        <a:latin typeface="微软雅黑"/>
                        <a:cs typeface="微软雅黑"/>
                      </a:endParaRPr>
                    </a:p>
                  </a:txBody>
                  <a:tcPr marL="0" marR="0" marT="0" marB="0"/>
                </a:tc>
                <a:extLst>
                  <a:ext uri="{0D108BD9-81ED-4DB2-BD59-A6C34878D82A}">
                    <a16:rowId xmlns:a16="http://schemas.microsoft.com/office/drawing/2014/main" val="10006"/>
                  </a:ext>
                </a:extLst>
              </a:tr>
              <a:tr h="125204">
                <a:tc>
                  <a:txBody>
                    <a:bodyPr vert="horz" wrap="square"/>
                    <a:lstStyle/>
                    <a:p>
                      <a:pPr marR="8890" algn="ctr">
                        <a:lnSpc>
                          <a:spcPts val="885"/>
                        </a:lnSpc>
                      </a:pPr>
                      <a:r>
                        <a:rPr sz="1000">
                          <a:solidFill>
                            <a:srgbClr val="585858"/>
                          </a:solidFill>
                          <a:latin typeface="微软雅黑"/>
                          <a:cs typeface="微软雅黑"/>
                        </a:rPr>
                        <a:t>片</a:t>
                      </a:r>
                      <a:endParaRPr sz="1000">
                        <a:latin typeface="微软雅黑"/>
                        <a:cs typeface="微软雅黑"/>
                      </a:endParaRPr>
                    </a:p>
                  </a:txBody>
                  <a:tcPr marL="0" marR="0" marT="0" marB="0">
                    <a:lnL w="28575">
                      <a:solidFill>
                        <a:srgbClr val="F38285"/>
                      </a:solidFill>
                      <a:prstDash val="solid"/>
                    </a:lnL>
                  </a:tcPr>
                </a:tc>
                <a:tc>
                  <a:txBody>
                    <a:bodyPr vert="horz" wrap="square"/>
                    <a:lstStyle/>
                    <a:p>
                      <a:pPr marL="33655" algn="ctr">
                        <a:lnSpc>
                          <a:spcPts val="885"/>
                        </a:lnSpc>
                      </a:pPr>
                      <a:r>
                        <a:rPr sz="1000">
                          <a:solidFill>
                            <a:srgbClr val="585858"/>
                          </a:solidFill>
                          <a:latin typeface="微软雅黑"/>
                          <a:cs typeface="微软雅黑"/>
                        </a:rPr>
                        <a:t>玩</a:t>
                      </a:r>
                      <a:endParaRPr sz="1000">
                        <a:latin typeface="微软雅黑"/>
                        <a:cs typeface="微软雅黑"/>
                      </a:endParaRPr>
                    </a:p>
                  </a:txBody>
                  <a:tcPr marL="0" marR="0" marT="0" marB="0">
                    <a:lnR w="28575">
                      <a:solidFill>
                        <a:srgbClr val="F38285"/>
                      </a:solidFill>
                      <a:prstDash val="solid"/>
                    </a:lnR>
                  </a:tcPr>
                </a:tc>
                <a:tc>
                  <a:txBody>
                    <a:bodyPr vert="horz" wrap="square"/>
                    <a:lstStyle/>
                    <a:p>
                      <a:pPr marL="33020" algn="ctr">
                        <a:lnSpc>
                          <a:spcPts val="885"/>
                        </a:lnSpc>
                      </a:pPr>
                      <a:r>
                        <a:rPr sz="1000">
                          <a:solidFill>
                            <a:srgbClr val="585858"/>
                          </a:solidFill>
                          <a:latin typeface="微软雅黑"/>
                          <a:cs typeface="微软雅黑"/>
                        </a:rPr>
                        <a:t>等</a:t>
                      </a:r>
                      <a:endParaRPr sz="1000">
                        <a:latin typeface="微软雅黑"/>
                        <a:cs typeface="微软雅黑"/>
                      </a:endParaRPr>
                    </a:p>
                  </a:txBody>
                  <a:tcPr marL="0" marR="0" marT="0" marB="0">
                    <a:lnL w="28575">
                      <a:solidFill>
                        <a:srgbClr val="F38285"/>
                      </a:solidFill>
                      <a:prstDash val="solid"/>
                    </a:lnL>
                  </a:tcPr>
                </a:tc>
                <a:tc>
                  <a:txBody>
                    <a:bodyPr vert="horz" wrap="square"/>
                    <a:lstStyle/>
                    <a:p>
                      <a:pPr>
                        <a:lnSpc>
                          <a:spcPct val="100000"/>
                        </a:lnSpc>
                      </a:pPr>
                      <a:endParaRPr sz="600">
                        <a:latin typeface="Times New Roman"/>
                        <a:cs typeface="Times New Roman"/>
                      </a:endParaRPr>
                    </a:p>
                  </a:txBody>
                  <a:tcPr marL="0" marR="0" marT="0" marB="0"/>
                </a:tc>
                <a:tc>
                  <a:txBody>
                    <a:bodyPr vert="horz" wrap="square"/>
                    <a:lstStyle/>
                    <a:p>
                      <a:pPr marL="2540" algn="ctr">
                        <a:lnSpc>
                          <a:spcPts val="885"/>
                        </a:lnSpc>
                      </a:pPr>
                      <a:r>
                        <a:rPr sz="1000">
                          <a:solidFill>
                            <a:srgbClr val="585858"/>
                          </a:solidFill>
                          <a:latin typeface="微软雅黑"/>
                          <a:cs typeface="微软雅黑"/>
                        </a:rPr>
                        <a:t>片</a:t>
                      </a:r>
                      <a:endParaRPr sz="1000">
                        <a:latin typeface="微软雅黑"/>
                        <a:cs typeface="微软雅黑"/>
                      </a:endParaRPr>
                    </a:p>
                  </a:txBody>
                  <a:tcPr marL="0" marR="0" marT="0" marB="0"/>
                </a:tc>
                <a:tc>
                  <a:txBody>
                    <a:bodyPr vert="horz" wrap="square"/>
                    <a:lstStyle/>
                    <a:p>
                      <a:pPr marL="2540" algn="ctr">
                        <a:lnSpc>
                          <a:spcPts val="885"/>
                        </a:lnSpc>
                      </a:pPr>
                      <a:r>
                        <a:rPr sz="1000">
                          <a:solidFill>
                            <a:srgbClr val="585858"/>
                          </a:solidFill>
                          <a:latin typeface="微软雅黑"/>
                          <a:cs typeface="微软雅黑"/>
                        </a:rPr>
                        <a:t>游</a:t>
                      </a:r>
                      <a:endParaRPr sz="1000">
                        <a:latin typeface="微软雅黑"/>
                        <a:cs typeface="微软雅黑"/>
                      </a:endParaRPr>
                    </a:p>
                  </a:txBody>
                  <a:tcPr marL="0" marR="0" marT="0" marB="0"/>
                </a:tc>
                <a:extLst>
                  <a:ext uri="{0D108BD9-81ED-4DB2-BD59-A6C34878D82A}">
                    <a16:rowId xmlns:a16="http://schemas.microsoft.com/office/drawing/2014/main" val="10007"/>
                  </a:ext>
                </a:extLst>
              </a:tr>
              <a:tr h="328155">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28575">
                      <a:solidFill>
                        <a:srgbClr val="F38285"/>
                      </a:solidFill>
                      <a:prstDash val="solid"/>
                    </a:lnB>
                  </a:tcPr>
                </a:tc>
                <a:tc>
                  <a:txBody>
                    <a:bodyPr vert="horz" wrap="square"/>
                    <a:lstStyle/>
                    <a:p>
                      <a:pPr marL="33655" algn="ctr">
                        <a:lnSpc>
                          <a:spcPts val="1090"/>
                        </a:lnSpc>
                      </a:pPr>
                      <a:r>
                        <a:rPr sz="1000">
                          <a:solidFill>
                            <a:srgbClr val="585858"/>
                          </a:solidFill>
                          <a:latin typeface="微软雅黑"/>
                          <a:cs typeface="微软雅黑"/>
                        </a:rPr>
                        <a:t>具</a:t>
                      </a:r>
                      <a:endParaRPr sz="1000">
                        <a:latin typeface="微软雅黑"/>
                        <a:cs typeface="微软雅黑"/>
                      </a:endParaRPr>
                    </a:p>
                  </a:txBody>
                  <a:tcPr marL="0" marR="0" marT="0" marB="0">
                    <a:lnR w="28575">
                      <a:solidFill>
                        <a:srgbClr val="F38285"/>
                      </a:solidFill>
                      <a:prstDash val="solid"/>
                    </a:lnR>
                    <a:lnB w="28575">
                      <a:solidFill>
                        <a:srgbClr val="F38285"/>
                      </a:solidFill>
                      <a:prstDash val="solid"/>
                    </a:lnB>
                  </a:tcPr>
                </a:tc>
                <a:tc>
                  <a:txBody>
                    <a:bodyPr vert="horz" wrap="square"/>
                    <a:lstStyle/>
                    <a:p>
                      <a:pPr marL="252729" marR="211454" algn="ctr">
                        <a:lnSpc>
                          <a:spcPts val="980"/>
                        </a:lnSpc>
                        <a:spcBef>
                          <a:spcPts val="105"/>
                        </a:spcBef>
                      </a:pPr>
                      <a:r>
                        <a:rPr sz="1000">
                          <a:solidFill>
                            <a:srgbClr val="585858"/>
                          </a:solidFill>
                          <a:latin typeface="微软雅黑"/>
                          <a:cs typeface="微软雅黑"/>
                        </a:rPr>
                        <a:t>书 籍</a:t>
                      </a:r>
                      <a:endParaRPr sz="1000">
                        <a:latin typeface="微软雅黑"/>
                        <a:cs typeface="微软雅黑"/>
                      </a:endParaRPr>
                    </a:p>
                  </a:txBody>
                  <a:tcPr marL="0" marR="0" marT="13335"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marL="2540" algn="ctr">
                        <a:lnSpc>
                          <a:spcPts val="1090"/>
                        </a:lnSpc>
                      </a:pPr>
                      <a:r>
                        <a:rPr sz="1000">
                          <a:solidFill>
                            <a:srgbClr val="585858"/>
                          </a:solidFill>
                          <a:latin typeface="微软雅黑"/>
                          <a:cs typeface="微软雅黑"/>
                        </a:rPr>
                        <a:t>戏</a:t>
                      </a:r>
                      <a:endParaRPr sz="1000">
                        <a:latin typeface="微软雅黑"/>
                        <a:cs typeface="微软雅黑"/>
                      </a:endParaRPr>
                    </a:p>
                  </a:txBody>
                  <a:tcPr marL="0" marR="0" marT="0" marB="0"/>
                </a:tc>
                <a:extLst>
                  <a:ext uri="{0D108BD9-81ED-4DB2-BD59-A6C34878D82A}">
                    <a16:rowId xmlns:a16="http://schemas.microsoft.com/office/drawing/2014/main" val="10008"/>
                  </a:ext>
                </a:extLst>
              </a:tr>
            </a:tbl>
          </a:graphicData>
        </a:graphic>
      </p:graphicFrame>
      <p:sp>
        <p:nvSpPr>
          <p:cNvPr id="36" name="object 36"/>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22</a:t>
            </a:r>
          </a:p>
        </p:txBody>
      </p:sp>
      <p:sp>
        <p:nvSpPr>
          <p:cNvPr id="38" name="object 38"/>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graphicFrame>
        <p:nvGraphicFramePr>
          <p:cNvPr id="31" name="object 31"/>
          <p:cNvGraphicFramePr>
            <a:graphicFrameLocks noGrp="1"/>
          </p:cNvGraphicFramePr>
          <p:nvPr/>
        </p:nvGraphicFramePr>
        <p:xfrm>
          <a:off x="4319015" y="3060192"/>
          <a:ext cx="3515988" cy="3182108"/>
        </p:xfrm>
        <a:graphic>
          <a:graphicData uri="http://schemas.openxmlformats.org/drawingml/2006/table">
            <a:tbl>
              <a:tblPr firstRow="1" bandRow="1">
                <a:tableStyleId>{2D5ABB26-0587-4C30-8999-92F81FD0307C}</a:tableStyleId>
              </a:tblPr>
              <a:tblGrid>
                <a:gridCol w="414020">
                  <a:extLst>
                    <a:ext uri="{9D8B030D-6E8A-4147-A177-3AD203B41FA5}">
                      <a16:colId xmlns:a16="http://schemas.microsoft.com/office/drawing/2014/main" val="20000"/>
                    </a:ext>
                  </a:extLst>
                </a:gridCol>
                <a:gridCol w="410210">
                  <a:extLst>
                    <a:ext uri="{9D8B030D-6E8A-4147-A177-3AD203B41FA5}">
                      <a16:colId xmlns:a16="http://schemas.microsoft.com/office/drawing/2014/main" val="20001"/>
                    </a:ext>
                  </a:extLst>
                </a:gridCol>
                <a:gridCol w="360044">
                  <a:extLst>
                    <a:ext uri="{9D8B030D-6E8A-4147-A177-3AD203B41FA5}">
                      <a16:colId xmlns:a16="http://schemas.microsoft.com/office/drawing/2014/main" val="20002"/>
                    </a:ext>
                  </a:extLst>
                </a:gridCol>
                <a:gridCol w="385444">
                  <a:extLst>
                    <a:ext uri="{9D8B030D-6E8A-4147-A177-3AD203B41FA5}">
                      <a16:colId xmlns:a16="http://schemas.microsoft.com/office/drawing/2014/main" val="20003"/>
                    </a:ext>
                  </a:extLst>
                </a:gridCol>
                <a:gridCol w="385444">
                  <a:extLst>
                    <a:ext uri="{9D8B030D-6E8A-4147-A177-3AD203B41FA5}">
                      <a16:colId xmlns:a16="http://schemas.microsoft.com/office/drawing/2014/main" val="20004"/>
                    </a:ext>
                  </a:extLst>
                </a:gridCol>
                <a:gridCol w="385444">
                  <a:extLst>
                    <a:ext uri="{9D8B030D-6E8A-4147-A177-3AD203B41FA5}">
                      <a16:colId xmlns:a16="http://schemas.microsoft.com/office/drawing/2014/main" val="20005"/>
                    </a:ext>
                  </a:extLst>
                </a:gridCol>
                <a:gridCol w="385444">
                  <a:extLst>
                    <a:ext uri="{9D8B030D-6E8A-4147-A177-3AD203B41FA5}">
                      <a16:colId xmlns:a16="http://schemas.microsoft.com/office/drawing/2014/main" val="20006"/>
                    </a:ext>
                  </a:extLst>
                </a:gridCol>
                <a:gridCol w="385444">
                  <a:extLst>
                    <a:ext uri="{9D8B030D-6E8A-4147-A177-3AD203B41FA5}">
                      <a16:colId xmlns:a16="http://schemas.microsoft.com/office/drawing/2014/main" val="20007"/>
                    </a:ext>
                  </a:extLst>
                </a:gridCol>
                <a:gridCol w="404494">
                  <a:extLst>
                    <a:ext uri="{9D8B030D-6E8A-4147-A177-3AD203B41FA5}">
                      <a16:colId xmlns:a16="http://schemas.microsoft.com/office/drawing/2014/main" val="20008"/>
                    </a:ext>
                  </a:extLst>
                </a:gridCol>
              </a:tblGrid>
              <a:tr h="379399">
                <a:tc gridSpan="2">
                  <a:txBody>
                    <a:bodyPr vert="horz" wrap="square"/>
                    <a:lstStyle/>
                    <a:p>
                      <a:pPr>
                        <a:lnSpc>
                          <a:spcPct val="100000"/>
                        </a:lnSpc>
                        <a:spcBef>
                          <a:spcPts val="10"/>
                        </a:spcBef>
                      </a:pPr>
                      <a:endParaRPr sz="1400">
                        <a:latin typeface="Times New Roman"/>
                        <a:cs typeface="Times New Roman"/>
                      </a:endParaRPr>
                    </a:p>
                    <a:p>
                      <a:pPr marL="57785">
                        <a:lnSpc>
                          <a:spcPct val="100000"/>
                        </a:lnSpc>
                      </a:pPr>
                      <a:r>
                        <a:rPr sz="1000" spc="-5">
                          <a:solidFill>
                            <a:srgbClr val="585858"/>
                          </a:solidFill>
                          <a:latin typeface="微软雅黑"/>
                          <a:cs typeface="微软雅黑"/>
                        </a:rPr>
                        <a:t>80.3%</a:t>
                      </a:r>
                      <a:endParaRPr sz="1000">
                        <a:latin typeface="微软雅黑"/>
                        <a:cs typeface="微软雅黑"/>
                      </a:endParaRPr>
                    </a:p>
                  </a:txBody>
                  <a:tcPr marL="0" marR="0" marT="1270" marB="0">
                    <a:lnL w="28575">
                      <a:solidFill>
                        <a:srgbClr val="F38285"/>
                      </a:solidFill>
                      <a:prstDash val="solid"/>
                    </a:lnL>
                    <a:lnR w="28575">
                      <a:solidFill>
                        <a:srgbClr val="F38285"/>
                      </a:solidFill>
                      <a:prstDash val="solid"/>
                    </a:lnR>
                    <a:lnT w="28575">
                      <a:solidFill>
                        <a:srgbClr val="F38285"/>
                      </a:solidFill>
                      <a:prstDash val="solid"/>
                    </a:lnT>
                  </a:tcPr>
                </a:tc>
                <a:tc hMerge="1">
                  <a:txBody>
                    <a:bodyPr vert="horz" wrap="square"/>
                    <a:lstStyle/>
                    <a:p>
                      <a:endParaRPr/>
                    </a:p>
                  </a:txBody>
                  <a:tcPr marL="0" marR="0" marT="0" marB="0"/>
                </a:tc>
                <a:tc gridSpan="7">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0"/>
                  </a:ext>
                </a:extLst>
              </a:tr>
              <a:tr h="459930">
                <a:tc gridSpan="2">
                  <a:txBody>
                    <a:bodyPr vert="horz" wrap="square"/>
                    <a:lstStyle/>
                    <a:p>
                      <a:pPr marL="443230">
                        <a:lnSpc>
                          <a:spcPct val="100000"/>
                        </a:lnSpc>
                        <a:spcBef>
                          <a:spcPts val="160"/>
                        </a:spcBef>
                      </a:pPr>
                      <a:r>
                        <a:rPr sz="1000">
                          <a:solidFill>
                            <a:srgbClr val="585858"/>
                          </a:solidFill>
                          <a:latin typeface="微软雅黑"/>
                          <a:cs typeface="微软雅黑"/>
                        </a:rPr>
                        <a:t>71.8%</a:t>
                      </a:r>
                      <a:endParaRPr sz="1000">
                        <a:latin typeface="微软雅黑"/>
                        <a:cs typeface="微软雅黑"/>
                      </a:endParaRPr>
                    </a:p>
                  </a:txBody>
                  <a:tcPr marL="0" marR="0" marT="20320" marB="0">
                    <a:lnL w="28575">
                      <a:solidFill>
                        <a:srgbClr val="F38285"/>
                      </a:solidFill>
                      <a:prstDash val="solid"/>
                    </a:lnL>
                    <a:lnR w="28575">
                      <a:solidFill>
                        <a:srgbClr val="F38285"/>
                      </a:solidFill>
                      <a:prstDash val="solid"/>
                    </a:lnR>
                  </a:tcPr>
                </a:tc>
                <a:tc hMerge="1">
                  <a:txBody>
                    <a:bodyPr vert="horz" wrap="square"/>
                    <a:lstStyle/>
                    <a:p>
                      <a:endParaRPr/>
                    </a:p>
                  </a:txBody>
                  <a:tcPr marL="0" marR="0" marT="0" marB="0"/>
                </a:tc>
                <a:tc gridSpan="7">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1"/>
                  </a:ext>
                </a:extLst>
              </a:tr>
              <a:tr h="453990">
                <a:tc gridSpan="2">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R w="28575">
                      <a:solidFill>
                        <a:srgbClr val="F38285"/>
                      </a:solidFill>
                      <a:prstDash val="solid"/>
                    </a:lnR>
                  </a:tcPr>
                </a:tc>
                <a:tc hMerge="1">
                  <a:txBody>
                    <a:bodyPr vert="horz" wrap="square"/>
                    <a:lstStyle/>
                    <a:p>
                      <a:endParaRPr/>
                    </a:p>
                  </a:txBody>
                  <a:tcPr marL="0" marR="0" marT="0" marB="0"/>
                </a:tc>
                <a:tc gridSpan="7">
                  <a:txBody>
                    <a:bodyPr vert="horz" wrap="square"/>
                    <a:lstStyle/>
                    <a:p>
                      <a:pPr>
                        <a:lnSpc>
                          <a:spcPct val="100000"/>
                        </a:lnSpc>
                      </a:pPr>
                      <a:endParaRPr sz="1300">
                        <a:latin typeface="Times New Roman"/>
                        <a:cs typeface="Times New Roman"/>
                      </a:endParaRPr>
                    </a:p>
                    <a:p>
                      <a:pPr marL="3810">
                        <a:lnSpc>
                          <a:spcPct val="100000"/>
                        </a:lnSpc>
                        <a:spcBef>
                          <a:spcPts val="760"/>
                        </a:spcBef>
                      </a:pPr>
                      <a:r>
                        <a:rPr sz="1000" spc="-5">
                          <a:solidFill>
                            <a:srgbClr val="585858"/>
                          </a:solidFill>
                          <a:latin typeface="微软雅黑"/>
                          <a:cs typeface="微软雅黑"/>
                        </a:rPr>
                        <a:t>40.0%</a:t>
                      </a:r>
                      <a:endParaRPr sz="1000">
                        <a:latin typeface="微软雅黑"/>
                        <a:cs typeface="微软雅黑"/>
                      </a:endParaRPr>
                    </a:p>
                  </a:txBody>
                  <a:tcPr marL="0" marR="0" marT="0" marB="0">
                    <a:lnL w="28575">
                      <a:solidFill>
                        <a:srgbClr val="F38285"/>
                      </a:solidFill>
                      <a:prstDash val="solid"/>
                    </a:lnL>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2"/>
                  </a:ext>
                </a:extLst>
              </a:tr>
              <a:tr h="211592">
                <a:tc gridSpan="2">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R w="28575">
                      <a:solidFill>
                        <a:srgbClr val="F38285"/>
                      </a:solidFill>
                      <a:prstDash val="solid"/>
                    </a:lnR>
                  </a:tcPr>
                </a:tc>
                <a:tc hMerge="1">
                  <a:txBody>
                    <a:bodyPr vert="horz" wrap="square"/>
                    <a:lstStyle/>
                    <a:p>
                      <a:endParaRPr/>
                    </a:p>
                  </a:txBody>
                  <a:tcPr marL="0" marR="0" marT="0" marB="0"/>
                </a:tc>
                <a:tc gridSpan="7">
                  <a:txBody>
                    <a:bodyPr vert="horz" wrap="square"/>
                    <a:lstStyle/>
                    <a:p>
                      <a:pPr marL="389255">
                        <a:lnSpc>
                          <a:spcPct val="100000"/>
                        </a:lnSpc>
                        <a:spcBef>
                          <a:spcPts val="114"/>
                        </a:spcBef>
                      </a:pPr>
                      <a:r>
                        <a:rPr sz="1000" spc="-5">
                          <a:solidFill>
                            <a:srgbClr val="585858"/>
                          </a:solidFill>
                          <a:latin typeface="微软雅黑"/>
                          <a:cs typeface="微软雅黑"/>
                        </a:rPr>
                        <a:t>32.0%</a:t>
                      </a:r>
                      <a:r>
                        <a:rPr sz="1000" spc="-160">
                          <a:solidFill>
                            <a:srgbClr val="585858"/>
                          </a:solidFill>
                          <a:latin typeface="微软雅黑"/>
                          <a:cs typeface="微软雅黑"/>
                        </a:rPr>
                        <a:t> </a:t>
                      </a:r>
                      <a:r>
                        <a:rPr sz="1500" spc="-7" baseline="-38888">
                          <a:solidFill>
                            <a:srgbClr val="585858"/>
                          </a:solidFill>
                          <a:latin typeface="微软雅黑"/>
                          <a:cs typeface="微软雅黑"/>
                        </a:rPr>
                        <a:t>28.0%</a:t>
                      </a:r>
                      <a:r>
                        <a:rPr sz="1500" spc="-232" baseline="-38888">
                          <a:solidFill>
                            <a:srgbClr val="585858"/>
                          </a:solidFill>
                          <a:latin typeface="微软雅黑"/>
                          <a:cs typeface="微软雅黑"/>
                        </a:rPr>
                        <a:t> </a:t>
                      </a:r>
                      <a:r>
                        <a:rPr sz="1500" spc="-7" baseline="-50000">
                          <a:solidFill>
                            <a:srgbClr val="585858"/>
                          </a:solidFill>
                          <a:latin typeface="微软雅黑"/>
                          <a:cs typeface="微软雅黑"/>
                        </a:rPr>
                        <a:t>27.0%</a:t>
                      </a:r>
                      <a:r>
                        <a:rPr sz="1500" spc="-232" baseline="-50000">
                          <a:solidFill>
                            <a:srgbClr val="585858"/>
                          </a:solidFill>
                          <a:latin typeface="微软雅黑"/>
                          <a:cs typeface="微软雅黑"/>
                        </a:rPr>
                        <a:t> </a:t>
                      </a:r>
                      <a:r>
                        <a:rPr sz="1500" spc="-7" baseline="-66666">
                          <a:solidFill>
                            <a:srgbClr val="585858"/>
                          </a:solidFill>
                          <a:latin typeface="微软雅黑"/>
                          <a:cs typeface="微软雅黑"/>
                        </a:rPr>
                        <a:t>25.3%</a:t>
                      </a:r>
                      <a:endParaRPr sz="1500" baseline="-66666">
                        <a:latin typeface="微软雅黑"/>
                        <a:cs typeface="微软雅黑"/>
                      </a:endParaRPr>
                    </a:p>
                  </a:txBody>
                  <a:tcPr marL="0" marR="0" marT="14604" marB="0">
                    <a:lnL w="28575">
                      <a:solidFill>
                        <a:srgbClr val="F38285"/>
                      </a:solidFill>
                      <a:prstDash val="solid"/>
                    </a:lnL>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3"/>
                  </a:ext>
                </a:extLst>
              </a:tr>
              <a:tr h="242911">
                <a:tc gridSpan="2">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R w="28575">
                      <a:solidFill>
                        <a:srgbClr val="F38285"/>
                      </a:solidFill>
                      <a:prstDash val="solid"/>
                    </a:lnR>
                  </a:tcPr>
                </a:tc>
                <a:tc hMerge="1">
                  <a:txBody>
                    <a:bodyPr vert="horz" wrap="square"/>
                    <a:lstStyle/>
                    <a:p>
                      <a:endParaRPr/>
                    </a:p>
                  </a:txBody>
                  <a:tcPr marL="0" marR="0" marT="0" marB="0"/>
                </a:tc>
                <a:tc gridSpan="7">
                  <a:txBody>
                    <a:bodyPr vert="horz" wrap="square"/>
                    <a:lstStyle/>
                    <a:p>
                      <a:pPr marR="385445" algn="r">
                        <a:lnSpc>
                          <a:spcPct val="100000"/>
                        </a:lnSpc>
                        <a:spcBef>
                          <a:spcPts val="340"/>
                        </a:spcBef>
                      </a:pPr>
                      <a:r>
                        <a:rPr sz="1000">
                          <a:solidFill>
                            <a:srgbClr val="585858"/>
                          </a:solidFill>
                          <a:latin typeface="微软雅黑"/>
                          <a:cs typeface="微软雅黑"/>
                        </a:rPr>
                        <a:t>21.5%</a:t>
                      </a:r>
                      <a:endParaRPr sz="1000">
                        <a:latin typeface="微软雅黑"/>
                        <a:cs typeface="微软雅黑"/>
                      </a:endParaRPr>
                    </a:p>
                  </a:txBody>
                  <a:tcPr marL="0" marR="0" marT="43180" marB="0">
                    <a:lnL w="28575">
                      <a:solidFill>
                        <a:srgbClr val="F38285"/>
                      </a:solidFill>
                      <a:prstDash val="solid"/>
                    </a:lnL>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4"/>
                  </a:ext>
                </a:extLst>
              </a:tr>
              <a:tr h="532841">
                <a:tc gridSpan="2">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R w="28575">
                      <a:solidFill>
                        <a:srgbClr val="F38285"/>
                      </a:solidFill>
                      <a:prstDash val="solid"/>
                    </a:lnR>
                    <a:lnB w="3175">
                      <a:solidFill>
                        <a:srgbClr val="585858"/>
                      </a:solidFill>
                      <a:prstDash val="solid"/>
                    </a:lnB>
                  </a:tcPr>
                </a:tc>
                <a:tc hMerge="1">
                  <a:txBody>
                    <a:bodyPr vert="horz" wrap="square"/>
                    <a:lstStyle/>
                    <a:p>
                      <a:endParaRPr/>
                    </a:p>
                  </a:txBody>
                  <a:tcPr marL="0" marR="0" marT="0" marB="0"/>
                </a:tc>
                <a:tc gridSpan="7">
                  <a:txBody>
                    <a:bodyPr vert="horz" wrap="square"/>
                    <a:lstStyle/>
                    <a:p>
                      <a:pPr algn="r">
                        <a:lnSpc>
                          <a:spcPct val="100000"/>
                        </a:lnSpc>
                        <a:spcBef>
                          <a:spcPts val="360"/>
                        </a:spcBef>
                      </a:pPr>
                      <a:r>
                        <a:rPr sz="1000" spc="5">
                          <a:solidFill>
                            <a:srgbClr val="585858"/>
                          </a:solidFill>
                          <a:latin typeface="微软雅黑"/>
                          <a:cs typeface="微软雅黑"/>
                        </a:rPr>
                        <a:t>10</a:t>
                      </a:r>
                      <a:r>
                        <a:rPr sz="1000">
                          <a:solidFill>
                            <a:srgbClr val="585858"/>
                          </a:solidFill>
                          <a:latin typeface="微软雅黑"/>
                          <a:cs typeface="微软雅黑"/>
                        </a:rPr>
                        <a:t>.</a:t>
                      </a:r>
                      <a:r>
                        <a:rPr sz="1000" spc="5">
                          <a:solidFill>
                            <a:srgbClr val="585858"/>
                          </a:solidFill>
                          <a:latin typeface="微软雅黑"/>
                          <a:cs typeface="微软雅黑"/>
                        </a:rPr>
                        <a:t>8</a:t>
                      </a:r>
                      <a:r>
                        <a:rPr sz="1000">
                          <a:solidFill>
                            <a:srgbClr val="585858"/>
                          </a:solidFill>
                          <a:latin typeface="微软雅黑"/>
                          <a:cs typeface="微软雅黑"/>
                        </a:rPr>
                        <a:t>%</a:t>
                      </a:r>
                      <a:endParaRPr sz="1000">
                        <a:latin typeface="微软雅黑"/>
                        <a:cs typeface="微软雅黑"/>
                      </a:endParaRPr>
                    </a:p>
                  </a:txBody>
                  <a:tcPr marL="0" marR="0" marB="0">
                    <a:lnL w="28575">
                      <a:solidFill>
                        <a:srgbClr val="F38285"/>
                      </a:solidFill>
                      <a:prstDash val="solid"/>
                    </a:lnL>
                    <a:lnB w="3175">
                      <a:solidFill>
                        <a:srgbClr val="585858"/>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5"/>
                  </a:ext>
                </a:extLst>
              </a:tr>
              <a:tr h="238112">
                <a:tc>
                  <a:txBody>
                    <a:bodyPr vert="horz" wrap="square"/>
                    <a:lstStyle/>
                    <a:p>
                      <a:pPr marR="121285" algn="r">
                        <a:lnSpc>
                          <a:spcPts val="1000"/>
                        </a:lnSpc>
                        <a:spcBef>
                          <a:spcPts val="775"/>
                        </a:spcBef>
                      </a:pPr>
                      <a:r>
                        <a:rPr sz="1000">
                          <a:solidFill>
                            <a:srgbClr val="585858"/>
                          </a:solidFill>
                          <a:latin typeface="微软雅黑"/>
                          <a:cs typeface="微软雅黑"/>
                        </a:rPr>
                        <a:t>看</a:t>
                      </a:r>
                      <a:endParaRPr sz="1000">
                        <a:latin typeface="微软雅黑"/>
                        <a:cs typeface="微软雅黑"/>
                      </a:endParaRPr>
                    </a:p>
                  </a:txBody>
                  <a:tcPr marL="0" marR="0" marT="98425" marB="0">
                    <a:lnL w="28575">
                      <a:solidFill>
                        <a:srgbClr val="F38285"/>
                      </a:solidFill>
                      <a:prstDash val="solid"/>
                    </a:lnL>
                    <a:lnT w="3175">
                      <a:solidFill>
                        <a:srgbClr val="585858"/>
                      </a:solidFill>
                      <a:prstDash val="solid"/>
                    </a:lnT>
                  </a:tcPr>
                </a:tc>
                <a:tc>
                  <a:txBody>
                    <a:bodyPr vert="horz" wrap="square"/>
                    <a:lstStyle/>
                    <a:p>
                      <a:pPr marR="17145" algn="ctr">
                        <a:lnSpc>
                          <a:spcPts val="1005"/>
                        </a:lnSpc>
                        <a:spcBef>
                          <a:spcPts val="770"/>
                        </a:spcBef>
                      </a:pPr>
                      <a:r>
                        <a:rPr sz="1000">
                          <a:solidFill>
                            <a:srgbClr val="585858"/>
                          </a:solidFill>
                          <a:latin typeface="微软雅黑"/>
                          <a:cs typeface="微软雅黑"/>
                        </a:rPr>
                        <a:t>玩</a:t>
                      </a:r>
                      <a:endParaRPr sz="1000">
                        <a:latin typeface="微软雅黑"/>
                        <a:cs typeface="微软雅黑"/>
                      </a:endParaRPr>
                    </a:p>
                  </a:txBody>
                  <a:tcPr marL="0" marR="0" marT="97790" marB="0">
                    <a:lnR w="28575">
                      <a:solidFill>
                        <a:srgbClr val="F38285"/>
                      </a:solidFill>
                      <a:prstDash val="solid"/>
                    </a:lnR>
                    <a:lnT w="3175">
                      <a:solidFill>
                        <a:srgbClr val="585858"/>
                      </a:solidFill>
                      <a:prstDash val="solid"/>
                    </a:lnT>
                  </a:tcPr>
                </a:tc>
                <a:tc rowSpan="5">
                  <a:txBody>
                    <a:bodyPr vert="horz" wrap="square"/>
                    <a:lstStyle/>
                    <a:p>
                      <a:pPr marL="103505" marR="121285" algn="just">
                        <a:lnSpc>
                          <a:spcPts val="1000"/>
                        </a:lnSpc>
                        <a:spcBef>
                          <a:spcPts val="965"/>
                        </a:spcBef>
                      </a:pPr>
                      <a:r>
                        <a:rPr sz="1000">
                          <a:solidFill>
                            <a:srgbClr val="585858"/>
                          </a:solidFill>
                          <a:latin typeface="微软雅黑"/>
                          <a:cs typeface="微软雅黑"/>
                        </a:rPr>
                        <a:t>看 漫 画</a:t>
                      </a:r>
                      <a:endParaRPr sz="1000">
                        <a:latin typeface="微软雅黑"/>
                        <a:cs typeface="微软雅黑"/>
                      </a:endParaRPr>
                    </a:p>
                  </a:txBody>
                  <a:tcPr marL="0" marR="0" marT="122555" marB="0">
                    <a:lnL w="28575">
                      <a:solidFill>
                        <a:srgbClr val="F38285"/>
                      </a:solidFill>
                      <a:prstDash val="solid"/>
                    </a:lnL>
                    <a:lnT w="3175">
                      <a:solidFill>
                        <a:srgbClr val="585858"/>
                      </a:solidFill>
                      <a:prstDash val="solid"/>
                    </a:lnT>
                  </a:tcPr>
                </a:tc>
                <a:tc rowSpan="5">
                  <a:txBody>
                    <a:bodyPr vert="horz" wrap="square"/>
                    <a:lstStyle/>
                    <a:p>
                      <a:pPr marL="128905" marR="121285" algn="just">
                        <a:lnSpc>
                          <a:spcPts val="1000"/>
                        </a:lnSpc>
                        <a:spcBef>
                          <a:spcPts val="969"/>
                        </a:spcBef>
                      </a:pPr>
                      <a:r>
                        <a:rPr sz="1000">
                          <a:solidFill>
                            <a:srgbClr val="585858"/>
                          </a:solidFill>
                          <a:latin typeface="微软雅黑"/>
                          <a:cs typeface="微软雅黑"/>
                        </a:rPr>
                        <a:t>看 影 视 综 艺</a:t>
                      </a:r>
                      <a:endParaRPr sz="1000">
                        <a:latin typeface="微软雅黑"/>
                        <a:cs typeface="微软雅黑"/>
                      </a:endParaRPr>
                    </a:p>
                  </a:txBody>
                  <a:tcPr marL="0" marR="0" marT="123189" marB="0">
                    <a:lnT w="3175">
                      <a:solidFill>
                        <a:srgbClr val="585858"/>
                      </a:solidFill>
                      <a:prstDash val="solid"/>
                    </a:lnT>
                  </a:tcPr>
                </a:tc>
                <a:tc rowSpan="5">
                  <a:txBody>
                    <a:bodyPr vert="horz" wrap="square"/>
                    <a:lstStyle/>
                    <a:p>
                      <a:pPr marL="128905" marR="121285" algn="just">
                        <a:lnSpc>
                          <a:spcPts val="1000"/>
                        </a:lnSpc>
                        <a:spcBef>
                          <a:spcPts val="975"/>
                        </a:spcBef>
                      </a:pPr>
                      <a:r>
                        <a:rPr sz="1000">
                          <a:solidFill>
                            <a:srgbClr val="585858"/>
                          </a:solidFill>
                          <a:latin typeface="微软雅黑"/>
                          <a:cs typeface="微软雅黑"/>
                        </a:rPr>
                        <a:t>看 纪 录 片</a:t>
                      </a:r>
                      <a:endParaRPr sz="1000">
                        <a:latin typeface="微软雅黑"/>
                        <a:cs typeface="微软雅黑"/>
                      </a:endParaRPr>
                    </a:p>
                  </a:txBody>
                  <a:tcPr marL="0" marR="0" marT="123825" marB="0">
                    <a:lnT w="3175">
                      <a:solidFill>
                        <a:srgbClr val="585858"/>
                      </a:solidFill>
                      <a:prstDash val="solid"/>
                    </a:lnT>
                  </a:tcPr>
                </a:tc>
                <a:tc rowSpan="5">
                  <a:txBody>
                    <a:bodyPr vert="horz" wrap="square"/>
                    <a:lstStyle/>
                    <a:p>
                      <a:pPr marL="128905" marR="121285" algn="just">
                        <a:lnSpc>
                          <a:spcPts val="1000"/>
                        </a:lnSpc>
                        <a:spcBef>
                          <a:spcPts val="975"/>
                        </a:spcBef>
                      </a:pPr>
                      <a:r>
                        <a:rPr sz="1000">
                          <a:solidFill>
                            <a:srgbClr val="585858"/>
                          </a:solidFill>
                          <a:latin typeface="微软雅黑"/>
                          <a:cs typeface="微软雅黑"/>
                        </a:rPr>
                        <a:t>看 短 视 频</a:t>
                      </a:r>
                      <a:endParaRPr sz="1000">
                        <a:latin typeface="微软雅黑"/>
                        <a:cs typeface="微软雅黑"/>
                      </a:endParaRPr>
                    </a:p>
                  </a:txBody>
                  <a:tcPr marL="0" marR="0" marT="123825" marB="0">
                    <a:lnT w="3175">
                      <a:solidFill>
                        <a:srgbClr val="585858"/>
                      </a:solidFill>
                      <a:prstDash val="solid"/>
                    </a:lnT>
                  </a:tcPr>
                </a:tc>
                <a:tc rowSpan="5">
                  <a:txBody>
                    <a:bodyPr vert="horz" wrap="square"/>
                    <a:lstStyle/>
                    <a:p>
                      <a:pPr marL="128905" marR="121285" algn="just">
                        <a:lnSpc>
                          <a:spcPts val="1000"/>
                        </a:lnSpc>
                        <a:spcBef>
                          <a:spcPts val="965"/>
                        </a:spcBef>
                      </a:pPr>
                      <a:r>
                        <a:rPr sz="1000">
                          <a:solidFill>
                            <a:srgbClr val="585858"/>
                          </a:solidFill>
                          <a:latin typeface="微软雅黑"/>
                          <a:cs typeface="微软雅黑"/>
                        </a:rPr>
                        <a:t>听 音 乐</a:t>
                      </a:r>
                      <a:endParaRPr sz="1000">
                        <a:latin typeface="微软雅黑"/>
                        <a:cs typeface="微软雅黑"/>
                      </a:endParaRPr>
                    </a:p>
                  </a:txBody>
                  <a:tcPr marL="0" marR="0" marT="122555" marB="0">
                    <a:lnT w="3175">
                      <a:solidFill>
                        <a:srgbClr val="585858"/>
                      </a:solidFill>
                      <a:prstDash val="solid"/>
                    </a:lnT>
                  </a:tcPr>
                </a:tc>
                <a:tc rowSpan="5">
                  <a:txBody>
                    <a:bodyPr vert="horz" wrap="square"/>
                    <a:lstStyle/>
                    <a:p>
                      <a:pPr marL="128905" marR="121285" algn="just">
                        <a:lnSpc>
                          <a:spcPts val="1000"/>
                        </a:lnSpc>
                        <a:spcBef>
                          <a:spcPts val="969"/>
                        </a:spcBef>
                      </a:pPr>
                      <a:r>
                        <a:rPr sz="1000">
                          <a:solidFill>
                            <a:srgbClr val="585858"/>
                          </a:solidFill>
                          <a:latin typeface="微软雅黑"/>
                          <a:cs typeface="微软雅黑"/>
                        </a:rPr>
                        <a:t>玩 电 子 游 戏</a:t>
                      </a:r>
                      <a:endParaRPr sz="1000">
                        <a:latin typeface="微软雅黑"/>
                        <a:cs typeface="微软雅黑"/>
                      </a:endParaRPr>
                    </a:p>
                  </a:txBody>
                  <a:tcPr marL="0" marR="0" marT="123189" marB="0">
                    <a:lnT w="3175">
                      <a:solidFill>
                        <a:srgbClr val="585858"/>
                      </a:solidFill>
                      <a:prstDash val="solid"/>
                    </a:lnT>
                  </a:tcPr>
                </a:tc>
                <a:tc rowSpan="5">
                  <a:txBody>
                    <a:bodyPr vert="horz" wrap="square"/>
                    <a:lstStyle/>
                    <a:p>
                      <a:pPr marL="128905" marR="140970" algn="just">
                        <a:lnSpc>
                          <a:spcPts val="1000"/>
                        </a:lnSpc>
                        <a:spcBef>
                          <a:spcPts val="965"/>
                        </a:spcBef>
                      </a:pPr>
                      <a:r>
                        <a:rPr sz="1000">
                          <a:solidFill>
                            <a:srgbClr val="585858"/>
                          </a:solidFill>
                          <a:latin typeface="微软雅黑"/>
                          <a:cs typeface="微软雅黑"/>
                        </a:rPr>
                        <a:t>看 新 闻</a:t>
                      </a:r>
                      <a:endParaRPr sz="1000">
                        <a:latin typeface="微软雅黑"/>
                        <a:cs typeface="微软雅黑"/>
                      </a:endParaRPr>
                    </a:p>
                  </a:txBody>
                  <a:tcPr marL="0" marR="0" marT="122555" marB="0">
                    <a:lnT w="3175">
                      <a:solidFill>
                        <a:srgbClr val="585858"/>
                      </a:solidFill>
                      <a:prstDash val="solid"/>
                    </a:lnT>
                  </a:tcPr>
                </a:tc>
                <a:extLst>
                  <a:ext uri="{0D108BD9-81ED-4DB2-BD59-A6C34878D82A}">
                    <a16:rowId xmlns:a16="http://schemas.microsoft.com/office/drawing/2014/main" val="10006"/>
                  </a:ext>
                </a:extLst>
              </a:tr>
              <a:tr h="0">
                <a:tc>
                  <a:txBody>
                    <a:bodyPr vert="horz" wrap="square"/>
                    <a:lstStyle/>
                    <a:p>
                      <a:pPr marR="121285" algn="r">
                        <a:lnSpc>
                          <a:spcPts val="894"/>
                        </a:lnSpc>
                      </a:pPr>
                      <a:r>
                        <a:rPr sz="1000">
                          <a:solidFill>
                            <a:srgbClr val="585858"/>
                          </a:solidFill>
                          <a:latin typeface="微软雅黑"/>
                          <a:cs typeface="微软雅黑"/>
                        </a:rPr>
                        <a:t>动</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17145" algn="ctr">
                        <a:lnSpc>
                          <a:spcPts val="894"/>
                        </a:lnSpc>
                      </a:pPr>
                      <a:r>
                        <a:rPr sz="1000">
                          <a:solidFill>
                            <a:srgbClr val="585858"/>
                          </a:solidFill>
                          <a:latin typeface="微软雅黑"/>
                          <a:cs typeface="微软雅黑"/>
                        </a:rPr>
                        <a:t>实</a:t>
                      </a:r>
                      <a:endParaRPr sz="1000">
                        <a:latin typeface="微软雅黑"/>
                        <a:cs typeface="微软雅黑"/>
                      </a:endParaRPr>
                    </a:p>
                  </a:txBody>
                  <a:tcPr marL="0" marR="0" marT="0" marB="0">
                    <a:lnR w="28575">
                      <a:solidFill>
                        <a:srgbClr val="F38285"/>
                      </a:solidFill>
                      <a:prstDash val="solid"/>
                    </a:lnR>
                  </a:tcPr>
                </a:tc>
                <a:tc vMerge="1">
                  <a:txBody>
                    <a:bodyPr vert="horz" wrap="square"/>
                    <a:lstStyle/>
                    <a:p>
                      <a:endParaRPr/>
                    </a:p>
                  </a:txBody>
                  <a:tcPr marL="0" marR="0" marT="122555" marB="0">
                    <a:lnL w="28575">
                      <a:solidFill>
                        <a:srgbClr val="F38285"/>
                      </a:solidFill>
                      <a:prstDash val="solid"/>
                    </a:lnL>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2555"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2555" marB="0">
                    <a:lnT w="3175">
                      <a:solidFill>
                        <a:srgbClr val="585858"/>
                      </a:solidFill>
                      <a:prstDash val="solid"/>
                    </a:lnT>
                  </a:tcPr>
                </a:tc>
                <a:extLst>
                  <a:ext uri="{0D108BD9-81ED-4DB2-BD59-A6C34878D82A}">
                    <a16:rowId xmlns:a16="http://schemas.microsoft.com/office/drawing/2014/main" val="10007"/>
                  </a:ext>
                </a:extLst>
              </a:tr>
              <a:tr h="0">
                <a:tc>
                  <a:txBody>
                    <a:bodyPr vert="horz" wrap="square"/>
                    <a:lstStyle/>
                    <a:p>
                      <a:pPr marR="121285" algn="r">
                        <a:lnSpc>
                          <a:spcPts val="894"/>
                        </a:lnSpc>
                      </a:pPr>
                      <a:r>
                        <a:rPr sz="1000">
                          <a:solidFill>
                            <a:srgbClr val="585858"/>
                          </a:solidFill>
                          <a:latin typeface="微软雅黑"/>
                          <a:cs typeface="微软雅黑"/>
                        </a:rPr>
                        <a:t>画</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17145" algn="ctr">
                        <a:lnSpc>
                          <a:spcPts val="894"/>
                        </a:lnSpc>
                      </a:pPr>
                      <a:r>
                        <a:rPr sz="1000">
                          <a:solidFill>
                            <a:srgbClr val="585858"/>
                          </a:solidFill>
                          <a:latin typeface="微软雅黑"/>
                          <a:cs typeface="微软雅黑"/>
                        </a:rPr>
                        <a:t>体</a:t>
                      </a:r>
                      <a:endParaRPr sz="1000">
                        <a:latin typeface="微软雅黑"/>
                        <a:cs typeface="微软雅黑"/>
                      </a:endParaRPr>
                    </a:p>
                  </a:txBody>
                  <a:tcPr marL="0" marR="0" marT="0" marB="0">
                    <a:lnR w="28575">
                      <a:solidFill>
                        <a:srgbClr val="F38285"/>
                      </a:solidFill>
                      <a:prstDash val="solid"/>
                    </a:lnR>
                  </a:tcPr>
                </a:tc>
                <a:tc vMerge="1">
                  <a:txBody>
                    <a:bodyPr vert="horz" wrap="square"/>
                    <a:lstStyle/>
                    <a:p>
                      <a:endParaRPr/>
                    </a:p>
                  </a:txBody>
                  <a:tcPr marL="0" marR="0" marT="122555" marB="0">
                    <a:lnL w="28575">
                      <a:solidFill>
                        <a:srgbClr val="F38285"/>
                      </a:solidFill>
                      <a:prstDash val="solid"/>
                    </a:lnL>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2555"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2555" marB="0">
                    <a:lnT w="3175">
                      <a:solidFill>
                        <a:srgbClr val="585858"/>
                      </a:solidFill>
                      <a:prstDash val="solid"/>
                    </a:lnT>
                  </a:tcPr>
                </a:tc>
                <a:extLst>
                  <a:ext uri="{0D108BD9-81ED-4DB2-BD59-A6C34878D82A}">
                    <a16:rowId xmlns:a16="http://schemas.microsoft.com/office/drawing/2014/main" val="10008"/>
                  </a:ext>
                </a:extLst>
              </a:tr>
              <a:tr h="0">
                <a:tc>
                  <a:txBody>
                    <a:bodyPr vert="horz" wrap="square"/>
                    <a:lstStyle/>
                    <a:p>
                      <a:pPr marR="121285" algn="r">
                        <a:lnSpc>
                          <a:spcPts val="894"/>
                        </a:lnSpc>
                      </a:pPr>
                      <a:r>
                        <a:rPr sz="1000">
                          <a:solidFill>
                            <a:srgbClr val="585858"/>
                          </a:solidFill>
                          <a:latin typeface="微软雅黑"/>
                          <a:cs typeface="微软雅黑"/>
                        </a:rPr>
                        <a:t>片</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17145" algn="ctr">
                        <a:lnSpc>
                          <a:spcPts val="894"/>
                        </a:lnSpc>
                      </a:pPr>
                      <a:r>
                        <a:rPr sz="1000">
                          <a:solidFill>
                            <a:srgbClr val="585858"/>
                          </a:solidFill>
                          <a:latin typeface="微软雅黑"/>
                          <a:cs typeface="微软雅黑"/>
                        </a:rPr>
                        <a:t>玩</a:t>
                      </a:r>
                      <a:endParaRPr sz="1000">
                        <a:latin typeface="微软雅黑"/>
                        <a:cs typeface="微软雅黑"/>
                      </a:endParaRPr>
                    </a:p>
                  </a:txBody>
                  <a:tcPr marL="0" marR="0" marT="0" marB="0">
                    <a:lnR w="28575">
                      <a:solidFill>
                        <a:srgbClr val="F38285"/>
                      </a:solidFill>
                      <a:prstDash val="solid"/>
                    </a:lnR>
                  </a:tcPr>
                </a:tc>
                <a:tc vMerge="1">
                  <a:txBody>
                    <a:bodyPr vert="horz" wrap="square"/>
                    <a:lstStyle/>
                    <a:p>
                      <a:endParaRPr/>
                    </a:p>
                  </a:txBody>
                  <a:tcPr marL="0" marR="0" marT="122555" marB="0">
                    <a:lnL w="28575">
                      <a:solidFill>
                        <a:srgbClr val="F38285"/>
                      </a:solidFill>
                      <a:prstDash val="solid"/>
                    </a:lnL>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2555"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2555" marB="0">
                    <a:lnT w="3175">
                      <a:solidFill>
                        <a:srgbClr val="585858"/>
                      </a:solidFill>
                      <a:prstDash val="solid"/>
                    </a:lnT>
                  </a:tcPr>
                </a:tc>
                <a:extLst>
                  <a:ext uri="{0D108BD9-81ED-4DB2-BD59-A6C34878D82A}">
                    <a16:rowId xmlns:a16="http://schemas.microsoft.com/office/drawing/2014/main" val="10009"/>
                  </a:ext>
                </a:extLst>
              </a:tr>
              <a:tr h="283857">
                <a:tc gridSpan="2">
                  <a:txBody>
                    <a:bodyPr vert="horz" wrap="square"/>
                    <a:lstStyle/>
                    <a:p>
                      <a:pPr marL="543560">
                        <a:lnSpc>
                          <a:spcPts val="1090"/>
                        </a:lnSpc>
                      </a:pPr>
                      <a:r>
                        <a:rPr sz="1000">
                          <a:solidFill>
                            <a:srgbClr val="585858"/>
                          </a:solidFill>
                          <a:latin typeface="微软雅黑"/>
                          <a:cs typeface="微软雅黑"/>
                        </a:rPr>
                        <a:t>具</a:t>
                      </a:r>
                      <a:endParaRPr sz="1000">
                        <a:latin typeface="微软雅黑"/>
                        <a:cs typeface="微软雅黑"/>
                      </a:endParaRPr>
                    </a:p>
                  </a:txBody>
                  <a:tcPr marL="0" marR="0" marT="0" marB="0">
                    <a:lnL w="28575">
                      <a:solidFill>
                        <a:srgbClr val="F38285"/>
                      </a:solidFill>
                      <a:prstDash val="solid"/>
                    </a:lnL>
                    <a:lnR w="28575">
                      <a:solidFill>
                        <a:srgbClr val="F38285"/>
                      </a:solidFill>
                      <a:prstDash val="solid"/>
                    </a:lnR>
                    <a:lnB w="28575">
                      <a:solidFill>
                        <a:srgbClr val="F38285"/>
                      </a:solidFill>
                      <a:prstDash val="solid"/>
                    </a:lnB>
                  </a:tcPr>
                </a:tc>
                <a:tc hMerge="1">
                  <a:txBody>
                    <a:bodyPr vert="horz" wrap="square"/>
                    <a:lstStyle/>
                    <a:p>
                      <a:endParaRPr/>
                    </a:p>
                  </a:txBody>
                  <a:tcPr marL="0" marR="0" marT="0" marB="0"/>
                </a:tc>
                <a:tc vMerge="1">
                  <a:txBody>
                    <a:bodyPr vert="horz" wrap="square"/>
                    <a:lstStyle/>
                    <a:p>
                      <a:endParaRPr/>
                    </a:p>
                  </a:txBody>
                  <a:tcPr marL="0" marR="0" marT="122555" marB="0">
                    <a:lnL w="28575">
                      <a:solidFill>
                        <a:srgbClr val="F38285"/>
                      </a:solidFill>
                      <a:prstDash val="solid"/>
                    </a:lnL>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2555"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2555" marB="0">
                    <a:lnT w="3175">
                      <a:solidFill>
                        <a:srgbClr val="585858"/>
                      </a:solidFill>
                      <a:prstDash val="solid"/>
                    </a:lnT>
                  </a:tcPr>
                </a:tc>
                <a:extLst>
                  <a:ext uri="{0D108BD9-81ED-4DB2-BD59-A6C34878D82A}">
                    <a16:rowId xmlns:a16="http://schemas.microsoft.com/office/drawing/2014/main" val="10010"/>
                  </a:ext>
                </a:extLst>
              </a:tr>
            </a:tbl>
          </a:graphicData>
        </a:graphic>
      </p:graphicFrame>
      <p:graphicFrame>
        <p:nvGraphicFramePr>
          <p:cNvPr id="32" name="object 32"/>
          <p:cNvGraphicFramePr>
            <a:graphicFrameLocks noGrp="1"/>
          </p:cNvGraphicFramePr>
          <p:nvPr/>
        </p:nvGraphicFramePr>
        <p:xfrm>
          <a:off x="8071104" y="3060192"/>
          <a:ext cx="3554729" cy="3182111"/>
        </p:xfrm>
        <a:graphic>
          <a:graphicData uri="http://schemas.openxmlformats.org/drawingml/2006/table">
            <a:tbl>
              <a:tblPr firstRow="1" bandRow="1">
                <a:tableStyleId>{2D5ABB26-0587-4C30-8999-92F81FD0307C}</a:tableStyleId>
              </a:tblPr>
              <a:tblGrid>
                <a:gridCol w="415290">
                  <a:extLst>
                    <a:ext uri="{9D8B030D-6E8A-4147-A177-3AD203B41FA5}">
                      <a16:colId xmlns:a16="http://schemas.microsoft.com/office/drawing/2014/main" val="20000"/>
                    </a:ext>
                  </a:extLst>
                </a:gridCol>
                <a:gridCol w="400050">
                  <a:extLst>
                    <a:ext uri="{9D8B030D-6E8A-4147-A177-3AD203B41FA5}">
                      <a16:colId xmlns:a16="http://schemas.microsoft.com/office/drawing/2014/main" val="20001"/>
                    </a:ext>
                  </a:extLst>
                </a:gridCol>
                <a:gridCol w="365125">
                  <a:extLst>
                    <a:ext uri="{9D8B030D-6E8A-4147-A177-3AD203B41FA5}">
                      <a16:colId xmlns:a16="http://schemas.microsoft.com/office/drawing/2014/main" val="20002"/>
                    </a:ext>
                  </a:extLst>
                </a:gridCol>
                <a:gridCol w="392429">
                  <a:extLst>
                    <a:ext uri="{9D8B030D-6E8A-4147-A177-3AD203B41FA5}">
                      <a16:colId xmlns:a16="http://schemas.microsoft.com/office/drawing/2014/main" val="20003"/>
                    </a:ext>
                  </a:extLst>
                </a:gridCol>
                <a:gridCol w="392430">
                  <a:extLst>
                    <a:ext uri="{9D8B030D-6E8A-4147-A177-3AD203B41FA5}">
                      <a16:colId xmlns:a16="http://schemas.microsoft.com/office/drawing/2014/main" val="20004"/>
                    </a:ext>
                  </a:extLst>
                </a:gridCol>
                <a:gridCol w="392430">
                  <a:extLst>
                    <a:ext uri="{9D8B030D-6E8A-4147-A177-3AD203B41FA5}">
                      <a16:colId xmlns:a16="http://schemas.microsoft.com/office/drawing/2014/main" val="20005"/>
                    </a:ext>
                  </a:extLst>
                </a:gridCol>
                <a:gridCol w="392430">
                  <a:extLst>
                    <a:ext uri="{9D8B030D-6E8A-4147-A177-3AD203B41FA5}">
                      <a16:colId xmlns:a16="http://schemas.microsoft.com/office/drawing/2014/main" val="20006"/>
                    </a:ext>
                  </a:extLst>
                </a:gridCol>
                <a:gridCol w="392430">
                  <a:extLst>
                    <a:ext uri="{9D8B030D-6E8A-4147-A177-3AD203B41FA5}">
                      <a16:colId xmlns:a16="http://schemas.microsoft.com/office/drawing/2014/main" val="20007"/>
                    </a:ext>
                  </a:extLst>
                </a:gridCol>
                <a:gridCol w="412115">
                  <a:extLst>
                    <a:ext uri="{9D8B030D-6E8A-4147-A177-3AD203B41FA5}">
                      <a16:colId xmlns:a16="http://schemas.microsoft.com/office/drawing/2014/main" val="20008"/>
                    </a:ext>
                  </a:extLst>
                </a:gridCol>
              </a:tblGrid>
              <a:tr h="2292858">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30"/>
                        </a:spcBef>
                      </a:pPr>
                      <a:endParaRPr sz="1300">
                        <a:latin typeface="Times New Roman"/>
                        <a:cs typeface="Times New Roman"/>
                      </a:endParaRPr>
                    </a:p>
                    <a:p>
                      <a:pPr marL="22225" algn="ctr">
                        <a:lnSpc>
                          <a:spcPct val="100000"/>
                        </a:lnSpc>
                        <a:spcBef>
                          <a:spcPts val="5"/>
                        </a:spcBef>
                      </a:pPr>
                      <a:r>
                        <a:rPr sz="1000">
                          <a:solidFill>
                            <a:srgbClr val="585858"/>
                          </a:solidFill>
                          <a:latin typeface="微软雅黑"/>
                          <a:cs typeface="微软雅黑"/>
                        </a:rPr>
                        <a:t>51.8%</a:t>
                      </a:r>
                      <a:endParaRPr sz="1000">
                        <a:latin typeface="微软雅黑"/>
                        <a:cs typeface="微软雅黑"/>
                      </a:endParaRPr>
                    </a:p>
                  </a:txBody>
                  <a:tcPr marL="0" marR="0" marT="0" marB="0">
                    <a:lnL w="28575">
                      <a:solidFill>
                        <a:srgbClr val="F38285"/>
                      </a:solidFill>
                      <a:prstDash val="solid"/>
                    </a:lnL>
                    <a:lnT w="28575">
                      <a:solidFill>
                        <a:srgbClr val="F38285"/>
                      </a:solidFill>
                      <a:prstDash val="solid"/>
                    </a:lnT>
                    <a:lnB w="3175">
                      <a:solidFill>
                        <a:srgbClr val="585858"/>
                      </a:solidFill>
                      <a:prstDash val="solid"/>
                    </a:lnB>
                  </a:tcPr>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55"/>
                        </a:spcBef>
                      </a:pPr>
                      <a:endParaRPr sz="1350">
                        <a:latin typeface="Times New Roman"/>
                        <a:cs typeface="Times New Roman"/>
                      </a:endParaRPr>
                    </a:p>
                    <a:p>
                      <a:pPr algn="ctr">
                        <a:lnSpc>
                          <a:spcPct val="100000"/>
                        </a:lnSpc>
                      </a:pPr>
                      <a:r>
                        <a:rPr sz="1000">
                          <a:solidFill>
                            <a:srgbClr val="585858"/>
                          </a:solidFill>
                          <a:latin typeface="微软雅黑"/>
                          <a:cs typeface="微软雅黑"/>
                        </a:rPr>
                        <a:t>44.8%</a:t>
                      </a:r>
                      <a:endParaRPr sz="1000">
                        <a:latin typeface="微软雅黑"/>
                        <a:cs typeface="微软雅黑"/>
                      </a:endParaRPr>
                    </a:p>
                  </a:txBody>
                  <a:tcPr marL="0" marR="0" marT="0" marB="0">
                    <a:lnR w="28575">
                      <a:solidFill>
                        <a:srgbClr val="F38285"/>
                      </a:solidFill>
                      <a:prstDash val="solid"/>
                    </a:lnR>
                    <a:lnT w="28575">
                      <a:solidFill>
                        <a:srgbClr val="F38285"/>
                      </a:solidFill>
                      <a:prstDash val="solid"/>
                    </a:lnT>
                    <a:lnB w="3175">
                      <a:solidFill>
                        <a:srgbClr val="585858"/>
                      </a:solidFill>
                      <a:prstDash val="solid"/>
                    </a:lnB>
                  </a:tcPr>
                </a:tc>
                <a:tc gridSpan="7">
                  <a:txBody>
                    <a:bodyPr vert="horz" wrap="square"/>
                    <a:lstStyle/>
                    <a:p>
                      <a:pPr>
                        <a:lnSpc>
                          <a:spcPct val="100000"/>
                        </a:lnSpc>
                      </a:pPr>
                      <a:endParaRPr sz="1600">
                        <a:latin typeface="Times New Roman"/>
                        <a:cs typeface="Times New Roman"/>
                      </a:endParaRPr>
                    </a:p>
                    <a:p>
                      <a:pPr>
                        <a:lnSpc>
                          <a:spcPct val="100000"/>
                        </a:lnSpc>
                      </a:pPr>
                      <a:endParaRPr sz="1600">
                        <a:latin typeface="Times New Roman"/>
                        <a:cs typeface="Times New Roman"/>
                      </a:endParaRPr>
                    </a:p>
                    <a:p>
                      <a:pPr>
                        <a:lnSpc>
                          <a:spcPct val="100000"/>
                        </a:lnSpc>
                      </a:pPr>
                      <a:endParaRPr sz="1600">
                        <a:latin typeface="Times New Roman"/>
                        <a:cs typeface="Times New Roman"/>
                      </a:endParaRPr>
                    </a:p>
                    <a:p>
                      <a:pPr>
                        <a:lnSpc>
                          <a:spcPct val="100000"/>
                        </a:lnSpc>
                        <a:spcBef>
                          <a:spcPts val="15"/>
                        </a:spcBef>
                      </a:pPr>
                      <a:endParaRPr sz="2050">
                        <a:latin typeface="Times New Roman"/>
                        <a:cs typeface="Times New Roman"/>
                      </a:endParaRPr>
                    </a:p>
                    <a:p>
                      <a:pPr marL="5715">
                        <a:lnSpc>
                          <a:spcPct val="100000"/>
                        </a:lnSpc>
                      </a:pPr>
                      <a:r>
                        <a:rPr sz="1500" spc="-7" baseline="16666">
                          <a:solidFill>
                            <a:srgbClr val="585858"/>
                          </a:solidFill>
                          <a:latin typeface="微软雅黑"/>
                          <a:cs typeface="微软雅黑"/>
                        </a:rPr>
                        <a:t>38.0% </a:t>
                      </a:r>
                      <a:r>
                        <a:rPr sz="1500" spc="-7" baseline="2777">
                          <a:solidFill>
                            <a:srgbClr val="585858"/>
                          </a:solidFill>
                          <a:latin typeface="微软雅黑"/>
                          <a:cs typeface="微软雅黑"/>
                        </a:rPr>
                        <a:t>37.0%</a:t>
                      </a:r>
                      <a:r>
                        <a:rPr sz="1500" spc="-270" baseline="2777">
                          <a:solidFill>
                            <a:srgbClr val="585858"/>
                          </a:solidFill>
                          <a:latin typeface="微软雅黑"/>
                          <a:cs typeface="微软雅黑"/>
                        </a:rPr>
                        <a:t> </a:t>
                      </a:r>
                      <a:r>
                        <a:rPr sz="1000" spc="-5">
                          <a:solidFill>
                            <a:srgbClr val="585858"/>
                          </a:solidFill>
                          <a:latin typeface="微软雅黑"/>
                          <a:cs typeface="微软雅黑"/>
                        </a:rPr>
                        <a:t>36.8%</a:t>
                      </a:r>
                      <a:endParaRPr sz="1000">
                        <a:latin typeface="微软雅黑"/>
                        <a:cs typeface="微软雅黑"/>
                      </a:endParaRPr>
                    </a:p>
                    <a:p>
                      <a:pPr marL="1184275">
                        <a:lnSpc>
                          <a:spcPct val="100000"/>
                        </a:lnSpc>
                        <a:spcBef>
                          <a:spcPts val="320"/>
                        </a:spcBef>
                      </a:pPr>
                      <a:r>
                        <a:rPr sz="1000" spc="-5">
                          <a:solidFill>
                            <a:srgbClr val="585858"/>
                          </a:solidFill>
                          <a:latin typeface="微软雅黑"/>
                          <a:cs typeface="微软雅黑"/>
                        </a:rPr>
                        <a:t>30.0%</a:t>
                      </a:r>
                      <a:r>
                        <a:rPr sz="1000" spc="-105">
                          <a:solidFill>
                            <a:srgbClr val="585858"/>
                          </a:solidFill>
                          <a:latin typeface="微软雅黑"/>
                          <a:cs typeface="微软雅黑"/>
                        </a:rPr>
                        <a:t> </a:t>
                      </a:r>
                      <a:r>
                        <a:rPr sz="1500" spc="-7" baseline="-16666">
                          <a:solidFill>
                            <a:srgbClr val="585858"/>
                          </a:solidFill>
                          <a:latin typeface="微软雅黑"/>
                          <a:cs typeface="微软雅黑"/>
                        </a:rPr>
                        <a:t>28.8%</a:t>
                      </a:r>
                      <a:r>
                        <a:rPr sz="1500" spc="-157" baseline="-16666">
                          <a:solidFill>
                            <a:srgbClr val="585858"/>
                          </a:solidFill>
                          <a:latin typeface="微软雅黑"/>
                          <a:cs typeface="微软雅黑"/>
                        </a:rPr>
                        <a:t> </a:t>
                      </a:r>
                      <a:r>
                        <a:rPr sz="1500" spc="-7" baseline="-41666">
                          <a:solidFill>
                            <a:srgbClr val="585858"/>
                          </a:solidFill>
                          <a:latin typeface="微软雅黑"/>
                          <a:cs typeface="微软雅黑"/>
                        </a:rPr>
                        <a:t>26.8%</a:t>
                      </a:r>
                      <a:r>
                        <a:rPr sz="1500" spc="-150" baseline="-41666">
                          <a:solidFill>
                            <a:srgbClr val="585858"/>
                          </a:solidFill>
                          <a:latin typeface="微软雅黑"/>
                          <a:cs typeface="微软雅黑"/>
                        </a:rPr>
                        <a:t> </a:t>
                      </a:r>
                      <a:r>
                        <a:rPr sz="1500" spc="-7" baseline="-58333">
                          <a:solidFill>
                            <a:srgbClr val="585858"/>
                          </a:solidFill>
                          <a:latin typeface="微软雅黑"/>
                          <a:cs typeface="微软雅黑"/>
                        </a:rPr>
                        <a:t>25.3%</a:t>
                      </a:r>
                      <a:endParaRPr sz="1500" baseline="-58333">
                        <a:latin typeface="微软雅黑"/>
                        <a:cs typeface="微软雅黑"/>
                      </a:endParaRPr>
                    </a:p>
                  </a:txBody>
                  <a:tcPr marL="0" marR="0" marT="0" marB="0">
                    <a:lnL w="28575">
                      <a:solidFill>
                        <a:srgbClr val="F38285"/>
                      </a:solidFill>
                      <a:prstDash val="solid"/>
                    </a:lnL>
                    <a:lnB w="3175">
                      <a:solidFill>
                        <a:srgbClr val="585858"/>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0"/>
                  </a:ext>
                </a:extLst>
              </a:tr>
              <a:tr h="238607">
                <a:tc>
                  <a:txBody>
                    <a:bodyPr vert="horz" wrap="square"/>
                    <a:lstStyle/>
                    <a:p>
                      <a:pPr marR="10160" algn="ctr">
                        <a:lnSpc>
                          <a:spcPts val="1005"/>
                        </a:lnSpc>
                        <a:spcBef>
                          <a:spcPts val="775"/>
                        </a:spcBef>
                      </a:pPr>
                      <a:r>
                        <a:rPr sz="1000">
                          <a:solidFill>
                            <a:srgbClr val="585858"/>
                          </a:solidFill>
                          <a:latin typeface="微软雅黑"/>
                          <a:cs typeface="微软雅黑"/>
                        </a:rPr>
                        <a:t>看</a:t>
                      </a:r>
                      <a:endParaRPr sz="1000">
                        <a:latin typeface="微软雅黑"/>
                        <a:cs typeface="微软雅黑"/>
                      </a:endParaRPr>
                    </a:p>
                  </a:txBody>
                  <a:tcPr marL="0" marR="0" marT="98425" marB="0">
                    <a:lnL w="28575">
                      <a:solidFill>
                        <a:srgbClr val="F38285"/>
                      </a:solidFill>
                      <a:prstDash val="solid"/>
                    </a:lnL>
                    <a:lnT w="3175">
                      <a:solidFill>
                        <a:srgbClr val="585858"/>
                      </a:solidFill>
                      <a:prstDash val="solid"/>
                    </a:lnT>
                  </a:tcPr>
                </a:tc>
                <a:tc>
                  <a:txBody>
                    <a:bodyPr vert="horz" wrap="square"/>
                    <a:lstStyle/>
                    <a:p>
                      <a:pPr marR="40005" algn="ctr">
                        <a:lnSpc>
                          <a:spcPts val="1000"/>
                        </a:lnSpc>
                        <a:spcBef>
                          <a:spcPts val="775"/>
                        </a:spcBef>
                      </a:pPr>
                      <a:r>
                        <a:rPr sz="1000">
                          <a:solidFill>
                            <a:srgbClr val="585858"/>
                          </a:solidFill>
                          <a:latin typeface="微软雅黑"/>
                          <a:cs typeface="微软雅黑"/>
                        </a:rPr>
                        <a:t>看</a:t>
                      </a:r>
                      <a:endParaRPr sz="1000">
                        <a:latin typeface="微软雅黑"/>
                        <a:cs typeface="微软雅黑"/>
                      </a:endParaRPr>
                    </a:p>
                  </a:txBody>
                  <a:tcPr marL="0" marR="0" marT="98425" marB="0">
                    <a:lnR w="28575">
                      <a:solidFill>
                        <a:srgbClr val="F38285"/>
                      </a:solidFill>
                      <a:prstDash val="solid"/>
                    </a:lnR>
                    <a:lnT w="3175">
                      <a:solidFill>
                        <a:srgbClr val="585858"/>
                      </a:solidFill>
                      <a:prstDash val="solid"/>
                    </a:lnT>
                  </a:tcPr>
                </a:tc>
                <a:tc rowSpan="5">
                  <a:txBody>
                    <a:bodyPr vert="horz" wrap="square"/>
                    <a:lstStyle/>
                    <a:p>
                      <a:pPr marL="105410" marR="125095" algn="just">
                        <a:lnSpc>
                          <a:spcPts val="1000"/>
                        </a:lnSpc>
                        <a:spcBef>
                          <a:spcPts val="969"/>
                        </a:spcBef>
                      </a:pPr>
                      <a:r>
                        <a:rPr sz="1000">
                          <a:solidFill>
                            <a:srgbClr val="585858"/>
                          </a:solidFill>
                          <a:latin typeface="微软雅黑"/>
                          <a:cs typeface="微软雅黑"/>
                        </a:rPr>
                        <a:t>听 音 乐</a:t>
                      </a:r>
                      <a:endParaRPr sz="1000">
                        <a:latin typeface="微软雅黑"/>
                        <a:cs typeface="微软雅黑"/>
                      </a:endParaRPr>
                    </a:p>
                  </a:txBody>
                  <a:tcPr marL="0" marR="0" marT="123189" marB="0">
                    <a:lnL w="28575">
                      <a:solidFill>
                        <a:srgbClr val="F38285"/>
                      </a:solidFill>
                      <a:prstDash val="solid"/>
                    </a:lnL>
                    <a:lnT w="3175">
                      <a:solidFill>
                        <a:srgbClr val="585858"/>
                      </a:solidFill>
                      <a:prstDash val="solid"/>
                    </a:lnT>
                  </a:tcPr>
                </a:tc>
                <a:tc rowSpan="5">
                  <a:txBody>
                    <a:bodyPr vert="horz" wrap="square"/>
                    <a:lstStyle/>
                    <a:p>
                      <a:pPr marL="132715" marR="125095" algn="just">
                        <a:lnSpc>
                          <a:spcPts val="1000"/>
                        </a:lnSpc>
                        <a:spcBef>
                          <a:spcPts val="975"/>
                        </a:spcBef>
                      </a:pPr>
                      <a:r>
                        <a:rPr sz="1000">
                          <a:solidFill>
                            <a:srgbClr val="585858"/>
                          </a:solidFill>
                          <a:latin typeface="微软雅黑"/>
                          <a:cs typeface="微软雅黑"/>
                        </a:rPr>
                        <a:t>玩 电 子 游 戏</a:t>
                      </a:r>
                      <a:endParaRPr sz="1000">
                        <a:latin typeface="微软雅黑"/>
                        <a:cs typeface="微软雅黑"/>
                      </a:endParaRPr>
                    </a:p>
                  </a:txBody>
                  <a:tcPr marL="0" marR="0" marT="123825" marB="0">
                    <a:lnT w="3175">
                      <a:solidFill>
                        <a:srgbClr val="585858"/>
                      </a:solidFill>
                      <a:prstDash val="solid"/>
                    </a:lnT>
                  </a:tcPr>
                </a:tc>
                <a:tc rowSpan="5">
                  <a:txBody>
                    <a:bodyPr vert="horz" wrap="square"/>
                    <a:lstStyle/>
                    <a:p>
                      <a:pPr marL="132715" marR="125095" algn="just">
                        <a:lnSpc>
                          <a:spcPts val="1000"/>
                        </a:lnSpc>
                        <a:spcBef>
                          <a:spcPts val="975"/>
                        </a:spcBef>
                      </a:pPr>
                      <a:r>
                        <a:rPr sz="1000">
                          <a:solidFill>
                            <a:srgbClr val="585858"/>
                          </a:solidFill>
                          <a:latin typeface="微软雅黑"/>
                          <a:cs typeface="微软雅黑"/>
                        </a:rPr>
                        <a:t>看 纪 录 片</a:t>
                      </a:r>
                      <a:endParaRPr sz="1000">
                        <a:latin typeface="微软雅黑"/>
                        <a:cs typeface="微软雅黑"/>
                      </a:endParaRPr>
                    </a:p>
                  </a:txBody>
                  <a:tcPr marL="0" marR="0" marT="123825" marB="0">
                    <a:lnT w="3175">
                      <a:solidFill>
                        <a:srgbClr val="585858"/>
                      </a:solidFill>
                      <a:prstDash val="solid"/>
                    </a:lnT>
                  </a:tcPr>
                </a:tc>
                <a:tc rowSpan="5">
                  <a:txBody>
                    <a:bodyPr vert="horz" wrap="square"/>
                    <a:lstStyle/>
                    <a:p>
                      <a:pPr marL="132715" marR="125095" algn="just">
                        <a:lnSpc>
                          <a:spcPts val="1000"/>
                        </a:lnSpc>
                        <a:spcBef>
                          <a:spcPts val="969"/>
                        </a:spcBef>
                      </a:pPr>
                      <a:r>
                        <a:rPr sz="1000">
                          <a:solidFill>
                            <a:srgbClr val="585858"/>
                          </a:solidFill>
                          <a:latin typeface="微软雅黑"/>
                          <a:cs typeface="微软雅黑"/>
                        </a:rPr>
                        <a:t>看 比 赛</a:t>
                      </a:r>
                      <a:endParaRPr sz="1000">
                        <a:latin typeface="微软雅黑"/>
                        <a:cs typeface="微软雅黑"/>
                      </a:endParaRPr>
                    </a:p>
                  </a:txBody>
                  <a:tcPr marL="0" marR="0" marT="123189" marB="0">
                    <a:lnT w="3175">
                      <a:solidFill>
                        <a:srgbClr val="585858"/>
                      </a:solidFill>
                      <a:prstDash val="solid"/>
                    </a:lnT>
                  </a:tcPr>
                </a:tc>
                <a:tc rowSpan="5">
                  <a:txBody>
                    <a:bodyPr vert="horz" wrap="square"/>
                    <a:lstStyle/>
                    <a:p>
                      <a:pPr marL="132715" marR="125095" algn="just">
                        <a:lnSpc>
                          <a:spcPts val="1000"/>
                        </a:lnSpc>
                        <a:spcBef>
                          <a:spcPts val="975"/>
                        </a:spcBef>
                      </a:pPr>
                      <a:r>
                        <a:rPr sz="1000">
                          <a:solidFill>
                            <a:srgbClr val="585858"/>
                          </a:solidFill>
                          <a:latin typeface="微软雅黑"/>
                          <a:cs typeface="微软雅黑"/>
                        </a:rPr>
                        <a:t>看 动 画 片</a:t>
                      </a:r>
                      <a:endParaRPr sz="1000">
                        <a:latin typeface="微软雅黑"/>
                        <a:cs typeface="微软雅黑"/>
                      </a:endParaRPr>
                    </a:p>
                  </a:txBody>
                  <a:tcPr marL="0" marR="0" marT="123825" marB="0">
                    <a:lnT w="3175">
                      <a:solidFill>
                        <a:srgbClr val="585858"/>
                      </a:solidFill>
                      <a:prstDash val="solid"/>
                    </a:lnT>
                  </a:tcPr>
                </a:tc>
                <a:tc rowSpan="5">
                  <a:txBody>
                    <a:bodyPr vert="horz" wrap="square"/>
                    <a:lstStyle/>
                    <a:p>
                      <a:pPr marL="132715" marR="125095" algn="just">
                        <a:lnSpc>
                          <a:spcPts val="1000"/>
                        </a:lnSpc>
                        <a:spcBef>
                          <a:spcPts val="969"/>
                        </a:spcBef>
                      </a:pPr>
                      <a:r>
                        <a:rPr sz="1000">
                          <a:solidFill>
                            <a:srgbClr val="585858"/>
                          </a:solidFill>
                          <a:latin typeface="微软雅黑"/>
                          <a:cs typeface="微软雅黑"/>
                        </a:rPr>
                        <a:t>玩 玩 具</a:t>
                      </a:r>
                      <a:endParaRPr sz="1000">
                        <a:latin typeface="微软雅黑"/>
                        <a:cs typeface="微软雅黑"/>
                      </a:endParaRPr>
                    </a:p>
                  </a:txBody>
                  <a:tcPr marL="0" marR="0" marT="123189" marB="0">
                    <a:lnT w="3175">
                      <a:solidFill>
                        <a:srgbClr val="585858"/>
                      </a:solidFill>
                      <a:prstDash val="solid"/>
                    </a:lnT>
                  </a:tcPr>
                </a:tc>
                <a:tc rowSpan="5">
                  <a:txBody>
                    <a:bodyPr vert="horz" wrap="square"/>
                    <a:lstStyle/>
                    <a:p>
                      <a:pPr marL="132715" marR="144780" algn="just">
                        <a:lnSpc>
                          <a:spcPts val="1000"/>
                        </a:lnSpc>
                        <a:spcBef>
                          <a:spcPts val="969"/>
                        </a:spcBef>
                      </a:pPr>
                      <a:r>
                        <a:rPr sz="1000">
                          <a:solidFill>
                            <a:srgbClr val="585858"/>
                          </a:solidFill>
                          <a:latin typeface="微软雅黑"/>
                          <a:cs typeface="微软雅黑"/>
                        </a:rPr>
                        <a:t>看 小 说</a:t>
                      </a:r>
                      <a:endParaRPr sz="1000">
                        <a:latin typeface="微软雅黑"/>
                        <a:cs typeface="微软雅黑"/>
                      </a:endParaRPr>
                    </a:p>
                  </a:txBody>
                  <a:tcPr marL="0" marR="0" marT="123189" marB="0">
                    <a:lnT w="3175">
                      <a:solidFill>
                        <a:srgbClr val="585858"/>
                      </a:solidFill>
                      <a:prstDash val="solid"/>
                    </a:lnT>
                  </a:tcPr>
                </a:tc>
                <a:extLst>
                  <a:ext uri="{0D108BD9-81ED-4DB2-BD59-A6C34878D82A}">
                    <a16:rowId xmlns:a16="http://schemas.microsoft.com/office/drawing/2014/main" val="10001"/>
                  </a:ext>
                </a:extLst>
              </a:tr>
              <a:tr h="0">
                <a:tc>
                  <a:txBody>
                    <a:bodyPr vert="horz" wrap="square"/>
                    <a:lstStyle/>
                    <a:p>
                      <a:pPr marR="10160" algn="ctr">
                        <a:lnSpc>
                          <a:spcPts val="894"/>
                        </a:lnSpc>
                      </a:pPr>
                      <a:r>
                        <a:rPr sz="1000">
                          <a:solidFill>
                            <a:srgbClr val="585858"/>
                          </a:solidFill>
                          <a:latin typeface="微软雅黑"/>
                          <a:cs typeface="微软雅黑"/>
                        </a:rPr>
                        <a:t>影</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40005" algn="ctr">
                        <a:lnSpc>
                          <a:spcPts val="894"/>
                        </a:lnSpc>
                      </a:pPr>
                      <a:r>
                        <a:rPr sz="1000">
                          <a:solidFill>
                            <a:srgbClr val="585858"/>
                          </a:solidFill>
                          <a:latin typeface="微软雅黑"/>
                          <a:cs typeface="微软雅黑"/>
                        </a:rPr>
                        <a:t>短</a:t>
                      </a:r>
                      <a:endParaRPr sz="1000">
                        <a:latin typeface="微软雅黑"/>
                        <a:cs typeface="微软雅黑"/>
                      </a:endParaRPr>
                    </a:p>
                  </a:txBody>
                  <a:tcPr marL="0" marR="0" marT="0" marB="0">
                    <a:lnR w="28575">
                      <a:solidFill>
                        <a:srgbClr val="F38285"/>
                      </a:solidFill>
                      <a:prstDash val="solid"/>
                    </a:lnR>
                  </a:tcPr>
                </a:tc>
                <a:tc vMerge="1">
                  <a:txBody>
                    <a:bodyPr vert="horz" wrap="square"/>
                    <a:lstStyle/>
                    <a:p>
                      <a:endParaRPr/>
                    </a:p>
                  </a:txBody>
                  <a:tcPr marL="0" marR="0" marT="123189" marB="0">
                    <a:lnL w="28575">
                      <a:solidFill>
                        <a:srgbClr val="F38285"/>
                      </a:solidFill>
                      <a:prstDash val="solid"/>
                    </a:lnL>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extLst>
                  <a:ext uri="{0D108BD9-81ED-4DB2-BD59-A6C34878D82A}">
                    <a16:rowId xmlns:a16="http://schemas.microsoft.com/office/drawing/2014/main" val="10002"/>
                  </a:ext>
                </a:extLst>
              </a:tr>
              <a:tr h="0">
                <a:tc>
                  <a:txBody>
                    <a:bodyPr vert="horz" wrap="square"/>
                    <a:lstStyle/>
                    <a:p>
                      <a:pPr marR="10160" algn="ctr">
                        <a:lnSpc>
                          <a:spcPts val="894"/>
                        </a:lnSpc>
                      </a:pPr>
                      <a:r>
                        <a:rPr sz="1000">
                          <a:solidFill>
                            <a:srgbClr val="585858"/>
                          </a:solidFill>
                          <a:latin typeface="微软雅黑"/>
                          <a:cs typeface="微软雅黑"/>
                        </a:rPr>
                        <a:t>视</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40005" algn="ctr">
                        <a:lnSpc>
                          <a:spcPts val="894"/>
                        </a:lnSpc>
                      </a:pPr>
                      <a:r>
                        <a:rPr sz="1000">
                          <a:solidFill>
                            <a:srgbClr val="585858"/>
                          </a:solidFill>
                          <a:latin typeface="微软雅黑"/>
                          <a:cs typeface="微软雅黑"/>
                        </a:rPr>
                        <a:t>视</a:t>
                      </a:r>
                      <a:endParaRPr sz="1000">
                        <a:latin typeface="微软雅黑"/>
                        <a:cs typeface="微软雅黑"/>
                      </a:endParaRPr>
                    </a:p>
                  </a:txBody>
                  <a:tcPr marL="0" marR="0" marT="0" marB="0">
                    <a:lnR w="28575">
                      <a:solidFill>
                        <a:srgbClr val="F38285"/>
                      </a:solidFill>
                      <a:prstDash val="solid"/>
                    </a:lnR>
                  </a:tcPr>
                </a:tc>
                <a:tc vMerge="1">
                  <a:txBody>
                    <a:bodyPr vert="horz" wrap="square"/>
                    <a:lstStyle/>
                    <a:p>
                      <a:endParaRPr/>
                    </a:p>
                  </a:txBody>
                  <a:tcPr marL="0" marR="0" marT="123189" marB="0">
                    <a:lnL w="28575">
                      <a:solidFill>
                        <a:srgbClr val="F38285"/>
                      </a:solidFill>
                      <a:prstDash val="solid"/>
                    </a:lnL>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extLst>
                  <a:ext uri="{0D108BD9-81ED-4DB2-BD59-A6C34878D82A}">
                    <a16:rowId xmlns:a16="http://schemas.microsoft.com/office/drawing/2014/main" val="10003"/>
                  </a:ext>
                </a:extLst>
              </a:tr>
              <a:tr h="0">
                <a:tc>
                  <a:txBody>
                    <a:bodyPr vert="horz" wrap="square"/>
                    <a:lstStyle/>
                    <a:p>
                      <a:pPr marR="10160" algn="ctr">
                        <a:lnSpc>
                          <a:spcPts val="894"/>
                        </a:lnSpc>
                      </a:pPr>
                      <a:r>
                        <a:rPr sz="1000">
                          <a:solidFill>
                            <a:srgbClr val="585858"/>
                          </a:solidFill>
                          <a:latin typeface="微软雅黑"/>
                          <a:cs typeface="微软雅黑"/>
                        </a:rPr>
                        <a:t>综</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40005" algn="ctr">
                        <a:lnSpc>
                          <a:spcPts val="894"/>
                        </a:lnSpc>
                      </a:pPr>
                      <a:r>
                        <a:rPr sz="1000">
                          <a:solidFill>
                            <a:srgbClr val="585858"/>
                          </a:solidFill>
                          <a:latin typeface="微软雅黑"/>
                          <a:cs typeface="微软雅黑"/>
                        </a:rPr>
                        <a:t>频</a:t>
                      </a:r>
                      <a:endParaRPr sz="1000">
                        <a:latin typeface="微软雅黑"/>
                        <a:cs typeface="微软雅黑"/>
                      </a:endParaRPr>
                    </a:p>
                  </a:txBody>
                  <a:tcPr marL="0" marR="0" marT="0" marB="0">
                    <a:lnR w="28575">
                      <a:solidFill>
                        <a:srgbClr val="F38285"/>
                      </a:solidFill>
                      <a:prstDash val="solid"/>
                    </a:lnR>
                  </a:tcPr>
                </a:tc>
                <a:tc vMerge="1">
                  <a:txBody>
                    <a:bodyPr vert="horz" wrap="square"/>
                    <a:lstStyle/>
                    <a:p>
                      <a:endParaRPr/>
                    </a:p>
                  </a:txBody>
                  <a:tcPr marL="0" marR="0" marT="123189" marB="0">
                    <a:lnL w="28575">
                      <a:solidFill>
                        <a:srgbClr val="F38285"/>
                      </a:solidFill>
                      <a:prstDash val="solid"/>
                    </a:lnL>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extLst>
                  <a:ext uri="{0D108BD9-81ED-4DB2-BD59-A6C34878D82A}">
                    <a16:rowId xmlns:a16="http://schemas.microsoft.com/office/drawing/2014/main" val="10004"/>
                  </a:ext>
                </a:extLst>
              </a:tr>
              <a:tr h="271170">
                <a:tc>
                  <a:txBody>
                    <a:bodyPr vert="horz" wrap="square"/>
                    <a:lstStyle/>
                    <a:p>
                      <a:pPr marR="10160" algn="ctr">
                        <a:lnSpc>
                          <a:spcPts val="1095"/>
                        </a:lnSpc>
                      </a:pPr>
                      <a:r>
                        <a:rPr sz="1000">
                          <a:solidFill>
                            <a:srgbClr val="585858"/>
                          </a:solidFill>
                          <a:latin typeface="微软雅黑"/>
                          <a:cs typeface="微软雅黑"/>
                        </a:rPr>
                        <a:t>艺</a:t>
                      </a:r>
                      <a:endParaRPr sz="1000">
                        <a:latin typeface="微软雅黑"/>
                        <a:cs typeface="微软雅黑"/>
                      </a:endParaRPr>
                    </a:p>
                  </a:txBody>
                  <a:tcPr marL="0" marR="0" marT="0" marB="0">
                    <a:lnL w="28575">
                      <a:solidFill>
                        <a:srgbClr val="F38285"/>
                      </a:solidFill>
                      <a:prstDash val="solid"/>
                    </a:lnL>
                    <a:lnB w="28575">
                      <a:solidFill>
                        <a:srgbClr val="F38285"/>
                      </a:solidFill>
                      <a:prstDash val="solid"/>
                    </a:lnB>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B w="28575">
                      <a:solidFill>
                        <a:srgbClr val="F38285"/>
                      </a:solidFill>
                      <a:prstDash val="solid"/>
                    </a:lnB>
                  </a:tcPr>
                </a:tc>
                <a:tc vMerge="1">
                  <a:txBody>
                    <a:bodyPr vert="horz" wrap="square"/>
                    <a:lstStyle/>
                    <a:p>
                      <a:endParaRPr/>
                    </a:p>
                  </a:txBody>
                  <a:tcPr marL="0" marR="0" marT="123189" marB="0">
                    <a:lnL w="28575">
                      <a:solidFill>
                        <a:srgbClr val="F38285"/>
                      </a:solidFill>
                      <a:prstDash val="solid"/>
                    </a:lnL>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3825"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tc vMerge="1">
                  <a:txBody>
                    <a:bodyPr vert="horz" wrap="square"/>
                    <a:lstStyle/>
                    <a:p>
                      <a:endParaRPr/>
                    </a:p>
                  </a:txBody>
                  <a:tcPr marL="0" marR="0" marT="123189" marB="0">
                    <a:lnT w="3175">
                      <a:solidFill>
                        <a:srgbClr val="585858"/>
                      </a:solidFill>
                      <a:prstDash val="solid"/>
                    </a:lnT>
                  </a:tcPr>
                </a:tc>
                <a:extLst>
                  <a:ext uri="{0D108BD9-81ED-4DB2-BD59-A6C34878D82A}">
                    <a16:rowId xmlns:a16="http://schemas.microsoft.com/office/drawing/2014/main" val="10005"/>
                  </a:ext>
                </a:extLst>
              </a:tr>
            </a:tbl>
          </a:graphicData>
        </a:graphic>
      </p:graphicFrame>
      <p:sp>
        <p:nvSpPr>
          <p:cNvPr id="33" name="object 33"/>
          <p:cNvSpPr txBox="1"/>
          <p:nvPr/>
        </p:nvSpPr>
        <p:spPr>
          <a:xfrm>
            <a:off x="1867916" y="2599435"/>
            <a:ext cx="119634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3-6岁（幼儿园）</a:t>
            </a:r>
            <a:endParaRPr sz="1200">
              <a:latin typeface="微软雅黑"/>
              <a:cs typeface="微软雅黑"/>
            </a:endParaRPr>
          </a:p>
        </p:txBody>
      </p:sp>
      <p:sp>
        <p:nvSpPr>
          <p:cNvPr id="34" name="object 34"/>
          <p:cNvSpPr txBox="1"/>
          <p:nvPr/>
        </p:nvSpPr>
        <p:spPr>
          <a:xfrm>
            <a:off x="4925695" y="2232406"/>
            <a:ext cx="2341880" cy="57531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05"/>
              </a:spcBef>
            </a:pPr>
            <a:r>
              <a:rPr sz="1400" b="1">
                <a:solidFill>
                  <a:srgbClr val="404040"/>
                </a:solidFill>
                <a:latin typeface="微软雅黑"/>
                <a:cs typeface="微软雅黑"/>
              </a:rPr>
              <a:t>儿童在家主要的休闲娱</a:t>
            </a:r>
            <a:r>
              <a:rPr sz="1400" b="1" spc="-15">
                <a:solidFill>
                  <a:srgbClr val="404040"/>
                </a:solidFill>
                <a:latin typeface="微软雅黑"/>
                <a:cs typeface="微软雅黑"/>
              </a:rPr>
              <a:t>乐</a:t>
            </a:r>
            <a:r>
              <a:rPr sz="1400" b="1">
                <a:solidFill>
                  <a:srgbClr val="404040"/>
                </a:solidFill>
                <a:latin typeface="微软雅黑"/>
                <a:cs typeface="微软雅黑"/>
              </a:rPr>
              <a:t>活动</a:t>
            </a:r>
            <a:endParaRPr sz="1400">
              <a:latin typeface="微软雅黑"/>
              <a:cs typeface="微软雅黑"/>
            </a:endParaRPr>
          </a:p>
          <a:p>
            <a:pPr algn="ctr">
              <a:lnSpc>
                <a:spcPct val="100000"/>
              </a:lnSpc>
              <a:spcBef>
                <a:spcPts val="1205"/>
              </a:spcBef>
            </a:pPr>
            <a:r>
              <a:rPr sz="1200" b="1">
                <a:solidFill>
                  <a:srgbClr val="585858"/>
                </a:solidFill>
                <a:latin typeface="微软雅黑"/>
                <a:cs typeface="微软雅黑"/>
              </a:rPr>
              <a:t>6-12岁（小学）</a:t>
            </a:r>
            <a:endParaRPr sz="1200">
              <a:latin typeface="微软雅黑"/>
              <a:cs typeface="微软雅黑"/>
            </a:endParaRPr>
          </a:p>
        </p:txBody>
      </p:sp>
      <p:sp>
        <p:nvSpPr>
          <p:cNvPr id="35" name="object 35"/>
          <p:cNvSpPr txBox="1"/>
          <p:nvPr/>
        </p:nvSpPr>
        <p:spPr>
          <a:xfrm>
            <a:off x="9146285" y="2599435"/>
            <a:ext cx="123317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12</a:t>
            </a:r>
            <a:r>
              <a:rPr sz="1200" b="1" spc="5">
                <a:solidFill>
                  <a:srgbClr val="585858"/>
                </a:solidFill>
                <a:latin typeface="微软雅黑"/>
                <a:cs typeface="微软雅黑"/>
              </a:rPr>
              <a:t>-</a:t>
            </a:r>
            <a:r>
              <a:rPr sz="1200" b="1">
                <a:solidFill>
                  <a:srgbClr val="585858"/>
                </a:solidFill>
                <a:latin typeface="微软雅黑"/>
                <a:cs typeface="微软雅黑"/>
              </a:rPr>
              <a:t>18岁（中学）</a:t>
            </a:r>
            <a:endParaRPr sz="1200">
              <a:latin typeface="微软雅黑"/>
              <a:cs typeface="微软雅黑"/>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5380355" cy="514350"/>
          </a:xfrm>
          <a:prstGeom prst="rect">
            <a:avLst/>
          </a:prstGeom>
        </p:spPr>
        <p:txBody>
          <a:bodyPr vert="horz" wrap="square" lIns="0" tIns="13335" rIns="0" bIns="0" rtlCol="0">
            <a:spAutoFit/>
          </a:bodyPr>
          <a:lstStyle/>
          <a:p>
            <a:pPr marL="12700">
              <a:lnSpc>
                <a:spcPct val="100000"/>
              </a:lnSpc>
              <a:spcBef>
                <a:spcPts val="105"/>
              </a:spcBef>
            </a:pPr>
            <a:r>
              <a:rPr/>
              <a:t>儿童的家庭生活</a:t>
            </a:r>
            <a:r>
              <a:rPr spc="-5"/>
              <a:t>——</a:t>
            </a:r>
            <a:r>
              <a:rPr/>
              <a:t>活动场景</a:t>
            </a:r>
          </a:p>
        </p:txBody>
      </p:sp>
      <p:sp>
        <p:nvSpPr>
          <p:cNvPr id="4" name="object 4"/>
          <p:cNvSpPr txBox="1"/>
          <p:nvPr/>
        </p:nvSpPr>
        <p:spPr>
          <a:xfrm>
            <a:off x="532282" y="6301232"/>
            <a:ext cx="11025505" cy="26987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800">
                <a:solidFill>
                  <a:srgbClr val="7E7E7E"/>
                </a:solidFill>
                <a:latin typeface="微软雅黑"/>
                <a:cs typeface="微软雅黑"/>
              </a:rPr>
              <a:t>样本：在家写作业儿童</a:t>
            </a:r>
            <a:r>
              <a:rPr sz="800" spc="-15">
                <a:solidFill>
                  <a:srgbClr val="7E7E7E"/>
                </a:solidFill>
                <a:latin typeface="微软雅黑"/>
                <a:cs typeface="微软雅黑"/>
              </a:rPr>
              <a:t>的</a:t>
            </a:r>
            <a:r>
              <a:rPr sz="800">
                <a:solidFill>
                  <a:srgbClr val="7E7E7E"/>
                </a:solidFill>
                <a:latin typeface="微软雅黑"/>
                <a:cs typeface="微软雅黑"/>
              </a:rPr>
              <a:t>家长</a:t>
            </a:r>
            <a:r>
              <a:rPr sz="800" spc="-15">
                <a:solidFill>
                  <a:srgbClr val="7E7E7E"/>
                </a:solidFill>
                <a:latin typeface="微软雅黑"/>
                <a:cs typeface="微软雅黑"/>
              </a:rPr>
              <a:t>群</a:t>
            </a:r>
            <a:r>
              <a:rPr sz="800">
                <a:solidFill>
                  <a:srgbClr val="7E7E7E"/>
                </a:solidFill>
                <a:latin typeface="微软雅黑"/>
                <a:cs typeface="微软雅黑"/>
              </a:rPr>
              <a:t>体</a:t>
            </a:r>
            <a:r>
              <a:rPr sz="800" spc="-5">
                <a:solidFill>
                  <a:srgbClr val="7E7E7E"/>
                </a:solidFill>
                <a:latin typeface="微软雅黑"/>
                <a:cs typeface="微软雅黑"/>
              </a:rPr>
              <a:t>N=1026，</a:t>
            </a:r>
            <a:r>
              <a:rPr sz="800">
                <a:solidFill>
                  <a:srgbClr val="7E7E7E"/>
                </a:solidFill>
                <a:latin typeface="微软雅黑"/>
                <a:cs typeface="微软雅黑"/>
              </a:rPr>
              <a:t>幼儿园</a:t>
            </a:r>
            <a:r>
              <a:rPr sz="800" spc="-5">
                <a:solidFill>
                  <a:srgbClr val="7E7E7E"/>
                </a:solidFill>
                <a:latin typeface="微软雅黑"/>
                <a:cs typeface="微软雅黑"/>
              </a:rPr>
              <a:t>N=281，</a:t>
            </a:r>
            <a:r>
              <a:rPr sz="800">
                <a:solidFill>
                  <a:srgbClr val="7E7E7E"/>
                </a:solidFill>
                <a:latin typeface="微软雅黑"/>
                <a:cs typeface="微软雅黑"/>
              </a:rPr>
              <a:t>小</a:t>
            </a:r>
            <a:r>
              <a:rPr sz="800" spc="-5">
                <a:solidFill>
                  <a:srgbClr val="7E7E7E"/>
                </a:solidFill>
                <a:latin typeface="微软雅黑"/>
                <a:cs typeface="微软雅黑"/>
              </a:rPr>
              <a:t>学N=</a:t>
            </a:r>
            <a:r>
              <a:rPr sz="800" spc="15">
                <a:solidFill>
                  <a:srgbClr val="7E7E7E"/>
                </a:solidFill>
                <a:latin typeface="微软雅黑"/>
                <a:cs typeface="微软雅黑"/>
              </a:rPr>
              <a:t> </a:t>
            </a:r>
            <a:r>
              <a:rPr sz="800" spc="-5">
                <a:solidFill>
                  <a:srgbClr val="7E7E7E"/>
                </a:solidFill>
                <a:latin typeface="微软雅黑"/>
                <a:cs typeface="微软雅黑"/>
              </a:rPr>
              <a:t>357</a:t>
            </a:r>
            <a:r>
              <a:rPr sz="800" spc="7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35">
                <a:solidFill>
                  <a:srgbClr val="7E7E7E"/>
                </a:solidFill>
                <a:latin typeface="微软雅黑"/>
                <a:cs typeface="微软雅黑"/>
              </a:rPr>
              <a:t> </a:t>
            </a:r>
            <a:r>
              <a:rPr sz="800" spc="-5">
                <a:solidFill>
                  <a:srgbClr val="7E7E7E"/>
                </a:solidFill>
                <a:latin typeface="微软雅黑"/>
                <a:cs typeface="微软雅黑"/>
              </a:rPr>
              <a:t>388；</a:t>
            </a:r>
            <a:r>
              <a:rPr sz="800">
                <a:solidFill>
                  <a:srgbClr val="7E7E7E"/>
                </a:solidFill>
                <a:latin typeface="微软雅黑"/>
                <a:cs typeface="微软雅黑"/>
              </a:rPr>
              <a:t>在家素质类特长培养儿童的家长群</a:t>
            </a:r>
            <a:r>
              <a:rPr sz="800" spc="-10">
                <a:solidFill>
                  <a:srgbClr val="7E7E7E"/>
                </a:solidFill>
                <a:latin typeface="微软雅黑"/>
                <a:cs typeface="微软雅黑"/>
              </a:rPr>
              <a:t>体</a:t>
            </a:r>
            <a:r>
              <a:rPr sz="800" spc="-5">
                <a:solidFill>
                  <a:srgbClr val="7E7E7E"/>
                </a:solidFill>
                <a:latin typeface="微软雅黑"/>
                <a:cs typeface="微软雅黑"/>
              </a:rPr>
              <a:t>N=707，</a:t>
            </a:r>
            <a:r>
              <a:rPr sz="800">
                <a:solidFill>
                  <a:srgbClr val="7E7E7E"/>
                </a:solidFill>
                <a:latin typeface="微软雅黑"/>
                <a:cs typeface="微软雅黑"/>
              </a:rPr>
              <a:t>幼儿园</a:t>
            </a:r>
            <a:r>
              <a:rPr sz="800" spc="-5">
                <a:solidFill>
                  <a:srgbClr val="7E7E7E"/>
                </a:solidFill>
                <a:latin typeface="微软雅黑"/>
                <a:cs typeface="微软雅黑"/>
              </a:rPr>
              <a:t>N=236，</a:t>
            </a:r>
            <a:r>
              <a:rPr sz="800">
                <a:solidFill>
                  <a:srgbClr val="7E7E7E"/>
                </a:solidFill>
                <a:latin typeface="微软雅黑"/>
                <a:cs typeface="微软雅黑"/>
              </a:rPr>
              <a:t>小学N=</a:t>
            </a:r>
            <a:r>
              <a:rPr sz="800" spc="15">
                <a:solidFill>
                  <a:srgbClr val="7E7E7E"/>
                </a:solidFill>
                <a:latin typeface="微软雅黑"/>
                <a:cs typeface="微软雅黑"/>
              </a:rPr>
              <a:t> </a:t>
            </a:r>
            <a:r>
              <a:rPr sz="800" spc="-5">
                <a:solidFill>
                  <a:srgbClr val="7E7E7E"/>
                </a:solidFill>
                <a:latin typeface="微软雅黑"/>
                <a:cs typeface="微软雅黑"/>
              </a:rPr>
              <a:t>248</a:t>
            </a:r>
            <a:r>
              <a:rPr sz="800" spc="7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35">
                <a:solidFill>
                  <a:srgbClr val="7E7E7E"/>
                </a:solidFill>
                <a:latin typeface="微软雅黑"/>
                <a:cs typeface="微软雅黑"/>
              </a:rPr>
              <a:t> </a:t>
            </a:r>
            <a:r>
              <a:rPr sz="800" spc="-5">
                <a:solidFill>
                  <a:srgbClr val="7E7E7E"/>
                </a:solidFill>
                <a:latin typeface="微软雅黑"/>
                <a:cs typeface="微软雅黑"/>
              </a:rPr>
              <a:t>223；</a:t>
            </a:r>
            <a:r>
              <a:rPr sz="800">
                <a:solidFill>
                  <a:srgbClr val="7E7E7E"/>
                </a:solidFill>
                <a:latin typeface="微软雅黑"/>
                <a:cs typeface="微软雅黑"/>
              </a:rPr>
              <a:t>在家运动儿童的家长群体</a:t>
            </a:r>
            <a:r>
              <a:rPr sz="800" spc="-5">
                <a:solidFill>
                  <a:srgbClr val="7E7E7E"/>
                </a:solidFill>
                <a:latin typeface="微软雅黑"/>
                <a:cs typeface="微软雅黑"/>
              </a:rPr>
              <a:t>N=541，</a:t>
            </a:r>
            <a:r>
              <a:rPr sz="800">
                <a:solidFill>
                  <a:srgbClr val="7E7E7E"/>
                </a:solidFill>
                <a:latin typeface="微软雅黑"/>
                <a:cs typeface="微软雅黑"/>
              </a:rPr>
              <a:t>幼儿园</a:t>
            </a:r>
            <a:r>
              <a:rPr sz="800" spc="-5">
                <a:solidFill>
                  <a:srgbClr val="7E7E7E"/>
                </a:solidFill>
                <a:latin typeface="微软雅黑"/>
                <a:cs typeface="微软雅黑"/>
              </a:rPr>
              <a:t>N=169，</a:t>
            </a:r>
            <a:r>
              <a:rPr sz="800">
                <a:solidFill>
                  <a:srgbClr val="7E7E7E"/>
                </a:solidFill>
                <a:latin typeface="微软雅黑"/>
                <a:cs typeface="微软雅黑"/>
              </a:rPr>
              <a:t>小学</a:t>
            </a:r>
            <a:r>
              <a:rPr sz="800" spc="-5">
                <a:solidFill>
                  <a:srgbClr val="7E7E7E"/>
                </a:solidFill>
                <a:latin typeface="微软雅黑"/>
                <a:cs typeface="微软雅黑"/>
              </a:rPr>
              <a:t>N=  176</a:t>
            </a:r>
            <a:r>
              <a:rPr sz="800" spc="20">
                <a:solidFill>
                  <a:srgbClr val="7E7E7E"/>
                </a:solidFill>
                <a:latin typeface="微软雅黑"/>
                <a:cs typeface="微软雅黑"/>
              </a:rPr>
              <a:t> </a:t>
            </a:r>
            <a:r>
              <a:rPr sz="800">
                <a:solidFill>
                  <a:srgbClr val="7E7E7E"/>
                </a:solidFill>
                <a:latin typeface="微软雅黑"/>
                <a:cs typeface="微软雅黑"/>
              </a:rPr>
              <a:t>，中学N=</a:t>
            </a:r>
            <a:r>
              <a:rPr sz="800" spc="-30">
                <a:solidFill>
                  <a:srgbClr val="7E7E7E"/>
                </a:solidFill>
                <a:latin typeface="微软雅黑"/>
                <a:cs typeface="微软雅黑"/>
              </a:rPr>
              <a:t> </a:t>
            </a:r>
            <a:r>
              <a:rPr sz="800" spc="-5">
                <a:solidFill>
                  <a:srgbClr val="7E7E7E"/>
                </a:solidFill>
                <a:latin typeface="微软雅黑"/>
                <a:cs typeface="微软雅黑"/>
              </a:rPr>
              <a:t>196；</a:t>
            </a:r>
            <a:r>
              <a:rPr sz="800">
                <a:solidFill>
                  <a:srgbClr val="7E7E7E"/>
                </a:solidFill>
                <a:latin typeface="微软雅黑"/>
                <a:cs typeface="微软雅黑"/>
              </a:rPr>
              <a:t>在家休闲儿童的家长群体</a:t>
            </a:r>
            <a:r>
              <a:rPr sz="800" spc="-5">
                <a:solidFill>
                  <a:srgbClr val="7E7E7E"/>
                </a:solidFill>
                <a:latin typeface="微软雅黑"/>
                <a:cs typeface="微软雅黑"/>
              </a:rPr>
              <a:t>N=945，</a:t>
            </a:r>
            <a:r>
              <a:rPr sz="800">
                <a:solidFill>
                  <a:srgbClr val="7E7E7E"/>
                </a:solidFill>
                <a:latin typeface="微软雅黑"/>
                <a:cs typeface="微软雅黑"/>
              </a:rPr>
              <a:t>幼儿园</a:t>
            </a:r>
            <a:r>
              <a:rPr sz="800" spc="-5">
                <a:solidFill>
                  <a:srgbClr val="7E7E7E"/>
                </a:solidFill>
                <a:latin typeface="微软雅黑"/>
                <a:cs typeface="微软雅黑"/>
              </a:rPr>
              <a:t>N=347，</a:t>
            </a:r>
            <a:r>
              <a:rPr sz="800">
                <a:solidFill>
                  <a:srgbClr val="7E7E7E"/>
                </a:solidFill>
                <a:latin typeface="微软雅黑"/>
                <a:cs typeface="微软雅黑"/>
              </a:rPr>
              <a:t>小学</a:t>
            </a:r>
            <a:r>
              <a:rPr sz="800" spc="-5">
                <a:solidFill>
                  <a:srgbClr val="7E7E7E"/>
                </a:solidFill>
                <a:latin typeface="微软雅黑"/>
                <a:cs typeface="微软雅黑"/>
              </a:rPr>
              <a:t>N=</a:t>
            </a:r>
            <a:r>
              <a:rPr sz="800" spc="-30">
                <a:solidFill>
                  <a:srgbClr val="7E7E7E"/>
                </a:solidFill>
                <a:latin typeface="微软雅黑"/>
                <a:cs typeface="微软雅黑"/>
              </a:rPr>
              <a:t> </a:t>
            </a:r>
            <a:r>
              <a:rPr sz="800" spc="-5">
                <a:solidFill>
                  <a:srgbClr val="7E7E7E"/>
                </a:solidFill>
                <a:latin typeface="微软雅黑"/>
                <a:cs typeface="微软雅黑"/>
              </a:rPr>
              <a:t>324</a:t>
            </a:r>
            <a:r>
              <a:rPr sz="800" spc="1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20">
                <a:solidFill>
                  <a:srgbClr val="7E7E7E"/>
                </a:solidFill>
                <a:latin typeface="微软雅黑"/>
                <a:cs typeface="微软雅黑"/>
              </a:rPr>
              <a:t> </a:t>
            </a:r>
            <a:r>
              <a:rPr sz="800" spc="-5">
                <a:solidFill>
                  <a:srgbClr val="7E7E7E"/>
                </a:solidFill>
                <a:latin typeface="微软雅黑"/>
                <a:cs typeface="微软雅黑"/>
              </a:rPr>
              <a:t>274，</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p:txBody>
      </p:sp>
      <p:sp>
        <p:nvSpPr>
          <p:cNvPr id="5" name="object 5"/>
          <p:cNvSpPr txBox="1"/>
          <p:nvPr/>
        </p:nvSpPr>
        <p:spPr>
          <a:xfrm>
            <a:off x="526795" y="1061720"/>
            <a:ext cx="10998200" cy="13011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书桌是儿童学习和素质培养的主要场景，客厅等大空间是运动和休闲的主要场景</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针对孩子在家活动的主要场景，孩子投入最多的作业学习以在书桌前为主，另有一半的孩子会在书桌前完成素质类特长培养；而体育运动更多集中在客厅等较大空地</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上进行，休闲娱乐则是在床/沙发或客厅里进行。可见，书桌前是孩子在家写作业学习和素质特长培养的主要场景。</a:t>
            </a:r>
            <a:endParaRPr sz="1200">
              <a:latin typeface="微软雅黑"/>
              <a:cs typeface="微软雅黑"/>
            </a:endParaRPr>
          </a:p>
          <a:p>
            <a:pPr marL="141605" algn="ctr">
              <a:lnSpc>
                <a:spcPct val="100000"/>
              </a:lnSpc>
              <a:spcBef>
                <a:spcPts val="1030"/>
              </a:spcBef>
            </a:pPr>
            <a:r>
              <a:rPr sz="1400" b="1">
                <a:solidFill>
                  <a:srgbClr val="404040"/>
                </a:solidFill>
                <a:latin typeface="微软雅黑"/>
                <a:cs typeface="微软雅黑"/>
              </a:rPr>
              <a:t>孩子在家的主要活动场景</a:t>
            </a:r>
            <a:endParaRPr sz="1400">
              <a:latin typeface="微软雅黑"/>
              <a:cs typeface="微软雅黑"/>
            </a:endParaRPr>
          </a:p>
        </p:txBody>
      </p:sp>
      <p:sp>
        <p:nvSpPr>
          <p:cNvPr id="6" name="object 6"/>
          <p:cNvSpPr/>
          <p:nvPr/>
        </p:nvSpPr>
        <p:spPr>
          <a:xfrm>
            <a:off x="5266944" y="2996183"/>
            <a:ext cx="203200" cy="152400"/>
          </a:xfrm>
          <a:custGeom>
            <a:rect l="l" t="t" r="r" b="b"/>
            <a:pathLst>
              <a:path w="203200" h="152400">
                <a:moveTo>
                  <a:pt x="202691" y="15240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5160264" y="3403091"/>
            <a:ext cx="309880" cy="152400"/>
          </a:xfrm>
          <a:custGeom>
            <a:rect l="l" t="t" r="r" b="b"/>
            <a:pathLst>
              <a:path w="309879" h="152400">
                <a:moveTo>
                  <a:pt x="0" y="152400"/>
                </a:moveTo>
                <a:lnTo>
                  <a:pt x="309372"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5428488" y="2996183"/>
            <a:ext cx="100965" cy="152400"/>
          </a:xfrm>
          <a:custGeom>
            <a:rect l="l" t="t" r="r" b="b"/>
            <a:pathLst>
              <a:path w="100964" h="152400">
                <a:moveTo>
                  <a:pt x="100584" y="15240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5489447" y="3403091"/>
            <a:ext cx="40005" cy="152400"/>
          </a:xfrm>
          <a:custGeom>
            <a:rect l="l" t="t" r="r" b="b"/>
            <a:pathLst>
              <a:path w="40004" h="152400">
                <a:moveTo>
                  <a:pt x="0" y="152400"/>
                </a:moveTo>
                <a:lnTo>
                  <a:pt x="39624"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flipH="1">
            <a:off x="2892551" y="2665476"/>
            <a:ext cx="0" cy="1221105"/>
          </a:xfrm>
          <a:custGeom>
            <a:rect l="l" t="t" r="r" b="b"/>
            <a:pathLst>
              <a:path h="1221104">
                <a:moveTo>
                  <a:pt x="0" y="0"/>
                </a:moveTo>
                <a:lnTo>
                  <a:pt x="0" y="1220724"/>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11" name="object 11"/>
          <p:cNvGraphicFramePr>
            <a:graphicFrameLocks noGrp="1"/>
          </p:cNvGraphicFramePr>
          <p:nvPr/>
        </p:nvGraphicFramePr>
        <p:xfrm>
          <a:off x="2891027" y="2740151"/>
          <a:ext cx="2656839" cy="1323084"/>
        </p:xfrm>
        <a:graphic>
          <a:graphicData uri="http://schemas.openxmlformats.org/drawingml/2006/table">
            <a:tbl>
              <a:tblPr firstRow="1" bandRow="1">
                <a:tableStyleId>{2D5ABB26-0587-4C30-8999-92F81FD0307C}</a:tableStyleId>
              </a:tblPr>
              <a:tblGrid>
                <a:gridCol w="2267585">
                  <a:extLst>
                    <a:ext uri="{9D8B030D-6E8A-4147-A177-3AD203B41FA5}">
                      <a16:colId xmlns:a16="http://schemas.microsoft.com/office/drawing/2014/main" val="20000"/>
                    </a:ext>
                  </a:extLst>
                </a:gridCol>
                <a:gridCol w="116205">
                  <a:extLst>
                    <a:ext uri="{9D8B030D-6E8A-4147-A177-3AD203B41FA5}">
                      <a16:colId xmlns:a16="http://schemas.microsoft.com/office/drawing/2014/main" val="20001"/>
                    </a:ext>
                  </a:extLst>
                </a:gridCol>
                <a:gridCol w="161289">
                  <a:extLst>
                    <a:ext uri="{9D8B030D-6E8A-4147-A177-3AD203B41FA5}">
                      <a16:colId xmlns:a16="http://schemas.microsoft.com/office/drawing/2014/main" val="20002"/>
                    </a:ext>
                  </a:extLst>
                </a:gridCol>
                <a:gridCol w="111760">
                  <a:extLst>
                    <a:ext uri="{9D8B030D-6E8A-4147-A177-3AD203B41FA5}">
                      <a16:colId xmlns:a16="http://schemas.microsoft.com/office/drawing/2014/main" val="20003"/>
                    </a:ext>
                  </a:extLst>
                </a:gridCol>
              </a:tblGrid>
              <a:tr h="254507">
                <a:tc gridSpan="2">
                  <a:txBody>
                    <a:bodyPr vert="horz" wrap="square"/>
                    <a:lstStyle/>
                    <a:p>
                      <a:pPr marL="1003300">
                        <a:lnSpc>
                          <a:spcPct val="100000"/>
                        </a:lnSpc>
                        <a:spcBef>
                          <a:spcPts val="409"/>
                        </a:spcBef>
                        <a:tabLst>
                          <a:tab pos="2308860"/>
                        </a:tabLst>
                      </a:pPr>
                      <a:r>
                        <a:rPr sz="1000">
                          <a:solidFill>
                            <a:srgbClr val="585858"/>
                          </a:solidFill>
                          <a:latin typeface="微软雅黑"/>
                          <a:cs typeface="微软雅黑"/>
                        </a:rPr>
                        <a:t>89.3%	6</a:t>
                      </a:r>
                      <a:endParaRPr sz="1000">
                        <a:latin typeface="微软雅黑"/>
                        <a:cs typeface="微软雅黑"/>
                      </a:endParaRPr>
                    </a:p>
                  </a:txBody>
                  <a:tcPr marL="0" marR="0" marT="52069" marB="0">
                    <a:lnL w="3175">
                      <a:solidFill>
                        <a:srgbClr val="585858"/>
                      </a:solidFill>
                      <a:prstDash val="solid"/>
                    </a:lnL>
                    <a:solidFill>
                      <a:srgbClr val="B1D234"/>
                    </a:solidFill>
                  </a:tcPr>
                </a:tc>
                <a:tc hMerge="1">
                  <a:txBody>
                    <a:bodyPr vert="horz" wrap="square"/>
                    <a:lstStyle/>
                    <a:p>
                      <a:endParaRPr/>
                    </a:p>
                  </a:txBody>
                  <a:tcPr marL="0" marR="0" marT="0" marB="0"/>
                </a:tc>
                <a:tc>
                  <a:txBody>
                    <a:bodyPr vert="horz" wrap="square"/>
                    <a:lstStyle/>
                    <a:p>
                      <a:pPr marL="8890">
                        <a:lnSpc>
                          <a:spcPct val="100000"/>
                        </a:lnSpc>
                        <a:spcBef>
                          <a:spcPts val="409"/>
                        </a:spcBef>
                      </a:pPr>
                      <a:r>
                        <a:rPr sz="1000" spc="-5">
                          <a:solidFill>
                            <a:srgbClr val="585858"/>
                          </a:solidFill>
                          <a:latin typeface="微软雅黑"/>
                          <a:cs typeface="微软雅黑"/>
                        </a:rPr>
                        <a:t>.0</a:t>
                      </a:r>
                      <a:endParaRPr sz="1000">
                        <a:latin typeface="微软雅黑"/>
                        <a:cs typeface="微软雅黑"/>
                      </a:endParaRPr>
                    </a:p>
                  </a:txBody>
                  <a:tcPr marL="0" marR="0" marT="52069" marB="0">
                    <a:solidFill>
                      <a:srgbClr val="8AC53E"/>
                    </a:solidFill>
                  </a:tcPr>
                </a:tc>
                <a:tc>
                  <a:txBody>
                    <a:bodyPr vert="horz" wrap="square"/>
                    <a:lstStyle/>
                    <a:p>
                      <a:pPr>
                        <a:lnSpc>
                          <a:spcPct val="100000"/>
                        </a:lnSpc>
                        <a:spcBef>
                          <a:spcPts val="409"/>
                        </a:spcBef>
                      </a:pPr>
                      <a:r>
                        <a:rPr sz="1000">
                          <a:solidFill>
                            <a:srgbClr val="585858"/>
                          </a:solidFill>
                          <a:latin typeface="微软雅黑"/>
                          <a:cs typeface="微软雅黑"/>
                        </a:rPr>
                        <a:t>%</a:t>
                      </a:r>
                      <a:endParaRPr sz="1000">
                        <a:latin typeface="微软雅黑"/>
                        <a:cs typeface="微软雅黑"/>
                      </a:endParaRPr>
                    </a:p>
                  </a:txBody>
                  <a:tcPr marL="0" marR="0" marT="52069" marB="0">
                    <a:solidFill>
                      <a:srgbClr val="1EC7F3"/>
                    </a:solidFill>
                  </a:tcPr>
                </a:tc>
                <a:extLst>
                  <a:ext uri="{0D108BD9-81ED-4DB2-BD59-A6C34878D82A}">
                    <a16:rowId xmlns:a16="http://schemas.microsoft.com/office/drawing/2014/main" val="10000"/>
                  </a:ext>
                </a:extLst>
              </a:tr>
              <a:tr h="152400">
                <a:tc gridSpan="4">
                  <a:txBody>
                    <a:bodyPr vert="horz" wrap="square"/>
                    <a:lstStyle/>
                    <a:p>
                      <a:pPr>
                        <a:lnSpc>
                          <a:spcPct val="100000"/>
                        </a:lnSpc>
                      </a:pPr>
                      <a:endParaRPr sz="800">
                        <a:latin typeface="Times New Roman"/>
                        <a:cs typeface="Times New Roman"/>
                      </a:endParaRPr>
                    </a:p>
                  </a:txBody>
                  <a:tcPr marL="0" marR="0" marT="0" marB="0">
                    <a:lnL w="3175">
                      <a:solidFill>
                        <a:srgbClr val="585858"/>
                      </a:solidFill>
                      <a:prstDash val="solid"/>
                    </a:lnL>
                    <a:lnR w="3175">
                      <a:solidFill>
                        <a:srgbClr val="D9D9D9"/>
                      </a:solidFill>
                      <a:prstDash val="solid"/>
                    </a:lnR>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1"/>
                  </a:ext>
                </a:extLst>
              </a:tr>
              <a:tr h="254507">
                <a:tc gridSpan="4">
                  <a:txBody>
                    <a:bodyPr vert="horz" wrap="square"/>
                    <a:lstStyle/>
                    <a:p>
                      <a:pPr marL="1103630">
                        <a:lnSpc>
                          <a:spcPct val="100000"/>
                        </a:lnSpc>
                        <a:spcBef>
                          <a:spcPts val="415"/>
                        </a:spcBef>
                        <a:tabLst>
                          <a:tab pos="2459990"/>
                        </a:tabLst>
                      </a:pPr>
                      <a:r>
                        <a:rPr sz="1000">
                          <a:solidFill>
                            <a:srgbClr val="585858"/>
                          </a:solidFill>
                          <a:latin typeface="微软雅黑"/>
                          <a:cs typeface="微软雅黑"/>
                        </a:rPr>
                        <a:t>96.9%	2.2</a:t>
                      </a:r>
                      <a:endParaRPr sz="1000">
                        <a:latin typeface="微软雅黑"/>
                        <a:cs typeface="微软雅黑"/>
                      </a:endParaRPr>
                    </a:p>
                  </a:txBody>
                  <a:tcPr marL="0" marR="0" marT="52705" marB="0">
                    <a:lnL w="3175">
                      <a:solidFill>
                        <a:srgbClr val="585858"/>
                      </a:solidFill>
                      <a:prstDash val="solid"/>
                    </a:lnL>
                    <a:lnR w="28575">
                      <a:solidFill>
                        <a:srgbClr val="8AC53E"/>
                      </a:solidFill>
                      <a:prstDash val="solid"/>
                    </a:lnR>
                    <a:solidFill>
                      <a:srgbClr val="B1D234"/>
                    </a:solidFill>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2"/>
                  </a:ext>
                </a:extLst>
              </a:tr>
              <a:tr h="152400">
                <a:tc gridSpan="4">
                  <a:txBody>
                    <a:bodyPr vert="horz" wrap="square"/>
                    <a:lstStyle/>
                    <a:p>
                      <a:pPr>
                        <a:lnSpc>
                          <a:spcPct val="100000"/>
                        </a:lnSpc>
                      </a:pPr>
                      <a:endParaRPr sz="800">
                        <a:latin typeface="Times New Roman"/>
                        <a:cs typeface="Times New Roman"/>
                      </a:endParaRPr>
                    </a:p>
                  </a:txBody>
                  <a:tcPr marL="0" marR="0" marT="0" marB="0">
                    <a:lnL w="3175">
                      <a:solidFill>
                        <a:srgbClr val="585858"/>
                      </a:solidFill>
                      <a:prstDash val="solid"/>
                    </a:lnL>
                    <a:lnR w="3175">
                      <a:solidFill>
                        <a:srgbClr val="D9D9D9"/>
                      </a:solidFill>
                      <a:prstDash val="solid"/>
                    </a:lnR>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3"/>
                  </a:ext>
                </a:extLst>
              </a:tr>
              <a:tr h="254508">
                <a:tc>
                  <a:txBody>
                    <a:bodyPr vert="horz" wrap="square"/>
                    <a:lstStyle/>
                    <a:p>
                      <a:pPr algn="ctr">
                        <a:lnSpc>
                          <a:spcPct val="100000"/>
                        </a:lnSpc>
                        <a:spcBef>
                          <a:spcPts val="415"/>
                        </a:spcBef>
                      </a:pPr>
                      <a:r>
                        <a:rPr sz="1000" spc="-5">
                          <a:solidFill>
                            <a:srgbClr val="585858"/>
                          </a:solidFill>
                          <a:latin typeface="微软雅黑"/>
                          <a:cs typeface="微软雅黑"/>
                        </a:rPr>
                        <a:t>85.3%</a:t>
                      </a:r>
                      <a:endParaRPr sz="1000">
                        <a:latin typeface="微软雅黑"/>
                        <a:cs typeface="微软雅黑"/>
                      </a:endParaRPr>
                    </a:p>
                  </a:txBody>
                  <a:tcPr marL="0" marR="0" marT="52705" marB="0">
                    <a:lnL w="3175">
                      <a:solidFill>
                        <a:srgbClr val="585858"/>
                      </a:solidFill>
                      <a:prstDash val="solid"/>
                    </a:lnL>
                    <a:solidFill>
                      <a:srgbClr val="B1D234"/>
                    </a:solidFill>
                  </a:tcPr>
                </a:tc>
                <a:tc gridSpan="3">
                  <a:txBody>
                    <a:bodyPr vert="horz" wrap="square"/>
                    <a:lstStyle/>
                    <a:p>
                      <a:pPr>
                        <a:lnSpc>
                          <a:spcPct val="100000"/>
                        </a:lnSpc>
                        <a:spcBef>
                          <a:spcPts val="415"/>
                        </a:spcBef>
                      </a:pPr>
                      <a:r>
                        <a:rPr sz="1000" spc="-5">
                          <a:solidFill>
                            <a:srgbClr val="585858"/>
                          </a:solidFill>
                          <a:latin typeface="微软雅黑"/>
                          <a:cs typeface="微软雅黑"/>
                        </a:rPr>
                        <a:t>12.4%</a:t>
                      </a:r>
                      <a:endParaRPr sz="1000">
                        <a:latin typeface="微软雅黑"/>
                        <a:cs typeface="微软雅黑"/>
                      </a:endParaRPr>
                    </a:p>
                  </a:txBody>
                  <a:tcPr marL="0" marR="0" marT="52705" marB="0">
                    <a:lnR w="76200">
                      <a:solidFill>
                        <a:srgbClr val="1EC7F3"/>
                      </a:solidFill>
                      <a:prstDash val="solid"/>
                    </a:lnR>
                    <a:solidFill>
                      <a:srgbClr val="8AC53E"/>
                    </a:solidFill>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4"/>
                  </a:ext>
                </a:extLst>
              </a:tr>
            </a:tbl>
          </a:graphicData>
        </a:graphic>
      </p:graphicFrame>
      <p:sp>
        <p:nvSpPr>
          <p:cNvPr id="12" name="object 12"/>
          <p:cNvSpPr txBox="1"/>
          <p:nvPr/>
        </p:nvSpPr>
        <p:spPr>
          <a:xfrm>
            <a:off x="5520058" y="3189223"/>
            <a:ext cx="138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a:t>
            </a:r>
            <a:endParaRPr sz="1000">
              <a:latin typeface="微软雅黑"/>
              <a:cs typeface="微软雅黑"/>
            </a:endParaRPr>
          </a:p>
        </p:txBody>
      </p:sp>
      <p:sp>
        <p:nvSpPr>
          <p:cNvPr id="13" name="object 13"/>
          <p:cNvSpPr txBox="1"/>
          <p:nvPr/>
        </p:nvSpPr>
        <p:spPr>
          <a:xfrm>
            <a:off x="1805432" y="2778379"/>
            <a:ext cx="98869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3-6岁（幼儿园）</a:t>
            </a:r>
            <a:endParaRPr sz="1000">
              <a:latin typeface="微软雅黑"/>
              <a:cs typeface="微软雅黑"/>
            </a:endParaRPr>
          </a:p>
        </p:txBody>
      </p:sp>
      <p:sp>
        <p:nvSpPr>
          <p:cNvPr id="14" name="object 14"/>
          <p:cNvSpPr txBox="1"/>
          <p:nvPr/>
        </p:nvSpPr>
        <p:spPr>
          <a:xfrm>
            <a:off x="1857501" y="3184982"/>
            <a:ext cx="9372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6-12</a:t>
            </a:r>
            <a:r>
              <a:rPr sz="1000" spc="-10">
                <a:solidFill>
                  <a:srgbClr val="585858"/>
                </a:solidFill>
                <a:latin typeface="微软雅黑"/>
                <a:cs typeface="微软雅黑"/>
              </a:rPr>
              <a:t>岁（小学）</a:t>
            </a:r>
            <a:endParaRPr sz="1000">
              <a:latin typeface="微软雅黑"/>
              <a:cs typeface="微软雅黑"/>
            </a:endParaRPr>
          </a:p>
        </p:txBody>
      </p:sp>
      <p:sp>
        <p:nvSpPr>
          <p:cNvPr id="15" name="object 15"/>
          <p:cNvSpPr txBox="1"/>
          <p:nvPr/>
        </p:nvSpPr>
        <p:spPr>
          <a:xfrm>
            <a:off x="1783842" y="3592448"/>
            <a:ext cx="10115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12-18岁（中学）</a:t>
            </a:r>
            <a:endParaRPr sz="1000">
              <a:latin typeface="微软雅黑"/>
              <a:cs typeface="微软雅黑"/>
            </a:endParaRPr>
          </a:p>
        </p:txBody>
      </p:sp>
      <p:sp>
        <p:nvSpPr>
          <p:cNvPr id="16" name="object 16"/>
          <p:cNvSpPr txBox="1"/>
          <p:nvPr/>
        </p:nvSpPr>
        <p:spPr>
          <a:xfrm>
            <a:off x="866343" y="2755519"/>
            <a:ext cx="789305"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写作业学习</a:t>
            </a:r>
            <a:endParaRPr sz="1200">
              <a:latin typeface="微软雅黑"/>
              <a:cs typeface="微软雅黑"/>
            </a:endParaRPr>
          </a:p>
        </p:txBody>
      </p:sp>
      <p:sp>
        <p:nvSpPr>
          <p:cNvPr id="17" name="object 17"/>
          <p:cNvSpPr/>
          <p:nvPr/>
        </p:nvSpPr>
        <p:spPr>
          <a:xfrm>
            <a:off x="955547" y="3231388"/>
            <a:ext cx="609600" cy="414020"/>
          </a:xfrm>
          <a:custGeom>
            <a:rect l="l" t="t" r="r" b="b"/>
            <a:pathLst>
              <a:path w="609600" h="414020">
                <a:moveTo>
                  <a:pt x="577088" y="41910"/>
                </a:moveTo>
                <a:lnTo>
                  <a:pt x="32473" y="41910"/>
                </a:lnTo>
                <a:lnTo>
                  <a:pt x="19839" y="44450"/>
                </a:lnTo>
                <a:lnTo>
                  <a:pt x="9517" y="50800"/>
                </a:lnTo>
                <a:lnTo>
                  <a:pt x="2554" y="59689"/>
                </a:lnTo>
                <a:lnTo>
                  <a:pt x="0" y="71119"/>
                </a:lnTo>
                <a:lnTo>
                  <a:pt x="0" y="386080"/>
                </a:lnTo>
                <a:lnTo>
                  <a:pt x="2554" y="397509"/>
                </a:lnTo>
                <a:lnTo>
                  <a:pt x="9517" y="406400"/>
                </a:lnTo>
                <a:lnTo>
                  <a:pt x="19839" y="412750"/>
                </a:lnTo>
                <a:lnTo>
                  <a:pt x="32473" y="414019"/>
                </a:lnTo>
                <a:lnTo>
                  <a:pt x="577088" y="414019"/>
                </a:lnTo>
                <a:lnTo>
                  <a:pt x="589722" y="412750"/>
                </a:lnTo>
                <a:lnTo>
                  <a:pt x="600059" y="406400"/>
                </a:lnTo>
                <a:lnTo>
                  <a:pt x="607038" y="397509"/>
                </a:lnTo>
                <a:lnTo>
                  <a:pt x="609600" y="386080"/>
                </a:lnTo>
                <a:lnTo>
                  <a:pt x="609600" y="350519"/>
                </a:lnTo>
                <a:lnTo>
                  <a:pt x="102069" y="350519"/>
                </a:lnTo>
                <a:lnTo>
                  <a:pt x="102069" y="67310"/>
                </a:lnTo>
                <a:lnTo>
                  <a:pt x="123377" y="63500"/>
                </a:lnTo>
                <a:lnTo>
                  <a:pt x="165986" y="58419"/>
                </a:lnTo>
                <a:lnTo>
                  <a:pt x="606041" y="58419"/>
                </a:lnTo>
                <a:lnTo>
                  <a:pt x="600059" y="50800"/>
                </a:lnTo>
                <a:lnTo>
                  <a:pt x="589722" y="44450"/>
                </a:lnTo>
                <a:lnTo>
                  <a:pt x="577088" y="41910"/>
                </a:lnTo>
                <a:close/>
              </a:path>
              <a:path w="609600" h="414020">
                <a:moveTo>
                  <a:pt x="208415" y="342900"/>
                </a:moveTo>
                <a:lnTo>
                  <a:pt x="165943" y="342900"/>
                </a:lnTo>
                <a:lnTo>
                  <a:pt x="144664" y="344169"/>
                </a:lnTo>
                <a:lnTo>
                  <a:pt x="123362" y="346710"/>
                </a:lnTo>
                <a:lnTo>
                  <a:pt x="102069" y="350519"/>
                </a:lnTo>
                <a:lnTo>
                  <a:pt x="272262" y="350519"/>
                </a:lnTo>
                <a:lnTo>
                  <a:pt x="251019" y="346710"/>
                </a:lnTo>
                <a:lnTo>
                  <a:pt x="229717" y="344169"/>
                </a:lnTo>
                <a:lnTo>
                  <a:pt x="208415" y="342900"/>
                </a:lnTo>
                <a:close/>
              </a:path>
              <a:path w="609600" h="414020">
                <a:moveTo>
                  <a:pt x="401212" y="58419"/>
                </a:moveTo>
                <a:lnTo>
                  <a:pt x="208401" y="58419"/>
                </a:lnTo>
                <a:lnTo>
                  <a:pt x="250977" y="63500"/>
                </a:lnTo>
                <a:lnTo>
                  <a:pt x="272262" y="67310"/>
                </a:lnTo>
                <a:lnTo>
                  <a:pt x="272262" y="350519"/>
                </a:lnTo>
                <a:lnTo>
                  <a:pt x="337312" y="350519"/>
                </a:lnTo>
                <a:lnTo>
                  <a:pt x="337312" y="67310"/>
                </a:lnTo>
                <a:lnTo>
                  <a:pt x="358644" y="63500"/>
                </a:lnTo>
                <a:lnTo>
                  <a:pt x="401212" y="58419"/>
                </a:lnTo>
                <a:close/>
              </a:path>
              <a:path w="609600" h="414020">
                <a:moveTo>
                  <a:pt x="443662" y="342900"/>
                </a:moveTo>
                <a:lnTo>
                  <a:pt x="401141" y="342900"/>
                </a:lnTo>
                <a:lnTo>
                  <a:pt x="379857" y="344169"/>
                </a:lnTo>
                <a:lnTo>
                  <a:pt x="358572" y="346710"/>
                </a:lnTo>
                <a:lnTo>
                  <a:pt x="337312" y="350519"/>
                </a:lnTo>
                <a:lnTo>
                  <a:pt x="507492" y="350519"/>
                </a:lnTo>
                <a:lnTo>
                  <a:pt x="486231" y="346710"/>
                </a:lnTo>
                <a:lnTo>
                  <a:pt x="464947" y="344169"/>
                </a:lnTo>
                <a:lnTo>
                  <a:pt x="443662" y="342900"/>
                </a:lnTo>
                <a:close/>
              </a:path>
              <a:path w="609600" h="414020">
                <a:moveTo>
                  <a:pt x="606041" y="58419"/>
                </a:moveTo>
                <a:lnTo>
                  <a:pt x="443609" y="58419"/>
                </a:lnTo>
                <a:lnTo>
                  <a:pt x="486213" y="63500"/>
                </a:lnTo>
                <a:lnTo>
                  <a:pt x="507492" y="67310"/>
                </a:lnTo>
                <a:lnTo>
                  <a:pt x="507492" y="350519"/>
                </a:lnTo>
                <a:lnTo>
                  <a:pt x="609600" y="350519"/>
                </a:lnTo>
                <a:lnTo>
                  <a:pt x="609600" y="71119"/>
                </a:lnTo>
                <a:lnTo>
                  <a:pt x="607038" y="59689"/>
                </a:lnTo>
                <a:lnTo>
                  <a:pt x="606041" y="58419"/>
                </a:lnTo>
                <a:close/>
              </a:path>
              <a:path w="609600" h="414020">
                <a:moveTo>
                  <a:pt x="200305" y="247650"/>
                </a:moveTo>
                <a:lnTo>
                  <a:pt x="176757" y="247650"/>
                </a:lnTo>
                <a:lnTo>
                  <a:pt x="163374" y="248919"/>
                </a:lnTo>
                <a:lnTo>
                  <a:pt x="149260" y="251460"/>
                </a:lnTo>
                <a:lnTo>
                  <a:pt x="128333" y="259079"/>
                </a:lnTo>
                <a:lnTo>
                  <a:pt x="125387" y="266700"/>
                </a:lnTo>
                <a:lnTo>
                  <a:pt x="132130" y="279400"/>
                </a:lnTo>
                <a:lnTo>
                  <a:pt x="140563" y="281939"/>
                </a:lnTo>
                <a:lnTo>
                  <a:pt x="157800" y="275589"/>
                </a:lnTo>
                <a:lnTo>
                  <a:pt x="179146" y="273050"/>
                </a:lnTo>
                <a:lnTo>
                  <a:pt x="248310" y="273050"/>
                </a:lnTo>
                <a:lnTo>
                  <a:pt x="251688" y="266700"/>
                </a:lnTo>
                <a:lnTo>
                  <a:pt x="248729" y="259079"/>
                </a:lnTo>
                <a:lnTo>
                  <a:pt x="227802" y="251460"/>
                </a:lnTo>
                <a:lnTo>
                  <a:pt x="213688" y="248919"/>
                </a:lnTo>
                <a:lnTo>
                  <a:pt x="200305" y="247650"/>
                </a:lnTo>
                <a:close/>
              </a:path>
              <a:path w="609600" h="414020">
                <a:moveTo>
                  <a:pt x="432857" y="247650"/>
                </a:moveTo>
                <a:lnTo>
                  <a:pt x="409297" y="247650"/>
                </a:lnTo>
                <a:lnTo>
                  <a:pt x="395922" y="248919"/>
                </a:lnTo>
                <a:lnTo>
                  <a:pt x="381785" y="251460"/>
                </a:lnTo>
                <a:lnTo>
                  <a:pt x="360807" y="259079"/>
                </a:lnTo>
                <a:lnTo>
                  <a:pt x="357886" y="266700"/>
                </a:lnTo>
                <a:lnTo>
                  <a:pt x="364744" y="279400"/>
                </a:lnTo>
                <a:lnTo>
                  <a:pt x="373126" y="281939"/>
                </a:lnTo>
                <a:lnTo>
                  <a:pt x="390376" y="275589"/>
                </a:lnTo>
                <a:lnTo>
                  <a:pt x="411668" y="273050"/>
                </a:lnTo>
                <a:lnTo>
                  <a:pt x="480822" y="273050"/>
                </a:lnTo>
                <a:lnTo>
                  <a:pt x="484251" y="266700"/>
                </a:lnTo>
                <a:lnTo>
                  <a:pt x="481330" y="259079"/>
                </a:lnTo>
                <a:lnTo>
                  <a:pt x="460420" y="251460"/>
                </a:lnTo>
                <a:lnTo>
                  <a:pt x="446293" y="248919"/>
                </a:lnTo>
                <a:lnTo>
                  <a:pt x="432857" y="247650"/>
                </a:lnTo>
                <a:close/>
              </a:path>
              <a:path w="609600" h="414020">
                <a:moveTo>
                  <a:pt x="248310" y="273050"/>
                </a:moveTo>
                <a:lnTo>
                  <a:pt x="197921" y="273050"/>
                </a:lnTo>
                <a:lnTo>
                  <a:pt x="219263" y="275589"/>
                </a:lnTo>
                <a:lnTo>
                  <a:pt x="229539" y="279400"/>
                </a:lnTo>
                <a:lnTo>
                  <a:pt x="231444" y="279400"/>
                </a:lnTo>
                <a:lnTo>
                  <a:pt x="233553" y="280669"/>
                </a:lnTo>
                <a:lnTo>
                  <a:pt x="240830" y="280669"/>
                </a:lnTo>
                <a:lnTo>
                  <a:pt x="245884" y="278129"/>
                </a:lnTo>
                <a:lnTo>
                  <a:pt x="248310" y="273050"/>
                </a:lnTo>
                <a:close/>
              </a:path>
              <a:path w="609600" h="414020">
                <a:moveTo>
                  <a:pt x="480822" y="273050"/>
                </a:moveTo>
                <a:lnTo>
                  <a:pt x="430486" y="273050"/>
                </a:lnTo>
                <a:lnTo>
                  <a:pt x="451830" y="275589"/>
                </a:lnTo>
                <a:lnTo>
                  <a:pt x="462026" y="279400"/>
                </a:lnTo>
                <a:lnTo>
                  <a:pt x="464058" y="279400"/>
                </a:lnTo>
                <a:lnTo>
                  <a:pt x="466217" y="280669"/>
                </a:lnTo>
                <a:lnTo>
                  <a:pt x="473329" y="280669"/>
                </a:lnTo>
                <a:lnTo>
                  <a:pt x="478409" y="278129"/>
                </a:lnTo>
                <a:lnTo>
                  <a:pt x="480822" y="273050"/>
                </a:lnTo>
                <a:close/>
              </a:path>
              <a:path w="609600" h="414020">
                <a:moveTo>
                  <a:pt x="200305" y="185419"/>
                </a:moveTo>
                <a:lnTo>
                  <a:pt x="176757" y="185419"/>
                </a:lnTo>
                <a:lnTo>
                  <a:pt x="163374" y="186689"/>
                </a:lnTo>
                <a:lnTo>
                  <a:pt x="149260" y="189229"/>
                </a:lnTo>
                <a:lnTo>
                  <a:pt x="135293" y="193039"/>
                </a:lnTo>
                <a:lnTo>
                  <a:pt x="128333" y="196850"/>
                </a:lnTo>
                <a:lnTo>
                  <a:pt x="125387" y="204469"/>
                </a:lnTo>
                <a:lnTo>
                  <a:pt x="132130" y="217169"/>
                </a:lnTo>
                <a:lnTo>
                  <a:pt x="140563" y="219710"/>
                </a:lnTo>
                <a:lnTo>
                  <a:pt x="147523" y="215900"/>
                </a:lnTo>
                <a:lnTo>
                  <a:pt x="157800" y="213360"/>
                </a:lnTo>
                <a:lnTo>
                  <a:pt x="168622" y="210819"/>
                </a:lnTo>
                <a:lnTo>
                  <a:pt x="179146" y="209550"/>
                </a:lnTo>
                <a:lnTo>
                  <a:pt x="248786" y="209550"/>
                </a:lnTo>
                <a:lnTo>
                  <a:pt x="251688" y="204469"/>
                </a:lnTo>
                <a:lnTo>
                  <a:pt x="248729" y="196850"/>
                </a:lnTo>
                <a:lnTo>
                  <a:pt x="241769" y="193039"/>
                </a:lnTo>
                <a:lnTo>
                  <a:pt x="227802" y="189229"/>
                </a:lnTo>
                <a:lnTo>
                  <a:pt x="213688" y="186689"/>
                </a:lnTo>
                <a:lnTo>
                  <a:pt x="200305" y="185419"/>
                </a:lnTo>
                <a:close/>
              </a:path>
              <a:path w="609600" h="414020">
                <a:moveTo>
                  <a:pt x="432857" y="185419"/>
                </a:moveTo>
                <a:lnTo>
                  <a:pt x="409297" y="185419"/>
                </a:lnTo>
                <a:lnTo>
                  <a:pt x="395922" y="186689"/>
                </a:lnTo>
                <a:lnTo>
                  <a:pt x="381785" y="189229"/>
                </a:lnTo>
                <a:lnTo>
                  <a:pt x="367792" y="193039"/>
                </a:lnTo>
                <a:lnTo>
                  <a:pt x="360807" y="196850"/>
                </a:lnTo>
                <a:lnTo>
                  <a:pt x="357886" y="204469"/>
                </a:lnTo>
                <a:lnTo>
                  <a:pt x="364744" y="217169"/>
                </a:lnTo>
                <a:lnTo>
                  <a:pt x="373126" y="219710"/>
                </a:lnTo>
                <a:lnTo>
                  <a:pt x="380111" y="215900"/>
                </a:lnTo>
                <a:lnTo>
                  <a:pt x="390376" y="213360"/>
                </a:lnTo>
                <a:lnTo>
                  <a:pt x="401177" y="210819"/>
                </a:lnTo>
                <a:lnTo>
                  <a:pt x="411668" y="209550"/>
                </a:lnTo>
                <a:lnTo>
                  <a:pt x="481507" y="209550"/>
                </a:lnTo>
                <a:lnTo>
                  <a:pt x="484251" y="204469"/>
                </a:lnTo>
                <a:lnTo>
                  <a:pt x="481330" y="196850"/>
                </a:lnTo>
                <a:lnTo>
                  <a:pt x="474345" y="193039"/>
                </a:lnTo>
                <a:lnTo>
                  <a:pt x="460420" y="189229"/>
                </a:lnTo>
                <a:lnTo>
                  <a:pt x="446293" y="186689"/>
                </a:lnTo>
                <a:lnTo>
                  <a:pt x="432857" y="185419"/>
                </a:lnTo>
                <a:close/>
              </a:path>
              <a:path w="609600" h="414020">
                <a:moveTo>
                  <a:pt x="248786" y="209550"/>
                </a:moveTo>
                <a:lnTo>
                  <a:pt x="197921" y="209550"/>
                </a:lnTo>
                <a:lnTo>
                  <a:pt x="208445" y="210819"/>
                </a:lnTo>
                <a:lnTo>
                  <a:pt x="219263" y="213360"/>
                </a:lnTo>
                <a:lnTo>
                  <a:pt x="229539" y="215900"/>
                </a:lnTo>
                <a:lnTo>
                  <a:pt x="231444" y="217169"/>
                </a:lnTo>
                <a:lnTo>
                  <a:pt x="240830" y="217169"/>
                </a:lnTo>
                <a:lnTo>
                  <a:pt x="245884" y="214629"/>
                </a:lnTo>
                <a:lnTo>
                  <a:pt x="248786" y="209550"/>
                </a:lnTo>
                <a:close/>
              </a:path>
              <a:path w="609600" h="414020">
                <a:moveTo>
                  <a:pt x="481507" y="209550"/>
                </a:moveTo>
                <a:lnTo>
                  <a:pt x="430486" y="209550"/>
                </a:lnTo>
                <a:lnTo>
                  <a:pt x="441039" y="210819"/>
                </a:lnTo>
                <a:lnTo>
                  <a:pt x="451830" y="213360"/>
                </a:lnTo>
                <a:lnTo>
                  <a:pt x="462026" y="215900"/>
                </a:lnTo>
                <a:lnTo>
                  <a:pt x="464058" y="217169"/>
                </a:lnTo>
                <a:lnTo>
                  <a:pt x="473329" y="217169"/>
                </a:lnTo>
                <a:lnTo>
                  <a:pt x="478409" y="214629"/>
                </a:lnTo>
                <a:lnTo>
                  <a:pt x="480822" y="210819"/>
                </a:lnTo>
                <a:lnTo>
                  <a:pt x="481507" y="209550"/>
                </a:lnTo>
                <a:close/>
              </a:path>
              <a:path w="609600" h="414020">
                <a:moveTo>
                  <a:pt x="200305" y="121919"/>
                </a:moveTo>
                <a:lnTo>
                  <a:pt x="176757" y="121919"/>
                </a:lnTo>
                <a:lnTo>
                  <a:pt x="163374" y="123189"/>
                </a:lnTo>
                <a:lnTo>
                  <a:pt x="149260" y="125729"/>
                </a:lnTo>
                <a:lnTo>
                  <a:pt x="128333" y="133350"/>
                </a:lnTo>
                <a:lnTo>
                  <a:pt x="125387" y="140969"/>
                </a:lnTo>
                <a:lnTo>
                  <a:pt x="132130" y="153669"/>
                </a:lnTo>
                <a:lnTo>
                  <a:pt x="140563" y="156210"/>
                </a:lnTo>
                <a:lnTo>
                  <a:pt x="157800" y="149860"/>
                </a:lnTo>
                <a:lnTo>
                  <a:pt x="179146" y="147319"/>
                </a:lnTo>
                <a:lnTo>
                  <a:pt x="248310" y="147319"/>
                </a:lnTo>
                <a:lnTo>
                  <a:pt x="251688" y="140969"/>
                </a:lnTo>
                <a:lnTo>
                  <a:pt x="248729" y="133350"/>
                </a:lnTo>
                <a:lnTo>
                  <a:pt x="227802" y="125729"/>
                </a:lnTo>
                <a:lnTo>
                  <a:pt x="213688" y="123189"/>
                </a:lnTo>
                <a:lnTo>
                  <a:pt x="200305" y="121919"/>
                </a:lnTo>
                <a:close/>
              </a:path>
              <a:path w="609600" h="414020">
                <a:moveTo>
                  <a:pt x="432857" y="121919"/>
                </a:moveTo>
                <a:lnTo>
                  <a:pt x="409297" y="121919"/>
                </a:lnTo>
                <a:lnTo>
                  <a:pt x="395922" y="123189"/>
                </a:lnTo>
                <a:lnTo>
                  <a:pt x="381785" y="125729"/>
                </a:lnTo>
                <a:lnTo>
                  <a:pt x="360807" y="133350"/>
                </a:lnTo>
                <a:lnTo>
                  <a:pt x="357886" y="140969"/>
                </a:lnTo>
                <a:lnTo>
                  <a:pt x="364744" y="153669"/>
                </a:lnTo>
                <a:lnTo>
                  <a:pt x="373126" y="156210"/>
                </a:lnTo>
                <a:lnTo>
                  <a:pt x="390376" y="149860"/>
                </a:lnTo>
                <a:lnTo>
                  <a:pt x="411668" y="147319"/>
                </a:lnTo>
                <a:lnTo>
                  <a:pt x="480822" y="147319"/>
                </a:lnTo>
                <a:lnTo>
                  <a:pt x="484251" y="140969"/>
                </a:lnTo>
                <a:lnTo>
                  <a:pt x="481330" y="133350"/>
                </a:lnTo>
                <a:lnTo>
                  <a:pt x="460420" y="125729"/>
                </a:lnTo>
                <a:lnTo>
                  <a:pt x="446293" y="123189"/>
                </a:lnTo>
                <a:lnTo>
                  <a:pt x="432857" y="121919"/>
                </a:lnTo>
                <a:close/>
              </a:path>
              <a:path w="609600" h="414020">
                <a:moveTo>
                  <a:pt x="248310" y="147319"/>
                </a:moveTo>
                <a:lnTo>
                  <a:pt x="197921" y="147319"/>
                </a:lnTo>
                <a:lnTo>
                  <a:pt x="219263" y="149860"/>
                </a:lnTo>
                <a:lnTo>
                  <a:pt x="229539" y="153669"/>
                </a:lnTo>
                <a:lnTo>
                  <a:pt x="231444" y="153669"/>
                </a:lnTo>
                <a:lnTo>
                  <a:pt x="233553" y="154939"/>
                </a:lnTo>
                <a:lnTo>
                  <a:pt x="240830" y="154939"/>
                </a:lnTo>
                <a:lnTo>
                  <a:pt x="245884" y="152400"/>
                </a:lnTo>
                <a:lnTo>
                  <a:pt x="248310" y="147319"/>
                </a:lnTo>
                <a:close/>
              </a:path>
              <a:path w="609600" h="414020">
                <a:moveTo>
                  <a:pt x="480822" y="147319"/>
                </a:moveTo>
                <a:lnTo>
                  <a:pt x="430486" y="147319"/>
                </a:lnTo>
                <a:lnTo>
                  <a:pt x="451830" y="149860"/>
                </a:lnTo>
                <a:lnTo>
                  <a:pt x="462026" y="153669"/>
                </a:lnTo>
                <a:lnTo>
                  <a:pt x="464058" y="153669"/>
                </a:lnTo>
                <a:lnTo>
                  <a:pt x="466217" y="154939"/>
                </a:lnTo>
                <a:lnTo>
                  <a:pt x="473329" y="154939"/>
                </a:lnTo>
                <a:lnTo>
                  <a:pt x="478409" y="152400"/>
                </a:lnTo>
                <a:lnTo>
                  <a:pt x="480822" y="147319"/>
                </a:lnTo>
                <a:close/>
              </a:path>
              <a:path w="609600" h="414020">
                <a:moveTo>
                  <a:pt x="187172" y="0"/>
                </a:moveTo>
                <a:lnTo>
                  <a:pt x="123413" y="5079"/>
                </a:lnTo>
                <a:lnTo>
                  <a:pt x="59893" y="17779"/>
                </a:lnTo>
                <a:lnTo>
                  <a:pt x="37325" y="41910"/>
                </a:lnTo>
                <a:lnTo>
                  <a:pt x="572262" y="41910"/>
                </a:lnTo>
                <a:lnTo>
                  <a:pt x="539105" y="15239"/>
                </a:lnTo>
                <a:lnTo>
                  <a:pt x="304749" y="15239"/>
                </a:lnTo>
                <a:lnTo>
                  <a:pt x="275462" y="8889"/>
                </a:lnTo>
                <a:lnTo>
                  <a:pt x="246037" y="3810"/>
                </a:lnTo>
                <a:lnTo>
                  <a:pt x="216573" y="1269"/>
                </a:lnTo>
                <a:lnTo>
                  <a:pt x="187172" y="0"/>
                </a:lnTo>
                <a:close/>
              </a:path>
              <a:path w="609600" h="414020">
                <a:moveTo>
                  <a:pt x="422402" y="0"/>
                </a:moveTo>
                <a:lnTo>
                  <a:pt x="393006" y="1269"/>
                </a:lnTo>
                <a:lnTo>
                  <a:pt x="363547" y="3810"/>
                </a:lnTo>
                <a:lnTo>
                  <a:pt x="334101" y="8889"/>
                </a:lnTo>
                <a:lnTo>
                  <a:pt x="304749" y="15239"/>
                </a:lnTo>
                <a:lnTo>
                  <a:pt x="539105" y="15239"/>
                </a:lnTo>
                <a:lnTo>
                  <a:pt x="518003" y="10160"/>
                </a:lnTo>
                <a:lnTo>
                  <a:pt x="486171" y="5079"/>
                </a:lnTo>
                <a:lnTo>
                  <a:pt x="454269" y="1269"/>
                </a:lnTo>
                <a:lnTo>
                  <a:pt x="422402" y="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4300728" y="4648200"/>
            <a:ext cx="125095" cy="152400"/>
          </a:xfrm>
          <a:custGeom>
            <a:rect l="l" t="t" r="r" b="b"/>
            <a:pathLst>
              <a:path w="125095" h="152400">
                <a:moveTo>
                  <a:pt x="124968" y="15240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4000500" y="5055108"/>
            <a:ext cx="425450" cy="154305"/>
          </a:xfrm>
          <a:custGeom>
            <a:rect l="l" t="t" r="r" b="b"/>
            <a:pathLst>
              <a:path w="425450" h="154304">
                <a:moveTo>
                  <a:pt x="0" y="153924"/>
                </a:moveTo>
                <a:lnTo>
                  <a:pt x="425196"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4998720" y="4648200"/>
            <a:ext cx="27940" cy="152400"/>
          </a:xfrm>
          <a:custGeom>
            <a:rect l="l" t="t" r="r" b="b"/>
            <a:pathLst>
              <a:path w="27939" h="152400">
                <a:moveTo>
                  <a:pt x="27431" y="15240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4991100" y="5055108"/>
            <a:ext cx="35560" cy="154305"/>
          </a:xfrm>
          <a:custGeom>
            <a:rect l="l" t="t" r="r" b="b"/>
            <a:pathLst>
              <a:path w="35560" h="154304">
                <a:moveTo>
                  <a:pt x="0" y="153924"/>
                </a:moveTo>
                <a:lnTo>
                  <a:pt x="35051"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flipH="1">
            <a:off x="2892551" y="4317491"/>
            <a:ext cx="0" cy="1221105"/>
          </a:xfrm>
          <a:custGeom>
            <a:rect l="l" t="t" r="r" b="b"/>
            <a:pathLst>
              <a:path h="1221104">
                <a:moveTo>
                  <a:pt x="0" y="0"/>
                </a:moveTo>
                <a:lnTo>
                  <a:pt x="0" y="1220723"/>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23" name="object 23"/>
          <p:cNvGraphicFramePr>
            <a:graphicFrameLocks noGrp="1"/>
          </p:cNvGraphicFramePr>
          <p:nvPr/>
        </p:nvGraphicFramePr>
        <p:xfrm>
          <a:off x="2891027" y="4392167"/>
          <a:ext cx="2658744" cy="1068322"/>
        </p:xfrm>
        <a:graphic>
          <a:graphicData uri="http://schemas.openxmlformats.org/drawingml/2006/table">
            <a:tbl>
              <a:tblPr firstRow="1" bandRow="1">
                <a:tableStyleId>{2D5ABB26-0587-4C30-8999-92F81FD0307C}</a:tableStyleId>
              </a:tblPr>
              <a:tblGrid>
                <a:gridCol w="1108075">
                  <a:extLst>
                    <a:ext uri="{9D8B030D-6E8A-4147-A177-3AD203B41FA5}">
                      <a16:colId xmlns:a16="http://schemas.microsoft.com/office/drawing/2014/main" val="20000"/>
                    </a:ext>
                  </a:extLst>
                </a:gridCol>
                <a:gridCol w="300355">
                  <a:extLst>
                    <a:ext uri="{9D8B030D-6E8A-4147-A177-3AD203B41FA5}">
                      <a16:colId xmlns:a16="http://schemas.microsoft.com/office/drawing/2014/main" val="20001"/>
                    </a:ext>
                  </a:extLst>
                </a:gridCol>
                <a:gridCol w="125094">
                  <a:extLst>
                    <a:ext uri="{9D8B030D-6E8A-4147-A177-3AD203B41FA5}">
                      <a16:colId xmlns:a16="http://schemas.microsoft.com/office/drawing/2014/main" val="20002"/>
                    </a:ext>
                  </a:extLst>
                </a:gridCol>
                <a:gridCol w="579755">
                  <a:extLst>
                    <a:ext uri="{9D8B030D-6E8A-4147-A177-3AD203B41FA5}">
                      <a16:colId xmlns:a16="http://schemas.microsoft.com/office/drawing/2014/main" val="20003"/>
                    </a:ext>
                  </a:extLst>
                </a:gridCol>
                <a:gridCol w="545465">
                  <a:extLst>
                    <a:ext uri="{9D8B030D-6E8A-4147-A177-3AD203B41FA5}">
                      <a16:colId xmlns:a16="http://schemas.microsoft.com/office/drawing/2014/main" val="20004"/>
                    </a:ext>
                  </a:extLst>
                </a:gridCol>
              </a:tblGrid>
              <a:tr h="254507">
                <a:tc gridSpan="2">
                  <a:txBody>
                    <a:bodyPr vert="horz" wrap="square"/>
                    <a:lstStyle/>
                    <a:p>
                      <a:pPr algn="ctr">
                        <a:lnSpc>
                          <a:spcPct val="100000"/>
                        </a:lnSpc>
                        <a:spcBef>
                          <a:spcPts val="415"/>
                        </a:spcBef>
                      </a:pPr>
                      <a:r>
                        <a:rPr sz="1000" spc="-5">
                          <a:solidFill>
                            <a:srgbClr val="585858"/>
                          </a:solidFill>
                          <a:latin typeface="微软雅黑"/>
                          <a:cs typeface="微软雅黑"/>
                        </a:rPr>
                        <a:t>53.0%</a:t>
                      </a:r>
                      <a:endParaRPr sz="1000">
                        <a:latin typeface="微软雅黑"/>
                        <a:cs typeface="微软雅黑"/>
                      </a:endParaRPr>
                    </a:p>
                  </a:txBody>
                  <a:tcPr marL="0" marR="0" marT="52705" marB="0">
                    <a:lnL w="3175">
                      <a:solidFill>
                        <a:srgbClr val="585858"/>
                      </a:solidFill>
                      <a:prstDash val="solid"/>
                    </a:lnL>
                    <a:solidFill>
                      <a:srgbClr val="B1D234"/>
                    </a:solidFill>
                  </a:tcPr>
                </a:tc>
                <a:tc hMerge="1">
                  <a:txBody>
                    <a:bodyPr vert="horz" wrap="square"/>
                    <a:lstStyle/>
                    <a:p>
                      <a:endParaRPr/>
                    </a:p>
                  </a:txBody>
                  <a:tcPr marL="0" marR="0" marT="0" marB="0"/>
                </a:tc>
                <a:tc gridSpan="2">
                  <a:txBody>
                    <a:bodyPr vert="horz" wrap="square"/>
                    <a:lstStyle/>
                    <a:p>
                      <a:pPr marL="165100">
                        <a:lnSpc>
                          <a:spcPct val="100000"/>
                        </a:lnSpc>
                        <a:spcBef>
                          <a:spcPts val="415"/>
                        </a:spcBef>
                      </a:pPr>
                      <a:r>
                        <a:rPr sz="1000" spc="-5">
                          <a:solidFill>
                            <a:srgbClr val="585858"/>
                          </a:solidFill>
                          <a:latin typeface="微软雅黑"/>
                          <a:cs typeface="微软雅黑"/>
                        </a:rPr>
                        <a:t>26.3%</a:t>
                      </a:r>
                      <a:endParaRPr sz="1000">
                        <a:latin typeface="微软雅黑"/>
                        <a:cs typeface="微软雅黑"/>
                      </a:endParaRPr>
                    </a:p>
                  </a:txBody>
                  <a:tcPr marL="0" marR="0" marT="52705" marB="0">
                    <a:solidFill>
                      <a:srgbClr val="8AC53E"/>
                    </a:solidFill>
                  </a:tcPr>
                </a:tc>
                <a:tc hMerge="1">
                  <a:txBody>
                    <a:bodyPr vert="horz" wrap="square"/>
                    <a:lstStyle/>
                    <a:p>
                      <a:endParaRPr/>
                    </a:p>
                  </a:txBody>
                  <a:tcPr marL="0" marR="0" marT="0" marB="0"/>
                </a:tc>
                <a:tc>
                  <a:txBody>
                    <a:bodyPr vert="horz" wrap="square"/>
                    <a:lstStyle/>
                    <a:p>
                      <a:pPr marL="85090">
                        <a:lnSpc>
                          <a:spcPct val="100000"/>
                        </a:lnSpc>
                        <a:spcBef>
                          <a:spcPts val="415"/>
                        </a:spcBef>
                      </a:pPr>
                      <a:r>
                        <a:rPr sz="1000" spc="-5">
                          <a:solidFill>
                            <a:srgbClr val="585858"/>
                          </a:solidFill>
                          <a:latin typeface="微软雅黑"/>
                          <a:cs typeface="微软雅黑"/>
                        </a:rPr>
                        <a:t>20.8%</a:t>
                      </a:r>
                      <a:endParaRPr sz="1000">
                        <a:latin typeface="微软雅黑"/>
                        <a:cs typeface="微软雅黑"/>
                      </a:endParaRPr>
                    </a:p>
                  </a:txBody>
                  <a:tcPr marL="0" marR="0" marT="52705" marB="0">
                    <a:solidFill>
                      <a:srgbClr val="1EC7F3"/>
                    </a:solidFill>
                  </a:tcPr>
                </a:tc>
                <a:extLst>
                  <a:ext uri="{0D108BD9-81ED-4DB2-BD59-A6C34878D82A}">
                    <a16:rowId xmlns:a16="http://schemas.microsoft.com/office/drawing/2014/main" val="10000"/>
                  </a:ext>
                </a:extLst>
              </a:tr>
              <a:tr h="152400">
                <a:tc gridSpan="5">
                  <a:txBody>
                    <a:bodyPr vert="horz" wrap="square"/>
                    <a:lstStyle/>
                    <a:p>
                      <a:pPr>
                        <a:lnSpc>
                          <a:spcPct val="100000"/>
                        </a:lnSpc>
                      </a:pPr>
                      <a:endParaRPr sz="800">
                        <a:latin typeface="Times New Roman"/>
                        <a:cs typeface="Times New Roman"/>
                      </a:endParaRPr>
                    </a:p>
                  </a:txBody>
                  <a:tcPr marL="0" marR="0" marT="0" marB="0">
                    <a:lnL w="3175">
                      <a:solidFill>
                        <a:srgbClr val="585858"/>
                      </a:solidFill>
                      <a:prstDash val="solid"/>
                    </a:lnL>
                    <a:lnR w="3175">
                      <a:solidFill>
                        <a:srgbClr val="D9D9D9"/>
                      </a:solidFill>
                      <a:prstDash val="solid"/>
                    </a:lnR>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1"/>
                  </a:ext>
                </a:extLst>
              </a:tr>
              <a:tr h="254507">
                <a:tc gridSpan="3">
                  <a:txBody>
                    <a:bodyPr vert="horz" wrap="square"/>
                    <a:lstStyle/>
                    <a:p>
                      <a:pPr algn="ctr">
                        <a:lnSpc>
                          <a:spcPct val="100000"/>
                        </a:lnSpc>
                        <a:spcBef>
                          <a:spcPts val="415"/>
                        </a:spcBef>
                      </a:pPr>
                      <a:r>
                        <a:rPr sz="1000" spc="-5">
                          <a:solidFill>
                            <a:srgbClr val="585858"/>
                          </a:solidFill>
                          <a:latin typeface="微软雅黑"/>
                          <a:cs typeface="微软雅黑"/>
                        </a:rPr>
                        <a:t>57.7%</a:t>
                      </a:r>
                      <a:endParaRPr sz="1000">
                        <a:latin typeface="微软雅黑"/>
                        <a:cs typeface="微软雅黑"/>
                      </a:endParaRPr>
                    </a:p>
                  </a:txBody>
                  <a:tcPr marL="0" marR="0" marT="52705" marB="0">
                    <a:lnL w="3175">
                      <a:solidFill>
                        <a:srgbClr val="585858"/>
                      </a:solidFill>
                      <a:prstDash val="solid"/>
                    </a:lnL>
                    <a:solidFill>
                      <a:srgbClr val="B1D234"/>
                    </a:solidFill>
                  </a:tcPr>
                </a:tc>
                <a:tc hMerge="1">
                  <a:txBody>
                    <a:bodyPr vert="horz" wrap="square"/>
                    <a:lstStyle/>
                    <a:p>
                      <a:endParaRPr/>
                    </a:p>
                  </a:txBody>
                  <a:tcPr marL="0" marR="0" marT="0" marB="0"/>
                </a:tc>
                <a:tc hMerge="1">
                  <a:txBody>
                    <a:bodyPr vert="horz" wrap="square"/>
                    <a:lstStyle/>
                    <a:p>
                      <a:endParaRPr/>
                    </a:p>
                  </a:txBody>
                  <a:tcPr marL="0" marR="0" marT="0" marB="0"/>
                </a:tc>
                <a:tc>
                  <a:txBody>
                    <a:bodyPr vert="horz" wrap="square"/>
                    <a:lstStyle/>
                    <a:p>
                      <a:pPr marL="115570">
                        <a:lnSpc>
                          <a:spcPct val="100000"/>
                        </a:lnSpc>
                        <a:spcBef>
                          <a:spcPts val="415"/>
                        </a:spcBef>
                      </a:pPr>
                      <a:r>
                        <a:rPr sz="1000" spc="-5">
                          <a:solidFill>
                            <a:srgbClr val="585858"/>
                          </a:solidFill>
                          <a:latin typeface="微软雅黑"/>
                          <a:cs typeface="微软雅黑"/>
                        </a:rPr>
                        <a:t>22.6%</a:t>
                      </a:r>
                      <a:endParaRPr sz="1000">
                        <a:latin typeface="微软雅黑"/>
                        <a:cs typeface="微软雅黑"/>
                      </a:endParaRPr>
                    </a:p>
                  </a:txBody>
                  <a:tcPr marL="0" marR="0" marT="52705" marB="0">
                    <a:solidFill>
                      <a:srgbClr val="8AC53E"/>
                    </a:solidFill>
                  </a:tcPr>
                </a:tc>
                <a:tc>
                  <a:txBody>
                    <a:bodyPr vert="horz" wrap="square"/>
                    <a:lstStyle/>
                    <a:p>
                      <a:pPr marL="99060">
                        <a:lnSpc>
                          <a:spcPct val="100000"/>
                        </a:lnSpc>
                        <a:spcBef>
                          <a:spcPts val="415"/>
                        </a:spcBef>
                      </a:pPr>
                      <a:r>
                        <a:rPr sz="1000" spc="-5">
                          <a:solidFill>
                            <a:srgbClr val="585858"/>
                          </a:solidFill>
                          <a:latin typeface="微软雅黑"/>
                          <a:cs typeface="微软雅黑"/>
                        </a:rPr>
                        <a:t>19.8%</a:t>
                      </a:r>
                      <a:endParaRPr sz="1000">
                        <a:latin typeface="微软雅黑"/>
                        <a:cs typeface="微软雅黑"/>
                      </a:endParaRPr>
                    </a:p>
                  </a:txBody>
                  <a:tcPr marL="0" marR="0" marT="52705" marB="0">
                    <a:solidFill>
                      <a:srgbClr val="1EC7F3"/>
                    </a:solidFill>
                  </a:tcPr>
                </a:tc>
                <a:extLst>
                  <a:ext uri="{0D108BD9-81ED-4DB2-BD59-A6C34878D82A}">
                    <a16:rowId xmlns:a16="http://schemas.microsoft.com/office/drawing/2014/main" val="10002"/>
                  </a:ext>
                </a:extLst>
              </a:tr>
              <a:tr h="153924">
                <a:tc gridSpan="5">
                  <a:txBody>
                    <a:bodyPr vert="horz" wrap="square"/>
                    <a:lstStyle/>
                    <a:p>
                      <a:pPr>
                        <a:lnSpc>
                          <a:spcPct val="100000"/>
                        </a:lnSpc>
                      </a:pPr>
                      <a:endParaRPr sz="800">
                        <a:latin typeface="Times New Roman"/>
                        <a:cs typeface="Times New Roman"/>
                      </a:endParaRPr>
                    </a:p>
                  </a:txBody>
                  <a:tcPr marL="0" marR="0" marT="0" marB="0">
                    <a:lnL w="3175">
                      <a:solidFill>
                        <a:srgbClr val="585858"/>
                      </a:solidFill>
                      <a:prstDash val="solid"/>
                    </a:lnL>
                    <a:lnR w="3175">
                      <a:solidFill>
                        <a:srgbClr val="D9D9D9"/>
                      </a:solidFill>
                      <a:prstDash val="solid"/>
                    </a:lnR>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3"/>
                  </a:ext>
                </a:extLst>
              </a:tr>
              <a:tr h="252984">
                <a:tc>
                  <a:txBody>
                    <a:bodyPr vert="horz" wrap="square"/>
                    <a:lstStyle/>
                    <a:p>
                      <a:pPr algn="ctr">
                        <a:lnSpc>
                          <a:spcPct val="100000"/>
                        </a:lnSpc>
                        <a:spcBef>
                          <a:spcPts val="409"/>
                        </a:spcBef>
                      </a:pPr>
                      <a:r>
                        <a:rPr sz="1000">
                          <a:solidFill>
                            <a:srgbClr val="585858"/>
                          </a:solidFill>
                          <a:latin typeface="微软雅黑"/>
                          <a:cs typeface="微软雅黑"/>
                        </a:rPr>
                        <a:t>41.7%</a:t>
                      </a:r>
                      <a:endParaRPr sz="1000">
                        <a:latin typeface="微软雅黑"/>
                        <a:cs typeface="微软雅黑"/>
                      </a:endParaRPr>
                    </a:p>
                  </a:txBody>
                  <a:tcPr marL="0" marR="0" marT="52069" marB="0">
                    <a:lnL w="3175">
                      <a:solidFill>
                        <a:srgbClr val="585858"/>
                      </a:solidFill>
                      <a:prstDash val="solid"/>
                    </a:lnL>
                    <a:solidFill>
                      <a:srgbClr val="B1D234"/>
                    </a:solidFill>
                  </a:tcPr>
                </a:tc>
                <a:tc gridSpan="3">
                  <a:txBody>
                    <a:bodyPr vert="horz" wrap="square"/>
                    <a:lstStyle/>
                    <a:p>
                      <a:pPr marL="311150">
                        <a:lnSpc>
                          <a:spcPct val="100000"/>
                        </a:lnSpc>
                        <a:spcBef>
                          <a:spcPts val="409"/>
                        </a:spcBef>
                      </a:pPr>
                      <a:r>
                        <a:rPr sz="1000" spc="-5">
                          <a:solidFill>
                            <a:srgbClr val="585858"/>
                          </a:solidFill>
                          <a:latin typeface="微软雅黑"/>
                          <a:cs typeface="微软雅黑"/>
                        </a:rPr>
                        <a:t>37.2%</a:t>
                      </a:r>
                      <a:endParaRPr sz="1000">
                        <a:latin typeface="微软雅黑"/>
                        <a:cs typeface="微软雅黑"/>
                      </a:endParaRPr>
                    </a:p>
                  </a:txBody>
                  <a:tcPr marL="0" marR="0" marT="52069" marB="0">
                    <a:solidFill>
                      <a:srgbClr val="8AC53E"/>
                    </a:solidFill>
                  </a:tcPr>
                </a:tc>
                <a:tc hMerge="1">
                  <a:txBody>
                    <a:bodyPr vert="horz" wrap="square"/>
                    <a:lstStyle/>
                    <a:p>
                      <a:endParaRPr/>
                    </a:p>
                  </a:txBody>
                  <a:tcPr marL="0" marR="0" marT="0" marB="0"/>
                </a:tc>
                <a:tc hMerge="1">
                  <a:txBody>
                    <a:bodyPr vert="horz" wrap="square"/>
                    <a:lstStyle/>
                    <a:p>
                      <a:endParaRPr/>
                    </a:p>
                  </a:txBody>
                  <a:tcPr marL="0" marR="0" marT="0" marB="0"/>
                </a:tc>
                <a:tc>
                  <a:txBody>
                    <a:bodyPr vert="horz" wrap="square"/>
                    <a:lstStyle/>
                    <a:p>
                      <a:pPr marL="81280">
                        <a:lnSpc>
                          <a:spcPct val="100000"/>
                        </a:lnSpc>
                        <a:spcBef>
                          <a:spcPts val="409"/>
                        </a:spcBef>
                      </a:pPr>
                      <a:r>
                        <a:rPr sz="1000" spc="-5">
                          <a:solidFill>
                            <a:srgbClr val="585858"/>
                          </a:solidFill>
                          <a:latin typeface="微软雅黑"/>
                          <a:cs typeface="微软雅黑"/>
                        </a:rPr>
                        <a:t>21.1%</a:t>
                      </a:r>
                      <a:endParaRPr sz="1000">
                        <a:latin typeface="微软雅黑"/>
                        <a:cs typeface="微软雅黑"/>
                      </a:endParaRPr>
                    </a:p>
                  </a:txBody>
                  <a:tcPr marL="0" marR="0" marT="52069" marB="0">
                    <a:solidFill>
                      <a:srgbClr val="1EC7F3"/>
                    </a:solidFill>
                  </a:tcPr>
                </a:tc>
                <a:extLst>
                  <a:ext uri="{0D108BD9-81ED-4DB2-BD59-A6C34878D82A}">
                    <a16:rowId xmlns:a16="http://schemas.microsoft.com/office/drawing/2014/main" val="10004"/>
                  </a:ext>
                </a:extLst>
              </a:tr>
            </a:tbl>
          </a:graphicData>
        </a:graphic>
      </p:graphicFrame>
      <p:sp>
        <p:nvSpPr>
          <p:cNvPr id="24" name="object 24"/>
          <p:cNvSpPr txBox="1"/>
          <p:nvPr/>
        </p:nvSpPr>
        <p:spPr>
          <a:xfrm>
            <a:off x="1805432" y="4430344"/>
            <a:ext cx="98869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a:t>
            </a:r>
            <a:r>
              <a:rPr sz="1000" spc="-10">
                <a:solidFill>
                  <a:srgbClr val="585858"/>
                </a:solidFill>
                <a:latin typeface="微软雅黑"/>
                <a:cs typeface="微软雅黑"/>
              </a:rPr>
              <a:t>岁（幼儿园）</a:t>
            </a:r>
            <a:endParaRPr sz="1000">
              <a:latin typeface="微软雅黑"/>
              <a:cs typeface="微软雅黑"/>
            </a:endParaRPr>
          </a:p>
        </p:txBody>
      </p:sp>
      <p:sp>
        <p:nvSpPr>
          <p:cNvPr id="25" name="object 25"/>
          <p:cNvSpPr txBox="1"/>
          <p:nvPr/>
        </p:nvSpPr>
        <p:spPr>
          <a:xfrm>
            <a:off x="1857501" y="4837938"/>
            <a:ext cx="9372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6-12岁（小学）</a:t>
            </a:r>
            <a:endParaRPr sz="1000">
              <a:latin typeface="微软雅黑"/>
              <a:cs typeface="微软雅黑"/>
            </a:endParaRPr>
          </a:p>
        </p:txBody>
      </p:sp>
      <p:sp>
        <p:nvSpPr>
          <p:cNvPr id="26" name="object 26"/>
          <p:cNvSpPr txBox="1"/>
          <p:nvPr/>
        </p:nvSpPr>
        <p:spPr>
          <a:xfrm>
            <a:off x="1783842" y="5245100"/>
            <a:ext cx="10115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12-18岁（中学）</a:t>
            </a:r>
            <a:endParaRPr sz="1000">
              <a:latin typeface="微软雅黑"/>
              <a:cs typeface="微软雅黑"/>
            </a:endParaRPr>
          </a:p>
        </p:txBody>
      </p:sp>
      <p:sp>
        <p:nvSpPr>
          <p:cNvPr id="27" name="object 27"/>
          <p:cNvSpPr txBox="1"/>
          <p:nvPr/>
        </p:nvSpPr>
        <p:spPr>
          <a:xfrm>
            <a:off x="943457" y="4393183"/>
            <a:ext cx="635000" cy="3911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76200">
              <a:lnSpc>
                <a:spcPct val="100000"/>
              </a:lnSpc>
              <a:spcBef>
                <a:spcPts val="100"/>
              </a:spcBef>
            </a:pPr>
            <a:r>
              <a:rPr sz="1200" b="1">
                <a:solidFill>
                  <a:srgbClr val="585858"/>
                </a:solidFill>
                <a:latin typeface="微软雅黑"/>
                <a:cs typeface="微软雅黑"/>
              </a:rPr>
              <a:t>素质类 特长培养</a:t>
            </a:r>
            <a:endParaRPr sz="1200">
              <a:latin typeface="微软雅黑"/>
              <a:cs typeface="微软雅黑"/>
            </a:endParaRPr>
          </a:p>
        </p:txBody>
      </p:sp>
      <p:sp>
        <p:nvSpPr>
          <p:cNvPr id="28" name="object 28"/>
          <p:cNvSpPr/>
          <p:nvPr/>
        </p:nvSpPr>
        <p:spPr>
          <a:xfrm>
            <a:off x="8589264" y="2996183"/>
            <a:ext cx="26034" cy="152400"/>
          </a:xfrm>
          <a:custGeom>
            <a:rect l="l" t="t" r="r" b="b"/>
            <a:pathLst>
              <a:path w="26034" h="152400">
                <a:moveTo>
                  <a:pt x="25907" y="15240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8564880" y="3403091"/>
            <a:ext cx="50800" cy="152400"/>
          </a:xfrm>
          <a:custGeom>
            <a:rect l="l" t="t" r="r" b="b"/>
            <a:pathLst>
              <a:path w="50800" h="152400">
                <a:moveTo>
                  <a:pt x="0" y="152400"/>
                </a:moveTo>
                <a:lnTo>
                  <a:pt x="50292"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8604504" y="2996183"/>
            <a:ext cx="102235" cy="152400"/>
          </a:xfrm>
          <a:custGeom>
            <a:rect l="l" t="t" r="r" b="b"/>
            <a:pathLst>
              <a:path w="102234" h="152400">
                <a:moveTo>
                  <a:pt x="102107" y="15240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8673083" y="3403091"/>
            <a:ext cx="33655" cy="152400"/>
          </a:xfrm>
          <a:custGeom>
            <a:rect l="l" t="t" r="r" b="b"/>
            <a:pathLst>
              <a:path w="33654" h="152400">
                <a:moveTo>
                  <a:pt x="0" y="152400"/>
                </a:moveTo>
                <a:lnTo>
                  <a:pt x="33527"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flipH="1">
            <a:off x="8510016" y="2665476"/>
            <a:ext cx="0" cy="1221105"/>
          </a:xfrm>
          <a:custGeom>
            <a:rect l="l" t="t" r="r" b="b"/>
            <a:pathLst>
              <a:path h="1221104">
                <a:moveTo>
                  <a:pt x="0" y="0"/>
                </a:moveTo>
                <a:lnTo>
                  <a:pt x="0" y="1220724"/>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txBox="1"/>
          <p:nvPr/>
        </p:nvSpPr>
        <p:spPr>
          <a:xfrm>
            <a:off x="7423531" y="2782061"/>
            <a:ext cx="11150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500" spc="-7" baseline="2777">
                <a:solidFill>
                  <a:srgbClr val="585858"/>
                </a:solidFill>
                <a:latin typeface="微软雅黑"/>
                <a:cs typeface="微软雅黑"/>
              </a:rPr>
              <a:t>3-6岁（幼儿园）</a:t>
            </a:r>
            <a:r>
              <a:rPr sz="1500" spc="67" baseline="2777">
                <a:solidFill>
                  <a:srgbClr val="585858"/>
                </a:solidFill>
                <a:latin typeface="微软雅黑"/>
                <a:cs typeface="微软雅黑"/>
              </a:rPr>
              <a:t> </a:t>
            </a:r>
            <a:r>
              <a:rPr sz="1000" spc="-5">
                <a:solidFill>
                  <a:srgbClr val="585858"/>
                </a:solidFill>
                <a:latin typeface="微软雅黑"/>
                <a:cs typeface="微软雅黑"/>
              </a:rPr>
              <a:t>0</a:t>
            </a:r>
            <a:endParaRPr sz="1000">
              <a:latin typeface="微软雅黑"/>
              <a:cs typeface="微软雅黑"/>
            </a:endParaRPr>
          </a:p>
        </p:txBody>
      </p:sp>
      <p:graphicFrame>
        <p:nvGraphicFramePr>
          <p:cNvPr id="34" name="object 34"/>
          <p:cNvGraphicFramePr>
            <a:graphicFrameLocks noGrp="1"/>
          </p:cNvGraphicFramePr>
          <p:nvPr/>
        </p:nvGraphicFramePr>
        <p:xfrm>
          <a:off x="8482583" y="2740151"/>
          <a:ext cx="2759709" cy="1171319"/>
        </p:xfrm>
        <a:graphic>
          <a:graphicData uri="http://schemas.openxmlformats.org/drawingml/2006/table">
            <a:tbl>
              <a:tblPr firstRow="1" bandRow="1">
                <a:tableStyleId>{2D5ABB26-0587-4C30-8999-92F81FD0307C}</a:tableStyleId>
              </a:tblPr>
              <a:tblGrid>
                <a:gridCol w="173990">
                  <a:extLst>
                    <a:ext uri="{9D8B030D-6E8A-4147-A177-3AD203B41FA5}">
                      <a16:colId xmlns:a16="http://schemas.microsoft.com/office/drawing/2014/main" val="20000"/>
                    </a:ext>
                  </a:extLst>
                </a:gridCol>
                <a:gridCol w="107314">
                  <a:extLst>
                    <a:ext uri="{9D8B030D-6E8A-4147-A177-3AD203B41FA5}">
                      <a16:colId xmlns:a16="http://schemas.microsoft.com/office/drawing/2014/main" val="20001"/>
                    </a:ext>
                  </a:extLst>
                </a:gridCol>
                <a:gridCol w="2478405">
                  <a:extLst>
                    <a:ext uri="{9D8B030D-6E8A-4147-A177-3AD203B41FA5}">
                      <a16:colId xmlns:a16="http://schemas.microsoft.com/office/drawing/2014/main" val="20002"/>
                    </a:ext>
                  </a:extLst>
                </a:gridCol>
              </a:tblGrid>
              <a:tr h="254507">
                <a:tc>
                  <a:txBody>
                    <a:bodyPr vert="horz" wrap="square"/>
                    <a:lstStyle/>
                    <a:p>
                      <a:pPr marL="15875" marR="39370">
                        <a:lnSpc>
                          <a:spcPct val="100000"/>
                        </a:lnSpc>
                        <a:spcBef>
                          <a:spcPts val="409"/>
                        </a:spcBef>
                      </a:pPr>
                      <a:r>
                        <a:rPr sz="1000">
                          <a:solidFill>
                            <a:srgbClr val="585858"/>
                          </a:solidFill>
                          <a:latin typeface="微软雅黑"/>
                          <a:cs typeface="微软雅黑"/>
                        </a:rPr>
                        <a:t>.6</a:t>
                      </a:r>
                      <a:endParaRPr sz="1000">
                        <a:latin typeface="微软雅黑"/>
                        <a:cs typeface="微软雅黑"/>
                      </a:endParaRPr>
                    </a:p>
                  </a:txBody>
                  <a:tcPr marL="0" marR="0" marT="52069" marB="0">
                    <a:lnL w="3175">
                      <a:solidFill>
                        <a:srgbClr val="585858"/>
                      </a:solidFill>
                      <a:prstDash val="solid"/>
                    </a:lnL>
                    <a:lnR w="19050">
                      <a:solidFill>
                        <a:srgbClr val="8AC53E"/>
                      </a:solidFill>
                      <a:prstDash val="solid"/>
                    </a:lnR>
                    <a:solidFill>
                      <a:srgbClr val="B1D234"/>
                    </a:solidFill>
                  </a:tcPr>
                </a:tc>
                <a:tc gridSpan="2">
                  <a:txBody>
                    <a:bodyPr vert="horz" wrap="square"/>
                    <a:lstStyle/>
                    <a:p>
                      <a:pPr marL="38735">
                        <a:lnSpc>
                          <a:spcPct val="100000"/>
                        </a:lnSpc>
                        <a:spcBef>
                          <a:spcPts val="409"/>
                        </a:spcBef>
                        <a:tabLst>
                          <a:tab pos="1110615"/>
                        </a:tabLst>
                      </a:pPr>
                      <a:r>
                        <a:rPr sz="1000" spc="-5">
                          <a:solidFill>
                            <a:srgbClr val="585858"/>
                          </a:solidFill>
                          <a:latin typeface="微软雅黑"/>
                          <a:cs typeface="微软雅黑"/>
                        </a:rPr>
                        <a:t>%	96.4%</a:t>
                      </a:r>
                      <a:endParaRPr sz="1000">
                        <a:latin typeface="微软雅黑"/>
                        <a:cs typeface="微软雅黑"/>
                      </a:endParaRPr>
                    </a:p>
                  </a:txBody>
                  <a:tcPr marL="0" marR="0" marT="52069" marB="0">
                    <a:lnL w="19050">
                      <a:solidFill>
                        <a:srgbClr val="8AC53E"/>
                      </a:solidFill>
                      <a:prstDash val="solid"/>
                    </a:lnL>
                    <a:solidFill>
                      <a:srgbClr val="1EC7F3"/>
                    </a:solidFill>
                  </a:tcPr>
                </a:tc>
                <a:tc hMerge="1">
                  <a:txBody>
                    <a:bodyPr vert="horz" wrap="square"/>
                    <a:lstStyle/>
                    <a:p>
                      <a:endParaRPr/>
                    </a:p>
                  </a:txBody>
                  <a:tcPr marL="0" marR="0" marT="0" marB="0"/>
                </a:tc>
                <a:extLst>
                  <a:ext uri="{0D108BD9-81ED-4DB2-BD59-A6C34878D82A}">
                    <a16:rowId xmlns:a16="http://schemas.microsoft.com/office/drawing/2014/main" val="10000"/>
                  </a:ext>
                </a:extLst>
              </a:tr>
              <a:tr h="152400">
                <a:tc gridSpan="3">
                  <a:txBody>
                    <a:bodyPr vert="horz" wrap="square"/>
                    <a:lstStyle/>
                    <a:p>
                      <a:pPr>
                        <a:lnSpc>
                          <a:spcPct val="100000"/>
                        </a:lnSpc>
                      </a:pPr>
                      <a:endParaRPr sz="800">
                        <a:latin typeface="Times New Roman"/>
                        <a:cs typeface="Times New Roman"/>
                      </a:endParaRPr>
                    </a:p>
                  </a:txBody>
                  <a:tcPr marL="0" marR="0" marT="0" marB="0">
                    <a:lnL w="3175">
                      <a:solidFill>
                        <a:srgbClr val="585858"/>
                      </a:solidFill>
                      <a:prstDash val="solid"/>
                    </a:lnL>
                    <a:lnR w="3175">
                      <a:solidFill>
                        <a:srgbClr val="D9D9D9"/>
                      </a:solidFill>
                      <a:prstDash val="solid"/>
                    </a:lnR>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1"/>
                  </a:ext>
                </a:extLst>
              </a:tr>
              <a:tr h="254507">
                <a:tc>
                  <a:txBody>
                    <a:bodyPr vert="horz" wrap="square"/>
                    <a:lstStyle/>
                    <a:p>
                      <a:pPr marL="5715" marR="85090">
                        <a:lnSpc>
                          <a:spcPct val="100000"/>
                        </a:lnSpc>
                        <a:spcBef>
                          <a:spcPts val="415"/>
                        </a:spcBef>
                      </a:pPr>
                      <a:r>
                        <a:rPr sz="1000">
                          <a:solidFill>
                            <a:srgbClr val="585858"/>
                          </a:solidFill>
                          <a:latin typeface="微软雅黑"/>
                          <a:cs typeface="微软雅黑"/>
                        </a:rPr>
                        <a:t>3</a:t>
                      </a:r>
                      <a:endParaRPr sz="1000">
                        <a:latin typeface="微软雅黑"/>
                        <a:cs typeface="微软雅黑"/>
                      </a:endParaRPr>
                    </a:p>
                  </a:txBody>
                  <a:tcPr marL="0" marR="0" marT="52705" marB="0">
                    <a:lnL w="3175">
                      <a:solidFill>
                        <a:srgbClr val="585858"/>
                      </a:solidFill>
                      <a:prstDash val="solid"/>
                    </a:lnL>
                    <a:solidFill>
                      <a:srgbClr val="B1D234"/>
                    </a:solidFill>
                  </a:tcPr>
                </a:tc>
                <a:tc>
                  <a:txBody>
                    <a:bodyPr vert="horz" wrap="square"/>
                    <a:lstStyle/>
                    <a:p>
                      <a:pPr>
                        <a:lnSpc>
                          <a:spcPct val="100000"/>
                        </a:lnSpc>
                        <a:spcBef>
                          <a:spcPts val="415"/>
                        </a:spcBef>
                      </a:pPr>
                      <a:r>
                        <a:rPr sz="1000">
                          <a:solidFill>
                            <a:srgbClr val="585858"/>
                          </a:solidFill>
                          <a:latin typeface="微软雅黑"/>
                          <a:cs typeface="微软雅黑"/>
                        </a:rPr>
                        <a:t>.4</a:t>
                      </a:r>
                      <a:endParaRPr sz="1000">
                        <a:latin typeface="微软雅黑"/>
                        <a:cs typeface="微软雅黑"/>
                      </a:endParaRPr>
                    </a:p>
                  </a:txBody>
                  <a:tcPr marL="0" marR="0" marT="52705" marB="0">
                    <a:solidFill>
                      <a:srgbClr val="8AC53E"/>
                    </a:solidFill>
                  </a:tcPr>
                </a:tc>
                <a:tc>
                  <a:txBody>
                    <a:bodyPr vert="horz" wrap="square"/>
                    <a:lstStyle/>
                    <a:p>
                      <a:pPr marL="6350">
                        <a:lnSpc>
                          <a:spcPct val="100000"/>
                        </a:lnSpc>
                        <a:spcBef>
                          <a:spcPts val="415"/>
                        </a:spcBef>
                        <a:tabLst>
                          <a:tab pos="1064260"/>
                        </a:tabLst>
                      </a:pPr>
                      <a:r>
                        <a:rPr sz="1000" spc="-5">
                          <a:solidFill>
                            <a:srgbClr val="585858"/>
                          </a:solidFill>
                          <a:latin typeface="微软雅黑"/>
                          <a:cs typeface="微软雅黑"/>
                        </a:rPr>
                        <a:t>%	92.6%</a:t>
                      </a:r>
                      <a:endParaRPr sz="1000">
                        <a:latin typeface="微软雅黑"/>
                        <a:cs typeface="微软雅黑"/>
                      </a:endParaRPr>
                    </a:p>
                  </a:txBody>
                  <a:tcPr marL="0" marR="0" marT="52705" marB="0">
                    <a:solidFill>
                      <a:srgbClr val="1EC7F3"/>
                    </a:solidFill>
                  </a:tcPr>
                </a:tc>
                <a:extLst>
                  <a:ext uri="{0D108BD9-81ED-4DB2-BD59-A6C34878D82A}">
                    <a16:rowId xmlns:a16="http://schemas.microsoft.com/office/drawing/2014/main" val="10002"/>
                  </a:ext>
                </a:extLst>
              </a:tr>
              <a:tr h="152400">
                <a:tc gridSpan="3">
                  <a:txBody>
                    <a:bodyPr vert="horz" wrap="square"/>
                    <a:lstStyle/>
                    <a:p>
                      <a:pPr>
                        <a:lnSpc>
                          <a:spcPct val="100000"/>
                        </a:lnSpc>
                      </a:pPr>
                      <a:endParaRPr sz="800">
                        <a:latin typeface="Times New Roman"/>
                        <a:cs typeface="Times New Roman"/>
                      </a:endParaRPr>
                    </a:p>
                  </a:txBody>
                  <a:tcPr marL="0" marR="0" marT="0" marB="0">
                    <a:lnL w="3175">
                      <a:solidFill>
                        <a:srgbClr val="585858"/>
                      </a:solidFill>
                      <a:prstDash val="solid"/>
                    </a:lnL>
                    <a:lnR w="3175">
                      <a:solidFill>
                        <a:srgbClr val="D9D9D9"/>
                      </a:solidFill>
                      <a:prstDash val="solid"/>
                    </a:lnR>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3"/>
                  </a:ext>
                </a:extLst>
              </a:tr>
              <a:tr h="254508">
                <a:tc>
                  <a:txBody>
                    <a:bodyPr vert="horz" wrap="square"/>
                    <a:lstStyle/>
                    <a:p>
                      <a:pPr>
                        <a:lnSpc>
                          <a:spcPct val="100000"/>
                        </a:lnSpc>
                        <a:spcBef>
                          <a:spcPts val="415"/>
                        </a:spcBef>
                      </a:pPr>
                      <a:r>
                        <a:rPr sz="1000">
                          <a:solidFill>
                            <a:srgbClr val="585858"/>
                          </a:solidFill>
                          <a:latin typeface="微软雅黑"/>
                          <a:cs typeface="微软雅黑"/>
                        </a:rPr>
                        <a:t>4.1</a:t>
                      </a:r>
                      <a:endParaRPr sz="1000">
                        <a:latin typeface="微软雅黑"/>
                        <a:cs typeface="微软雅黑"/>
                      </a:endParaRPr>
                    </a:p>
                  </a:txBody>
                  <a:tcPr marL="0" marR="0" marT="52705" marB="0">
                    <a:lnL w="76200">
                      <a:solidFill>
                        <a:srgbClr val="B1D234"/>
                      </a:solidFill>
                      <a:prstDash val="solid"/>
                    </a:lnL>
                    <a:solidFill>
                      <a:srgbClr val="8AC53E"/>
                    </a:solidFill>
                  </a:tcPr>
                </a:tc>
                <a:tc>
                  <a:txBody>
                    <a:bodyPr vert="horz" wrap="square"/>
                    <a:lstStyle/>
                    <a:p>
                      <a:pPr marR="3175">
                        <a:lnSpc>
                          <a:spcPct val="100000"/>
                        </a:lnSpc>
                      </a:pPr>
                      <a:endParaRPr sz="1100">
                        <a:latin typeface="Times New Roman"/>
                        <a:cs typeface="Times New Roman"/>
                      </a:endParaRPr>
                    </a:p>
                  </a:txBody>
                  <a:tcPr marL="0" marR="0" marT="0" marB="0">
                    <a:solidFill>
                      <a:srgbClr val="8AC53E"/>
                    </a:solidFill>
                  </a:tcPr>
                </a:tc>
                <a:tc>
                  <a:txBody>
                    <a:bodyPr vert="horz" wrap="square"/>
                    <a:lstStyle/>
                    <a:p>
                      <a:pPr>
                        <a:lnSpc>
                          <a:spcPct val="100000"/>
                        </a:lnSpc>
                        <a:spcBef>
                          <a:spcPts val="415"/>
                        </a:spcBef>
                        <a:tabLst>
                          <a:tab pos="1047115"/>
                        </a:tabLst>
                      </a:pPr>
                      <a:r>
                        <a:rPr sz="1000" spc="-5">
                          <a:solidFill>
                            <a:srgbClr val="585858"/>
                          </a:solidFill>
                          <a:latin typeface="微软雅黑"/>
                          <a:cs typeface="微软雅黑"/>
                        </a:rPr>
                        <a:t>%	93.9%</a:t>
                      </a:r>
                      <a:endParaRPr sz="1000">
                        <a:latin typeface="微软雅黑"/>
                        <a:cs typeface="微软雅黑"/>
                      </a:endParaRPr>
                    </a:p>
                  </a:txBody>
                  <a:tcPr marL="0" marR="0" marT="52705" marB="0">
                    <a:solidFill>
                      <a:srgbClr val="1EC7F3"/>
                    </a:solidFill>
                  </a:tcPr>
                </a:tc>
                <a:extLst>
                  <a:ext uri="{0D108BD9-81ED-4DB2-BD59-A6C34878D82A}">
                    <a16:rowId xmlns:a16="http://schemas.microsoft.com/office/drawing/2014/main" val="10004"/>
                  </a:ext>
                </a:extLst>
              </a:tr>
            </a:tbl>
          </a:graphicData>
        </a:graphic>
      </p:graphicFrame>
      <p:sp>
        <p:nvSpPr>
          <p:cNvPr id="35" name="object 35"/>
          <p:cNvSpPr txBox="1"/>
          <p:nvPr/>
        </p:nvSpPr>
        <p:spPr>
          <a:xfrm>
            <a:off x="7475601" y="3184982"/>
            <a:ext cx="9372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6</a:t>
            </a:r>
            <a:r>
              <a:rPr sz="1000" spc="-5">
                <a:solidFill>
                  <a:srgbClr val="585858"/>
                </a:solidFill>
                <a:latin typeface="微软雅黑"/>
                <a:cs typeface="微软雅黑"/>
              </a:rPr>
              <a:t>-12</a:t>
            </a:r>
            <a:r>
              <a:rPr sz="1000" spc="-10">
                <a:solidFill>
                  <a:srgbClr val="585858"/>
                </a:solidFill>
                <a:latin typeface="微软雅黑"/>
                <a:cs typeface="微软雅黑"/>
              </a:rPr>
              <a:t>岁（小学）</a:t>
            </a:r>
            <a:endParaRPr sz="1000">
              <a:latin typeface="微软雅黑"/>
              <a:cs typeface="微软雅黑"/>
            </a:endParaRPr>
          </a:p>
        </p:txBody>
      </p:sp>
      <p:sp>
        <p:nvSpPr>
          <p:cNvPr id="36" name="object 36"/>
          <p:cNvSpPr txBox="1"/>
          <p:nvPr/>
        </p:nvSpPr>
        <p:spPr>
          <a:xfrm>
            <a:off x="7401814" y="3592448"/>
            <a:ext cx="10115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12-18岁（中学）</a:t>
            </a:r>
            <a:endParaRPr sz="1000">
              <a:latin typeface="微软雅黑"/>
              <a:cs typeface="微软雅黑"/>
            </a:endParaRPr>
          </a:p>
        </p:txBody>
      </p:sp>
      <p:sp>
        <p:nvSpPr>
          <p:cNvPr id="37" name="object 37"/>
          <p:cNvSpPr txBox="1"/>
          <p:nvPr/>
        </p:nvSpPr>
        <p:spPr>
          <a:xfrm>
            <a:off x="6561581" y="2740914"/>
            <a:ext cx="635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体育运动</a:t>
            </a:r>
            <a:endParaRPr sz="1200">
              <a:latin typeface="微软雅黑"/>
              <a:cs typeface="微软雅黑"/>
            </a:endParaRPr>
          </a:p>
        </p:txBody>
      </p:sp>
      <p:sp>
        <p:nvSpPr>
          <p:cNvPr id="38" name="object 38"/>
          <p:cNvSpPr/>
          <p:nvPr/>
        </p:nvSpPr>
        <p:spPr>
          <a:xfrm>
            <a:off x="8801100" y="4648200"/>
            <a:ext cx="102235" cy="152400"/>
          </a:xfrm>
          <a:custGeom>
            <a:rect l="l" t="t" r="r" b="b"/>
            <a:pathLst>
              <a:path w="102234" h="152400">
                <a:moveTo>
                  <a:pt x="102107" y="15240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8849868" y="5055108"/>
            <a:ext cx="53340" cy="154305"/>
          </a:xfrm>
          <a:custGeom>
            <a:rect l="l" t="t" r="r" b="b"/>
            <a:pathLst>
              <a:path w="53340" h="154304">
                <a:moveTo>
                  <a:pt x="0" y="153924"/>
                </a:moveTo>
                <a:lnTo>
                  <a:pt x="53339"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9674352" y="4648200"/>
            <a:ext cx="140335" cy="152400"/>
          </a:xfrm>
          <a:custGeom>
            <a:rect l="l" t="t" r="r" b="b"/>
            <a:pathLst>
              <a:path w="140334" h="152400">
                <a:moveTo>
                  <a:pt x="140207" y="15240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9814559" y="5055108"/>
            <a:ext cx="287020" cy="154305"/>
          </a:xfrm>
          <a:custGeom>
            <a:rect l="l" t="t" r="r" b="b"/>
            <a:pathLst>
              <a:path w="287020" h="154304">
                <a:moveTo>
                  <a:pt x="286512" y="153924"/>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flipH="1">
            <a:off x="8510016" y="4317491"/>
            <a:ext cx="0" cy="1221105"/>
          </a:xfrm>
          <a:custGeom>
            <a:rect l="l" t="t" r="r" b="b"/>
            <a:pathLst>
              <a:path h="1221104">
                <a:moveTo>
                  <a:pt x="0" y="0"/>
                </a:moveTo>
                <a:lnTo>
                  <a:pt x="0" y="1220723"/>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43" name="object 43"/>
          <p:cNvGraphicFramePr>
            <a:graphicFrameLocks noGrp="1"/>
          </p:cNvGraphicFramePr>
          <p:nvPr/>
        </p:nvGraphicFramePr>
        <p:xfrm>
          <a:off x="8508492" y="4392167"/>
          <a:ext cx="2677157" cy="1171320"/>
        </p:xfrm>
        <a:graphic>
          <a:graphicData uri="http://schemas.openxmlformats.org/drawingml/2006/table">
            <a:tbl>
              <a:tblPr firstRow="1" bandRow="1">
                <a:tableStyleId>{2D5ABB26-0587-4C30-8999-92F81FD0307C}</a:tableStyleId>
              </a:tblPr>
              <a:tblGrid>
                <a:gridCol w="334010">
                  <a:extLst>
                    <a:ext uri="{9D8B030D-6E8A-4147-A177-3AD203B41FA5}">
                      <a16:colId xmlns:a16="http://schemas.microsoft.com/office/drawing/2014/main" val="20000"/>
                    </a:ext>
                  </a:extLst>
                </a:gridCol>
                <a:gridCol w="78104">
                  <a:extLst>
                    <a:ext uri="{9D8B030D-6E8A-4147-A177-3AD203B41FA5}">
                      <a16:colId xmlns:a16="http://schemas.microsoft.com/office/drawing/2014/main" val="20001"/>
                    </a:ext>
                  </a:extLst>
                </a:gridCol>
                <a:gridCol w="771525">
                  <a:extLst>
                    <a:ext uri="{9D8B030D-6E8A-4147-A177-3AD203B41FA5}">
                      <a16:colId xmlns:a16="http://schemas.microsoft.com/office/drawing/2014/main" val="20002"/>
                    </a:ext>
                  </a:extLst>
                </a:gridCol>
                <a:gridCol w="140334">
                  <a:extLst>
                    <a:ext uri="{9D8B030D-6E8A-4147-A177-3AD203B41FA5}">
                      <a16:colId xmlns:a16="http://schemas.microsoft.com/office/drawing/2014/main" val="20003"/>
                    </a:ext>
                  </a:extLst>
                </a:gridCol>
                <a:gridCol w="286384">
                  <a:extLst>
                    <a:ext uri="{9D8B030D-6E8A-4147-A177-3AD203B41FA5}">
                      <a16:colId xmlns:a16="http://schemas.microsoft.com/office/drawing/2014/main" val="20004"/>
                    </a:ext>
                  </a:extLst>
                </a:gridCol>
                <a:gridCol w="1066800">
                  <a:extLst>
                    <a:ext uri="{9D8B030D-6E8A-4147-A177-3AD203B41FA5}">
                      <a16:colId xmlns:a16="http://schemas.microsoft.com/office/drawing/2014/main" val="20005"/>
                    </a:ext>
                  </a:extLst>
                </a:gridCol>
              </a:tblGrid>
              <a:tr h="254507">
                <a:tc>
                  <a:txBody>
                    <a:bodyPr vert="horz" wrap="square"/>
                    <a:lstStyle/>
                    <a:p>
                      <a:pPr>
                        <a:lnSpc>
                          <a:spcPct val="100000"/>
                        </a:lnSpc>
                        <a:spcBef>
                          <a:spcPts val="415"/>
                        </a:spcBef>
                      </a:pPr>
                      <a:r>
                        <a:rPr sz="1000">
                          <a:solidFill>
                            <a:srgbClr val="585858"/>
                          </a:solidFill>
                          <a:latin typeface="微软雅黑"/>
                          <a:cs typeface="微软雅黑"/>
                        </a:rPr>
                        <a:t>11.0%</a:t>
                      </a:r>
                      <a:endParaRPr sz="1000">
                        <a:latin typeface="微软雅黑"/>
                        <a:cs typeface="微软雅黑"/>
                      </a:endParaRPr>
                    </a:p>
                  </a:txBody>
                  <a:tcPr marL="0" marR="0" marT="52705" marB="0">
                    <a:lnL w="3175">
                      <a:solidFill>
                        <a:srgbClr val="585858"/>
                      </a:solidFill>
                      <a:prstDash val="solid"/>
                    </a:lnL>
                    <a:solidFill>
                      <a:srgbClr val="B1D234"/>
                    </a:solidFill>
                  </a:tcPr>
                </a:tc>
                <a:tc gridSpan="2">
                  <a:txBody>
                    <a:bodyPr vert="horz" wrap="square"/>
                    <a:lstStyle/>
                    <a:p>
                      <a:pPr marL="228600">
                        <a:lnSpc>
                          <a:spcPct val="100000"/>
                        </a:lnSpc>
                        <a:spcBef>
                          <a:spcPts val="415"/>
                        </a:spcBef>
                      </a:pPr>
                      <a:r>
                        <a:rPr sz="1000" spc="-5">
                          <a:solidFill>
                            <a:srgbClr val="585858"/>
                          </a:solidFill>
                          <a:latin typeface="微软雅黑"/>
                          <a:cs typeface="微软雅黑"/>
                        </a:rPr>
                        <a:t>32.9%</a:t>
                      </a:r>
                      <a:endParaRPr sz="1000">
                        <a:latin typeface="微软雅黑"/>
                        <a:cs typeface="微软雅黑"/>
                      </a:endParaRPr>
                    </a:p>
                  </a:txBody>
                  <a:tcPr marL="0" marR="0" marT="52705" marB="0">
                    <a:solidFill>
                      <a:srgbClr val="8AC53E"/>
                    </a:solidFill>
                  </a:tcPr>
                </a:tc>
                <a:tc hMerge="1">
                  <a:txBody>
                    <a:bodyPr vert="horz" wrap="square"/>
                    <a:lstStyle/>
                    <a:p>
                      <a:endParaRPr/>
                    </a:p>
                  </a:txBody>
                  <a:tcPr marL="0" marR="0" marT="0" marB="0"/>
                </a:tc>
                <a:tc gridSpan="3">
                  <a:txBody>
                    <a:bodyPr vert="horz" wrap="square"/>
                    <a:lstStyle/>
                    <a:p>
                      <a:pPr marL="635" algn="ctr">
                        <a:lnSpc>
                          <a:spcPct val="100000"/>
                        </a:lnSpc>
                        <a:spcBef>
                          <a:spcPts val="415"/>
                        </a:spcBef>
                      </a:pPr>
                      <a:r>
                        <a:rPr sz="1000" spc="-5">
                          <a:solidFill>
                            <a:srgbClr val="585858"/>
                          </a:solidFill>
                          <a:latin typeface="微软雅黑"/>
                          <a:cs typeface="微软雅黑"/>
                        </a:rPr>
                        <a:t>56.2%</a:t>
                      </a:r>
                      <a:endParaRPr sz="1000">
                        <a:latin typeface="微软雅黑"/>
                        <a:cs typeface="微软雅黑"/>
                      </a:endParaRPr>
                    </a:p>
                  </a:txBody>
                  <a:tcPr marL="0" marR="0" marT="52705" marB="0">
                    <a:solidFill>
                      <a:srgbClr val="1EC7F3"/>
                    </a:solidFill>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0"/>
                  </a:ext>
                </a:extLst>
              </a:tr>
              <a:tr h="152400">
                <a:tc gridSpan="6">
                  <a:txBody>
                    <a:bodyPr vert="horz" wrap="square"/>
                    <a:lstStyle/>
                    <a:p>
                      <a:pPr>
                        <a:lnSpc>
                          <a:spcPct val="100000"/>
                        </a:lnSpc>
                      </a:pPr>
                      <a:endParaRPr sz="800">
                        <a:latin typeface="Times New Roman"/>
                        <a:cs typeface="Times New Roman"/>
                      </a:endParaRPr>
                    </a:p>
                  </a:txBody>
                  <a:tcPr marL="0" marR="0" marT="0" marB="0">
                    <a:lnL w="3175">
                      <a:solidFill>
                        <a:srgbClr val="585858"/>
                      </a:solidFill>
                      <a:prstDash val="solid"/>
                    </a:lnL>
                    <a:lnR w="3175">
                      <a:solidFill>
                        <a:srgbClr val="D9D9D9"/>
                      </a:solidFill>
                      <a:prstDash val="solid"/>
                    </a:lnR>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1"/>
                  </a:ext>
                </a:extLst>
              </a:tr>
              <a:tr h="254507">
                <a:tc gridSpan="2">
                  <a:txBody>
                    <a:bodyPr vert="horz" wrap="square"/>
                    <a:lstStyle/>
                    <a:p>
                      <a:pPr marL="13335">
                        <a:lnSpc>
                          <a:spcPct val="100000"/>
                        </a:lnSpc>
                        <a:spcBef>
                          <a:spcPts val="415"/>
                        </a:spcBef>
                      </a:pPr>
                      <a:r>
                        <a:rPr sz="1000">
                          <a:solidFill>
                            <a:srgbClr val="585858"/>
                          </a:solidFill>
                          <a:latin typeface="微软雅黑"/>
                          <a:cs typeface="微软雅黑"/>
                        </a:rPr>
                        <a:t>14.8%</a:t>
                      </a:r>
                      <a:endParaRPr sz="1000">
                        <a:latin typeface="微软雅黑"/>
                        <a:cs typeface="微软雅黑"/>
                      </a:endParaRPr>
                    </a:p>
                  </a:txBody>
                  <a:tcPr marL="0" marR="0" marT="52705" marB="0">
                    <a:lnL w="3175">
                      <a:solidFill>
                        <a:srgbClr val="585858"/>
                      </a:solidFill>
                      <a:prstDash val="solid"/>
                    </a:lnL>
                    <a:solidFill>
                      <a:srgbClr val="B1D234"/>
                    </a:solidFill>
                  </a:tcPr>
                </a:tc>
                <a:tc hMerge="1">
                  <a:txBody>
                    <a:bodyPr vert="horz" wrap="square"/>
                    <a:lstStyle/>
                    <a:p>
                      <a:endParaRPr/>
                    </a:p>
                  </a:txBody>
                  <a:tcPr marL="0" marR="0" marT="0" marB="0"/>
                </a:tc>
                <a:tc gridSpan="2">
                  <a:txBody>
                    <a:bodyPr vert="horz" wrap="square"/>
                    <a:lstStyle/>
                    <a:p>
                      <a:pPr marL="272415">
                        <a:lnSpc>
                          <a:spcPct val="100000"/>
                        </a:lnSpc>
                        <a:spcBef>
                          <a:spcPts val="415"/>
                        </a:spcBef>
                      </a:pPr>
                      <a:r>
                        <a:rPr sz="1000" spc="-5">
                          <a:solidFill>
                            <a:srgbClr val="585858"/>
                          </a:solidFill>
                          <a:latin typeface="微软雅黑"/>
                          <a:cs typeface="微软雅黑"/>
                        </a:rPr>
                        <a:t>34.3%</a:t>
                      </a:r>
                      <a:endParaRPr sz="1000">
                        <a:latin typeface="微软雅黑"/>
                        <a:cs typeface="微软雅黑"/>
                      </a:endParaRPr>
                    </a:p>
                  </a:txBody>
                  <a:tcPr marL="0" marR="0" marT="52705" marB="0">
                    <a:solidFill>
                      <a:srgbClr val="8AC53E"/>
                    </a:solidFill>
                  </a:tcPr>
                </a:tc>
                <a:tc hMerge="1">
                  <a:txBody>
                    <a:bodyPr vert="horz" wrap="square"/>
                    <a:lstStyle/>
                    <a:p>
                      <a:endParaRPr/>
                    </a:p>
                  </a:txBody>
                  <a:tcPr marL="0" marR="0" marT="0" marB="0"/>
                </a:tc>
                <a:tc gridSpan="2">
                  <a:txBody>
                    <a:bodyPr vert="horz" wrap="square"/>
                    <a:lstStyle/>
                    <a:p>
                      <a:pPr marL="635" algn="ctr">
                        <a:lnSpc>
                          <a:spcPct val="100000"/>
                        </a:lnSpc>
                        <a:spcBef>
                          <a:spcPts val="415"/>
                        </a:spcBef>
                      </a:pPr>
                      <a:r>
                        <a:rPr sz="1000" spc="-5">
                          <a:solidFill>
                            <a:srgbClr val="585858"/>
                          </a:solidFill>
                          <a:latin typeface="微软雅黑"/>
                          <a:cs typeface="微软雅黑"/>
                        </a:rPr>
                        <a:t>50.9%</a:t>
                      </a:r>
                      <a:endParaRPr sz="1000">
                        <a:latin typeface="微软雅黑"/>
                        <a:cs typeface="微软雅黑"/>
                      </a:endParaRPr>
                    </a:p>
                  </a:txBody>
                  <a:tcPr marL="0" marR="0" marT="52705" marB="0">
                    <a:solidFill>
                      <a:srgbClr val="1EC7F3"/>
                    </a:solidFill>
                  </a:tcPr>
                </a:tc>
                <a:tc hMerge="1">
                  <a:txBody>
                    <a:bodyPr vert="horz" wrap="square"/>
                    <a:lstStyle/>
                    <a:p>
                      <a:endParaRPr/>
                    </a:p>
                  </a:txBody>
                  <a:tcPr marL="0" marR="0" marT="0" marB="0"/>
                </a:tc>
                <a:extLst>
                  <a:ext uri="{0D108BD9-81ED-4DB2-BD59-A6C34878D82A}">
                    <a16:rowId xmlns:a16="http://schemas.microsoft.com/office/drawing/2014/main" val="10002"/>
                  </a:ext>
                </a:extLst>
              </a:tr>
              <a:tr h="153924">
                <a:tc gridSpan="6">
                  <a:txBody>
                    <a:bodyPr vert="horz" wrap="square"/>
                    <a:lstStyle/>
                    <a:p>
                      <a:pPr>
                        <a:lnSpc>
                          <a:spcPct val="100000"/>
                        </a:lnSpc>
                      </a:pPr>
                      <a:endParaRPr sz="800">
                        <a:latin typeface="Times New Roman"/>
                        <a:cs typeface="Times New Roman"/>
                      </a:endParaRPr>
                    </a:p>
                  </a:txBody>
                  <a:tcPr marL="0" marR="0" marT="0" marB="0">
                    <a:lnL w="3175">
                      <a:solidFill>
                        <a:srgbClr val="585858"/>
                      </a:solidFill>
                      <a:prstDash val="solid"/>
                    </a:lnL>
                    <a:lnR w="3175">
                      <a:solidFill>
                        <a:srgbClr val="D9D9D9"/>
                      </a:solidFill>
                      <a:prstDash val="solid"/>
                    </a:lnR>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3"/>
                  </a:ext>
                </a:extLst>
              </a:tr>
              <a:tr h="252984">
                <a:tc>
                  <a:txBody>
                    <a:bodyPr vert="horz" wrap="square"/>
                    <a:lstStyle/>
                    <a:p>
                      <a:pPr marR="12065">
                        <a:lnSpc>
                          <a:spcPct val="100000"/>
                        </a:lnSpc>
                        <a:spcBef>
                          <a:spcPts val="409"/>
                        </a:spcBef>
                      </a:pPr>
                      <a:r>
                        <a:rPr sz="1000" spc="-5">
                          <a:solidFill>
                            <a:srgbClr val="585858"/>
                          </a:solidFill>
                          <a:latin typeface="微软雅黑"/>
                          <a:cs typeface="微软雅黑"/>
                        </a:rPr>
                        <a:t>12.8</a:t>
                      </a:r>
                      <a:endParaRPr sz="1000">
                        <a:latin typeface="微软雅黑"/>
                        <a:cs typeface="微软雅黑"/>
                      </a:endParaRPr>
                    </a:p>
                  </a:txBody>
                  <a:tcPr marL="0" marR="0" marT="52069" marB="0">
                    <a:lnL w="3175">
                      <a:solidFill>
                        <a:srgbClr val="585858"/>
                      </a:solidFill>
                      <a:prstDash val="solid"/>
                    </a:lnL>
                    <a:solidFill>
                      <a:srgbClr val="B1D234"/>
                    </a:solidFill>
                  </a:tcPr>
                </a:tc>
                <a:tc gridSpan="4">
                  <a:txBody>
                    <a:bodyPr vert="horz" wrap="square"/>
                    <a:lstStyle/>
                    <a:p>
                      <a:pPr>
                        <a:lnSpc>
                          <a:spcPct val="100000"/>
                        </a:lnSpc>
                        <a:spcBef>
                          <a:spcPts val="409"/>
                        </a:spcBef>
                        <a:tabLst>
                          <a:tab pos="466090"/>
                        </a:tabLst>
                      </a:pPr>
                      <a:r>
                        <a:rPr sz="1000" spc="-5">
                          <a:solidFill>
                            <a:srgbClr val="585858"/>
                          </a:solidFill>
                          <a:latin typeface="微软雅黑"/>
                          <a:cs typeface="微软雅黑"/>
                        </a:rPr>
                        <a:t>%	47.1%</a:t>
                      </a:r>
                      <a:endParaRPr sz="1000">
                        <a:latin typeface="微软雅黑"/>
                        <a:cs typeface="微软雅黑"/>
                      </a:endParaRPr>
                    </a:p>
                  </a:txBody>
                  <a:tcPr marL="0" marR="0" marT="52069" marB="0">
                    <a:solidFill>
                      <a:srgbClr val="8AC53E"/>
                    </a:solidFill>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a:txBody>
                    <a:bodyPr vert="horz" wrap="square"/>
                    <a:lstStyle/>
                    <a:p>
                      <a:pPr marL="350520">
                        <a:lnSpc>
                          <a:spcPct val="100000"/>
                        </a:lnSpc>
                        <a:spcBef>
                          <a:spcPts val="409"/>
                        </a:spcBef>
                      </a:pPr>
                      <a:r>
                        <a:rPr sz="1000" spc="-5">
                          <a:solidFill>
                            <a:srgbClr val="585858"/>
                          </a:solidFill>
                          <a:latin typeface="微软雅黑"/>
                          <a:cs typeface="微软雅黑"/>
                        </a:rPr>
                        <a:t>40.1%</a:t>
                      </a:r>
                      <a:endParaRPr sz="1000">
                        <a:latin typeface="微软雅黑"/>
                        <a:cs typeface="微软雅黑"/>
                      </a:endParaRPr>
                    </a:p>
                  </a:txBody>
                  <a:tcPr marL="0" marR="0" marT="52069" marB="0">
                    <a:solidFill>
                      <a:srgbClr val="1EC7F3"/>
                    </a:solidFill>
                  </a:tcPr>
                </a:tc>
                <a:extLst>
                  <a:ext uri="{0D108BD9-81ED-4DB2-BD59-A6C34878D82A}">
                    <a16:rowId xmlns:a16="http://schemas.microsoft.com/office/drawing/2014/main" val="10004"/>
                  </a:ext>
                </a:extLst>
              </a:tr>
            </a:tbl>
          </a:graphicData>
        </a:graphic>
      </p:graphicFrame>
      <p:sp>
        <p:nvSpPr>
          <p:cNvPr id="44" name="object 44"/>
          <p:cNvSpPr txBox="1"/>
          <p:nvPr/>
        </p:nvSpPr>
        <p:spPr>
          <a:xfrm>
            <a:off x="7423531" y="4430344"/>
            <a:ext cx="98869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a:t>
            </a:r>
            <a:r>
              <a:rPr sz="1000" spc="-10">
                <a:solidFill>
                  <a:srgbClr val="585858"/>
                </a:solidFill>
                <a:latin typeface="微软雅黑"/>
                <a:cs typeface="微软雅黑"/>
              </a:rPr>
              <a:t>岁（幼儿园）</a:t>
            </a:r>
            <a:endParaRPr sz="1000">
              <a:latin typeface="微软雅黑"/>
              <a:cs typeface="微软雅黑"/>
            </a:endParaRPr>
          </a:p>
        </p:txBody>
      </p:sp>
      <p:sp>
        <p:nvSpPr>
          <p:cNvPr id="45" name="object 45"/>
          <p:cNvSpPr txBox="1"/>
          <p:nvPr/>
        </p:nvSpPr>
        <p:spPr>
          <a:xfrm>
            <a:off x="7475601" y="4837938"/>
            <a:ext cx="9372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6</a:t>
            </a:r>
            <a:r>
              <a:rPr sz="1000" spc="-5">
                <a:solidFill>
                  <a:srgbClr val="585858"/>
                </a:solidFill>
                <a:latin typeface="微软雅黑"/>
                <a:cs typeface="微软雅黑"/>
              </a:rPr>
              <a:t>-12岁（小学）</a:t>
            </a:r>
            <a:endParaRPr sz="1000">
              <a:latin typeface="微软雅黑"/>
              <a:cs typeface="微软雅黑"/>
            </a:endParaRPr>
          </a:p>
        </p:txBody>
      </p:sp>
      <p:sp>
        <p:nvSpPr>
          <p:cNvPr id="46" name="object 46"/>
          <p:cNvSpPr txBox="1"/>
          <p:nvPr/>
        </p:nvSpPr>
        <p:spPr>
          <a:xfrm>
            <a:off x="7401814" y="5245100"/>
            <a:ext cx="10115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12-18岁（中学）</a:t>
            </a:r>
            <a:endParaRPr sz="1000">
              <a:latin typeface="微软雅黑"/>
              <a:cs typeface="微软雅黑"/>
            </a:endParaRPr>
          </a:p>
        </p:txBody>
      </p:sp>
      <p:sp>
        <p:nvSpPr>
          <p:cNvPr id="47" name="object 47"/>
          <p:cNvSpPr txBox="1"/>
          <p:nvPr/>
        </p:nvSpPr>
        <p:spPr>
          <a:xfrm>
            <a:off x="6561581" y="4403597"/>
            <a:ext cx="635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休闲娱乐</a:t>
            </a:r>
            <a:endParaRPr sz="1200">
              <a:latin typeface="微软雅黑"/>
              <a:cs typeface="微软雅黑"/>
            </a:endParaRPr>
          </a:p>
        </p:txBody>
      </p:sp>
      <p:sp>
        <p:nvSpPr>
          <p:cNvPr id="48" name="object 48"/>
          <p:cNvSpPr/>
          <p:nvPr/>
        </p:nvSpPr>
        <p:spPr>
          <a:xfrm>
            <a:off x="7779257" y="5877305"/>
            <a:ext cx="68580" cy="70485"/>
          </a:xfrm>
          <a:custGeom>
            <a:rect l="l" t="t" r="r" b="b"/>
            <a:pathLst>
              <a:path w="68579" h="70485">
                <a:moveTo>
                  <a:pt x="0" y="70104"/>
                </a:moveTo>
                <a:lnTo>
                  <a:pt x="68579" y="70104"/>
                </a:lnTo>
                <a:lnTo>
                  <a:pt x="68579" y="0"/>
                </a:lnTo>
                <a:lnTo>
                  <a:pt x="0" y="0"/>
                </a:lnTo>
                <a:lnTo>
                  <a:pt x="0" y="70104"/>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7779257" y="5877305"/>
            <a:ext cx="68580" cy="70485"/>
          </a:xfrm>
          <a:custGeom>
            <a:rect l="l" t="t" r="r" b="b"/>
            <a:pathLst>
              <a:path w="68579" h="70485">
                <a:moveTo>
                  <a:pt x="0" y="70104"/>
                </a:moveTo>
                <a:lnTo>
                  <a:pt x="68579" y="70104"/>
                </a:lnTo>
                <a:lnTo>
                  <a:pt x="68579" y="0"/>
                </a:lnTo>
                <a:lnTo>
                  <a:pt x="0" y="0"/>
                </a:lnTo>
                <a:lnTo>
                  <a:pt x="0" y="70104"/>
                </a:lnTo>
                <a:close/>
              </a:path>
            </a:pathLst>
          </a:custGeom>
          <a:ln w="25908">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txBox="1"/>
          <p:nvPr/>
        </p:nvSpPr>
        <p:spPr>
          <a:xfrm>
            <a:off x="7965440" y="5818733"/>
            <a:ext cx="129032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客厅等相对大的空地上</a:t>
            </a:r>
            <a:endParaRPr sz="1000">
              <a:latin typeface="微软雅黑"/>
              <a:cs typeface="微软雅黑"/>
            </a:endParaRPr>
          </a:p>
        </p:txBody>
      </p:sp>
      <p:sp>
        <p:nvSpPr>
          <p:cNvPr id="51" name="object 51"/>
          <p:cNvSpPr/>
          <p:nvPr/>
        </p:nvSpPr>
        <p:spPr>
          <a:xfrm>
            <a:off x="5144261" y="5877305"/>
            <a:ext cx="70485" cy="70485"/>
          </a:xfrm>
          <a:custGeom>
            <a:rect l="l" t="t" r="r" b="b"/>
            <a:pathLst>
              <a:path w="70485" h="70485">
                <a:moveTo>
                  <a:pt x="0" y="70104"/>
                </a:moveTo>
                <a:lnTo>
                  <a:pt x="70103" y="70104"/>
                </a:lnTo>
                <a:lnTo>
                  <a:pt x="70103" y="0"/>
                </a:lnTo>
                <a:lnTo>
                  <a:pt x="0" y="0"/>
                </a:lnTo>
                <a:lnTo>
                  <a:pt x="0" y="70104"/>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5144261" y="5877305"/>
            <a:ext cx="70485" cy="70485"/>
          </a:xfrm>
          <a:custGeom>
            <a:rect l="l" t="t" r="r" b="b"/>
            <a:pathLst>
              <a:path w="70485" h="70485">
                <a:moveTo>
                  <a:pt x="0" y="70104"/>
                </a:moveTo>
                <a:lnTo>
                  <a:pt x="70103" y="70104"/>
                </a:lnTo>
                <a:lnTo>
                  <a:pt x="70103" y="0"/>
                </a:lnTo>
                <a:lnTo>
                  <a:pt x="0" y="0"/>
                </a:lnTo>
                <a:lnTo>
                  <a:pt x="0" y="70104"/>
                </a:lnTo>
                <a:close/>
              </a:path>
            </a:pathLst>
          </a:custGeom>
          <a:ln w="25908">
            <a:solidFill>
              <a:srgbClr val="8AC53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txBox="1"/>
          <p:nvPr/>
        </p:nvSpPr>
        <p:spPr>
          <a:xfrm>
            <a:off x="5303265" y="5818733"/>
            <a:ext cx="141732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坐在床、沙发等其他地方</a:t>
            </a:r>
            <a:endParaRPr sz="1000">
              <a:latin typeface="微软雅黑"/>
              <a:cs typeface="微软雅黑"/>
            </a:endParaRPr>
          </a:p>
        </p:txBody>
      </p:sp>
      <p:sp>
        <p:nvSpPr>
          <p:cNvPr id="54" name="object 54"/>
          <p:cNvSpPr/>
          <p:nvPr/>
        </p:nvSpPr>
        <p:spPr>
          <a:xfrm>
            <a:off x="3224022" y="5877305"/>
            <a:ext cx="68580" cy="70485"/>
          </a:xfrm>
          <a:custGeom>
            <a:rect l="l" t="t" r="r" b="b"/>
            <a:pathLst>
              <a:path w="68579" h="70485">
                <a:moveTo>
                  <a:pt x="0" y="70104"/>
                </a:moveTo>
                <a:lnTo>
                  <a:pt x="68579" y="70104"/>
                </a:lnTo>
                <a:lnTo>
                  <a:pt x="68579" y="0"/>
                </a:lnTo>
                <a:lnTo>
                  <a:pt x="0" y="0"/>
                </a:lnTo>
                <a:lnTo>
                  <a:pt x="0" y="70104"/>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3224022" y="5877305"/>
            <a:ext cx="68580" cy="70485"/>
          </a:xfrm>
          <a:custGeom>
            <a:rect l="l" t="t" r="r" b="b"/>
            <a:pathLst>
              <a:path w="68579" h="70485">
                <a:moveTo>
                  <a:pt x="0" y="70104"/>
                </a:moveTo>
                <a:lnTo>
                  <a:pt x="68579" y="70104"/>
                </a:lnTo>
                <a:lnTo>
                  <a:pt x="68579" y="0"/>
                </a:lnTo>
                <a:lnTo>
                  <a:pt x="0" y="0"/>
                </a:lnTo>
                <a:lnTo>
                  <a:pt x="0" y="70104"/>
                </a:lnTo>
                <a:close/>
              </a:path>
            </a:pathLst>
          </a:custGeom>
          <a:ln w="25908">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txBox="1"/>
          <p:nvPr/>
        </p:nvSpPr>
        <p:spPr>
          <a:xfrm>
            <a:off x="3379470" y="5818733"/>
            <a:ext cx="6578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坐在书桌前</a:t>
            </a:r>
            <a:endParaRPr sz="1000">
              <a:latin typeface="微软雅黑"/>
              <a:cs typeface="微软雅黑"/>
            </a:endParaRPr>
          </a:p>
        </p:txBody>
      </p:sp>
      <p:sp>
        <p:nvSpPr>
          <p:cNvPr id="57" name="object 57"/>
          <p:cNvSpPr/>
          <p:nvPr/>
        </p:nvSpPr>
        <p:spPr>
          <a:xfrm>
            <a:off x="6662546" y="3118866"/>
            <a:ext cx="428625" cy="610870"/>
          </a:xfrm>
          <a:custGeom>
            <a:rect l="l" t="t" r="r" b="b"/>
            <a:pathLst>
              <a:path w="428625" h="610870">
                <a:moveTo>
                  <a:pt x="403478" y="162941"/>
                </a:moveTo>
                <a:lnTo>
                  <a:pt x="393709" y="164903"/>
                </a:lnTo>
                <a:lnTo>
                  <a:pt x="385714" y="170259"/>
                </a:lnTo>
                <a:lnTo>
                  <a:pt x="380315" y="178210"/>
                </a:lnTo>
                <a:lnTo>
                  <a:pt x="378332" y="187960"/>
                </a:lnTo>
                <a:lnTo>
                  <a:pt x="380315" y="197782"/>
                </a:lnTo>
                <a:lnTo>
                  <a:pt x="385714" y="205771"/>
                </a:lnTo>
                <a:lnTo>
                  <a:pt x="393709" y="211141"/>
                </a:lnTo>
                <a:lnTo>
                  <a:pt x="403478" y="213106"/>
                </a:lnTo>
                <a:lnTo>
                  <a:pt x="413248" y="211141"/>
                </a:lnTo>
                <a:lnTo>
                  <a:pt x="421243" y="205771"/>
                </a:lnTo>
                <a:lnTo>
                  <a:pt x="426642" y="197782"/>
                </a:lnTo>
                <a:lnTo>
                  <a:pt x="428625" y="187960"/>
                </a:lnTo>
                <a:lnTo>
                  <a:pt x="426642" y="178210"/>
                </a:lnTo>
                <a:lnTo>
                  <a:pt x="421243" y="170259"/>
                </a:lnTo>
                <a:lnTo>
                  <a:pt x="413248" y="164903"/>
                </a:lnTo>
                <a:lnTo>
                  <a:pt x="403478" y="162941"/>
                </a:lnTo>
                <a:close/>
              </a:path>
              <a:path w="428625" h="610870">
                <a:moveTo>
                  <a:pt x="8762" y="150113"/>
                </a:moveTo>
                <a:lnTo>
                  <a:pt x="8000" y="150622"/>
                </a:lnTo>
                <a:lnTo>
                  <a:pt x="2031" y="154939"/>
                </a:lnTo>
                <a:lnTo>
                  <a:pt x="0" y="163195"/>
                </a:lnTo>
                <a:lnTo>
                  <a:pt x="3809" y="169672"/>
                </a:lnTo>
                <a:lnTo>
                  <a:pt x="7747" y="176657"/>
                </a:lnTo>
                <a:lnTo>
                  <a:pt x="16636" y="179197"/>
                </a:lnTo>
                <a:lnTo>
                  <a:pt x="23495" y="175260"/>
                </a:lnTo>
                <a:lnTo>
                  <a:pt x="27812" y="172720"/>
                </a:lnTo>
                <a:lnTo>
                  <a:pt x="8762" y="150113"/>
                </a:lnTo>
                <a:close/>
              </a:path>
              <a:path w="428625" h="610870">
                <a:moveTo>
                  <a:pt x="218079" y="405764"/>
                </a:moveTo>
                <a:lnTo>
                  <a:pt x="155701" y="405764"/>
                </a:lnTo>
                <a:lnTo>
                  <a:pt x="234314" y="592074"/>
                </a:lnTo>
                <a:lnTo>
                  <a:pt x="240637" y="601757"/>
                </a:lnTo>
                <a:lnTo>
                  <a:pt x="249840" y="608012"/>
                </a:lnTo>
                <a:lnTo>
                  <a:pt x="260711" y="610362"/>
                </a:lnTo>
                <a:lnTo>
                  <a:pt x="272033" y="608330"/>
                </a:lnTo>
                <a:lnTo>
                  <a:pt x="281682" y="602027"/>
                </a:lnTo>
                <a:lnTo>
                  <a:pt x="287972" y="592867"/>
                </a:lnTo>
                <a:lnTo>
                  <a:pt x="290357" y="582041"/>
                </a:lnTo>
                <a:lnTo>
                  <a:pt x="288289" y="570738"/>
                </a:lnTo>
                <a:lnTo>
                  <a:pt x="218079" y="405764"/>
                </a:lnTo>
                <a:close/>
              </a:path>
              <a:path w="428625" h="610870">
                <a:moveTo>
                  <a:pt x="240626" y="267970"/>
                </a:moveTo>
                <a:lnTo>
                  <a:pt x="133096" y="267970"/>
                </a:lnTo>
                <a:lnTo>
                  <a:pt x="128587" y="280443"/>
                </a:lnTo>
                <a:lnTo>
                  <a:pt x="121888" y="299465"/>
                </a:lnTo>
                <a:lnTo>
                  <a:pt x="113156" y="324485"/>
                </a:lnTo>
                <a:lnTo>
                  <a:pt x="92475" y="427676"/>
                </a:lnTo>
                <a:lnTo>
                  <a:pt x="88010" y="450214"/>
                </a:lnTo>
                <a:lnTo>
                  <a:pt x="31876" y="569087"/>
                </a:lnTo>
                <a:lnTo>
                  <a:pt x="29112" y="580261"/>
                </a:lnTo>
                <a:lnTo>
                  <a:pt x="30813" y="591232"/>
                </a:lnTo>
                <a:lnTo>
                  <a:pt x="36538" y="600751"/>
                </a:lnTo>
                <a:lnTo>
                  <a:pt x="45847" y="607568"/>
                </a:lnTo>
                <a:lnTo>
                  <a:pt x="56915" y="610352"/>
                </a:lnTo>
                <a:lnTo>
                  <a:pt x="67913" y="608695"/>
                </a:lnTo>
                <a:lnTo>
                  <a:pt x="143128" y="469392"/>
                </a:lnTo>
                <a:lnTo>
                  <a:pt x="144399" y="464693"/>
                </a:lnTo>
                <a:lnTo>
                  <a:pt x="155701" y="405764"/>
                </a:lnTo>
                <a:lnTo>
                  <a:pt x="218079" y="405764"/>
                </a:lnTo>
                <a:lnTo>
                  <a:pt x="202946" y="370205"/>
                </a:lnTo>
                <a:lnTo>
                  <a:pt x="240626" y="267970"/>
                </a:lnTo>
                <a:close/>
              </a:path>
              <a:path w="428625" h="610870">
                <a:moveTo>
                  <a:pt x="86995" y="238506"/>
                </a:moveTo>
                <a:lnTo>
                  <a:pt x="106552" y="263144"/>
                </a:lnTo>
                <a:lnTo>
                  <a:pt x="111629" y="267719"/>
                </a:lnTo>
                <a:lnTo>
                  <a:pt x="117919" y="270319"/>
                </a:lnTo>
                <a:lnTo>
                  <a:pt x="125162" y="270537"/>
                </a:lnTo>
                <a:lnTo>
                  <a:pt x="133096" y="267970"/>
                </a:lnTo>
                <a:lnTo>
                  <a:pt x="240626" y="267970"/>
                </a:lnTo>
                <a:lnTo>
                  <a:pt x="250035" y="242443"/>
                </a:lnTo>
                <a:lnTo>
                  <a:pt x="99822" y="242443"/>
                </a:lnTo>
                <a:lnTo>
                  <a:pt x="92836" y="241426"/>
                </a:lnTo>
                <a:lnTo>
                  <a:pt x="86995" y="238506"/>
                </a:lnTo>
                <a:close/>
              </a:path>
              <a:path w="428625" h="610870">
                <a:moveTo>
                  <a:pt x="253019" y="214122"/>
                </a:moveTo>
                <a:lnTo>
                  <a:pt x="198374" y="214122"/>
                </a:lnTo>
                <a:lnTo>
                  <a:pt x="182975" y="218785"/>
                </a:lnTo>
                <a:lnTo>
                  <a:pt x="99822" y="242443"/>
                </a:lnTo>
                <a:lnTo>
                  <a:pt x="250035" y="242443"/>
                </a:lnTo>
                <a:lnTo>
                  <a:pt x="252095" y="236855"/>
                </a:lnTo>
                <a:lnTo>
                  <a:pt x="254520" y="222250"/>
                </a:lnTo>
                <a:lnTo>
                  <a:pt x="254553" y="220926"/>
                </a:lnTo>
                <a:lnTo>
                  <a:pt x="253019" y="214122"/>
                </a:lnTo>
                <a:close/>
              </a:path>
              <a:path w="428625" h="610870">
                <a:moveTo>
                  <a:pt x="46862" y="118872"/>
                </a:moveTo>
                <a:lnTo>
                  <a:pt x="41528" y="120396"/>
                </a:lnTo>
                <a:lnTo>
                  <a:pt x="37210" y="123951"/>
                </a:lnTo>
                <a:lnTo>
                  <a:pt x="32228" y="130276"/>
                </a:lnTo>
                <a:lnTo>
                  <a:pt x="30114" y="137779"/>
                </a:lnTo>
                <a:lnTo>
                  <a:pt x="30978" y="145543"/>
                </a:lnTo>
                <a:lnTo>
                  <a:pt x="34925" y="152654"/>
                </a:lnTo>
                <a:lnTo>
                  <a:pt x="92455" y="220345"/>
                </a:lnTo>
                <a:lnTo>
                  <a:pt x="99186" y="222885"/>
                </a:lnTo>
                <a:lnTo>
                  <a:pt x="105155" y="222250"/>
                </a:lnTo>
                <a:lnTo>
                  <a:pt x="182076" y="215802"/>
                </a:lnTo>
                <a:lnTo>
                  <a:pt x="198374" y="214122"/>
                </a:lnTo>
                <a:lnTo>
                  <a:pt x="253019" y="214122"/>
                </a:lnTo>
                <a:lnTo>
                  <a:pt x="251190" y="206009"/>
                </a:lnTo>
                <a:lnTo>
                  <a:pt x="241504" y="192545"/>
                </a:lnTo>
                <a:lnTo>
                  <a:pt x="225425" y="182880"/>
                </a:lnTo>
                <a:lnTo>
                  <a:pt x="224789" y="182753"/>
                </a:lnTo>
                <a:lnTo>
                  <a:pt x="219957" y="180975"/>
                </a:lnTo>
                <a:lnTo>
                  <a:pt x="112141" y="180975"/>
                </a:lnTo>
                <a:lnTo>
                  <a:pt x="62229" y="122047"/>
                </a:lnTo>
                <a:lnTo>
                  <a:pt x="57276" y="119634"/>
                </a:lnTo>
                <a:lnTo>
                  <a:pt x="46862" y="118872"/>
                </a:lnTo>
                <a:close/>
              </a:path>
              <a:path w="428625" h="610870">
                <a:moveTo>
                  <a:pt x="194945" y="173989"/>
                </a:moveTo>
                <a:lnTo>
                  <a:pt x="193039" y="174244"/>
                </a:lnTo>
                <a:lnTo>
                  <a:pt x="112141" y="180975"/>
                </a:lnTo>
                <a:lnTo>
                  <a:pt x="219957" y="180975"/>
                </a:lnTo>
                <a:lnTo>
                  <a:pt x="211327" y="177800"/>
                </a:lnTo>
                <a:lnTo>
                  <a:pt x="210693" y="177546"/>
                </a:lnTo>
                <a:lnTo>
                  <a:pt x="205485" y="175641"/>
                </a:lnTo>
                <a:lnTo>
                  <a:pt x="194945" y="173989"/>
                </a:lnTo>
                <a:close/>
              </a:path>
              <a:path w="428625" h="610870">
                <a:moveTo>
                  <a:pt x="244094" y="75311"/>
                </a:moveTo>
                <a:lnTo>
                  <a:pt x="201795" y="94462"/>
                </a:lnTo>
                <a:lnTo>
                  <a:pt x="191908" y="126049"/>
                </a:lnTo>
                <a:lnTo>
                  <a:pt x="196310" y="143970"/>
                </a:lnTo>
                <a:lnTo>
                  <a:pt x="207140" y="158962"/>
                </a:lnTo>
                <a:lnTo>
                  <a:pt x="223520" y="169037"/>
                </a:lnTo>
                <a:lnTo>
                  <a:pt x="242454" y="172001"/>
                </a:lnTo>
                <a:lnTo>
                  <a:pt x="260413" y="167608"/>
                </a:lnTo>
                <a:lnTo>
                  <a:pt x="275419" y="156785"/>
                </a:lnTo>
                <a:lnTo>
                  <a:pt x="285496" y="140462"/>
                </a:lnTo>
                <a:lnTo>
                  <a:pt x="288440" y="121529"/>
                </a:lnTo>
                <a:lnTo>
                  <a:pt x="284003" y="103584"/>
                </a:lnTo>
                <a:lnTo>
                  <a:pt x="273137" y="88616"/>
                </a:lnTo>
                <a:lnTo>
                  <a:pt x="256794" y="78612"/>
                </a:lnTo>
                <a:lnTo>
                  <a:pt x="250571" y="76326"/>
                </a:lnTo>
                <a:lnTo>
                  <a:pt x="244094" y="75311"/>
                </a:lnTo>
                <a:close/>
              </a:path>
              <a:path w="428625" h="610870">
                <a:moveTo>
                  <a:pt x="228092" y="0"/>
                </a:moveTo>
                <a:lnTo>
                  <a:pt x="220979" y="1397"/>
                </a:lnTo>
                <a:lnTo>
                  <a:pt x="72389" y="105537"/>
                </a:lnTo>
                <a:lnTo>
                  <a:pt x="96393" y="133858"/>
                </a:lnTo>
                <a:lnTo>
                  <a:pt x="243458" y="50546"/>
                </a:lnTo>
                <a:lnTo>
                  <a:pt x="244221" y="50037"/>
                </a:lnTo>
                <a:lnTo>
                  <a:pt x="244855" y="49530"/>
                </a:lnTo>
                <a:lnTo>
                  <a:pt x="245618" y="49149"/>
                </a:lnTo>
                <a:lnTo>
                  <a:pt x="252916" y="41461"/>
                </a:lnTo>
                <a:lnTo>
                  <a:pt x="256571" y="31940"/>
                </a:lnTo>
                <a:lnTo>
                  <a:pt x="256369" y="21752"/>
                </a:lnTo>
                <a:lnTo>
                  <a:pt x="252095" y="12064"/>
                </a:lnTo>
                <a:lnTo>
                  <a:pt x="247776" y="6096"/>
                </a:lnTo>
                <a:lnTo>
                  <a:pt x="241553" y="2286"/>
                </a:lnTo>
                <a:lnTo>
                  <a:pt x="228092" y="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1039152" y="4864608"/>
            <a:ext cx="444500" cy="609600"/>
          </a:xfrm>
          <a:custGeom>
            <a:rect l="l" t="t" r="r" b="b"/>
            <a:pathLst>
              <a:path w="444500" h="609600">
                <a:moveTo>
                  <a:pt x="163182" y="335788"/>
                </a:moveTo>
                <a:lnTo>
                  <a:pt x="85280" y="335788"/>
                </a:lnTo>
                <a:lnTo>
                  <a:pt x="98818" y="338709"/>
                </a:lnTo>
                <a:lnTo>
                  <a:pt x="99096" y="339571"/>
                </a:lnTo>
                <a:lnTo>
                  <a:pt x="210769" y="591693"/>
                </a:lnTo>
                <a:lnTo>
                  <a:pt x="238842" y="609588"/>
                </a:lnTo>
                <a:lnTo>
                  <a:pt x="250532" y="606933"/>
                </a:lnTo>
                <a:lnTo>
                  <a:pt x="260254" y="600100"/>
                </a:lnTo>
                <a:lnTo>
                  <a:pt x="266392" y="590375"/>
                </a:lnTo>
                <a:lnTo>
                  <a:pt x="268410" y="579054"/>
                </a:lnTo>
                <a:lnTo>
                  <a:pt x="265772" y="567436"/>
                </a:lnTo>
                <a:lnTo>
                  <a:pt x="163182" y="335788"/>
                </a:lnTo>
                <a:close/>
              </a:path>
              <a:path w="444500" h="609600">
                <a:moveTo>
                  <a:pt x="59309" y="173101"/>
                </a:moveTo>
                <a:lnTo>
                  <a:pt x="26568" y="322961"/>
                </a:lnTo>
                <a:lnTo>
                  <a:pt x="901" y="440182"/>
                </a:lnTo>
                <a:lnTo>
                  <a:pt x="101" y="443992"/>
                </a:lnTo>
                <a:lnTo>
                  <a:pt x="22987" y="584581"/>
                </a:lnTo>
                <a:lnTo>
                  <a:pt x="57721" y="609219"/>
                </a:lnTo>
                <a:lnTo>
                  <a:pt x="68840" y="604926"/>
                </a:lnTo>
                <a:lnTo>
                  <a:pt x="77189" y="596979"/>
                </a:lnTo>
                <a:lnTo>
                  <a:pt x="81972" y="586484"/>
                </a:lnTo>
                <a:lnTo>
                  <a:pt x="82397" y="574548"/>
                </a:lnTo>
                <a:lnTo>
                  <a:pt x="60909" y="447421"/>
                </a:lnTo>
                <a:lnTo>
                  <a:pt x="85280" y="335788"/>
                </a:lnTo>
                <a:lnTo>
                  <a:pt x="163182" y="335788"/>
                </a:lnTo>
                <a:lnTo>
                  <a:pt x="160820" y="330454"/>
                </a:lnTo>
                <a:lnTo>
                  <a:pt x="171170" y="283210"/>
                </a:lnTo>
                <a:lnTo>
                  <a:pt x="164711" y="276891"/>
                </a:lnTo>
                <a:lnTo>
                  <a:pt x="159875" y="269525"/>
                </a:lnTo>
                <a:lnTo>
                  <a:pt x="156756" y="261350"/>
                </a:lnTo>
                <a:lnTo>
                  <a:pt x="155485" y="252857"/>
                </a:lnTo>
                <a:lnTo>
                  <a:pt x="105486" y="252857"/>
                </a:lnTo>
                <a:lnTo>
                  <a:pt x="93923" y="250874"/>
                </a:lnTo>
                <a:lnTo>
                  <a:pt x="84027" y="245379"/>
                </a:lnTo>
                <a:lnTo>
                  <a:pt x="76502" y="237051"/>
                </a:lnTo>
                <a:lnTo>
                  <a:pt x="72047" y="226568"/>
                </a:lnTo>
                <a:lnTo>
                  <a:pt x="59309" y="173101"/>
                </a:lnTo>
                <a:close/>
              </a:path>
              <a:path w="444500" h="609600">
                <a:moveTo>
                  <a:pt x="443226" y="251333"/>
                </a:moveTo>
                <a:lnTo>
                  <a:pt x="401027" y="251333"/>
                </a:lnTo>
                <a:lnTo>
                  <a:pt x="404456" y="253365"/>
                </a:lnTo>
                <a:lnTo>
                  <a:pt x="401281" y="258572"/>
                </a:lnTo>
                <a:lnTo>
                  <a:pt x="398487" y="263271"/>
                </a:lnTo>
                <a:lnTo>
                  <a:pt x="399884" y="269240"/>
                </a:lnTo>
                <a:lnTo>
                  <a:pt x="404710" y="272034"/>
                </a:lnTo>
                <a:lnTo>
                  <a:pt x="409409" y="274955"/>
                </a:lnTo>
                <a:lnTo>
                  <a:pt x="415505" y="273431"/>
                </a:lnTo>
                <a:lnTo>
                  <a:pt x="418299" y="268859"/>
                </a:lnTo>
                <a:lnTo>
                  <a:pt x="421347" y="263779"/>
                </a:lnTo>
                <a:lnTo>
                  <a:pt x="438035" y="263779"/>
                </a:lnTo>
                <a:lnTo>
                  <a:pt x="439381" y="262128"/>
                </a:lnTo>
                <a:lnTo>
                  <a:pt x="439381" y="262001"/>
                </a:lnTo>
                <a:lnTo>
                  <a:pt x="439508" y="261874"/>
                </a:lnTo>
                <a:lnTo>
                  <a:pt x="444207" y="256032"/>
                </a:lnTo>
                <a:lnTo>
                  <a:pt x="443226" y="251333"/>
                </a:lnTo>
                <a:close/>
              </a:path>
              <a:path w="444500" h="609600">
                <a:moveTo>
                  <a:pt x="438035" y="263779"/>
                </a:moveTo>
                <a:lnTo>
                  <a:pt x="421347" y="263779"/>
                </a:lnTo>
                <a:lnTo>
                  <a:pt x="423252" y="264922"/>
                </a:lnTo>
                <a:lnTo>
                  <a:pt x="428459" y="267970"/>
                </a:lnTo>
                <a:lnTo>
                  <a:pt x="435444" y="266954"/>
                </a:lnTo>
                <a:lnTo>
                  <a:pt x="438035" y="263779"/>
                </a:lnTo>
                <a:close/>
              </a:path>
              <a:path w="444500" h="609600">
                <a:moveTo>
                  <a:pt x="214579" y="252349"/>
                </a:moveTo>
                <a:lnTo>
                  <a:pt x="183032" y="252476"/>
                </a:lnTo>
                <a:lnTo>
                  <a:pt x="183832" y="259461"/>
                </a:lnTo>
                <a:lnTo>
                  <a:pt x="189699" y="264668"/>
                </a:lnTo>
                <a:lnTo>
                  <a:pt x="203530" y="264668"/>
                </a:lnTo>
                <a:lnTo>
                  <a:pt x="206121" y="260731"/>
                </a:lnTo>
                <a:lnTo>
                  <a:pt x="214579" y="252349"/>
                </a:lnTo>
                <a:close/>
              </a:path>
              <a:path w="444500" h="609600">
                <a:moveTo>
                  <a:pt x="369289" y="203200"/>
                </a:moveTo>
                <a:lnTo>
                  <a:pt x="321271" y="203200"/>
                </a:lnTo>
                <a:lnTo>
                  <a:pt x="353324" y="222567"/>
                </a:lnTo>
                <a:lnTo>
                  <a:pt x="384009" y="241173"/>
                </a:lnTo>
                <a:lnTo>
                  <a:pt x="380961" y="246253"/>
                </a:lnTo>
                <a:lnTo>
                  <a:pt x="378167" y="250825"/>
                </a:lnTo>
                <a:lnTo>
                  <a:pt x="379564" y="256921"/>
                </a:lnTo>
                <a:lnTo>
                  <a:pt x="384263" y="259715"/>
                </a:lnTo>
                <a:lnTo>
                  <a:pt x="388962" y="262636"/>
                </a:lnTo>
                <a:lnTo>
                  <a:pt x="395058" y="261112"/>
                </a:lnTo>
                <a:lnTo>
                  <a:pt x="397979" y="256413"/>
                </a:lnTo>
                <a:lnTo>
                  <a:pt x="401027" y="251333"/>
                </a:lnTo>
                <a:lnTo>
                  <a:pt x="443226" y="251333"/>
                </a:lnTo>
                <a:lnTo>
                  <a:pt x="442429" y="247523"/>
                </a:lnTo>
                <a:lnTo>
                  <a:pt x="436206" y="243713"/>
                </a:lnTo>
                <a:lnTo>
                  <a:pt x="434301" y="242570"/>
                </a:lnTo>
                <a:lnTo>
                  <a:pt x="440143" y="232791"/>
                </a:lnTo>
                <a:lnTo>
                  <a:pt x="439985" y="232156"/>
                </a:lnTo>
                <a:lnTo>
                  <a:pt x="417283" y="232156"/>
                </a:lnTo>
                <a:lnTo>
                  <a:pt x="417029" y="232029"/>
                </a:lnTo>
                <a:lnTo>
                  <a:pt x="416902" y="232029"/>
                </a:lnTo>
                <a:lnTo>
                  <a:pt x="413854" y="230251"/>
                </a:lnTo>
                <a:lnTo>
                  <a:pt x="419823" y="220345"/>
                </a:lnTo>
                <a:lnTo>
                  <a:pt x="419696" y="219837"/>
                </a:lnTo>
                <a:lnTo>
                  <a:pt x="396963" y="219837"/>
                </a:lnTo>
                <a:lnTo>
                  <a:pt x="369289" y="203200"/>
                </a:lnTo>
                <a:close/>
              </a:path>
              <a:path w="444500" h="609600">
                <a:moveTo>
                  <a:pt x="155448" y="252603"/>
                </a:moveTo>
                <a:lnTo>
                  <a:pt x="105486" y="252857"/>
                </a:lnTo>
                <a:lnTo>
                  <a:pt x="155485" y="252857"/>
                </a:lnTo>
                <a:lnTo>
                  <a:pt x="155448" y="252603"/>
                </a:lnTo>
                <a:close/>
              </a:path>
              <a:path w="444500" h="609600">
                <a:moveTo>
                  <a:pt x="429348" y="221107"/>
                </a:moveTo>
                <a:lnTo>
                  <a:pt x="423252" y="222504"/>
                </a:lnTo>
                <a:lnTo>
                  <a:pt x="420331" y="227076"/>
                </a:lnTo>
                <a:lnTo>
                  <a:pt x="417283" y="232156"/>
                </a:lnTo>
                <a:lnTo>
                  <a:pt x="439985" y="232156"/>
                </a:lnTo>
                <a:lnTo>
                  <a:pt x="438619" y="226695"/>
                </a:lnTo>
                <a:lnTo>
                  <a:pt x="433920" y="223901"/>
                </a:lnTo>
                <a:lnTo>
                  <a:pt x="429348" y="221107"/>
                </a:lnTo>
                <a:close/>
              </a:path>
              <a:path w="444500" h="609600">
                <a:moveTo>
                  <a:pt x="416267" y="231648"/>
                </a:moveTo>
                <a:lnTo>
                  <a:pt x="416902" y="232029"/>
                </a:lnTo>
                <a:lnTo>
                  <a:pt x="417029" y="232029"/>
                </a:lnTo>
                <a:lnTo>
                  <a:pt x="416267" y="231648"/>
                </a:lnTo>
                <a:close/>
              </a:path>
              <a:path w="444500" h="609600">
                <a:moveTo>
                  <a:pt x="72466" y="88011"/>
                </a:moveTo>
                <a:lnTo>
                  <a:pt x="58524" y="89679"/>
                </a:lnTo>
                <a:lnTo>
                  <a:pt x="48218" y="97932"/>
                </a:lnTo>
                <a:lnTo>
                  <a:pt x="43394" y="110210"/>
                </a:lnTo>
                <a:lnTo>
                  <a:pt x="45897" y="123952"/>
                </a:lnTo>
                <a:lnTo>
                  <a:pt x="74750" y="181991"/>
                </a:lnTo>
                <a:lnTo>
                  <a:pt x="91960" y="216662"/>
                </a:lnTo>
                <a:lnTo>
                  <a:pt x="95937" y="222414"/>
                </a:lnTo>
                <a:lnTo>
                  <a:pt x="101230" y="226774"/>
                </a:lnTo>
                <a:lnTo>
                  <a:pt x="107510" y="229538"/>
                </a:lnTo>
                <a:lnTo>
                  <a:pt x="114541" y="230505"/>
                </a:lnTo>
                <a:lnTo>
                  <a:pt x="238467" y="229997"/>
                </a:lnTo>
                <a:lnTo>
                  <a:pt x="248143" y="227961"/>
                </a:lnTo>
                <a:lnTo>
                  <a:pt x="256057" y="222567"/>
                </a:lnTo>
                <a:lnTo>
                  <a:pt x="261399" y="214602"/>
                </a:lnTo>
                <a:lnTo>
                  <a:pt x="263359" y="204851"/>
                </a:lnTo>
                <a:lnTo>
                  <a:pt x="261325" y="195121"/>
                </a:lnTo>
                <a:lnTo>
                  <a:pt x="255946" y="187213"/>
                </a:lnTo>
                <a:lnTo>
                  <a:pt x="248018" y="181901"/>
                </a:lnTo>
                <a:lnTo>
                  <a:pt x="240871" y="180467"/>
                </a:lnTo>
                <a:lnTo>
                  <a:pt x="129971" y="180467"/>
                </a:lnTo>
                <a:lnTo>
                  <a:pt x="114784" y="148161"/>
                </a:lnTo>
                <a:lnTo>
                  <a:pt x="104323" y="125656"/>
                </a:lnTo>
                <a:lnTo>
                  <a:pt x="99529" y="114808"/>
                </a:lnTo>
                <a:lnTo>
                  <a:pt x="118772" y="114808"/>
                </a:lnTo>
                <a:lnTo>
                  <a:pt x="118116" y="114379"/>
                </a:lnTo>
                <a:lnTo>
                  <a:pt x="107874" y="104753"/>
                </a:lnTo>
                <a:lnTo>
                  <a:pt x="99225" y="93091"/>
                </a:lnTo>
                <a:lnTo>
                  <a:pt x="78944" y="88693"/>
                </a:lnTo>
                <a:lnTo>
                  <a:pt x="75234" y="88072"/>
                </a:lnTo>
                <a:lnTo>
                  <a:pt x="72466" y="88011"/>
                </a:lnTo>
                <a:close/>
              </a:path>
              <a:path w="444500" h="609600">
                <a:moveTo>
                  <a:pt x="337146" y="169418"/>
                </a:moveTo>
                <a:lnTo>
                  <a:pt x="286346" y="219837"/>
                </a:lnTo>
                <a:lnTo>
                  <a:pt x="296125" y="218648"/>
                </a:lnTo>
                <a:lnTo>
                  <a:pt x="305428" y="215185"/>
                </a:lnTo>
                <a:lnTo>
                  <a:pt x="313921" y="209889"/>
                </a:lnTo>
                <a:lnTo>
                  <a:pt x="321271" y="203200"/>
                </a:lnTo>
                <a:lnTo>
                  <a:pt x="369289" y="203200"/>
                </a:lnTo>
                <a:lnTo>
                  <a:pt x="334225" y="181991"/>
                </a:lnTo>
                <a:lnTo>
                  <a:pt x="335622" y="177673"/>
                </a:lnTo>
                <a:lnTo>
                  <a:pt x="336638" y="174371"/>
                </a:lnTo>
                <a:lnTo>
                  <a:pt x="337146" y="169418"/>
                </a:lnTo>
                <a:close/>
              </a:path>
              <a:path w="444500" h="609600">
                <a:moveTo>
                  <a:pt x="408901" y="208661"/>
                </a:moveTo>
                <a:lnTo>
                  <a:pt x="402805" y="210185"/>
                </a:lnTo>
                <a:lnTo>
                  <a:pt x="400011" y="214757"/>
                </a:lnTo>
                <a:lnTo>
                  <a:pt x="396963" y="219837"/>
                </a:lnTo>
                <a:lnTo>
                  <a:pt x="419696" y="219837"/>
                </a:lnTo>
                <a:lnTo>
                  <a:pt x="418299" y="214249"/>
                </a:lnTo>
                <a:lnTo>
                  <a:pt x="413600" y="211582"/>
                </a:lnTo>
                <a:lnTo>
                  <a:pt x="408901" y="208661"/>
                </a:lnTo>
                <a:close/>
              </a:path>
              <a:path w="444500" h="609600">
                <a:moveTo>
                  <a:pt x="371182" y="67691"/>
                </a:moveTo>
                <a:lnTo>
                  <a:pt x="364070" y="67691"/>
                </a:lnTo>
                <a:lnTo>
                  <a:pt x="360641" y="68961"/>
                </a:lnTo>
                <a:lnTo>
                  <a:pt x="357847" y="71628"/>
                </a:lnTo>
                <a:lnTo>
                  <a:pt x="263613" y="164973"/>
                </a:lnTo>
                <a:lnTo>
                  <a:pt x="269215" y="169175"/>
                </a:lnTo>
                <a:lnTo>
                  <a:pt x="274139" y="174117"/>
                </a:lnTo>
                <a:lnTo>
                  <a:pt x="278276" y="179724"/>
                </a:lnTo>
                <a:lnTo>
                  <a:pt x="281520" y="185928"/>
                </a:lnTo>
                <a:lnTo>
                  <a:pt x="377278" y="91186"/>
                </a:lnTo>
                <a:lnTo>
                  <a:pt x="382739" y="85725"/>
                </a:lnTo>
                <a:lnTo>
                  <a:pt x="382739" y="77089"/>
                </a:lnTo>
                <a:lnTo>
                  <a:pt x="377151" y="71628"/>
                </a:lnTo>
                <a:lnTo>
                  <a:pt x="374611" y="69088"/>
                </a:lnTo>
                <a:lnTo>
                  <a:pt x="371182" y="67691"/>
                </a:lnTo>
                <a:close/>
              </a:path>
              <a:path w="444500" h="609600">
                <a:moveTo>
                  <a:pt x="370420" y="136525"/>
                </a:moveTo>
                <a:lnTo>
                  <a:pt x="362546" y="144272"/>
                </a:lnTo>
                <a:lnTo>
                  <a:pt x="364578" y="152019"/>
                </a:lnTo>
                <a:lnTo>
                  <a:pt x="365467" y="160147"/>
                </a:lnTo>
                <a:lnTo>
                  <a:pt x="364832" y="168529"/>
                </a:lnTo>
                <a:lnTo>
                  <a:pt x="385660" y="180975"/>
                </a:lnTo>
                <a:lnTo>
                  <a:pt x="391754" y="173785"/>
                </a:lnTo>
                <a:lnTo>
                  <a:pt x="394693" y="165084"/>
                </a:lnTo>
                <a:lnTo>
                  <a:pt x="394322" y="155882"/>
                </a:lnTo>
                <a:lnTo>
                  <a:pt x="390486" y="147193"/>
                </a:lnTo>
                <a:lnTo>
                  <a:pt x="385660" y="140335"/>
                </a:lnTo>
                <a:lnTo>
                  <a:pt x="378167" y="136652"/>
                </a:lnTo>
                <a:lnTo>
                  <a:pt x="370420" y="136525"/>
                </a:lnTo>
                <a:close/>
              </a:path>
              <a:path w="444500" h="609600">
                <a:moveTo>
                  <a:pt x="238340" y="179959"/>
                </a:moveTo>
                <a:lnTo>
                  <a:pt x="129971" y="180467"/>
                </a:lnTo>
                <a:lnTo>
                  <a:pt x="240871" y="180467"/>
                </a:lnTo>
                <a:lnTo>
                  <a:pt x="238340" y="179959"/>
                </a:lnTo>
                <a:close/>
              </a:path>
              <a:path w="444500" h="609600">
                <a:moveTo>
                  <a:pt x="118772" y="114808"/>
                </a:moveTo>
                <a:lnTo>
                  <a:pt x="99529" y="114808"/>
                </a:lnTo>
                <a:lnTo>
                  <a:pt x="135140" y="158115"/>
                </a:lnTo>
                <a:lnTo>
                  <a:pt x="142100" y="157988"/>
                </a:lnTo>
                <a:lnTo>
                  <a:pt x="141164" y="150556"/>
                </a:lnTo>
                <a:lnTo>
                  <a:pt x="140946" y="145018"/>
                </a:lnTo>
                <a:lnTo>
                  <a:pt x="142303" y="127381"/>
                </a:lnTo>
                <a:lnTo>
                  <a:pt x="129682" y="121933"/>
                </a:lnTo>
                <a:lnTo>
                  <a:pt x="118772" y="114808"/>
                </a:lnTo>
                <a:close/>
              </a:path>
              <a:path w="444500" h="609600">
                <a:moveTo>
                  <a:pt x="244817" y="67818"/>
                </a:moveTo>
                <a:lnTo>
                  <a:pt x="226317" y="104554"/>
                </a:lnTo>
                <a:lnTo>
                  <a:pt x="194306" y="126317"/>
                </a:lnTo>
                <a:lnTo>
                  <a:pt x="169443" y="131191"/>
                </a:lnTo>
                <a:lnTo>
                  <a:pt x="168529" y="138181"/>
                </a:lnTo>
                <a:lnTo>
                  <a:pt x="168316" y="145018"/>
                </a:lnTo>
                <a:lnTo>
                  <a:pt x="168793" y="151639"/>
                </a:lnTo>
                <a:lnTo>
                  <a:pt x="169951" y="157988"/>
                </a:lnTo>
                <a:lnTo>
                  <a:pt x="232117" y="157607"/>
                </a:lnTo>
                <a:lnTo>
                  <a:pt x="281520" y="108712"/>
                </a:lnTo>
                <a:lnTo>
                  <a:pt x="276393" y="92124"/>
                </a:lnTo>
                <a:lnTo>
                  <a:pt x="268027" y="79930"/>
                </a:lnTo>
                <a:lnTo>
                  <a:pt x="257232" y="71903"/>
                </a:lnTo>
                <a:lnTo>
                  <a:pt x="244817" y="67818"/>
                </a:lnTo>
                <a:close/>
              </a:path>
              <a:path w="444500" h="609600">
                <a:moveTo>
                  <a:pt x="170688" y="0"/>
                </a:moveTo>
                <a:lnTo>
                  <a:pt x="167005" y="0"/>
                </a:lnTo>
                <a:lnTo>
                  <a:pt x="149752" y="2978"/>
                </a:lnTo>
                <a:lnTo>
                  <a:pt x="134686" y="11350"/>
                </a:lnTo>
                <a:lnTo>
                  <a:pt x="123092" y="24270"/>
                </a:lnTo>
                <a:lnTo>
                  <a:pt x="116255" y="40894"/>
                </a:lnTo>
                <a:lnTo>
                  <a:pt x="115952" y="61468"/>
                </a:lnTo>
                <a:lnTo>
                  <a:pt x="123309" y="79946"/>
                </a:lnTo>
                <a:lnTo>
                  <a:pt x="137063" y="94329"/>
                </a:lnTo>
                <a:lnTo>
                  <a:pt x="155956" y="102616"/>
                </a:lnTo>
                <a:lnTo>
                  <a:pt x="176591" y="102925"/>
                </a:lnTo>
                <a:lnTo>
                  <a:pt x="195092" y="95567"/>
                </a:lnTo>
                <a:lnTo>
                  <a:pt x="209471" y="81827"/>
                </a:lnTo>
                <a:lnTo>
                  <a:pt x="217741" y="62992"/>
                </a:lnTo>
                <a:lnTo>
                  <a:pt x="218090" y="42416"/>
                </a:lnTo>
                <a:lnTo>
                  <a:pt x="210743" y="23923"/>
                </a:lnTo>
                <a:lnTo>
                  <a:pt x="196996" y="9503"/>
                </a:lnTo>
                <a:lnTo>
                  <a:pt x="178142" y="1143"/>
                </a:lnTo>
                <a:lnTo>
                  <a:pt x="174358" y="381"/>
                </a:lnTo>
                <a:lnTo>
                  <a:pt x="170688" y="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6573011" y="4864608"/>
            <a:ext cx="609600" cy="485140"/>
          </a:xfrm>
          <a:custGeom>
            <a:rect l="l" t="t" r="r" b="b"/>
            <a:pathLst>
              <a:path w="609600" h="485139">
                <a:moveTo>
                  <a:pt x="413131" y="385191"/>
                </a:moveTo>
                <a:lnTo>
                  <a:pt x="389636" y="405384"/>
                </a:lnTo>
                <a:lnTo>
                  <a:pt x="389636" y="413639"/>
                </a:lnTo>
                <a:lnTo>
                  <a:pt x="398145" y="418592"/>
                </a:lnTo>
                <a:lnTo>
                  <a:pt x="408559" y="416306"/>
                </a:lnTo>
                <a:lnTo>
                  <a:pt x="415889" y="413504"/>
                </a:lnTo>
                <a:lnTo>
                  <a:pt x="421862" y="408940"/>
                </a:lnTo>
                <a:lnTo>
                  <a:pt x="425882" y="403232"/>
                </a:lnTo>
                <a:lnTo>
                  <a:pt x="427355" y="397002"/>
                </a:lnTo>
                <a:lnTo>
                  <a:pt x="427355" y="387096"/>
                </a:lnTo>
                <a:lnTo>
                  <a:pt x="420751" y="387096"/>
                </a:lnTo>
                <a:lnTo>
                  <a:pt x="417449" y="385572"/>
                </a:lnTo>
                <a:lnTo>
                  <a:pt x="413131" y="385191"/>
                </a:lnTo>
                <a:close/>
              </a:path>
              <a:path w="609600" h="485139">
                <a:moveTo>
                  <a:pt x="252857" y="334772"/>
                </a:moveTo>
                <a:lnTo>
                  <a:pt x="210748" y="361539"/>
                </a:lnTo>
                <a:lnTo>
                  <a:pt x="207899" y="373380"/>
                </a:lnTo>
                <a:lnTo>
                  <a:pt x="210748" y="383865"/>
                </a:lnTo>
                <a:lnTo>
                  <a:pt x="218503" y="391255"/>
                </a:lnTo>
                <a:lnTo>
                  <a:pt x="229973" y="394882"/>
                </a:lnTo>
                <a:lnTo>
                  <a:pt x="243967" y="394081"/>
                </a:lnTo>
                <a:lnTo>
                  <a:pt x="257940" y="388669"/>
                </a:lnTo>
                <a:lnTo>
                  <a:pt x="269367" y="380031"/>
                </a:lnTo>
                <a:lnTo>
                  <a:pt x="277078" y="369274"/>
                </a:lnTo>
                <a:lnTo>
                  <a:pt x="279908" y="357505"/>
                </a:lnTo>
                <a:lnTo>
                  <a:pt x="279908" y="338582"/>
                </a:lnTo>
                <a:lnTo>
                  <a:pt x="267335" y="338582"/>
                </a:lnTo>
                <a:lnTo>
                  <a:pt x="260985" y="335661"/>
                </a:lnTo>
                <a:lnTo>
                  <a:pt x="252857" y="334772"/>
                </a:lnTo>
                <a:close/>
              </a:path>
              <a:path w="609600" h="485139">
                <a:moveTo>
                  <a:pt x="427355" y="335153"/>
                </a:moveTo>
                <a:lnTo>
                  <a:pt x="420751" y="336677"/>
                </a:lnTo>
                <a:lnTo>
                  <a:pt x="420751" y="387096"/>
                </a:lnTo>
                <a:lnTo>
                  <a:pt x="427355" y="387096"/>
                </a:lnTo>
                <a:lnTo>
                  <a:pt x="427355" y="335153"/>
                </a:lnTo>
                <a:close/>
              </a:path>
              <a:path w="609600" h="485139">
                <a:moveTo>
                  <a:pt x="362585" y="310769"/>
                </a:moveTo>
                <a:lnTo>
                  <a:pt x="320456" y="337462"/>
                </a:lnTo>
                <a:lnTo>
                  <a:pt x="317627" y="349250"/>
                </a:lnTo>
                <a:lnTo>
                  <a:pt x="320456" y="359735"/>
                </a:lnTo>
                <a:lnTo>
                  <a:pt x="328168" y="367125"/>
                </a:lnTo>
                <a:lnTo>
                  <a:pt x="339594" y="370752"/>
                </a:lnTo>
                <a:lnTo>
                  <a:pt x="353568" y="369951"/>
                </a:lnTo>
                <a:lnTo>
                  <a:pt x="367615" y="364593"/>
                </a:lnTo>
                <a:lnTo>
                  <a:pt x="379079" y="355949"/>
                </a:lnTo>
                <a:lnTo>
                  <a:pt x="386804" y="345162"/>
                </a:lnTo>
                <a:lnTo>
                  <a:pt x="389636" y="333375"/>
                </a:lnTo>
                <a:lnTo>
                  <a:pt x="389636" y="314452"/>
                </a:lnTo>
                <a:lnTo>
                  <a:pt x="377063" y="314452"/>
                </a:lnTo>
                <a:lnTo>
                  <a:pt x="370713" y="311531"/>
                </a:lnTo>
                <a:lnTo>
                  <a:pt x="362585" y="310769"/>
                </a:lnTo>
                <a:close/>
              </a:path>
              <a:path w="609600" h="485139">
                <a:moveTo>
                  <a:pt x="389636" y="215773"/>
                </a:moveTo>
                <a:lnTo>
                  <a:pt x="267335" y="242443"/>
                </a:lnTo>
                <a:lnTo>
                  <a:pt x="267335" y="338582"/>
                </a:lnTo>
                <a:lnTo>
                  <a:pt x="279908" y="338582"/>
                </a:lnTo>
                <a:lnTo>
                  <a:pt x="279908" y="260350"/>
                </a:lnTo>
                <a:lnTo>
                  <a:pt x="377063" y="239014"/>
                </a:lnTo>
                <a:lnTo>
                  <a:pt x="389636" y="239014"/>
                </a:lnTo>
                <a:lnTo>
                  <a:pt x="389636" y="215773"/>
                </a:lnTo>
                <a:close/>
              </a:path>
              <a:path w="609600" h="485139">
                <a:moveTo>
                  <a:pt x="389636" y="239014"/>
                </a:moveTo>
                <a:lnTo>
                  <a:pt x="377063" y="239014"/>
                </a:lnTo>
                <a:lnTo>
                  <a:pt x="377063" y="314452"/>
                </a:lnTo>
                <a:lnTo>
                  <a:pt x="389636" y="314452"/>
                </a:lnTo>
                <a:lnTo>
                  <a:pt x="389636" y="239014"/>
                </a:lnTo>
                <a:close/>
              </a:path>
              <a:path w="609600" h="485139">
                <a:moveTo>
                  <a:pt x="205867" y="265684"/>
                </a:moveTo>
                <a:lnTo>
                  <a:pt x="182245" y="285877"/>
                </a:lnTo>
                <a:lnTo>
                  <a:pt x="182245" y="294132"/>
                </a:lnTo>
                <a:lnTo>
                  <a:pt x="190754" y="299085"/>
                </a:lnTo>
                <a:lnTo>
                  <a:pt x="201168" y="296799"/>
                </a:lnTo>
                <a:lnTo>
                  <a:pt x="208518" y="293997"/>
                </a:lnTo>
                <a:lnTo>
                  <a:pt x="214534" y="289433"/>
                </a:lnTo>
                <a:lnTo>
                  <a:pt x="218598" y="283725"/>
                </a:lnTo>
                <a:lnTo>
                  <a:pt x="220091" y="277495"/>
                </a:lnTo>
                <a:lnTo>
                  <a:pt x="220091" y="267589"/>
                </a:lnTo>
                <a:lnTo>
                  <a:pt x="213487" y="267589"/>
                </a:lnTo>
                <a:lnTo>
                  <a:pt x="210185" y="266065"/>
                </a:lnTo>
                <a:lnTo>
                  <a:pt x="205867" y="265684"/>
                </a:lnTo>
                <a:close/>
              </a:path>
              <a:path w="609600" h="485139">
                <a:moveTo>
                  <a:pt x="220091" y="215773"/>
                </a:moveTo>
                <a:lnTo>
                  <a:pt x="213487" y="217170"/>
                </a:lnTo>
                <a:lnTo>
                  <a:pt x="213487" y="267589"/>
                </a:lnTo>
                <a:lnTo>
                  <a:pt x="220091" y="267589"/>
                </a:lnTo>
                <a:lnTo>
                  <a:pt x="220091" y="215773"/>
                </a:lnTo>
                <a:close/>
              </a:path>
              <a:path w="609600" h="485139">
                <a:moveTo>
                  <a:pt x="571881" y="234442"/>
                </a:moveTo>
                <a:lnTo>
                  <a:pt x="540258" y="234442"/>
                </a:lnTo>
                <a:lnTo>
                  <a:pt x="540258" y="455930"/>
                </a:lnTo>
                <a:lnTo>
                  <a:pt x="571881" y="455930"/>
                </a:lnTo>
                <a:lnTo>
                  <a:pt x="586561" y="452967"/>
                </a:lnTo>
                <a:lnTo>
                  <a:pt x="598551" y="444896"/>
                </a:lnTo>
                <a:lnTo>
                  <a:pt x="606635" y="432944"/>
                </a:lnTo>
                <a:lnTo>
                  <a:pt x="609600" y="418338"/>
                </a:lnTo>
                <a:lnTo>
                  <a:pt x="609600" y="272034"/>
                </a:lnTo>
                <a:lnTo>
                  <a:pt x="606635" y="257373"/>
                </a:lnTo>
                <a:lnTo>
                  <a:pt x="598551" y="245427"/>
                </a:lnTo>
                <a:lnTo>
                  <a:pt x="586561" y="237386"/>
                </a:lnTo>
                <a:lnTo>
                  <a:pt x="571881" y="234442"/>
                </a:lnTo>
                <a:close/>
              </a:path>
              <a:path w="609600" h="485139">
                <a:moveTo>
                  <a:pt x="69342" y="234442"/>
                </a:moveTo>
                <a:lnTo>
                  <a:pt x="37719" y="234442"/>
                </a:lnTo>
                <a:lnTo>
                  <a:pt x="23038" y="237386"/>
                </a:lnTo>
                <a:lnTo>
                  <a:pt x="11049" y="245427"/>
                </a:lnTo>
                <a:lnTo>
                  <a:pt x="2964" y="257373"/>
                </a:lnTo>
                <a:lnTo>
                  <a:pt x="0" y="272034"/>
                </a:lnTo>
                <a:lnTo>
                  <a:pt x="0" y="418338"/>
                </a:lnTo>
                <a:lnTo>
                  <a:pt x="2964" y="432944"/>
                </a:lnTo>
                <a:lnTo>
                  <a:pt x="11049" y="444896"/>
                </a:lnTo>
                <a:lnTo>
                  <a:pt x="23038" y="452967"/>
                </a:lnTo>
                <a:lnTo>
                  <a:pt x="37719" y="455930"/>
                </a:lnTo>
                <a:lnTo>
                  <a:pt x="69342" y="455930"/>
                </a:lnTo>
                <a:lnTo>
                  <a:pt x="69342" y="234442"/>
                </a:lnTo>
                <a:close/>
              </a:path>
              <a:path w="609600" h="485139">
                <a:moveTo>
                  <a:pt x="503047" y="205740"/>
                </a:moveTo>
                <a:lnTo>
                  <a:pt x="495530" y="207236"/>
                </a:lnTo>
                <a:lnTo>
                  <a:pt x="489394" y="211328"/>
                </a:lnTo>
                <a:lnTo>
                  <a:pt x="485259" y="217420"/>
                </a:lnTo>
                <a:lnTo>
                  <a:pt x="483743" y="224917"/>
                </a:lnTo>
                <a:lnTo>
                  <a:pt x="483743" y="465455"/>
                </a:lnTo>
                <a:lnTo>
                  <a:pt x="485259" y="472898"/>
                </a:lnTo>
                <a:lnTo>
                  <a:pt x="489394" y="478996"/>
                </a:lnTo>
                <a:lnTo>
                  <a:pt x="495530" y="483117"/>
                </a:lnTo>
                <a:lnTo>
                  <a:pt x="503047" y="484632"/>
                </a:lnTo>
                <a:lnTo>
                  <a:pt x="510543" y="483117"/>
                </a:lnTo>
                <a:lnTo>
                  <a:pt x="516635" y="478996"/>
                </a:lnTo>
                <a:lnTo>
                  <a:pt x="520727" y="472898"/>
                </a:lnTo>
                <a:lnTo>
                  <a:pt x="522224" y="465455"/>
                </a:lnTo>
                <a:lnTo>
                  <a:pt x="522224" y="224917"/>
                </a:lnTo>
                <a:lnTo>
                  <a:pt x="520727" y="217420"/>
                </a:lnTo>
                <a:lnTo>
                  <a:pt x="516635" y="211328"/>
                </a:lnTo>
                <a:lnTo>
                  <a:pt x="510543" y="207236"/>
                </a:lnTo>
                <a:lnTo>
                  <a:pt x="503047" y="205740"/>
                </a:lnTo>
                <a:close/>
              </a:path>
              <a:path w="609600" h="485139">
                <a:moveTo>
                  <a:pt x="106553" y="205740"/>
                </a:moveTo>
                <a:lnTo>
                  <a:pt x="99056" y="207236"/>
                </a:lnTo>
                <a:lnTo>
                  <a:pt x="92964" y="211328"/>
                </a:lnTo>
                <a:lnTo>
                  <a:pt x="88872" y="217420"/>
                </a:lnTo>
                <a:lnTo>
                  <a:pt x="87376" y="224917"/>
                </a:lnTo>
                <a:lnTo>
                  <a:pt x="87376" y="465455"/>
                </a:lnTo>
                <a:lnTo>
                  <a:pt x="88872" y="472898"/>
                </a:lnTo>
                <a:lnTo>
                  <a:pt x="92964" y="478996"/>
                </a:lnTo>
                <a:lnTo>
                  <a:pt x="99056" y="483117"/>
                </a:lnTo>
                <a:lnTo>
                  <a:pt x="106553" y="484632"/>
                </a:lnTo>
                <a:lnTo>
                  <a:pt x="114069" y="483117"/>
                </a:lnTo>
                <a:lnTo>
                  <a:pt x="120205" y="478996"/>
                </a:lnTo>
                <a:lnTo>
                  <a:pt x="124340" y="472898"/>
                </a:lnTo>
                <a:lnTo>
                  <a:pt x="125857" y="465455"/>
                </a:lnTo>
                <a:lnTo>
                  <a:pt x="125857" y="224917"/>
                </a:lnTo>
                <a:lnTo>
                  <a:pt x="124340" y="217420"/>
                </a:lnTo>
                <a:lnTo>
                  <a:pt x="120205" y="211328"/>
                </a:lnTo>
                <a:lnTo>
                  <a:pt x="114069" y="207236"/>
                </a:lnTo>
                <a:lnTo>
                  <a:pt x="106553" y="205740"/>
                </a:lnTo>
                <a:close/>
              </a:path>
              <a:path w="609600" h="485139">
                <a:moveTo>
                  <a:pt x="113981" y="196723"/>
                </a:moveTo>
                <a:lnTo>
                  <a:pt x="109093" y="196723"/>
                </a:lnTo>
                <a:lnTo>
                  <a:pt x="111506" y="197104"/>
                </a:lnTo>
                <a:lnTo>
                  <a:pt x="113792" y="197739"/>
                </a:lnTo>
                <a:lnTo>
                  <a:pt x="113981" y="196723"/>
                </a:lnTo>
                <a:close/>
              </a:path>
              <a:path w="609600" h="485139">
                <a:moveTo>
                  <a:pt x="452755" y="75946"/>
                </a:moveTo>
                <a:lnTo>
                  <a:pt x="444119" y="85217"/>
                </a:lnTo>
                <a:lnTo>
                  <a:pt x="463589" y="109335"/>
                </a:lnTo>
                <a:lnTo>
                  <a:pt x="479012" y="136429"/>
                </a:lnTo>
                <a:lnTo>
                  <a:pt x="489910" y="166048"/>
                </a:lnTo>
                <a:lnTo>
                  <a:pt x="495808" y="197739"/>
                </a:lnTo>
                <a:lnTo>
                  <a:pt x="498094" y="197104"/>
                </a:lnTo>
                <a:lnTo>
                  <a:pt x="500507" y="196723"/>
                </a:lnTo>
                <a:lnTo>
                  <a:pt x="508288" y="196723"/>
                </a:lnTo>
                <a:lnTo>
                  <a:pt x="502154" y="163099"/>
                </a:lnTo>
                <a:lnTo>
                  <a:pt x="490474" y="131159"/>
                </a:lnTo>
                <a:lnTo>
                  <a:pt x="473840" y="101933"/>
                </a:lnTo>
                <a:lnTo>
                  <a:pt x="452755" y="75946"/>
                </a:lnTo>
                <a:close/>
              </a:path>
              <a:path w="609600" h="485139">
                <a:moveTo>
                  <a:pt x="156845" y="75946"/>
                </a:moveTo>
                <a:lnTo>
                  <a:pt x="135814" y="101933"/>
                </a:lnTo>
                <a:lnTo>
                  <a:pt x="119189" y="131159"/>
                </a:lnTo>
                <a:lnTo>
                  <a:pt x="107517" y="163099"/>
                </a:lnTo>
                <a:lnTo>
                  <a:pt x="101346" y="197231"/>
                </a:lnTo>
                <a:lnTo>
                  <a:pt x="103124" y="196850"/>
                </a:lnTo>
                <a:lnTo>
                  <a:pt x="104775" y="196723"/>
                </a:lnTo>
                <a:lnTo>
                  <a:pt x="113981" y="196723"/>
                </a:lnTo>
                <a:lnTo>
                  <a:pt x="119707" y="166048"/>
                </a:lnTo>
                <a:lnTo>
                  <a:pt x="130635" y="136429"/>
                </a:lnTo>
                <a:lnTo>
                  <a:pt x="146063" y="109335"/>
                </a:lnTo>
                <a:lnTo>
                  <a:pt x="165481" y="85217"/>
                </a:lnTo>
                <a:lnTo>
                  <a:pt x="163195" y="83693"/>
                </a:lnTo>
                <a:lnTo>
                  <a:pt x="160909" y="81788"/>
                </a:lnTo>
                <a:lnTo>
                  <a:pt x="159258" y="79629"/>
                </a:lnTo>
                <a:lnTo>
                  <a:pt x="158242" y="78486"/>
                </a:lnTo>
                <a:lnTo>
                  <a:pt x="157480" y="77216"/>
                </a:lnTo>
                <a:lnTo>
                  <a:pt x="156845" y="75946"/>
                </a:lnTo>
                <a:close/>
              </a:path>
              <a:path w="609600" h="485139">
                <a:moveTo>
                  <a:pt x="508288" y="196723"/>
                </a:moveTo>
                <a:lnTo>
                  <a:pt x="504825" y="196723"/>
                </a:lnTo>
                <a:lnTo>
                  <a:pt x="506730" y="196850"/>
                </a:lnTo>
                <a:lnTo>
                  <a:pt x="508381" y="197231"/>
                </a:lnTo>
                <a:lnTo>
                  <a:pt x="508288" y="196723"/>
                </a:lnTo>
                <a:close/>
              </a:path>
              <a:path w="609600" h="485139">
                <a:moveTo>
                  <a:pt x="425721" y="37592"/>
                </a:moveTo>
                <a:lnTo>
                  <a:pt x="304800" y="37592"/>
                </a:lnTo>
                <a:lnTo>
                  <a:pt x="335216" y="40118"/>
                </a:lnTo>
                <a:lnTo>
                  <a:pt x="364299" y="47609"/>
                </a:lnTo>
                <a:lnTo>
                  <a:pt x="391668" y="59934"/>
                </a:lnTo>
                <a:lnTo>
                  <a:pt x="416941" y="76962"/>
                </a:lnTo>
                <a:lnTo>
                  <a:pt x="420497" y="79629"/>
                </a:lnTo>
                <a:lnTo>
                  <a:pt x="424561" y="81026"/>
                </a:lnTo>
                <a:lnTo>
                  <a:pt x="434213" y="81026"/>
                </a:lnTo>
                <a:lnTo>
                  <a:pt x="439674" y="78613"/>
                </a:lnTo>
                <a:lnTo>
                  <a:pt x="443484" y="73914"/>
                </a:lnTo>
                <a:lnTo>
                  <a:pt x="446956" y="67339"/>
                </a:lnTo>
                <a:lnTo>
                  <a:pt x="447548" y="60182"/>
                </a:lnTo>
                <a:lnTo>
                  <a:pt x="445377" y="53286"/>
                </a:lnTo>
                <a:lnTo>
                  <a:pt x="440563" y="47498"/>
                </a:lnTo>
                <a:lnTo>
                  <a:pt x="425721" y="37592"/>
                </a:lnTo>
                <a:close/>
              </a:path>
              <a:path w="609600" h="485139">
                <a:moveTo>
                  <a:pt x="304800" y="0"/>
                </a:moveTo>
                <a:lnTo>
                  <a:pt x="232886" y="12271"/>
                </a:lnTo>
                <a:lnTo>
                  <a:pt x="169164" y="47498"/>
                </a:lnTo>
                <a:lnTo>
                  <a:pt x="162226" y="60182"/>
                </a:lnTo>
                <a:lnTo>
                  <a:pt x="162823" y="67339"/>
                </a:lnTo>
                <a:lnTo>
                  <a:pt x="166243" y="73914"/>
                </a:lnTo>
                <a:lnTo>
                  <a:pt x="171959" y="78730"/>
                </a:lnTo>
                <a:lnTo>
                  <a:pt x="178831" y="80914"/>
                </a:lnTo>
                <a:lnTo>
                  <a:pt x="186013" y="80361"/>
                </a:lnTo>
                <a:lnTo>
                  <a:pt x="192659" y="76962"/>
                </a:lnTo>
                <a:lnTo>
                  <a:pt x="217932" y="59934"/>
                </a:lnTo>
                <a:lnTo>
                  <a:pt x="245300" y="47609"/>
                </a:lnTo>
                <a:lnTo>
                  <a:pt x="274383" y="40118"/>
                </a:lnTo>
                <a:lnTo>
                  <a:pt x="304800" y="37592"/>
                </a:lnTo>
                <a:lnTo>
                  <a:pt x="425721" y="37592"/>
                </a:lnTo>
                <a:lnTo>
                  <a:pt x="410098" y="27164"/>
                </a:lnTo>
                <a:lnTo>
                  <a:pt x="376777" y="12271"/>
                </a:lnTo>
                <a:lnTo>
                  <a:pt x="341407" y="3117"/>
                </a:lnTo>
                <a:lnTo>
                  <a:pt x="304800" y="0"/>
                </a:lnTo>
                <a:close/>
              </a:path>
            </a:pathLst>
          </a:custGeom>
          <a:solidFill>
            <a:srgbClr val="A6A6A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23</a:t>
            </a:r>
          </a:p>
        </p:txBody>
      </p:sp>
      <p:sp>
        <p:nvSpPr>
          <p:cNvPr id="62" name="object 62"/>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6335267"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1488947" y="3732276"/>
            <a:ext cx="4091940" cy="0"/>
          </a:xfrm>
          <a:custGeom>
            <a:rect l="l" t="t" r="r" b="b"/>
            <a:pathLst>
              <a:path w="4091940">
                <a:moveTo>
                  <a:pt x="0" y="0"/>
                </a:moveTo>
                <a:lnTo>
                  <a:pt x="4091940"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txBox="1"/>
          <p:nvPr/>
        </p:nvSpPr>
        <p:spPr>
          <a:xfrm>
            <a:off x="1744979" y="3321558"/>
            <a:ext cx="852169" cy="409575"/>
          </a:xfrm>
          <a:prstGeom prst="rect">
            <a:avLst/>
          </a:prstGeom>
          <a:solidFill>
            <a:srgbClr val="B1D234"/>
          </a:solidFill>
        </p:spPr>
        <p:txBody>
          <a:bodyPr vert="horz" wrap="square" lIns="0" tIns="12128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955"/>
              </a:spcBef>
            </a:pPr>
            <a:r>
              <a:rPr sz="1000" spc="-5">
                <a:solidFill>
                  <a:srgbClr val="585858"/>
                </a:solidFill>
                <a:latin typeface="微软雅黑"/>
                <a:cs typeface="微软雅黑"/>
              </a:rPr>
              <a:t>3.4</a:t>
            </a:r>
            <a:endParaRPr sz="1000">
              <a:latin typeface="微软雅黑"/>
              <a:cs typeface="微软雅黑"/>
            </a:endParaRPr>
          </a:p>
        </p:txBody>
      </p:sp>
      <p:sp>
        <p:nvSpPr>
          <p:cNvPr id="6" name="object 6"/>
          <p:cNvSpPr txBox="1"/>
          <p:nvPr/>
        </p:nvSpPr>
        <p:spPr>
          <a:xfrm>
            <a:off x="3108960" y="3338703"/>
            <a:ext cx="852169" cy="392430"/>
          </a:xfrm>
          <a:prstGeom prst="rect">
            <a:avLst/>
          </a:prstGeom>
          <a:solidFill>
            <a:srgbClr val="B1D234"/>
          </a:solidFill>
        </p:spPr>
        <p:txBody>
          <a:bodyPr vert="horz" wrap="square" lIns="0" tIns="12192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960"/>
              </a:spcBef>
            </a:pPr>
            <a:r>
              <a:rPr sz="1000" spc="-5">
                <a:solidFill>
                  <a:srgbClr val="585858"/>
                </a:solidFill>
                <a:latin typeface="微软雅黑"/>
                <a:cs typeface="微软雅黑"/>
              </a:rPr>
              <a:t>3.1</a:t>
            </a:r>
            <a:endParaRPr sz="1000">
              <a:latin typeface="微软雅黑"/>
              <a:cs typeface="微软雅黑"/>
            </a:endParaRPr>
          </a:p>
        </p:txBody>
      </p:sp>
      <p:sp>
        <p:nvSpPr>
          <p:cNvPr id="7" name="object 7"/>
          <p:cNvSpPr txBox="1"/>
          <p:nvPr/>
        </p:nvSpPr>
        <p:spPr>
          <a:xfrm>
            <a:off x="4472940" y="3338703"/>
            <a:ext cx="852169" cy="392430"/>
          </a:xfrm>
          <a:prstGeom prst="rect">
            <a:avLst/>
          </a:prstGeom>
          <a:solidFill>
            <a:srgbClr val="B1D234"/>
          </a:solidFill>
        </p:spPr>
        <p:txBody>
          <a:bodyPr vert="horz" wrap="square" lIns="0" tIns="129539"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019"/>
              </a:spcBef>
            </a:pPr>
            <a:r>
              <a:rPr sz="1000" spc="-5">
                <a:solidFill>
                  <a:srgbClr val="585858"/>
                </a:solidFill>
                <a:latin typeface="微软雅黑"/>
                <a:cs typeface="微软雅黑"/>
              </a:rPr>
              <a:t>3.0</a:t>
            </a:r>
            <a:endParaRPr sz="1000">
              <a:latin typeface="微软雅黑"/>
              <a:cs typeface="微软雅黑"/>
            </a:endParaRPr>
          </a:p>
        </p:txBody>
      </p:sp>
      <p:sp>
        <p:nvSpPr>
          <p:cNvPr id="8" name="object 8"/>
          <p:cNvSpPr txBox="1"/>
          <p:nvPr/>
        </p:nvSpPr>
        <p:spPr>
          <a:xfrm>
            <a:off x="1744979" y="3151251"/>
            <a:ext cx="852169" cy="170815"/>
          </a:xfrm>
          <a:prstGeom prst="rect">
            <a:avLst/>
          </a:prstGeom>
          <a:solidFill>
            <a:srgbClr val="D9D9D9"/>
          </a:solidFill>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130"/>
              </a:lnSpc>
            </a:pPr>
            <a:r>
              <a:rPr sz="1000" spc="-5">
                <a:solidFill>
                  <a:srgbClr val="585858"/>
                </a:solidFill>
                <a:latin typeface="微软雅黑"/>
                <a:cs typeface="微软雅黑"/>
              </a:rPr>
              <a:t>1.3</a:t>
            </a:r>
            <a:endParaRPr sz="1000">
              <a:latin typeface="微软雅黑"/>
              <a:cs typeface="微软雅黑"/>
            </a:endParaRPr>
          </a:p>
        </p:txBody>
      </p:sp>
      <p:sp>
        <p:nvSpPr>
          <p:cNvPr id="9" name="object 9"/>
          <p:cNvSpPr txBox="1"/>
          <p:nvPr/>
        </p:nvSpPr>
        <p:spPr>
          <a:xfrm>
            <a:off x="3108960" y="3151251"/>
            <a:ext cx="852169" cy="187960"/>
          </a:xfrm>
          <a:prstGeom prst="rect">
            <a:avLst/>
          </a:prstGeom>
          <a:solidFill>
            <a:srgbClr val="D9D9D9"/>
          </a:solidFill>
        </p:spPr>
        <p:txBody>
          <a:bodyPr vert="horz" wrap="square" lIns="0" tIns="215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70"/>
              </a:spcBef>
            </a:pPr>
            <a:r>
              <a:rPr sz="1000" spc="-5">
                <a:solidFill>
                  <a:srgbClr val="585858"/>
                </a:solidFill>
                <a:latin typeface="微软雅黑"/>
                <a:cs typeface="微软雅黑"/>
              </a:rPr>
              <a:t>1.4</a:t>
            </a:r>
            <a:endParaRPr sz="1000">
              <a:latin typeface="微软雅黑"/>
              <a:cs typeface="微软雅黑"/>
            </a:endParaRPr>
          </a:p>
        </p:txBody>
      </p:sp>
      <p:sp>
        <p:nvSpPr>
          <p:cNvPr id="10" name="object 10"/>
          <p:cNvSpPr txBox="1"/>
          <p:nvPr/>
        </p:nvSpPr>
        <p:spPr>
          <a:xfrm>
            <a:off x="4472940" y="3151251"/>
            <a:ext cx="852169" cy="187960"/>
          </a:xfrm>
          <a:prstGeom prst="rect">
            <a:avLst/>
          </a:prstGeom>
          <a:solidFill>
            <a:srgbClr val="D9D9D9"/>
          </a:solidFill>
        </p:spPr>
        <p:txBody>
          <a:bodyPr vert="horz" wrap="square" lIns="0" tIns="29844"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234"/>
              </a:spcBef>
            </a:pPr>
            <a:r>
              <a:rPr sz="1000" spc="-5">
                <a:solidFill>
                  <a:srgbClr val="585858"/>
                </a:solidFill>
                <a:latin typeface="微软雅黑"/>
                <a:cs typeface="微软雅黑"/>
              </a:rPr>
              <a:t>1.5</a:t>
            </a:r>
            <a:endParaRPr sz="1000">
              <a:latin typeface="微软雅黑"/>
              <a:cs typeface="微软雅黑"/>
            </a:endParaRPr>
          </a:p>
        </p:txBody>
      </p:sp>
      <p:sp>
        <p:nvSpPr>
          <p:cNvPr id="11" name="object 11"/>
          <p:cNvSpPr txBox="1"/>
          <p:nvPr/>
        </p:nvSpPr>
        <p:spPr>
          <a:xfrm>
            <a:off x="1676145" y="3830192"/>
            <a:ext cx="98869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3-6岁（幼儿园）</a:t>
            </a:r>
            <a:endParaRPr sz="1000">
              <a:latin typeface="微软雅黑"/>
              <a:cs typeface="微软雅黑"/>
            </a:endParaRPr>
          </a:p>
        </p:txBody>
      </p:sp>
      <p:sp>
        <p:nvSpPr>
          <p:cNvPr id="12" name="object 12"/>
          <p:cNvSpPr txBox="1"/>
          <p:nvPr/>
        </p:nvSpPr>
        <p:spPr>
          <a:xfrm>
            <a:off x="3066033" y="3830192"/>
            <a:ext cx="9372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6-12岁（小学）</a:t>
            </a:r>
            <a:endParaRPr sz="1000">
              <a:latin typeface="微软雅黑"/>
              <a:cs typeface="微软雅黑"/>
            </a:endParaRPr>
          </a:p>
        </p:txBody>
      </p:sp>
      <p:sp>
        <p:nvSpPr>
          <p:cNvPr id="13" name="object 13"/>
          <p:cNvSpPr txBox="1"/>
          <p:nvPr/>
        </p:nvSpPr>
        <p:spPr>
          <a:xfrm>
            <a:off x="4393438" y="3830192"/>
            <a:ext cx="10115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12-18岁（中学）</a:t>
            </a:r>
            <a:endParaRPr sz="1000">
              <a:latin typeface="微软雅黑"/>
              <a:cs typeface="微软雅黑"/>
            </a:endParaRPr>
          </a:p>
        </p:txBody>
      </p:sp>
      <p:sp>
        <p:nvSpPr>
          <p:cNvPr id="14" name="object 14"/>
          <p:cNvSpPr txBox="1"/>
          <p:nvPr/>
        </p:nvSpPr>
        <p:spPr>
          <a:xfrm>
            <a:off x="2562605" y="2376677"/>
            <a:ext cx="1986914" cy="23939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404040"/>
                </a:solidFill>
                <a:latin typeface="微软雅黑"/>
                <a:cs typeface="微软雅黑"/>
              </a:rPr>
              <a:t>儿童每天的书桌使用时长</a:t>
            </a:r>
            <a:endParaRPr sz="1400">
              <a:latin typeface="微软雅黑"/>
              <a:cs typeface="微软雅黑"/>
            </a:endParaRPr>
          </a:p>
        </p:txBody>
      </p:sp>
      <p:sp>
        <p:nvSpPr>
          <p:cNvPr id="15" name="object 15"/>
          <p:cNvSpPr txBox="1">
            <a:spLocks noGrp="1"/>
          </p:cNvSpPr>
          <p:nvPr>
            <p:ph type="title"/>
          </p:nvPr>
        </p:nvSpPr>
        <p:spPr>
          <a:xfrm>
            <a:off x="526795" y="482041"/>
            <a:ext cx="7413625" cy="514350"/>
          </a:xfrm>
          <a:prstGeom prst="rect">
            <a:avLst/>
          </a:prstGeom>
        </p:spPr>
        <p:txBody>
          <a:bodyPr vert="horz" wrap="square" lIns="0" tIns="13335" rIns="0" bIns="0" rtlCol="0">
            <a:spAutoFit/>
          </a:bodyPr>
          <a:lstStyle/>
          <a:p>
            <a:pPr marL="12700">
              <a:lnSpc>
                <a:spcPct val="100000"/>
              </a:lnSpc>
              <a:spcBef>
                <a:spcPts val="105"/>
              </a:spcBef>
            </a:pPr>
            <a:r>
              <a:rPr/>
              <a:t>儿童的书桌场景</a:t>
            </a:r>
            <a:r>
              <a:rPr spc="-5"/>
              <a:t>——</a:t>
            </a:r>
            <a:r>
              <a:rPr spc="5"/>
              <a:t>书桌使用</a:t>
            </a:r>
            <a:r>
              <a:rPr spc="-10"/>
              <a:t>时</a:t>
            </a:r>
            <a:r>
              <a:rPr spc="5"/>
              <a:t>长</a:t>
            </a:r>
            <a:r>
              <a:rPr spc="-15"/>
              <a:t>与</a:t>
            </a:r>
            <a:r>
              <a:rPr spc="5"/>
              <a:t>活动</a:t>
            </a:r>
          </a:p>
        </p:txBody>
      </p:sp>
      <p:sp>
        <p:nvSpPr>
          <p:cNvPr id="16" name="object 16"/>
          <p:cNvSpPr txBox="1"/>
          <p:nvPr/>
        </p:nvSpPr>
        <p:spPr>
          <a:xfrm>
            <a:off x="526795" y="1061720"/>
            <a:ext cx="11027410" cy="95631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书桌是儿童在家时最重要的活动场景，主要用途是写作业学习和开展素质培养</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书桌是儿童在家最主要的活动场景。各年龄段孩子周一至周五在书桌前的活动时长一般</a:t>
            </a:r>
            <a:r>
              <a:rPr sz="1200">
                <a:solidFill>
                  <a:srgbClr val="585858"/>
                </a:solidFill>
                <a:latin typeface="微软雅黑"/>
                <a:cs typeface="微软雅黑"/>
              </a:rPr>
              <a:t>达3</a:t>
            </a:r>
            <a:r>
              <a:rPr sz="1200" spc="-5">
                <a:solidFill>
                  <a:srgbClr val="585858"/>
                </a:solidFill>
                <a:latin typeface="微软雅黑"/>
                <a:cs typeface="微软雅黑"/>
              </a:rPr>
              <a:t>小时及以上，而周末甚至接</a:t>
            </a:r>
            <a:r>
              <a:rPr sz="1200">
                <a:solidFill>
                  <a:srgbClr val="585858"/>
                </a:solidFill>
                <a:latin typeface="微软雅黑"/>
                <a:cs typeface="微软雅黑"/>
              </a:rPr>
              <a:t>近6</a:t>
            </a:r>
            <a:r>
              <a:rPr sz="1200" spc="-5">
                <a:solidFill>
                  <a:srgbClr val="585858"/>
                </a:solidFill>
                <a:latin typeface="微软雅黑"/>
                <a:cs typeface="微软雅黑"/>
              </a:rPr>
              <a:t>小时。孩子坐在书桌前的主要活动是写作业</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学习和素质类特长培养，随着儿童年龄的增长，书桌的用途会逐渐向写作业学习偏移。</a:t>
            </a:r>
            <a:endParaRPr sz="1200">
              <a:latin typeface="微软雅黑"/>
              <a:cs typeface="微软雅黑"/>
            </a:endParaRPr>
          </a:p>
        </p:txBody>
      </p:sp>
      <p:sp>
        <p:nvSpPr>
          <p:cNvPr id="17" name="object 17"/>
          <p:cNvSpPr/>
          <p:nvPr/>
        </p:nvSpPr>
        <p:spPr>
          <a:xfrm>
            <a:off x="6786371" y="4073652"/>
            <a:ext cx="1019810" cy="1397635"/>
          </a:xfrm>
          <a:custGeom>
            <a:rect l="l" t="t" r="r" b="b"/>
            <a:pathLst>
              <a:path w="1019809" h="1397635">
                <a:moveTo>
                  <a:pt x="1019555" y="0"/>
                </a:moveTo>
                <a:lnTo>
                  <a:pt x="0" y="0"/>
                </a:lnTo>
                <a:lnTo>
                  <a:pt x="0" y="1397508"/>
                </a:lnTo>
                <a:lnTo>
                  <a:pt x="1019555" y="1397508"/>
                </a:lnTo>
                <a:lnTo>
                  <a:pt x="101955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8417052" y="3988308"/>
            <a:ext cx="1018540" cy="1483360"/>
          </a:xfrm>
          <a:custGeom>
            <a:rect l="l" t="t" r="r" b="b"/>
            <a:pathLst>
              <a:path w="1018540" h="1483360">
                <a:moveTo>
                  <a:pt x="1018031" y="0"/>
                </a:moveTo>
                <a:lnTo>
                  <a:pt x="0" y="0"/>
                </a:lnTo>
                <a:lnTo>
                  <a:pt x="0" y="1482852"/>
                </a:lnTo>
                <a:lnTo>
                  <a:pt x="1018031" y="1482852"/>
                </a:lnTo>
                <a:lnTo>
                  <a:pt x="101803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10047731" y="3803903"/>
            <a:ext cx="1018540" cy="1667510"/>
          </a:xfrm>
          <a:custGeom>
            <a:rect l="l" t="t" r="r" b="b"/>
            <a:pathLst>
              <a:path w="1018540" h="1667510">
                <a:moveTo>
                  <a:pt x="1018032" y="0"/>
                </a:moveTo>
                <a:lnTo>
                  <a:pt x="0" y="0"/>
                </a:lnTo>
                <a:lnTo>
                  <a:pt x="0" y="1667256"/>
                </a:lnTo>
                <a:lnTo>
                  <a:pt x="1018032" y="1667256"/>
                </a:lnTo>
                <a:lnTo>
                  <a:pt x="101803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7805928" y="3988308"/>
            <a:ext cx="611505" cy="85725"/>
          </a:xfrm>
          <a:custGeom>
            <a:rect l="l" t="t" r="r" b="b"/>
            <a:pathLst>
              <a:path w="611504" h="85725">
                <a:moveTo>
                  <a:pt x="611124" y="0"/>
                </a:moveTo>
                <a:lnTo>
                  <a:pt x="0" y="85344"/>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9435083" y="3803903"/>
            <a:ext cx="612775" cy="184785"/>
          </a:xfrm>
          <a:custGeom>
            <a:rect l="l" t="t" r="r" b="b"/>
            <a:pathLst>
              <a:path w="612775" h="184785">
                <a:moveTo>
                  <a:pt x="612648" y="0"/>
                </a:moveTo>
                <a:lnTo>
                  <a:pt x="0" y="184404"/>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7805928" y="3374135"/>
            <a:ext cx="611505" cy="3175"/>
          </a:xfrm>
          <a:custGeom>
            <a:rect l="l" t="t" r="r" b="b"/>
            <a:pathLst>
              <a:path w="611504" h="3175">
                <a:moveTo>
                  <a:pt x="611124" y="0"/>
                </a:moveTo>
                <a:lnTo>
                  <a:pt x="0" y="3048"/>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9435083" y="3334511"/>
            <a:ext cx="612775" cy="40005"/>
          </a:xfrm>
          <a:custGeom>
            <a:rect l="l" t="t" r="r" b="b"/>
            <a:pathLst>
              <a:path w="612775" h="40004">
                <a:moveTo>
                  <a:pt x="612648" y="0"/>
                </a:moveTo>
                <a:lnTo>
                  <a:pt x="0" y="39624"/>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7805928" y="3137916"/>
            <a:ext cx="611505" cy="0"/>
          </a:xfrm>
          <a:custGeom>
            <a:rect l="l" t="t" r="r" b="b"/>
            <a:pathLst>
              <a:path w="611504">
                <a:moveTo>
                  <a:pt x="611124" y="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9435083" y="3137916"/>
            <a:ext cx="612775" cy="0"/>
          </a:xfrm>
          <a:custGeom>
            <a:rect l="l" t="t" r="r" b="b"/>
            <a:pathLst>
              <a:path w="612775">
                <a:moveTo>
                  <a:pt x="612648" y="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6481571" y="5471159"/>
            <a:ext cx="4890770" cy="0"/>
          </a:xfrm>
          <a:custGeom>
            <a:rect l="l" t="t" r="r" b="b"/>
            <a:pathLst>
              <a:path w="4890770">
                <a:moveTo>
                  <a:pt x="0" y="0"/>
                </a:moveTo>
                <a:lnTo>
                  <a:pt x="4890516"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txBox="1"/>
          <p:nvPr/>
        </p:nvSpPr>
        <p:spPr>
          <a:xfrm>
            <a:off x="7113778" y="4685791"/>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59.9%</a:t>
            </a:r>
            <a:endParaRPr sz="1000">
              <a:latin typeface="微软雅黑"/>
              <a:cs typeface="微软雅黑"/>
            </a:endParaRPr>
          </a:p>
        </p:txBody>
      </p:sp>
      <p:sp>
        <p:nvSpPr>
          <p:cNvPr id="28" name="object 28"/>
          <p:cNvSpPr txBox="1"/>
          <p:nvPr/>
        </p:nvSpPr>
        <p:spPr>
          <a:xfrm>
            <a:off x="8744077" y="4642865"/>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63.6%</a:t>
            </a:r>
            <a:endParaRPr sz="1000">
              <a:latin typeface="微软雅黑"/>
              <a:cs typeface="微软雅黑"/>
            </a:endParaRPr>
          </a:p>
        </p:txBody>
      </p:sp>
      <p:sp>
        <p:nvSpPr>
          <p:cNvPr id="29" name="object 29"/>
          <p:cNvSpPr txBox="1"/>
          <p:nvPr/>
        </p:nvSpPr>
        <p:spPr>
          <a:xfrm>
            <a:off x="10374756" y="4550790"/>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71.5%</a:t>
            </a:r>
            <a:endParaRPr sz="1000">
              <a:latin typeface="微软雅黑"/>
              <a:cs typeface="微软雅黑"/>
            </a:endParaRPr>
          </a:p>
        </p:txBody>
      </p:sp>
      <p:sp>
        <p:nvSpPr>
          <p:cNvPr id="30" name="object 30"/>
          <p:cNvSpPr txBox="1"/>
          <p:nvPr/>
        </p:nvSpPr>
        <p:spPr>
          <a:xfrm>
            <a:off x="6786371" y="3355085"/>
            <a:ext cx="1019810" cy="718820"/>
          </a:xfrm>
          <a:prstGeom prst="rect">
            <a:avLst/>
          </a:prstGeom>
          <a:solidFill>
            <a:srgbClr val="8AC53E"/>
          </a:solidFill>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endParaRPr sz="1300">
              <a:latin typeface="Times New Roman"/>
              <a:cs typeface="Times New Roman"/>
            </a:endParaRPr>
          </a:p>
          <a:p>
            <a:pPr marL="327025">
              <a:lnSpc>
                <a:spcPct val="100000"/>
              </a:lnSpc>
              <a:spcBef>
                <a:spcPts val="835"/>
              </a:spcBef>
            </a:pPr>
            <a:r>
              <a:rPr sz="1000" spc="-5">
                <a:solidFill>
                  <a:srgbClr val="585858"/>
                </a:solidFill>
                <a:latin typeface="微软雅黑"/>
                <a:cs typeface="微软雅黑"/>
              </a:rPr>
              <a:t>29.8%</a:t>
            </a:r>
            <a:endParaRPr sz="1000">
              <a:latin typeface="微软雅黑"/>
              <a:cs typeface="微软雅黑"/>
            </a:endParaRPr>
          </a:p>
        </p:txBody>
      </p:sp>
      <p:sp>
        <p:nvSpPr>
          <p:cNvPr id="31" name="object 31"/>
          <p:cNvSpPr txBox="1"/>
          <p:nvPr/>
        </p:nvSpPr>
        <p:spPr>
          <a:xfrm>
            <a:off x="8417052" y="3355085"/>
            <a:ext cx="1018540" cy="633730"/>
          </a:xfrm>
          <a:prstGeom prst="rect">
            <a:avLst/>
          </a:prstGeom>
          <a:solidFill>
            <a:srgbClr val="8AC53E"/>
          </a:solidFill>
        </p:spPr>
        <p:txBody>
          <a:bodyPr vert="horz" wrap="square" lIns="0" tIns="254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20"/>
              </a:spcBef>
            </a:pPr>
            <a:endParaRPr sz="1700">
              <a:latin typeface="Times New Roman"/>
              <a:cs typeface="Times New Roman"/>
            </a:endParaRPr>
          </a:p>
          <a:p>
            <a:pPr marL="327025">
              <a:lnSpc>
                <a:spcPct val="100000"/>
              </a:lnSpc>
            </a:pPr>
            <a:r>
              <a:rPr sz="1000" spc="-5">
                <a:solidFill>
                  <a:srgbClr val="585858"/>
                </a:solidFill>
                <a:latin typeface="微软雅黑"/>
                <a:cs typeface="微软雅黑"/>
              </a:rPr>
              <a:t>26.3%</a:t>
            </a:r>
            <a:endParaRPr sz="1000">
              <a:latin typeface="微软雅黑"/>
              <a:cs typeface="微软雅黑"/>
            </a:endParaRPr>
          </a:p>
        </p:txBody>
      </p:sp>
      <p:sp>
        <p:nvSpPr>
          <p:cNvPr id="32" name="object 32"/>
          <p:cNvSpPr txBox="1"/>
          <p:nvPr/>
        </p:nvSpPr>
        <p:spPr>
          <a:xfrm>
            <a:off x="10047731" y="3355085"/>
            <a:ext cx="1018540" cy="448945"/>
          </a:xfrm>
          <a:prstGeom prst="rect">
            <a:avLst/>
          </a:prstGeom>
          <a:solidFill>
            <a:srgbClr val="8AC53E"/>
          </a:solidFill>
        </p:spPr>
        <p:txBody>
          <a:bodyPr vert="horz" wrap="square" lIns="0" tIns="139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7025">
              <a:lnSpc>
                <a:spcPct val="100000"/>
              </a:lnSpc>
              <a:spcBef>
                <a:spcPts val="1095"/>
              </a:spcBef>
            </a:pPr>
            <a:r>
              <a:rPr sz="1000" spc="-5">
                <a:solidFill>
                  <a:srgbClr val="585858"/>
                </a:solidFill>
                <a:latin typeface="微软雅黑"/>
                <a:cs typeface="微软雅黑"/>
              </a:rPr>
              <a:t>20.1%</a:t>
            </a:r>
            <a:endParaRPr sz="1000">
              <a:latin typeface="微软雅黑"/>
              <a:cs typeface="微软雅黑"/>
            </a:endParaRPr>
          </a:p>
        </p:txBody>
      </p:sp>
      <p:sp>
        <p:nvSpPr>
          <p:cNvPr id="33" name="object 33"/>
          <p:cNvSpPr txBox="1"/>
          <p:nvPr/>
        </p:nvSpPr>
        <p:spPr>
          <a:xfrm>
            <a:off x="6786371" y="3137916"/>
            <a:ext cx="1019810" cy="217170"/>
          </a:xfrm>
          <a:prstGeom prst="rect">
            <a:avLst/>
          </a:prstGeom>
          <a:solidFill>
            <a:srgbClr val="1EC7F3"/>
          </a:solidFill>
        </p:spPr>
        <p:txBody>
          <a:bodyPr vert="horz" wrap="square" lIns="0" tIns="4508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7025">
              <a:lnSpc>
                <a:spcPct val="100000"/>
              </a:lnSpc>
              <a:spcBef>
                <a:spcPts val="355"/>
              </a:spcBef>
            </a:pPr>
            <a:r>
              <a:rPr sz="1000" spc="-5">
                <a:solidFill>
                  <a:srgbClr val="585858"/>
                </a:solidFill>
                <a:latin typeface="微软雅黑"/>
                <a:cs typeface="微软雅黑"/>
              </a:rPr>
              <a:t>10.3%</a:t>
            </a:r>
            <a:endParaRPr sz="1000">
              <a:latin typeface="微软雅黑"/>
              <a:cs typeface="微软雅黑"/>
            </a:endParaRPr>
          </a:p>
        </p:txBody>
      </p:sp>
      <p:sp>
        <p:nvSpPr>
          <p:cNvPr id="34" name="object 34"/>
          <p:cNvSpPr txBox="1"/>
          <p:nvPr/>
        </p:nvSpPr>
        <p:spPr>
          <a:xfrm>
            <a:off x="8417052" y="3137916"/>
            <a:ext cx="1018540" cy="217170"/>
          </a:xfrm>
          <a:prstGeom prst="rect">
            <a:avLst/>
          </a:prstGeom>
          <a:solidFill>
            <a:srgbClr val="1EC7F3"/>
          </a:solidFill>
        </p:spPr>
        <p:txBody>
          <a:bodyPr vert="horz" wrap="square" lIns="0" tIns="4318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7025">
              <a:lnSpc>
                <a:spcPct val="100000"/>
              </a:lnSpc>
              <a:spcBef>
                <a:spcPts val="340"/>
              </a:spcBef>
            </a:pPr>
            <a:r>
              <a:rPr sz="1000" spc="-5">
                <a:solidFill>
                  <a:srgbClr val="585858"/>
                </a:solidFill>
                <a:latin typeface="微软雅黑"/>
                <a:cs typeface="微软雅黑"/>
              </a:rPr>
              <a:t>10.1%</a:t>
            </a:r>
            <a:endParaRPr sz="1000">
              <a:latin typeface="微软雅黑"/>
              <a:cs typeface="微软雅黑"/>
            </a:endParaRPr>
          </a:p>
        </p:txBody>
      </p:sp>
      <p:sp>
        <p:nvSpPr>
          <p:cNvPr id="35" name="object 35"/>
          <p:cNvSpPr txBox="1"/>
          <p:nvPr/>
        </p:nvSpPr>
        <p:spPr>
          <a:xfrm>
            <a:off x="10047731" y="3137916"/>
            <a:ext cx="1018540" cy="217170"/>
          </a:xfrm>
          <a:prstGeom prst="rect">
            <a:avLst/>
          </a:prstGeom>
          <a:solidFill>
            <a:srgbClr val="1EC7F3"/>
          </a:solidFill>
        </p:spPr>
        <p:txBody>
          <a:bodyPr vert="horz" wrap="square" lIns="0" tIns="2349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 algn="ctr">
              <a:lnSpc>
                <a:spcPct val="100000"/>
              </a:lnSpc>
              <a:spcBef>
                <a:spcPts val="185"/>
              </a:spcBef>
            </a:pPr>
            <a:r>
              <a:rPr sz="1000">
                <a:solidFill>
                  <a:srgbClr val="585858"/>
                </a:solidFill>
                <a:latin typeface="微软雅黑"/>
                <a:cs typeface="微软雅黑"/>
              </a:rPr>
              <a:t>8.4%</a:t>
            </a:r>
            <a:endParaRPr sz="1000">
              <a:latin typeface="微软雅黑"/>
              <a:cs typeface="微软雅黑"/>
            </a:endParaRPr>
          </a:p>
        </p:txBody>
      </p:sp>
      <p:sp>
        <p:nvSpPr>
          <p:cNvPr id="36" name="object 36"/>
          <p:cNvSpPr txBox="1"/>
          <p:nvPr/>
        </p:nvSpPr>
        <p:spPr>
          <a:xfrm>
            <a:off x="6802881" y="5570626"/>
            <a:ext cx="98869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3-6岁（幼儿园）</a:t>
            </a:r>
            <a:endParaRPr sz="1000">
              <a:latin typeface="微软雅黑"/>
              <a:cs typeface="微软雅黑"/>
            </a:endParaRPr>
          </a:p>
        </p:txBody>
      </p:sp>
      <p:sp>
        <p:nvSpPr>
          <p:cNvPr id="37" name="object 37"/>
          <p:cNvSpPr txBox="1"/>
          <p:nvPr/>
        </p:nvSpPr>
        <p:spPr>
          <a:xfrm>
            <a:off x="10051542" y="5570626"/>
            <a:ext cx="10134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12-18岁（中学）</a:t>
            </a:r>
            <a:endParaRPr sz="1000">
              <a:latin typeface="微软雅黑"/>
              <a:cs typeface="微软雅黑"/>
            </a:endParaRPr>
          </a:p>
        </p:txBody>
      </p:sp>
      <p:sp>
        <p:nvSpPr>
          <p:cNvPr id="38" name="object 38"/>
          <p:cNvSpPr/>
          <p:nvPr/>
        </p:nvSpPr>
        <p:spPr>
          <a:xfrm>
            <a:off x="7918704" y="5925311"/>
            <a:ext cx="64135" cy="64135"/>
          </a:xfrm>
          <a:custGeom>
            <a:rect l="l" t="t" r="r" b="b"/>
            <a:pathLst>
              <a:path w="64132" h="64135">
                <a:moveTo>
                  <a:pt x="0" y="64007"/>
                </a:moveTo>
                <a:lnTo>
                  <a:pt x="64007" y="64007"/>
                </a:lnTo>
                <a:lnTo>
                  <a:pt x="64007" y="0"/>
                </a:lnTo>
                <a:lnTo>
                  <a:pt x="0" y="0"/>
                </a:lnTo>
                <a:lnTo>
                  <a:pt x="0" y="64007"/>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8650223" y="5925311"/>
            <a:ext cx="64135" cy="64135"/>
          </a:xfrm>
          <a:custGeom>
            <a:rect l="l" t="t" r="r" b="b"/>
            <a:pathLst>
              <a:path w="64132" h="64135">
                <a:moveTo>
                  <a:pt x="0" y="64007"/>
                </a:moveTo>
                <a:lnTo>
                  <a:pt x="64007" y="64007"/>
                </a:lnTo>
                <a:lnTo>
                  <a:pt x="64007" y="0"/>
                </a:lnTo>
                <a:lnTo>
                  <a:pt x="0" y="0"/>
                </a:lnTo>
                <a:lnTo>
                  <a:pt x="0" y="64007"/>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txBox="1"/>
          <p:nvPr/>
        </p:nvSpPr>
        <p:spPr>
          <a:xfrm>
            <a:off x="7998079" y="5570626"/>
            <a:ext cx="1398270" cy="473709"/>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73709">
              <a:lnSpc>
                <a:spcPct val="100000"/>
              </a:lnSpc>
              <a:spcBef>
                <a:spcPts val="95"/>
              </a:spcBef>
            </a:pPr>
            <a:r>
              <a:rPr sz="1000" spc="-5">
                <a:solidFill>
                  <a:srgbClr val="585858"/>
                </a:solidFill>
                <a:latin typeface="微软雅黑"/>
                <a:cs typeface="微软雅黑"/>
              </a:rPr>
              <a:t>6-12岁（小学）</a:t>
            </a:r>
            <a:endParaRPr sz="1000">
              <a:latin typeface="微软雅黑"/>
              <a:cs typeface="微软雅黑"/>
            </a:endParaRPr>
          </a:p>
          <a:p>
            <a:pPr marL="12700">
              <a:lnSpc>
                <a:spcPct val="100000"/>
              </a:lnSpc>
              <a:spcBef>
                <a:spcPts val="1130"/>
              </a:spcBef>
              <a:tabLst>
                <a:tab pos="743585"/>
              </a:tabLst>
            </a:pPr>
            <a:r>
              <a:rPr sz="1000" spc="-10">
                <a:solidFill>
                  <a:srgbClr val="585858"/>
                </a:solidFill>
                <a:latin typeface="微软雅黑"/>
                <a:cs typeface="微软雅黑"/>
              </a:rPr>
              <a:t>作业学</a:t>
            </a:r>
            <a:r>
              <a:rPr sz="1000" spc="-5">
                <a:solidFill>
                  <a:srgbClr val="585858"/>
                </a:solidFill>
                <a:latin typeface="微软雅黑"/>
                <a:cs typeface="微软雅黑"/>
              </a:rPr>
              <a:t>习	</a:t>
            </a:r>
            <a:r>
              <a:rPr sz="1000" spc="-10">
                <a:solidFill>
                  <a:srgbClr val="585858"/>
                </a:solidFill>
                <a:latin typeface="微软雅黑"/>
                <a:cs typeface="微软雅黑"/>
              </a:rPr>
              <a:t>素质培养</a:t>
            </a:r>
            <a:endParaRPr sz="1000">
              <a:latin typeface="微软雅黑"/>
              <a:cs typeface="微软雅黑"/>
            </a:endParaRPr>
          </a:p>
        </p:txBody>
      </p:sp>
      <p:sp>
        <p:nvSpPr>
          <p:cNvPr id="41" name="object 41"/>
          <p:cNvSpPr/>
          <p:nvPr/>
        </p:nvSpPr>
        <p:spPr>
          <a:xfrm>
            <a:off x="9380219" y="5925311"/>
            <a:ext cx="64135" cy="64135"/>
          </a:xfrm>
          <a:custGeom>
            <a:rect l="l" t="t" r="r" b="b"/>
            <a:pathLst>
              <a:path w="64132" h="64135">
                <a:moveTo>
                  <a:pt x="0" y="64007"/>
                </a:moveTo>
                <a:lnTo>
                  <a:pt x="64007" y="64007"/>
                </a:lnTo>
                <a:lnTo>
                  <a:pt x="64007" y="0"/>
                </a:lnTo>
                <a:lnTo>
                  <a:pt x="0" y="0"/>
                </a:lnTo>
                <a:lnTo>
                  <a:pt x="0" y="64007"/>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txBox="1"/>
          <p:nvPr/>
        </p:nvSpPr>
        <p:spPr>
          <a:xfrm>
            <a:off x="9460483" y="5866282"/>
            <a:ext cx="531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其他活动</a:t>
            </a:r>
            <a:endParaRPr sz="1000">
              <a:latin typeface="微软雅黑"/>
              <a:cs typeface="微软雅黑"/>
            </a:endParaRPr>
          </a:p>
        </p:txBody>
      </p:sp>
      <p:sp>
        <p:nvSpPr>
          <p:cNvPr id="43" name="object 43"/>
          <p:cNvSpPr txBox="1"/>
          <p:nvPr/>
        </p:nvSpPr>
        <p:spPr>
          <a:xfrm>
            <a:off x="7942326" y="2376677"/>
            <a:ext cx="2696845" cy="23939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404040"/>
                </a:solidFill>
                <a:latin typeface="微软雅黑"/>
                <a:cs typeface="微软雅黑"/>
              </a:rPr>
              <a:t>孩子在书桌场景下进行</a:t>
            </a:r>
            <a:r>
              <a:rPr sz="1400" b="1" spc="-15">
                <a:solidFill>
                  <a:srgbClr val="404040"/>
                </a:solidFill>
                <a:latin typeface="微软雅黑"/>
                <a:cs typeface="微软雅黑"/>
              </a:rPr>
              <a:t>的</a:t>
            </a:r>
            <a:r>
              <a:rPr sz="1400" b="1">
                <a:solidFill>
                  <a:srgbClr val="404040"/>
                </a:solidFill>
                <a:latin typeface="微软雅黑"/>
                <a:cs typeface="微软雅黑"/>
              </a:rPr>
              <a:t>主要</a:t>
            </a:r>
            <a:r>
              <a:rPr sz="1400" b="1" spc="-15">
                <a:solidFill>
                  <a:srgbClr val="404040"/>
                </a:solidFill>
                <a:latin typeface="微软雅黑"/>
                <a:cs typeface="微软雅黑"/>
              </a:rPr>
              <a:t>活</a:t>
            </a:r>
            <a:r>
              <a:rPr sz="1400" b="1">
                <a:solidFill>
                  <a:srgbClr val="404040"/>
                </a:solidFill>
                <a:latin typeface="微软雅黑"/>
                <a:cs typeface="微软雅黑"/>
              </a:rPr>
              <a:t>动</a:t>
            </a:r>
            <a:endParaRPr sz="1400">
              <a:latin typeface="微软雅黑"/>
              <a:cs typeface="微软雅黑"/>
            </a:endParaRPr>
          </a:p>
        </p:txBody>
      </p:sp>
      <p:sp>
        <p:nvSpPr>
          <p:cNvPr id="44" name="object 44"/>
          <p:cNvSpPr txBox="1"/>
          <p:nvPr/>
        </p:nvSpPr>
        <p:spPr>
          <a:xfrm>
            <a:off x="767283" y="3341370"/>
            <a:ext cx="697865" cy="18669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b="1" spc="5">
                <a:solidFill>
                  <a:srgbClr val="585858"/>
                </a:solidFill>
                <a:latin typeface="微软雅黑"/>
                <a:cs typeface="微软雅黑"/>
              </a:rPr>
              <a:t>周一至周五</a:t>
            </a:r>
            <a:endParaRPr sz="1050">
              <a:latin typeface="微软雅黑"/>
              <a:cs typeface="微软雅黑"/>
            </a:endParaRPr>
          </a:p>
        </p:txBody>
      </p:sp>
      <p:sp>
        <p:nvSpPr>
          <p:cNvPr id="45" name="object 45"/>
          <p:cNvSpPr txBox="1"/>
          <p:nvPr/>
        </p:nvSpPr>
        <p:spPr>
          <a:xfrm>
            <a:off x="968146" y="5089905"/>
            <a:ext cx="294005" cy="18669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b="1" spc="5">
                <a:solidFill>
                  <a:srgbClr val="585858"/>
                </a:solidFill>
                <a:latin typeface="微软雅黑"/>
                <a:cs typeface="微软雅黑"/>
              </a:rPr>
              <a:t>周末</a:t>
            </a:r>
            <a:endParaRPr sz="1050">
              <a:latin typeface="微软雅黑"/>
              <a:cs typeface="微软雅黑"/>
            </a:endParaRPr>
          </a:p>
        </p:txBody>
      </p:sp>
      <p:sp>
        <p:nvSpPr>
          <p:cNvPr id="46" name="object 46"/>
          <p:cNvSpPr/>
          <p:nvPr/>
        </p:nvSpPr>
        <p:spPr>
          <a:xfrm>
            <a:off x="1488947" y="5465064"/>
            <a:ext cx="4091940" cy="0"/>
          </a:xfrm>
          <a:custGeom>
            <a:rect l="l" t="t" r="r" b="b"/>
            <a:pathLst>
              <a:path w="4091940">
                <a:moveTo>
                  <a:pt x="0" y="0"/>
                </a:moveTo>
                <a:lnTo>
                  <a:pt x="4091940"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txBox="1"/>
          <p:nvPr/>
        </p:nvSpPr>
        <p:spPr>
          <a:xfrm>
            <a:off x="1744979" y="4898897"/>
            <a:ext cx="852169" cy="565150"/>
          </a:xfrm>
          <a:prstGeom prst="rect">
            <a:avLst/>
          </a:prstGeom>
          <a:solidFill>
            <a:srgbClr val="B1D234"/>
          </a:solidFill>
        </p:spPr>
        <p:txBody>
          <a:bodyPr vert="horz" wrap="square" lIns="0" tIns="254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20"/>
              </a:spcBef>
            </a:pPr>
            <a:endParaRPr sz="1450">
              <a:latin typeface="Times New Roman"/>
              <a:cs typeface="Times New Roman"/>
            </a:endParaRPr>
          </a:p>
          <a:p>
            <a:pPr algn="ctr">
              <a:lnSpc>
                <a:spcPct val="100000"/>
              </a:lnSpc>
              <a:spcBef>
                <a:spcPts val="5"/>
              </a:spcBef>
            </a:pPr>
            <a:r>
              <a:rPr sz="1000" spc="-5">
                <a:solidFill>
                  <a:srgbClr val="585858"/>
                </a:solidFill>
                <a:latin typeface="微软雅黑"/>
                <a:cs typeface="微软雅黑"/>
              </a:rPr>
              <a:t>5.6</a:t>
            </a:r>
            <a:endParaRPr sz="1000">
              <a:latin typeface="微软雅黑"/>
              <a:cs typeface="微软雅黑"/>
            </a:endParaRPr>
          </a:p>
        </p:txBody>
      </p:sp>
      <p:sp>
        <p:nvSpPr>
          <p:cNvPr id="48" name="object 48"/>
          <p:cNvSpPr txBox="1"/>
          <p:nvPr/>
        </p:nvSpPr>
        <p:spPr>
          <a:xfrm>
            <a:off x="3108960" y="4885944"/>
            <a:ext cx="852169" cy="577850"/>
          </a:xfrm>
          <a:prstGeom prst="rect">
            <a:avLst/>
          </a:prstGeom>
          <a:solidFill>
            <a:srgbClr val="B1D234"/>
          </a:solidFill>
        </p:spPr>
        <p:txBody>
          <a:bodyPr vert="horz" wrap="square" lIns="0" tIns="19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5"/>
              </a:spcBef>
            </a:pPr>
            <a:endParaRPr sz="1450">
              <a:latin typeface="Times New Roman"/>
              <a:cs typeface="Times New Roman"/>
            </a:endParaRPr>
          </a:p>
          <a:p>
            <a:pPr algn="ctr">
              <a:lnSpc>
                <a:spcPct val="100000"/>
              </a:lnSpc>
            </a:pPr>
            <a:r>
              <a:rPr sz="1000" spc="-5">
                <a:solidFill>
                  <a:srgbClr val="585858"/>
                </a:solidFill>
                <a:latin typeface="微软雅黑"/>
                <a:cs typeface="微软雅黑"/>
              </a:rPr>
              <a:t>5.9</a:t>
            </a:r>
            <a:endParaRPr sz="1000">
              <a:latin typeface="微软雅黑"/>
              <a:cs typeface="微软雅黑"/>
            </a:endParaRPr>
          </a:p>
        </p:txBody>
      </p:sp>
      <p:sp>
        <p:nvSpPr>
          <p:cNvPr id="49" name="object 49"/>
          <p:cNvSpPr txBox="1"/>
          <p:nvPr/>
        </p:nvSpPr>
        <p:spPr>
          <a:xfrm>
            <a:off x="4472940" y="4898897"/>
            <a:ext cx="852169" cy="565150"/>
          </a:xfrm>
          <a:prstGeom prst="rect">
            <a:avLst/>
          </a:prstGeom>
          <a:solidFill>
            <a:srgbClr val="B1D234"/>
          </a:solidFill>
        </p:spPr>
        <p:txBody>
          <a:bodyPr vert="horz" wrap="square" lIns="0" tIns="508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0"/>
              </a:spcBef>
            </a:pPr>
            <a:endParaRPr sz="1350">
              <a:latin typeface="Times New Roman"/>
              <a:cs typeface="Times New Roman"/>
            </a:endParaRPr>
          </a:p>
          <a:p>
            <a:pPr algn="ctr">
              <a:lnSpc>
                <a:spcPct val="100000"/>
              </a:lnSpc>
            </a:pPr>
            <a:r>
              <a:rPr sz="1000" spc="-5">
                <a:solidFill>
                  <a:srgbClr val="585858"/>
                </a:solidFill>
                <a:latin typeface="微软雅黑"/>
                <a:cs typeface="微软雅黑"/>
              </a:rPr>
              <a:t>5.9</a:t>
            </a:r>
            <a:endParaRPr sz="1000">
              <a:latin typeface="微软雅黑"/>
              <a:cs typeface="微软雅黑"/>
            </a:endParaRPr>
          </a:p>
        </p:txBody>
      </p:sp>
      <p:sp>
        <p:nvSpPr>
          <p:cNvPr id="50" name="object 50"/>
          <p:cNvSpPr txBox="1"/>
          <p:nvPr/>
        </p:nvSpPr>
        <p:spPr>
          <a:xfrm>
            <a:off x="1744979" y="4715255"/>
            <a:ext cx="852169" cy="184150"/>
          </a:xfrm>
          <a:prstGeom prst="rect">
            <a:avLst/>
          </a:prstGeom>
          <a:solidFill>
            <a:srgbClr val="D9D9D9"/>
          </a:solidFill>
        </p:spPr>
        <p:txBody>
          <a:bodyPr vert="horz" wrap="square" lIns="0" tIns="2349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85"/>
              </a:spcBef>
            </a:pPr>
            <a:r>
              <a:rPr sz="1000" spc="-5">
                <a:solidFill>
                  <a:srgbClr val="585858"/>
                </a:solidFill>
                <a:latin typeface="微软雅黑"/>
                <a:cs typeface="微软雅黑"/>
              </a:rPr>
              <a:t>2.0</a:t>
            </a:r>
            <a:endParaRPr sz="1000">
              <a:latin typeface="微软雅黑"/>
              <a:cs typeface="微软雅黑"/>
            </a:endParaRPr>
          </a:p>
        </p:txBody>
      </p:sp>
      <p:sp>
        <p:nvSpPr>
          <p:cNvPr id="51" name="object 51"/>
          <p:cNvSpPr txBox="1"/>
          <p:nvPr/>
        </p:nvSpPr>
        <p:spPr>
          <a:xfrm>
            <a:off x="3108960" y="4658867"/>
            <a:ext cx="852169" cy="227329"/>
          </a:xfrm>
          <a:prstGeom prst="rect">
            <a:avLst/>
          </a:prstGeom>
          <a:solidFill>
            <a:srgbClr val="D9D9D9"/>
          </a:solidFill>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295"/>
              </a:spcBef>
            </a:pPr>
            <a:r>
              <a:rPr sz="1000" spc="-5">
                <a:solidFill>
                  <a:srgbClr val="585858"/>
                </a:solidFill>
                <a:latin typeface="微软雅黑"/>
                <a:cs typeface="微软雅黑"/>
              </a:rPr>
              <a:t>2.3</a:t>
            </a:r>
            <a:endParaRPr sz="1000">
              <a:latin typeface="微软雅黑"/>
              <a:cs typeface="微软雅黑"/>
            </a:endParaRPr>
          </a:p>
        </p:txBody>
      </p:sp>
      <p:sp>
        <p:nvSpPr>
          <p:cNvPr id="52" name="object 52"/>
          <p:cNvSpPr txBox="1"/>
          <p:nvPr/>
        </p:nvSpPr>
        <p:spPr>
          <a:xfrm>
            <a:off x="4472940" y="4590288"/>
            <a:ext cx="852169" cy="308610"/>
          </a:xfrm>
          <a:prstGeom prst="rect">
            <a:avLst/>
          </a:prstGeom>
          <a:solidFill>
            <a:srgbClr val="D9D9D9"/>
          </a:solidFill>
        </p:spPr>
        <p:txBody>
          <a:bodyPr vert="horz" wrap="square" lIns="0" tIns="7302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575"/>
              </a:spcBef>
            </a:pPr>
            <a:r>
              <a:rPr sz="1000" spc="-5">
                <a:solidFill>
                  <a:srgbClr val="585858"/>
                </a:solidFill>
                <a:latin typeface="微软雅黑"/>
                <a:cs typeface="微软雅黑"/>
              </a:rPr>
              <a:t>3.0</a:t>
            </a:r>
            <a:endParaRPr sz="1000">
              <a:latin typeface="微软雅黑"/>
              <a:cs typeface="微软雅黑"/>
            </a:endParaRPr>
          </a:p>
        </p:txBody>
      </p:sp>
      <p:sp>
        <p:nvSpPr>
          <p:cNvPr id="53" name="object 53"/>
          <p:cNvSpPr/>
          <p:nvPr/>
        </p:nvSpPr>
        <p:spPr>
          <a:xfrm>
            <a:off x="2017776" y="5917691"/>
            <a:ext cx="64135" cy="64135"/>
          </a:xfrm>
          <a:custGeom>
            <a:rect l="l" t="t" r="r" b="b"/>
            <a:pathLst>
              <a:path w="64135" h="64135">
                <a:moveTo>
                  <a:pt x="0" y="64008"/>
                </a:moveTo>
                <a:lnTo>
                  <a:pt x="64007" y="64008"/>
                </a:lnTo>
                <a:lnTo>
                  <a:pt x="64007" y="0"/>
                </a:lnTo>
                <a:lnTo>
                  <a:pt x="0" y="0"/>
                </a:lnTo>
                <a:lnTo>
                  <a:pt x="0" y="64008"/>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3610355" y="5917691"/>
            <a:ext cx="64135" cy="64135"/>
          </a:xfrm>
          <a:custGeom>
            <a:rect l="l" t="t" r="r" b="b"/>
            <a:pathLst>
              <a:path w="64135" h="64135">
                <a:moveTo>
                  <a:pt x="0" y="64008"/>
                </a:moveTo>
                <a:lnTo>
                  <a:pt x="64008" y="64008"/>
                </a:lnTo>
                <a:lnTo>
                  <a:pt x="64008" y="0"/>
                </a:lnTo>
                <a:lnTo>
                  <a:pt x="0" y="0"/>
                </a:lnTo>
                <a:lnTo>
                  <a:pt x="0" y="64008"/>
                </a:lnTo>
                <a:close/>
              </a:path>
            </a:pathLst>
          </a:custGeom>
          <a:solidFill>
            <a:srgbClr val="D9D9D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txBox="1"/>
          <p:nvPr/>
        </p:nvSpPr>
        <p:spPr>
          <a:xfrm>
            <a:off x="1676145" y="5563615"/>
            <a:ext cx="3728720" cy="473709"/>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tabLst>
                <a:tab pos="1402080"/>
                <a:tab pos="2729865"/>
              </a:tabLst>
            </a:pPr>
            <a:r>
              <a:rPr sz="1000" spc="-5">
                <a:solidFill>
                  <a:srgbClr val="585858"/>
                </a:solidFill>
                <a:latin typeface="微软雅黑"/>
                <a:cs typeface="微软雅黑"/>
              </a:rPr>
              <a:t>3-6岁（幼儿园）	6-12岁（小学）	12-18岁（中学）</a:t>
            </a:r>
            <a:endParaRPr sz="1000">
              <a:latin typeface="微软雅黑"/>
              <a:cs typeface="微软雅黑"/>
            </a:endParaRPr>
          </a:p>
          <a:p>
            <a:pPr marL="432434">
              <a:lnSpc>
                <a:spcPct val="100000"/>
              </a:lnSpc>
              <a:spcBef>
                <a:spcPts val="1130"/>
              </a:spcBef>
              <a:tabLst>
                <a:tab pos="2025014"/>
              </a:tabLst>
            </a:pPr>
            <a:r>
              <a:rPr sz="1000" spc="-5">
                <a:solidFill>
                  <a:srgbClr val="585858"/>
                </a:solidFill>
                <a:latin typeface="微软雅黑"/>
                <a:cs typeface="微软雅黑"/>
              </a:rPr>
              <a:t>书桌应用时长（小时）	书桌以外的时长（小时）</a:t>
            </a:r>
            <a:endParaRPr sz="1000">
              <a:latin typeface="微软雅黑"/>
              <a:cs typeface="微软雅黑"/>
            </a:endParaRPr>
          </a:p>
        </p:txBody>
      </p:sp>
      <p:sp>
        <p:nvSpPr>
          <p:cNvPr id="56" name="object 56"/>
          <p:cNvSpPr txBox="1"/>
          <p:nvPr/>
        </p:nvSpPr>
        <p:spPr>
          <a:xfrm>
            <a:off x="532282" y="6363573"/>
            <a:ext cx="5134610" cy="160655"/>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a:t>
            </a:r>
            <a:r>
              <a:rPr sz="800" spc="-15">
                <a:solidFill>
                  <a:srgbClr val="7E7E7E"/>
                </a:solidFill>
                <a:latin typeface="微软雅黑"/>
                <a:cs typeface="微软雅黑"/>
              </a:rPr>
              <a:t>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p:txBody>
      </p:sp>
      <p:sp>
        <p:nvSpPr>
          <p:cNvPr id="57" name="object 57"/>
          <p:cNvSpPr txBox="1"/>
          <p:nvPr/>
        </p:nvSpPr>
        <p:spPr>
          <a:xfrm>
            <a:off x="6329298" y="6363573"/>
            <a:ext cx="5134610" cy="160655"/>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a:t>
            </a:r>
            <a:r>
              <a:rPr sz="800" spc="-5">
                <a:solidFill>
                  <a:srgbClr val="7E7E7E"/>
                </a:solidFill>
                <a:latin typeface="微软雅黑"/>
                <a:cs typeface="微软雅黑"/>
              </a:rPr>
              <a:t>学N=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p:txBody>
      </p:sp>
      <p:sp>
        <p:nvSpPr>
          <p:cNvPr id="58" name="object 58"/>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24</a:t>
            </a:r>
          </a:p>
        </p:txBody>
      </p:sp>
      <p:sp>
        <p:nvSpPr>
          <p:cNvPr id="60" name="object 60"/>
          <p:cNvSpPr txBox="1"/>
          <p:nvPr/>
        </p:nvSpPr>
        <p:spPr>
          <a:xfrm>
            <a:off x="4742815"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62" name="object 62"/>
          <p:cNvSpPr txBox="1"/>
          <p:nvPr/>
        </p:nvSpPr>
        <p:spPr>
          <a:xfrm>
            <a:off x="105397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6335267"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txBox="1">
            <a:spLocks noGrp="1"/>
          </p:cNvSpPr>
          <p:nvPr>
            <p:ph type="title"/>
          </p:nvPr>
        </p:nvSpPr>
        <p:spPr>
          <a:xfrm>
            <a:off x="526795" y="482041"/>
            <a:ext cx="8225790" cy="514350"/>
          </a:xfrm>
          <a:prstGeom prst="rect">
            <a:avLst/>
          </a:prstGeom>
        </p:spPr>
        <p:txBody>
          <a:bodyPr vert="horz" wrap="square" lIns="0" tIns="13335" rIns="0" bIns="0" rtlCol="0">
            <a:spAutoFit/>
          </a:bodyPr>
          <a:lstStyle/>
          <a:p>
            <a:pPr marL="12700">
              <a:lnSpc>
                <a:spcPct val="100000"/>
              </a:lnSpc>
              <a:spcBef>
                <a:spcPts val="105"/>
              </a:spcBef>
            </a:pPr>
            <a:r>
              <a:rPr/>
              <a:t>儿童的书桌场景</a:t>
            </a:r>
            <a:r>
              <a:rPr spc="-5"/>
              <a:t>——</a:t>
            </a:r>
            <a:r>
              <a:rPr spc="5"/>
              <a:t>书桌使用</a:t>
            </a:r>
            <a:r>
              <a:rPr spc="-10"/>
              <a:t>频</a:t>
            </a:r>
            <a:r>
              <a:rPr spc="5"/>
              <a:t>率</a:t>
            </a:r>
            <a:r>
              <a:rPr spc="-15"/>
              <a:t>与</a:t>
            </a:r>
            <a:r>
              <a:rPr spc="5"/>
              <a:t>放置</a:t>
            </a:r>
            <a:r>
              <a:rPr spc="-15"/>
              <a:t>地</a:t>
            </a:r>
            <a:r>
              <a:rPr spc="5"/>
              <a:t>点</a:t>
            </a:r>
          </a:p>
        </p:txBody>
      </p:sp>
      <p:sp>
        <p:nvSpPr>
          <p:cNvPr id="5" name="object 5"/>
          <p:cNvSpPr/>
          <p:nvPr/>
        </p:nvSpPr>
        <p:spPr>
          <a:xfrm>
            <a:off x="7803388" y="3126994"/>
            <a:ext cx="2463165" cy="2561590"/>
          </a:xfrm>
          <a:custGeom>
            <a:rect l="l" t="t" r="r" b="b"/>
            <a:pathLst>
              <a:path w="2463165" h="2561590">
                <a:moveTo>
                  <a:pt x="473075" y="1574926"/>
                </a:moveTo>
                <a:lnTo>
                  <a:pt x="0" y="1771268"/>
                </a:lnTo>
                <a:lnTo>
                  <a:pt x="20027" y="1817017"/>
                </a:lnTo>
                <a:lnTo>
                  <a:pt x="41687" y="1861696"/>
                </a:lnTo>
                <a:lnTo>
                  <a:pt x="64934" y="1905277"/>
                </a:lnTo>
                <a:lnTo>
                  <a:pt x="89730" y="1947737"/>
                </a:lnTo>
                <a:lnTo>
                  <a:pt x="116018" y="1989027"/>
                </a:lnTo>
                <a:lnTo>
                  <a:pt x="143766" y="2029138"/>
                </a:lnTo>
                <a:lnTo>
                  <a:pt x="172927" y="2068034"/>
                </a:lnTo>
                <a:lnTo>
                  <a:pt x="203457" y="2105685"/>
                </a:lnTo>
                <a:lnTo>
                  <a:pt x="235312" y="2142063"/>
                </a:lnTo>
                <a:lnTo>
                  <a:pt x="268448" y="2177138"/>
                </a:lnTo>
                <a:lnTo>
                  <a:pt x="302822" y="2210881"/>
                </a:lnTo>
                <a:lnTo>
                  <a:pt x="338390" y="2243263"/>
                </a:lnTo>
                <a:lnTo>
                  <a:pt x="375108" y="2274254"/>
                </a:lnTo>
                <a:lnTo>
                  <a:pt x="412932" y="2303826"/>
                </a:lnTo>
                <a:lnTo>
                  <a:pt x="451818" y="2331949"/>
                </a:lnTo>
                <a:lnTo>
                  <a:pt x="491723" y="2358594"/>
                </a:lnTo>
                <a:lnTo>
                  <a:pt x="532602" y="2383731"/>
                </a:lnTo>
                <a:lnTo>
                  <a:pt x="574413" y="2407332"/>
                </a:lnTo>
                <a:lnTo>
                  <a:pt x="617111" y="2429367"/>
                </a:lnTo>
                <a:lnTo>
                  <a:pt x="660652" y="2449808"/>
                </a:lnTo>
                <a:lnTo>
                  <a:pt x="704993" y="2468624"/>
                </a:lnTo>
                <a:lnTo>
                  <a:pt x="750090" y="2485787"/>
                </a:lnTo>
                <a:lnTo>
                  <a:pt x="795899" y="2501267"/>
                </a:lnTo>
                <a:lnTo>
                  <a:pt x="842376" y="2515036"/>
                </a:lnTo>
                <a:lnTo>
                  <a:pt x="889478" y="2527063"/>
                </a:lnTo>
                <a:lnTo>
                  <a:pt x="937161" y="2537320"/>
                </a:lnTo>
                <a:lnTo>
                  <a:pt x="985380" y="2545778"/>
                </a:lnTo>
                <a:lnTo>
                  <a:pt x="1034092" y="2552407"/>
                </a:lnTo>
                <a:lnTo>
                  <a:pt x="1083254" y="2557179"/>
                </a:lnTo>
                <a:lnTo>
                  <a:pt x="1132821" y="2560063"/>
                </a:lnTo>
                <a:lnTo>
                  <a:pt x="1182751" y="2561031"/>
                </a:lnTo>
                <a:lnTo>
                  <a:pt x="1230752" y="2560147"/>
                </a:lnTo>
                <a:lnTo>
                  <a:pt x="1278307" y="2557518"/>
                </a:lnTo>
                <a:lnTo>
                  <a:pt x="1325386" y="2553174"/>
                </a:lnTo>
                <a:lnTo>
                  <a:pt x="1371957" y="2547146"/>
                </a:lnTo>
                <a:lnTo>
                  <a:pt x="1417989" y="2539464"/>
                </a:lnTo>
                <a:lnTo>
                  <a:pt x="1463452" y="2530161"/>
                </a:lnTo>
                <a:lnTo>
                  <a:pt x="1508314" y="2519266"/>
                </a:lnTo>
                <a:lnTo>
                  <a:pt x="1552545" y="2506811"/>
                </a:lnTo>
                <a:lnTo>
                  <a:pt x="1596113" y="2492827"/>
                </a:lnTo>
                <a:lnTo>
                  <a:pt x="1638988" y="2477345"/>
                </a:lnTo>
                <a:lnTo>
                  <a:pt x="1681138" y="2460395"/>
                </a:lnTo>
                <a:lnTo>
                  <a:pt x="1722533" y="2442009"/>
                </a:lnTo>
                <a:lnTo>
                  <a:pt x="1763142" y="2422218"/>
                </a:lnTo>
                <a:lnTo>
                  <a:pt x="1802934" y="2401052"/>
                </a:lnTo>
                <a:lnTo>
                  <a:pt x="1841877" y="2378543"/>
                </a:lnTo>
                <a:lnTo>
                  <a:pt x="1879942" y="2354721"/>
                </a:lnTo>
                <a:lnTo>
                  <a:pt x="1917096" y="2329618"/>
                </a:lnTo>
                <a:lnTo>
                  <a:pt x="1953309" y="2303264"/>
                </a:lnTo>
                <a:lnTo>
                  <a:pt x="1988551" y="2275690"/>
                </a:lnTo>
                <a:lnTo>
                  <a:pt x="2022789" y="2246928"/>
                </a:lnTo>
                <a:lnTo>
                  <a:pt x="2055994" y="2217008"/>
                </a:lnTo>
                <a:lnTo>
                  <a:pt x="2088133" y="2185962"/>
                </a:lnTo>
                <a:lnTo>
                  <a:pt x="2119177" y="2153819"/>
                </a:lnTo>
                <a:lnTo>
                  <a:pt x="2149095" y="2120612"/>
                </a:lnTo>
                <a:lnTo>
                  <a:pt x="2177854" y="2086371"/>
                </a:lnTo>
                <a:lnTo>
                  <a:pt x="2205425" y="2051127"/>
                </a:lnTo>
                <a:lnTo>
                  <a:pt x="2207094" y="2048834"/>
                </a:lnTo>
                <a:lnTo>
                  <a:pt x="1200830" y="2048834"/>
                </a:lnTo>
                <a:lnTo>
                  <a:pt x="1154773" y="2048515"/>
                </a:lnTo>
                <a:lnTo>
                  <a:pt x="1109027" y="2045444"/>
                </a:lnTo>
                <a:lnTo>
                  <a:pt x="1063711" y="2039669"/>
                </a:lnTo>
                <a:lnTo>
                  <a:pt x="1018942" y="2031239"/>
                </a:lnTo>
                <a:lnTo>
                  <a:pt x="974838" y="2020202"/>
                </a:lnTo>
                <a:lnTo>
                  <a:pt x="931516" y="2006607"/>
                </a:lnTo>
                <a:lnTo>
                  <a:pt x="889095" y="1990502"/>
                </a:lnTo>
                <a:lnTo>
                  <a:pt x="847691" y="1971937"/>
                </a:lnTo>
                <a:lnTo>
                  <a:pt x="807423" y="1950960"/>
                </a:lnTo>
                <a:lnTo>
                  <a:pt x="768409" y="1927619"/>
                </a:lnTo>
                <a:lnTo>
                  <a:pt x="730765" y="1901964"/>
                </a:lnTo>
                <a:lnTo>
                  <a:pt x="694610" y="1874043"/>
                </a:lnTo>
                <a:lnTo>
                  <a:pt x="660061" y="1843904"/>
                </a:lnTo>
                <a:lnTo>
                  <a:pt x="627235" y="1811596"/>
                </a:lnTo>
                <a:lnTo>
                  <a:pt x="596252" y="1777168"/>
                </a:lnTo>
                <a:lnTo>
                  <a:pt x="567227" y="1740668"/>
                </a:lnTo>
                <a:lnTo>
                  <a:pt x="540280" y="1702145"/>
                </a:lnTo>
                <a:lnTo>
                  <a:pt x="515526" y="1661648"/>
                </a:lnTo>
                <a:lnTo>
                  <a:pt x="493086" y="1619226"/>
                </a:lnTo>
                <a:lnTo>
                  <a:pt x="473075" y="1574926"/>
                </a:lnTo>
                <a:close/>
              </a:path>
              <a:path w="2463165" h="2561590">
                <a:moveTo>
                  <a:pt x="1182751" y="0"/>
                </a:moveTo>
                <a:lnTo>
                  <a:pt x="1182751" y="512190"/>
                </a:lnTo>
                <a:lnTo>
                  <a:pt x="1231507" y="513732"/>
                </a:lnTo>
                <a:lnTo>
                  <a:pt x="1279642" y="518307"/>
                </a:lnTo>
                <a:lnTo>
                  <a:pt x="1327043" y="525838"/>
                </a:lnTo>
                <a:lnTo>
                  <a:pt x="1373594" y="536249"/>
                </a:lnTo>
                <a:lnTo>
                  <a:pt x="1419182" y="549463"/>
                </a:lnTo>
                <a:lnTo>
                  <a:pt x="1463693" y="565405"/>
                </a:lnTo>
                <a:lnTo>
                  <a:pt x="1507011" y="583997"/>
                </a:lnTo>
                <a:lnTo>
                  <a:pt x="1549023" y="605163"/>
                </a:lnTo>
                <a:lnTo>
                  <a:pt x="1589616" y="628827"/>
                </a:lnTo>
                <a:lnTo>
                  <a:pt x="1628673" y="654912"/>
                </a:lnTo>
                <a:lnTo>
                  <a:pt x="1666083" y="683342"/>
                </a:lnTo>
                <a:lnTo>
                  <a:pt x="1701729" y="714041"/>
                </a:lnTo>
                <a:lnTo>
                  <a:pt x="1735498" y="746932"/>
                </a:lnTo>
                <a:lnTo>
                  <a:pt x="1767389" y="782079"/>
                </a:lnTo>
                <a:lnTo>
                  <a:pt x="1796948" y="818983"/>
                </a:lnTo>
                <a:lnTo>
                  <a:pt x="1824401" y="857991"/>
                </a:lnTo>
                <a:lnTo>
                  <a:pt x="1849520" y="898886"/>
                </a:lnTo>
                <a:lnTo>
                  <a:pt x="1872191" y="941590"/>
                </a:lnTo>
                <a:lnTo>
                  <a:pt x="1892300" y="986027"/>
                </a:lnTo>
                <a:lnTo>
                  <a:pt x="1909532" y="1031486"/>
                </a:lnTo>
                <a:lnTo>
                  <a:pt x="1923719" y="1077338"/>
                </a:lnTo>
                <a:lnTo>
                  <a:pt x="1934909" y="1123466"/>
                </a:lnTo>
                <a:lnTo>
                  <a:pt x="1943151" y="1169754"/>
                </a:lnTo>
                <a:lnTo>
                  <a:pt x="1948494" y="1216083"/>
                </a:lnTo>
                <a:lnTo>
                  <a:pt x="1950986" y="1262335"/>
                </a:lnTo>
                <a:lnTo>
                  <a:pt x="1950676" y="1308394"/>
                </a:lnTo>
                <a:lnTo>
                  <a:pt x="1947612" y="1354141"/>
                </a:lnTo>
                <a:lnTo>
                  <a:pt x="1941843" y="1399459"/>
                </a:lnTo>
                <a:lnTo>
                  <a:pt x="1933419" y="1444230"/>
                </a:lnTo>
                <a:lnTo>
                  <a:pt x="1922387" y="1488336"/>
                </a:lnTo>
                <a:lnTo>
                  <a:pt x="1908797" y="1531660"/>
                </a:lnTo>
                <a:lnTo>
                  <a:pt x="1892696" y="1574085"/>
                </a:lnTo>
                <a:lnTo>
                  <a:pt x="1874135" y="1615493"/>
                </a:lnTo>
                <a:lnTo>
                  <a:pt x="1853160" y="1655765"/>
                </a:lnTo>
                <a:lnTo>
                  <a:pt x="1829822" y="1694785"/>
                </a:lnTo>
                <a:lnTo>
                  <a:pt x="1804169" y="1732435"/>
                </a:lnTo>
                <a:lnTo>
                  <a:pt x="1776249" y="1768596"/>
                </a:lnTo>
                <a:lnTo>
                  <a:pt x="1746111" y="1803153"/>
                </a:lnTo>
                <a:lnTo>
                  <a:pt x="1713804" y="1835986"/>
                </a:lnTo>
                <a:lnTo>
                  <a:pt x="1679377" y="1866979"/>
                </a:lnTo>
                <a:lnTo>
                  <a:pt x="1642877" y="1896014"/>
                </a:lnTo>
                <a:lnTo>
                  <a:pt x="1604355" y="1922972"/>
                </a:lnTo>
                <a:lnTo>
                  <a:pt x="1563858" y="1947737"/>
                </a:lnTo>
                <a:lnTo>
                  <a:pt x="1521436" y="1970191"/>
                </a:lnTo>
                <a:lnTo>
                  <a:pt x="1477136" y="1990216"/>
                </a:lnTo>
                <a:lnTo>
                  <a:pt x="1431678" y="2007435"/>
                </a:lnTo>
                <a:lnTo>
                  <a:pt x="1385826" y="2021609"/>
                </a:lnTo>
                <a:lnTo>
                  <a:pt x="1339698" y="2032787"/>
                </a:lnTo>
                <a:lnTo>
                  <a:pt x="1293410" y="2041018"/>
                </a:lnTo>
                <a:lnTo>
                  <a:pt x="1247082" y="2046351"/>
                </a:lnTo>
                <a:lnTo>
                  <a:pt x="1200830" y="2048834"/>
                </a:lnTo>
                <a:lnTo>
                  <a:pt x="2207094" y="2048834"/>
                </a:lnTo>
                <a:lnTo>
                  <a:pt x="2231777" y="2014911"/>
                </a:lnTo>
                <a:lnTo>
                  <a:pt x="2256878" y="1977755"/>
                </a:lnTo>
                <a:lnTo>
                  <a:pt x="2280697" y="1939688"/>
                </a:lnTo>
                <a:lnTo>
                  <a:pt x="2303204" y="1900742"/>
                </a:lnTo>
                <a:lnTo>
                  <a:pt x="2324368" y="1860948"/>
                </a:lnTo>
                <a:lnTo>
                  <a:pt x="2344157" y="1820337"/>
                </a:lnTo>
                <a:lnTo>
                  <a:pt x="2362541" y="1778940"/>
                </a:lnTo>
                <a:lnTo>
                  <a:pt x="2379489" y="1736788"/>
                </a:lnTo>
                <a:lnTo>
                  <a:pt x="2394969" y="1693911"/>
                </a:lnTo>
                <a:lnTo>
                  <a:pt x="2408952" y="1650341"/>
                </a:lnTo>
                <a:lnTo>
                  <a:pt x="2421405" y="1606109"/>
                </a:lnTo>
                <a:lnTo>
                  <a:pt x="2432298" y="1561246"/>
                </a:lnTo>
                <a:lnTo>
                  <a:pt x="2441601" y="1515782"/>
                </a:lnTo>
                <a:lnTo>
                  <a:pt x="2449281" y="1469749"/>
                </a:lnTo>
                <a:lnTo>
                  <a:pt x="2455309" y="1423177"/>
                </a:lnTo>
                <a:lnTo>
                  <a:pt x="2459652" y="1376098"/>
                </a:lnTo>
                <a:lnTo>
                  <a:pt x="2462281" y="1328542"/>
                </a:lnTo>
                <a:lnTo>
                  <a:pt x="2463164" y="1280540"/>
                </a:lnTo>
                <a:lnTo>
                  <a:pt x="2462281" y="1232531"/>
                </a:lnTo>
                <a:lnTo>
                  <a:pt x="2459652" y="1184967"/>
                </a:lnTo>
                <a:lnTo>
                  <a:pt x="2455309" y="1137881"/>
                </a:lnTo>
                <a:lnTo>
                  <a:pt x="2449281" y="1091303"/>
                </a:lnTo>
                <a:lnTo>
                  <a:pt x="2441601" y="1045263"/>
                </a:lnTo>
                <a:lnTo>
                  <a:pt x="2432298" y="999794"/>
                </a:lnTo>
                <a:lnTo>
                  <a:pt x="2421405" y="954925"/>
                </a:lnTo>
                <a:lnTo>
                  <a:pt x="2408952" y="910689"/>
                </a:lnTo>
                <a:lnTo>
                  <a:pt x="2394969" y="867115"/>
                </a:lnTo>
                <a:lnTo>
                  <a:pt x="2379489" y="824235"/>
                </a:lnTo>
                <a:lnTo>
                  <a:pt x="2362478" y="781938"/>
                </a:lnTo>
                <a:lnTo>
                  <a:pt x="2344157" y="740680"/>
                </a:lnTo>
                <a:lnTo>
                  <a:pt x="2324368" y="700066"/>
                </a:lnTo>
                <a:lnTo>
                  <a:pt x="2303204" y="660270"/>
                </a:lnTo>
                <a:lnTo>
                  <a:pt x="2280697" y="621323"/>
                </a:lnTo>
                <a:lnTo>
                  <a:pt x="2256878" y="583255"/>
                </a:lnTo>
                <a:lnTo>
                  <a:pt x="2231777" y="546097"/>
                </a:lnTo>
                <a:lnTo>
                  <a:pt x="2205425" y="509881"/>
                </a:lnTo>
                <a:lnTo>
                  <a:pt x="2177854" y="474637"/>
                </a:lnTo>
                <a:lnTo>
                  <a:pt x="2149095" y="440395"/>
                </a:lnTo>
                <a:lnTo>
                  <a:pt x="2119177" y="407188"/>
                </a:lnTo>
                <a:lnTo>
                  <a:pt x="2088133" y="375046"/>
                </a:lnTo>
                <a:lnTo>
                  <a:pt x="2055994" y="344000"/>
                </a:lnTo>
                <a:lnTo>
                  <a:pt x="2022789" y="314081"/>
                </a:lnTo>
                <a:lnTo>
                  <a:pt x="1988551" y="285320"/>
                </a:lnTo>
                <a:lnTo>
                  <a:pt x="1953309" y="257747"/>
                </a:lnTo>
                <a:lnTo>
                  <a:pt x="1917096" y="231395"/>
                </a:lnTo>
                <a:lnTo>
                  <a:pt x="1879942" y="206293"/>
                </a:lnTo>
                <a:lnTo>
                  <a:pt x="1841877" y="182472"/>
                </a:lnTo>
                <a:lnTo>
                  <a:pt x="1802934" y="159964"/>
                </a:lnTo>
                <a:lnTo>
                  <a:pt x="1763142" y="138800"/>
                </a:lnTo>
                <a:lnTo>
                  <a:pt x="1722533" y="119010"/>
                </a:lnTo>
                <a:lnTo>
                  <a:pt x="1681138" y="100625"/>
                </a:lnTo>
                <a:lnTo>
                  <a:pt x="1638988" y="83677"/>
                </a:lnTo>
                <a:lnTo>
                  <a:pt x="1596113" y="68196"/>
                </a:lnTo>
                <a:lnTo>
                  <a:pt x="1552545" y="54213"/>
                </a:lnTo>
                <a:lnTo>
                  <a:pt x="1508314" y="41760"/>
                </a:lnTo>
                <a:lnTo>
                  <a:pt x="1463452" y="30866"/>
                </a:lnTo>
                <a:lnTo>
                  <a:pt x="1417989" y="21563"/>
                </a:lnTo>
                <a:lnTo>
                  <a:pt x="1371957" y="13883"/>
                </a:lnTo>
                <a:lnTo>
                  <a:pt x="1325386" y="7855"/>
                </a:lnTo>
                <a:lnTo>
                  <a:pt x="1278307" y="3512"/>
                </a:lnTo>
                <a:lnTo>
                  <a:pt x="1230752" y="883"/>
                </a:lnTo>
                <a:lnTo>
                  <a:pt x="118275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7705662" y="3733291"/>
            <a:ext cx="627380" cy="1165225"/>
          </a:xfrm>
          <a:custGeom>
            <a:rect l="l" t="t" r="r" b="b"/>
            <a:pathLst>
              <a:path w="627379" h="1165225">
                <a:moveTo>
                  <a:pt x="191831" y="0"/>
                </a:moveTo>
                <a:lnTo>
                  <a:pt x="166646" y="42452"/>
                </a:lnTo>
                <a:lnTo>
                  <a:pt x="143213" y="85650"/>
                </a:lnTo>
                <a:lnTo>
                  <a:pt x="121537" y="129540"/>
                </a:lnTo>
                <a:lnTo>
                  <a:pt x="101622" y="174072"/>
                </a:lnTo>
                <a:lnTo>
                  <a:pt x="83472" y="219192"/>
                </a:lnTo>
                <a:lnTo>
                  <a:pt x="67092" y="264850"/>
                </a:lnTo>
                <a:lnTo>
                  <a:pt x="52485" y="310991"/>
                </a:lnTo>
                <a:lnTo>
                  <a:pt x="39657" y="357565"/>
                </a:lnTo>
                <a:lnTo>
                  <a:pt x="28611" y="404520"/>
                </a:lnTo>
                <a:lnTo>
                  <a:pt x="19351" y="451803"/>
                </a:lnTo>
                <a:lnTo>
                  <a:pt x="11882" y="499361"/>
                </a:lnTo>
                <a:lnTo>
                  <a:pt x="6209" y="547144"/>
                </a:lnTo>
                <a:lnTo>
                  <a:pt x="2334" y="595098"/>
                </a:lnTo>
                <a:lnTo>
                  <a:pt x="263" y="643172"/>
                </a:lnTo>
                <a:lnTo>
                  <a:pt x="0" y="691313"/>
                </a:lnTo>
                <a:lnTo>
                  <a:pt x="1548" y="739470"/>
                </a:lnTo>
                <a:lnTo>
                  <a:pt x="4913" y="787590"/>
                </a:lnTo>
                <a:lnTo>
                  <a:pt x="10098" y="835621"/>
                </a:lnTo>
                <a:lnTo>
                  <a:pt x="17108" y="883511"/>
                </a:lnTo>
                <a:lnTo>
                  <a:pt x="25947" y="931208"/>
                </a:lnTo>
                <a:lnTo>
                  <a:pt x="36619" y="978660"/>
                </a:lnTo>
                <a:lnTo>
                  <a:pt x="49129" y="1025814"/>
                </a:lnTo>
                <a:lnTo>
                  <a:pt x="63480" y="1072619"/>
                </a:lnTo>
                <a:lnTo>
                  <a:pt x="79677" y="1119021"/>
                </a:lnTo>
                <a:lnTo>
                  <a:pt x="97724" y="1164970"/>
                </a:lnTo>
                <a:lnTo>
                  <a:pt x="570799" y="968628"/>
                </a:lnTo>
                <a:lnTo>
                  <a:pt x="553370" y="922535"/>
                </a:lnTo>
                <a:lnTo>
                  <a:pt x="539020" y="875740"/>
                </a:lnTo>
                <a:lnTo>
                  <a:pt x="527738" y="828388"/>
                </a:lnTo>
                <a:lnTo>
                  <a:pt x="519513" y="780625"/>
                </a:lnTo>
                <a:lnTo>
                  <a:pt x="514332" y="732597"/>
                </a:lnTo>
                <a:lnTo>
                  <a:pt x="512182" y="684447"/>
                </a:lnTo>
                <a:lnTo>
                  <a:pt x="513053" y="636322"/>
                </a:lnTo>
                <a:lnTo>
                  <a:pt x="516933" y="588367"/>
                </a:lnTo>
                <a:lnTo>
                  <a:pt x="523808" y="540726"/>
                </a:lnTo>
                <a:lnTo>
                  <a:pt x="533668" y="493545"/>
                </a:lnTo>
                <a:lnTo>
                  <a:pt x="546501" y="446969"/>
                </a:lnTo>
                <a:lnTo>
                  <a:pt x="562294" y="401144"/>
                </a:lnTo>
                <a:lnTo>
                  <a:pt x="581035" y="356214"/>
                </a:lnTo>
                <a:lnTo>
                  <a:pt x="602712" y="312324"/>
                </a:lnTo>
                <a:lnTo>
                  <a:pt x="627314" y="269620"/>
                </a:lnTo>
                <a:lnTo>
                  <a:pt x="191831"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7705662" y="3733291"/>
            <a:ext cx="627380" cy="1165225"/>
          </a:xfrm>
          <a:custGeom>
            <a:rect l="l" t="t" r="r" b="b"/>
            <a:pathLst>
              <a:path w="627379" h="1165225">
                <a:moveTo>
                  <a:pt x="97724" y="1164970"/>
                </a:moveTo>
                <a:lnTo>
                  <a:pt x="79677" y="1119021"/>
                </a:lnTo>
                <a:lnTo>
                  <a:pt x="63480" y="1072619"/>
                </a:lnTo>
                <a:lnTo>
                  <a:pt x="49129" y="1025814"/>
                </a:lnTo>
                <a:lnTo>
                  <a:pt x="36619" y="978660"/>
                </a:lnTo>
                <a:lnTo>
                  <a:pt x="25947" y="931208"/>
                </a:lnTo>
                <a:lnTo>
                  <a:pt x="17108" y="883511"/>
                </a:lnTo>
                <a:lnTo>
                  <a:pt x="10098" y="835621"/>
                </a:lnTo>
                <a:lnTo>
                  <a:pt x="4913" y="787590"/>
                </a:lnTo>
                <a:lnTo>
                  <a:pt x="1548" y="739470"/>
                </a:lnTo>
                <a:lnTo>
                  <a:pt x="0" y="691313"/>
                </a:lnTo>
                <a:lnTo>
                  <a:pt x="263" y="643172"/>
                </a:lnTo>
                <a:lnTo>
                  <a:pt x="2334" y="595098"/>
                </a:lnTo>
                <a:lnTo>
                  <a:pt x="6209" y="547144"/>
                </a:lnTo>
                <a:lnTo>
                  <a:pt x="11882" y="499361"/>
                </a:lnTo>
                <a:lnTo>
                  <a:pt x="19351" y="451803"/>
                </a:lnTo>
                <a:lnTo>
                  <a:pt x="28611" y="404520"/>
                </a:lnTo>
                <a:lnTo>
                  <a:pt x="39657" y="357565"/>
                </a:lnTo>
                <a:lnTo>
                  <a:pt x="52485" y="310991"/>
                </a:lnTo>
                <a:lnTo>
                  <a:pt x="67092" y="264850"/>
                </a:lnTo>
                <a:lnTo>
                  <a:pt x="83472" y="219192"/>
                </a:lnTo>
                <a:lnTo>
                  <a:pt x="101622" y="174072"/>
                </a:lnTo>
                <a:lnTo>
                  <a:pt x="121537" y="129540"/>
                </a:lnTo>
                <a:lnTo>
                  <a:pt x="143213" y="85650"/>
                </a:lnTo>
                <a:lnTo>
                  <a:pt x="166646" y="42452"/>
                </a:lnTo>
                <a:lnTo>
                  <a:pt x="191831" y="0"/>
                </a:lnTo>
                <a:lnTo>
                  <a:pt x="627314" y="269620"/>
                </a:lnTo>
                <a:lnTo>
                  <a:pt x="602712" y="312324"/>
                </a:lnTo>
                <a:lnTo>
                  <a:pt x="581035" y="356214"/>
                </a:lnTo>
                <a:lnTo>
                  <a:pt x="562294" y="401144"/>
                </a:lnTo>
                <a:lnTo>
                  <a:pt x="546501" y="446969"/>
                </a:lnTo>
                <a:lnTo>
                  <a:pt x="533668" y="493545"/>
                </a:lnTo>
                <a:lnTo>
                  <a:pt x="523808" y="540726"/>
                </a:lnTo>
                <a:lnTo>
                  <a:pt x="516933" y="588367"/>
                </a:lnTo>
                <a:lnTo>
                  <a:pt x="513053" y="636322"/>
                </a:lnTo>
                <a:lnTo>
                  <a:pt x="512182" y="684447"/>
                </a:lnTo>
                <a:lnTo>
                  <a:pt x="514332" y="732597"/>
                </a:lnTo>
                <a:lnTo>
                  <a:pt x="519513" y="780625"/>
                </a:lnTo>
                <a:lnTo>
                  <a:pt x="527738" y="828388"/>
                </a:lnTo>
                <a:lnTo>
                  <a:pt x="539020" y="875740"/>
                </a:lnTo>
                <a:lnTo>
                  <a:pt x="553370" y="922535"/>
                </a:lnTo>
                <a:lnTo>
                  <a:pt x="570799" y="968628"/>
                </a:lnTo>
                <a:lnTo>
                  <a:pt x="97724" y="1164970"/>
                </a:lnTo>
                <a:close/>
              </a:path>
            </a:pathLst>
          </a:custGeom>
          <a:ln w="19811">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7897494" y="3233292"/>
            <a:ext cx="782320" cy="769620"/>
          </a:xfrm>
          <a:custGeom>
            <a:rect l="l" t="t" r="r" b="b"/>
            <a:pathLst>
              <a:path w="782320" h="769620">
                <a:moveTo>
                  <a:pt x="577723" y="0"/>
                </a:moveTo>
                <a:lnTo>
                  <a:pt x="533353" y="20321"/>
                </a:lnTo>
                <a:lnTo>
                  <a:pt x="489901" y="42257"/>
                </a:lnTo>
                <a:lnTo>
                  <a:pt x="447406" y="65775"/>
                </a:lnTo>
                <a:lnTo>
                  <a:pt x="405907" y="90840"/>
                </a:lnTo>
                <a:lnTo>
                  <a:pt x="365445" y="117419"/>
                </a:lnTo>
                <a:lnTo>
                  <a:pt x="326057" y="145478"/>
                </a:lnTo>
                <a:lnTo>
                  <a:pt x="287784" y="174982"/>
                </a:lnTo>
                <a:lnTo>
                  <a:pt x="250666" y="205898"/>
                </a:lnTo>
                <a:lnTo>
                  <a:pt x="214741" y="238193"/>
                </a:lnTo>
                <a:lnTo>
                  <a:pt x="180049" y="271832"/>
                </a:lnTo>
                <a:lnTo>
                  <a:pt x="146629" y="306781"/>
                </a:lnTo>
                <a:lnTo>
                  <a:pt x="114522" y="343007"/>
                </a:lnTo>
                <a:lnTo>
                  <a:pt x="83766" y="380475"/>
                </a:lnTo>
                <a:lnTo>
                  <a:pt x="54400" y="419153"/>
                </a:lnTo>
                <a:lnTo>
                  <a:pt x="26465" y="459005"/>
                </a:lnTo>
                <a:lnTo>
                  <a:pt x="0" y="499999"/>
                </a:lnTo>
                <a:lnTo>
                  <a:pt x="435482" y="769620"/>
                </a:lnTo>
                <a:lnTo>
                  <a:pt x="464322" y="726402"/>
                </a:lnTo>
                <a:lnTo>
                  <a:pt x="495889" y="685390"/>
                </a:lnTo>
                <a:lnTo>
                  <a:pt x="530050" y="646698"/>
                </a:lnTo>
                <a:lnTo>
                  <a:pt x="566673" y="610442"/>
                </a:lnTo>
                <a:lnTo>
                  <a:pt x="605625" y="576739"/>
                </a:lnTo>
                <a:lnTo>
                  <a:pt x="646773" y="545704"/>
                </a:lnTo>
                <a:lnTo>
                  <a:pt x="689984" y="517454"/>
                </a:lnTo>
                <a:lnTo>
                  <a:pt x="735126" y="492105"/>
                </a:lnTo>
                <a:lnTo>
                  <a:pt x="782065" y="469773"/>
                </a:lnTo>
                <a:lnTo>
                  <a:pt x="577723" y="0"/>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7897494" y="3233292"/>
            <a:ext cx="782320" cy="769620"/>
          </a:xfrm>
          <a:custGeom>
            <a:rect l="l" t="t" r="r" b="b"/>
            <a:pathLst>
              <a:path w="782320" h="769620">
                <a:moveTo>
                  <a:pt x="0" y="499999"/>
                </a:moveTo>
                <a:lnTo>
                  <a:pt x="26465" y="459005"/>
                </a:lnTo>
                <a:lnTo>
                  <a:pt x="54400" y="419153"/>
                </a:lnTo>
                <a:lnTo>
                  <a:pt x="83766" y="380475"/>
                </a:lnTo>
                <a:lnTo>
                  <a:pt x="114522" y="343007"/>
                </a:lnTo>
                <a:lnTo>
                  <a:pt x="146629" y="306781"/>
                </a:lnTo>
                <a:lnTo>
                  <a:pt x="180049" y="271832"/>
                </a:lnTo>
                <a:lnTo>
                  <a:pt x="214741" y="238193"/>
                </a:lnTo>
                <a:lnTo>
                  <a:pt x="250666" y="205898"/>
                </a:lnTo>
                <a:lnTo>
                  <a:pt x="287784" y="174982"/>
                </a:lnTo>
                <a:lnTo>
                  <a:pt x="326057" y="145478"/>
                </a:lnTo>
                <a:lnTo>
                  <a:pt x="365445" y="117419"/>
                </a:lnTo>
                <a:lnTo>
                  <a:pt x="405907" y="90840"/>
                </a:lnTo>
                <a:lnTo>
                  <a:pt x="447406" y="65775"/>
                </a:lnTo>
                <a:lnTo>
                  <a:pt x="489901" y="42257"/>
                </a:lnTo>
                <a:lnTo>
                  <a:pt x="533353" y="20321"/>
                </a:lnTo>
                <a:lnTo>
                  <a:pt x="577723" y="0"/>
                </a:lnTo>
                <a:lnTo>
                  <a:pt x="782065" y="469773"/>
                </a:lnTo>
                <a:lnTo>
                  <a:pt x="735126" y="492105"/>
                </a:lnTo>
                <a:lnTo>
                  <a:pt x="689984" y="517454"/>
                </a:lnTo>
                <a:lnTo>
                  <a:pt x="646773" y="545704"/>
                </a:lnTo>
                <a:lnTo>
                  <a:pt x="605625" y="576739"/>
                </a:lnTo>
                <a:lnTo>
                  <a:pt x="566673" y="610442"/>
                </a:lnTo>
                <a:lnTo>
                  <a:pt x="530050" y="646698"/>
                </a:lnTo>
                <a:lnTo>
                  <a:pt x="495889" y="685390"/>
                </a:lnTo>
                <a:lnTo>
                  <a:pt x="464322" y="726402"/>
                </a:lnTo>
                <a:lnTo>
                  <a:pt x="435482" y="769620"/>
                </a:lnTo>
                <a:lnTo>
                  <a:pt x="0" y="499999"/>
                </a:lnTo>
                <a:close/>
              </a:path>
            </a:pathLst>
          </a:custGeom>
          <a:ln w="19812">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8475218" y="3127120"/>
            <a:ext cx="503555" cy="575945"/>
          </a:xfrm>
          <a:custGeom>
            <a:rect l="l" t="t" r="r" b="b"/>
            <a:pathLst>
              <a:path w="503554" h="575945">
                <a:moveTo>
                  <a:pt x="498348" y="0"/>
                </a:moveTo>
                <a:lnTo>
                  <a:pt x="446949" y="1525"/>
                </a:lnTo>
                <a:lnTo>
                  <a:pt x="395740" y="5104"/>
                </a:lnTo>
                <a:lnTo>
                  <a:pt x="344779" y="10723"/>
                </a:lnTo>
                <a:lnTo>
                  <a:pt x="294125" y="18371"/>
                </a:lnTo>
                <a:lnTo>
                  <a:pt x="243840" y="28035"/>
                </a:lnTo>
                <a:lnTo>
                  <a:pt x="193980" y="39703"/>
                </a:lnTo>
                <a:lnTo>
                  <a:pt x="144607" y="53363"/>
                </a:lnTo>
                <a:lnTo>
                  <a:pt x="95780" y="69002"/>
                </a:lnTo>
                <a:lnTo>
                  <a:pt x="47557" y="86609"/>
                </a:lnTo>
                <a:lnTo>
                  <a:pt x="0" y="106171"/>
                </a:lnTo>
                <a:lnTo>
                  <a:pt x="204342" y="575944"/>
                </a:lnTo>
                <a:lnTo>
                  <a:pt x="252109" y="556996"/>
                </a:lnTo>
                <a:lnTo>
                  <a:pt x="300933" y="541321"/>
                </a:lnTo>
                <a:lnTo>
                  <a:pt x="350647" y="528955"/>
                </a:lnTo>
                <a:lnTo>
                  <a:pt x="401080" y="519933"/>
                </a:lnTo>
                <a:lnTo>
                  <a:pt x="452063" y="514291"/>
                </a:lnTo>
                <a:lnTo>
                  <a:pt x="503427" y="512063"/>
                </a:lnTo>
                <a:lnTo>
                  <a:pt x="498348"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8475218" y="3127120"/>
            <a:ext cx="503555" cy="575945"/>
          </a:xfrm>
          <a:custGeom>
            <a:rect l="l" t="t" r="r" b="b"/>
            <a:pathLst>
              <a:path w="503554" h="575945">
                <a:moveTo>
                  <a:pt x="0" y="106171"/>
                </a:moveTo>
                <a:lnTo>
                  <a:pt x="47557" y="86609"/>
                </a:lnTo>
                <a:lnTo>
                  <a:pt x="95780" y="69002"/>
                </a:lnTo>
                <a:lnTo>
                  <a:pt x="144607" y="53363"/>
                </a:lnTo>
                <a:lnTo>
                  <a:pt x="193980" y="39703"/>
                </a:lnTo>
                <a:lnTo>
                  <a:pt x="243840" y="28035"/>
                </a:lnTo>
                <a:lnTo>
                  <a:pt x="294125" y="18371"/>
                </a:lnTo>
                <a:lnTo>
                  <a:pt x="344779" y="10723"/>
                </a:lnTo>
                <a:lnTo>
                  <a:pt x="395740" y="5104"/>
                </a:lnTo>
                <a:lnTo>
                  <a:pt x="446949" y="1525"/>
                </a:lnTo>
                <a:lnTo>
                  <a:pt x="498348" y="0"/>
                </a:lnTo>
                <a:lnTo>
                  <a:pt x="503427" y="512063"/>
                </a:lnTo>
                <a:lnTo>
                  <a:pt x="452063" y="514291"/>
                </a:lnTo>
                <a:lnTo>
                  <a:pt x="401080" y="519933"/>
                </a:lnTo>
                <a:lnTo>
                  <a:pt x="350647" y="528955"/>
                </a:lnTo>
                <a:lnTo>
                  <a:pt x="300933" y="541321"/>
                </a:lnTo>
                <a:lnTo>
                  <a:pt x="252109" y="556996"/>
                </a:lnTo>
                <a:lnTo>
                  <a:pt x="204342" y="575944"/>
                </a:lnTo>
                <a:lnTo>
                  <a:pt x="0" y="106171"/>
                </a:lnTo>
                <a:close/>
              </a:path>
            </a:pathLst>
          </a:custGeom>
          <a:ln w="19812">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flipH="1">
            <a:off x="8979852" y="3126994"/>
            <a:ext cx="0" cy="512445"/>
          </a:xfrm>
          <a:custGeom>
            <a:rect l="l" t="t" r="r" b="b"/>
            <a:pathLst>
              <a:path h="512445">
                <a:moveTo>
                  <a:pt x="0" y="0"/>
                </a:moveTo>
                <a:lnTo>
                  <a:pt x="0" y="512190"/>
                </a:lnTo>
              </a:path>
            </a:pathLst>
          </a:custGeom>
          <a:ln w="12573">
            <a:solidFill>
              <a:srgbClr val="FFCF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8973566" y="3126994"/>
            <a:ext cx="12700" cy="512445"/>
          </a:xfrm>
          <a:custGeom>
            <a:rect l="l" t="t" r="r" b="b"/>
            <a:pathLst>
              <a:path w="12700" h="512445">
                <a:moveTo>
                  <a:pt x="0" y="126"/>
                </a:moveTo>
                <a:lnTo>
                  <a:pt x="4190" y="0"/>
                </a:lnTo>
                <a:lnTo>
                  <a:pt x="8381" y="0"/>
                </a:lnTo>
                <a:lnTo>
                  <a:pt x="12573" y="0"/>
                </a:lnTo>
                <a:lnTo>
                  <a:pt x="12573" y="512190"/>
                </a:lnTo>
                <a:lnTo>
                  <a:pt x="10032" y="512190"/>
                </a:lnTo>
                <a:lnTo>
                  <a:pt x="7492" y="512190"/>
                </a:lnTo>
                <a:lnTo>
                  <a:pt x="5079" y="512190"/>
                </a:lnTo>
                <a:lnTo>
                  <a:pt x="0" y="126"/>
                </a:lnTo>
                <a:close/>
              </a:path>
            </a:pathLst>
          </a:custGeom>
          <a:ln w="19812">
            <a:solidFill>
              <a:srgbClr val="FFFFF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9837419" y="4975859"/>
            <a:ext cx="422275" cy="285115"/>
          </a:xfrm>
          <a:custGeom>
            <a:rect l="l" t="t" r="r" b="b"/>
            <a:pathLst>
              <a:path w="422275" h="285114">
                <a:moveTo>
                  <a:pt x="0" y="0"/>
                </a:moveTo>
                <a:lnTo>
                  <a:pt x="364235" y="284987"/>
                </a:lnTo>
                <a:lnTo>
                  <a:pt x="422148" y="284987"/>
                </a:lnTo>
              </a:path>
            </a:pathLst>
          </a:custGeom>
          <a:ln w="9144">
            <a:solidFill>
              <a:srgbClr val="A6A6A6"/>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7496556" y="4325111"/>
            <a:ext cx="467995" cy="143510"/>
          </a:xfrm>
          <a:custGeom>
            <a:rect l="l" t="t" r="r" b="b"/>
            <a:pathLst>
              <a:path w="467995" h="143510">
                <a:moveTo>
                  <a:pt x="467868" y="0"/>
                </a:moveTo>
                <a:lnTo>
                  <a:pt x="57912" y="143256"/>
                </a:lnTo>
                <a:lnTo>
                  <a:pt x="0" y="143256"/>
                </a:lnTo>
              </a:path>
            </a:pathLst>
          </a:custGeom>
          <a:ln w="9144">
            <a:solidFill>
              <a:srgbClr val="A6A6A6"/>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7467600" y="3624071"/>
            <a:ext cx="848994" cy="9525"/>
          </a:xfrm>
          <a:custGeom>
            <a:rect l="l" t="t" r="r" b="b"/>
            <a:pathLst>
              <a:path w="848994" h="9525">
                <a:moveTo>
                  <a:pt x="848868" y="9143"/>
                </a:moveTo>
                <a:lnTo>
                  <a:pt x="56388" y="0"/>
                </a:lnTo>
                <a:lnTo>
                  <a:pt x="0" y="0"/>
                </a:lnTo>
              </a:path>
            </a:pathLst>
          </a:custGeom>
          <a:ln w="9144">
            <a:solidFill>
              <a:srgbClr val="A6A6A6"/>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8317992" y="2831592"/>
            <a:ext cx="454659" cy="574675"/>
          </a:xfrm>
          <a:custGeom>
            <a:rect l="l" t="t" r="r" b="b"/>
            <a:pathLst>
              <a:path w="454659" h="574675">
                <a:moveTo>
                  <a:pt x="454151" y="574548"/>
                </a:moveTo>
                <a:lnTo>
                  <a:pt x="56387" y="0"/>
                </a:lnTo>
                <a:lnTo>
                  <a:pt x="0" y="0"/>
                </a:lnTo>
              </a:path>
            </a:pathLst>
          </a:custGeom>
          <a:ln w="9144">
            <a:solidFill>
              <a:srgbClr val="A6A6A6"/>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8980931" y="3051048"/>
            <a:ext cx="1905" cy="332740"/>
          </a:xfrm>
          <a:custGeom>
            <a:rect l="l" t="t" r="r" b="b"/>
            <a:pathLst>
              <a:path w="1904" h="332739">
                <a:moveTo>
                  <a:pt x="1524" y="332231"/>
                </a:moveTo>
                <a:lnTo>
                  <a:pt x="0" y="0"/>
                </a:lnTo>
              </a:path>
            </a:pathLst>
          </a:custGeom>
          <a:ln w="9144">
            <a:solidFill>
              <a:srgbClr val="A6A6A6"/>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txBox="1"/>
          <p:nvPr/>
        </p:nvSpPr>
        <p:spPr>
          <a:xfrm>
            <a:off x="10287381" y="4999380"/>
            <a:ext cx="815340" cy="4616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4154" marR="5080" indent="-212090">
              <a:lnSpc>
                <a:spcPct val="143000"/>
              </a:lnSpc>
              <a:spcBef>
                <a:spcPts val="100"/>
              </a:spcBef>
            </a:pPr>
            <a:r>
              <a:rPr sz="1000" spc="-5">
                <a:solidFill>
                  <a:srgbClr val="585858"/>
                </a:solidFill>
                <a:latin typeface="微软雅黑"/>
                <a:cs typeface="微软雅黑"/>
              </a:rPr>
              <a:t>儿童独立卧室,  68.7%</a:t>
            </a:r>
            <a:endParaRPr sz="1000">
              <a:latin typeface="微软雅黑"/>
              <a:cs typeface="微软雅黑"/>
            </a:endParaRPr>
          </a:p>
        </p:txBody>
      </p:sp>
      <p:sp>
        <p:nvSpPr>
          <p:cNvPr id="20" name="object 20"/>
          <p:cNvSpPr txBox="1"/>
          <p:nvPr/>
        </p:nvSpPr>
        <p:spPr>
          <a:xfrm>
            <a:off x="6757543" y="4380991"/>
            <a:ext cx="71374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书房,</a:t>
            </a:r>
            <a:r>
              <a:rPr sz="1000" spc="-60">
                <a:solidFill>
                  <a:srgbClr val="585858"/>
                </a:solidFill>
                <a:latin typeface="微软雅黑"/>
                <a:cs typeface="微软雅黑"/>
              </a:rPr>
              <a:t> </a:t>
            </a:r>
            <a:r>
              <a:rPr sz="1000" spc="-5">
                <a:solidFill>
                  <a:srgbClr val="585858"/>
                </a:solidFill>
                <a:latin typeface="微软雅黑"/>
                <a:cs typeface="微软雅黑"/>
              </a:rPr>
              <a:t>15.1%</a:t>
            </a:r>
            <a:endParaRPr sz="1000">
              <a:latin typeface="微软雅黑"/>
              <a:cs typeface="微软雅黑"/>
            </a:endParaRPr>
          </a:p>
        </p:txBody>
      </p:sp>
      <p:sp>
        <p:nvSpPr>
          <p:cNvPr id="21" name="object 21"/>
          <p:cNvSpPr txBox="1"/>
          <p:nvPr/>
        </p:nvSpPr>
        <p:spPr>
          <a:xfrm>
            <a:off x="6802881" y="3536060"/>
            <a:ext cx="63944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客厅,</a:t>
            </a:r>
            <a:r>
              <a:rPr sz="1000" spc="-65">
                <a:solidFill>
                  <a:srgbClr val="585858"/>
                </a:solidFill>
                <a:latin typeface="微软雅黑"/>
                <a:cs typeface="微软雅黑"/>
              </a:rPr>
              <a:t> </a:t>
            </a:r>
            <a:r>
              <a:rPr sz="1000" spc="-5">
                <a:solidFill>
                  <a:srgbClr val="585858"/>
                </a:solidFill>
                <a:latin typeface="微软雅黑"/>
                <a:cs typeface="微软雅黑"/>
              </a:rPr>
              <a:t>9.6%</a:t>
            </a:r>
            <a:endParaRPr sz="1000">
              <a:latin typeface="微软雅黑"/>
              <a:cs typeface="微软雅黑"/>
            </a:endParaRPr>
          </a:p>
        </p:txBody>
      </p:sp>
      <p:sp>
        <p:nvSpPr>
          <p:cNvPr id="22" name="object 22"/>
          <p:cNvSpPr txBox="1"/>
          <p:nvPr/>
        </p:nvSpPr>
        <p:spPr>
          <a:xfrm>
            <a:off x="7398766" y="2743961"/>
            <a:ext cx="89408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共用卧室,</a:t>
            </a:r>
            <a:r>
              <a:rPr sz="1000" spc="-45">
                <a:solidFill>
                  <a:srgbClr val="585858"/>
                </a:solidFill>
                <a:latin typeface="微软雅黑"/>
                <a:cs typeface="微软雅黑"/>
              </a:rPr>
              <a:t> </a:t>
            </a:r>
            <a:r>
              <a:rPr sz="1000" spc="-5">
                <a:solidFill>
                  <a:srgbClr val="585858"/>
                </a:solidFill>
                <a:latin typeface="微软雅黑"/>
                <a:cs typeface="微软雅黑"/>
              </a:rPr>
              <a:t>6.4%</a:t>
            </a:r>
            <a:endParaRPr sz="1000">
              <a:latin typeface="微软雅黑"/>
              <a:cs typeface="微软雅黑"/>
            </a:endParaRPr>
          </a:p>
        </p:txBody>
      </p:sp>
      <p:sp>
        <p:nvSpPr>
          <p:cNvPr id="23" name="object 23"/>
          <p:cNvSpPr txBox="1"/>
          <p:nvPr/>
        </p:nvSpPr>
        <p:spPr>
          <a:xfrm>
            <a:off x="8662796" y="2835401"/>
            <a:ext cx="63944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其他,</a:t>
            </a:r>
            <a:r>
              <a:rPr sz="1000" spc="-65">
                <a:solidFill>
                  <a:srgbClr val="585858"/>
                </a:solidFill>
                <a:latin typeface="微软雅黑"/>
                <a:cs typeface="微软雅黑"/>
              </a:rPr>
              <a:t> </a:t>
            </a:r>
            <a:r>
              <a:rPr sz="1000" spc="-5">
                <a:solidFill>
                  <a:srgbClr val="585858"/>
                </a:solidFill>
                <a:latin typeface="微软雅黑"/>
                <a:cs typeface="微软雅黑"/>
              </a:rPr>
              <a:t>0.2%</a:t>
            </a:r>
            <a:endParaRPr sz="1000">
              <a:latin typeface="微软雅黑"/>
              <a:cs typeface="微软雅黑"/>
            </a:endParaRPr>
          </a:p>
        </p:txBody>
      </p:sp>
      <p:sp>
        <p:nvSpPr>
          <p:cNvPr id="24" name="object 24"/>
          <p:cNvSpPr/>
          <p:nvPr/>
        </p:nvSpPr>
        <p:spPr>
          <a:xfrm>
            <a:off x="841247" y="3755135"/>
            <a:ext cx="1051560" cy="1790700"/>
          </a:xfrm>
          <a:custGeom>
            <a:rect l="l" t="t" r="r" b="b"/>
            <a:pathLst>
              <a:path w="1051560" h="1790700">
                <a:moveTo>
                  <a:pt x="1051560" y="0"/>
                </a:moveTo>
                <a:lnTo>
                  <a:pt x="0" y="0"/>
                </a:lnTo>
                <a:lnTo>
                  <a:pt x="0" y="1790700"/>
                </a:lnTo>
                <a:lnTo>
                  <a:pt x="1051560" y="1790700"/>
                </a:lnTo>
                <a:lnTo>
                  <a:pt x="105156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2522220" y="3404615"/>
            <a:ext cx="1050290" cy="2141220"/>
          </a:xfrm>
          <a:custGeom>
            <a:rect l="l" t="t" r="r" b="b"/>
            <a:pathLst>
              <a:path w="1050289" h="2141220">
                <a:moveTo>
                  <a:pt x="1050035" y="0"/>
                </a:moveTo>
                <a:lnTo>
                  <a:pt x="0" y="0"/>
                </a:lnTo>
                <a:lnTo>
                  <a:pt x="0" y="2141220"/>
                </a:lnTo>
                <a:lnTo>
                  <a:pt x="1050035" y="2141220"/>
                </a:lnTo>
                <a:lnTo>
                  <a:pt x="105003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4203191" y="3448811"/>
            <a:ext cx="1050290" cy="2097405"/>
          </a:xfrm>
          <a:custGeom>
            <a:rect l="l" t="t" r="r" b="b"/>
            <a:pathLst>
              <a:path w="1050289" h="2097404">
                <a:moveTo>
                  <a:pt x="1050036" y="0"/>
                </a:moveTo>
                <a:lnTo>
                  <a:pt x="0" y="0"/>
                </a:lnTo>
                <a:lnTo>
                  <a:pt x="0" y="2097024"/>
                </a:lnTo>
                <a:lnTo>
                  <a:pt x="1050036" y="2097024"/>
                </a:lnTo>
                <a:lnTo>
                  <a:pt x="1050036"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1892807" y="3404615"/>
            <a:ext cx="629920" cy="350520"/>
          </a:xfrm>
          <a:custGeom>
            <a:rect l="l" t="t" r="r" b="b"/>
            <a:pathLst>
              <a:path w="629919" h="350520">
                <a:moveTo>
                  <a:pt x="629412" y="0"/>
                </a:moveTo>
                <a:lnTo>
                  <a:pt x="0" y="35052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3572255" y="3404615"/>
            <a:ext cx="631190" cy="44450"/>
          </a:xfrm>
          <a:custGeom>
            <a:rect l="l" t="t" r="r" b="b"/>
            <a:pathLst>
              <a:path w="631189" h="44450">
                <a:moveTo>
                  <a:pt x="630936" y="44196"/>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2522220" y="3017520"/>
            <a:ext cx="1050290" cy="387350"/>
          </a:xfrm>
          <a:custGeom>
            <a:rect l="l" t="t" r="r" b="b"/>
            <a:pathLst>
              <a:path w="1050289" h="387350">
                <a:moveTo>
                  <a:pt x="1050035" y="0"/>
                </a:moveTo>
                <a:lnTo>
                  <a:pt x="0" y="0"/>
                </a:lnTo>
                <a:lnTo>
                  <a:pt x="0" y="387095"/>
                </a:lnTo>
                <a:lnTo>
                  <a:pt x="1050035" y="387095"/>
                </a:lnTo>
                <a:lnTo>
                  <a:pt x="1050035"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1892807" y="3017520"/>
            <a:ext cx="629920" cy="227329"/>
          </a:xfrm>
          <a:custGeom>
            <a:rect l="l" t="t" r="r" b="b"/>
            <a:pathLst>
              <a:path w="629919" h="227328">
                <a:moveTo>
                  <a:pt x="629412" y="0"/>
                </a:moveTo>
                <a:lnTo>
                  <a:pt x="0" y="227075"/>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3572255" y="3017520"/>
            <a:ext cx="631190" cy="121920"/>
          </a:xfrm>
          <a:custGeom>
            <a:rect l="l" t="t" r="r" b="b"/>
            <a:pathLst>
              <a:path w="631189" h="121919">
                <a:moveTo>
                  <a:pt x="630936" y="121919"/>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2522220" y="3003804"/>
            <a:ext cx="1050290" cy="13970"/>
          </a:xfrm>
          <a:custGeom>
            <a:rect l="l" t="t" r="r" b="b"/>
            <a:pathLst>
              <a:path w="1050289" h="13969">
                <a:moveTo>
                  <a:pt x="0" y="13716"/>
                </a:moveTo>
                <a:lnTo>
                  <a:pt x="1050035" y="13716"/>
                </a:lnTo>
                <a:lnTo>
                  <a:pt x="1050035" y="0"/>
                </a:lnTo>
                <a:lnTo>
                  <a:pt x="0" y="0"/>
                </a:lnTo>
                <a:lnTo>
                  <a:pt x="0" y="13716"/>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1892807" y="3003804"/>
            <a:ext cx="629920" cy="59690"/>
          </a:xfrm>
          <a:custGeom>
            <a:rect l="l" t="t" r="r" b="b"/>
            <a:pathLst>
              <a:path w="629919" h="59689">
                <a:moveTo>
                  <a:pt x="629412" y="0"/>
                </a:moveTo>
                <a:lnTo>
                  <a:pt x="0" y="59436"/>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3572255" y="3003804"/>
            <a:ext cx="631190" cy="17145"/>
          </a:xfrm>
          <a:custGeom>
            <a:rect l="l" t="t" r="r" b="b"/>
            <a:pathLst>
              <a:path w="631189" h="17144">
                <a:moveTo>
                  <a:pt x="630936" y="16763"/>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4203191" y="3015995"/>
            <a:ext cx="1050290" cy="0"/>
          </a:xfrm>
          <a:custGeom>
            <a:rect l="l" t="t" r="r" b="b"/>
            <a:pathLst>
              <a:path w="1050289">
                <a:moveTo>
                  <a:pt x="0" y="0"/>
                </a:moveTo>
                <a:lnTo>
                  <a:pt x="1050036" y="0"/>
                </a:lnTo>
              </a:path>
            </a:pathLst>
          </a:custGeom>
          <a:ln w="9144">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1892807" y="3003804"/>
            <a:ext cx="629920" cy="59690"/>
          </a:xfrm>
          <a:custGeom>
            <a:rect l="l" t="t" r="r" b="b"/>
            <a:pathLst>
              <a:path w="629919" h="59689">
                <a:moveTo>
                  <a:pt x="629412" y="0"/>
                </a:moveTo>
                <a:lnTo>
                  <a:pt x="0" y="59436"/>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3572255" y="3003804"/>
            <a:ext cx="631190" cy="7620"/>
          </a:xfrm>
          <a:custGeom>
            <a:rect l="l" t="t" r="r" b="b"/>
            <a:pathLst>
              <a:path w="631189" h="7619">
                <a:moveTo>
                  <a:pt x="630936" y="762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841247" y="3003804"/>
            <a:ext cx="1051560" cy="59690"/>
          </a:xfrm>
          <a:custGeom>
            <a:rect l="l" t="t" r="r" b="b"/>
            <a:pathLst>
              <a:path w="1051560" h="59689">
                <a:moveTo>
                  <a:pt x="0" y="59436"/>
                </a:moveTo>
                <a:lnTo>
                  <a:pt x="1051560" y="59436"/>
                </a:lnTo>
                <a:lnTo>
                  <a:pt x="1051560" y="0"/>
                </a:lnTo>
                <a:lnTo>
                  <a:pt x="0" y="0"/>
                </a:lnTo>
                <a:lnTo>
                  <a:pt x="0" y="59436"/>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4203191" y="3007614"/>
            <a:ext cx="1050290" cy="0"/>
          </a:xfrm>
          <a:custGeom>
            <a:rect l="l" t="t" r="r" b="b"/>
            <a:pathLst>
              <a:path w="1050289">
                <a:moveTo>
                  <a:pt x="0" y="0"/>
                </a:moveTo>
                <a:lnTo>
                  <a:pt x="1050036" y="0"/>
                </a:lnTo>
              </a:path>
            </a:pathLst>
          </a:custGeom>
          <a:ln w="7620">
            <a:solidFill>
              <a:srgbClr val="FFCF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1892807" y="3003804"/>
            <a:ext cx="629920" cy="0"/>
          </a:xfrm>
          <a:custGeom>
            <a:rect l="l" t="t" r="r" b="b"/>
            <a:pathLst>
              <a:path w="629919">
                <a:moveTo>
                  <a:pt x="629412" y="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3572255" y="3003804"/>
            <a:ext cx="631190" cy="0"/>
          </a:xfrm>
          <a:custGeom>
            <a:rect l="l" t="t" r="r" b="b"/>
            <a:pathLst>
              <a:path w="631189">
                <a:moveTo>
                  <a:pt x="630936" y="0"/>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527304" y="5545835"/>
            <a:ext cx="5041900" cy="0"/>
          </a:xfrm>
          <a:custGeom>
            <a:rect l="l" t="t" r="r" b="b"/>
            <a:pathLst>
              <a:path w="5041900">
                <a:moveTo>
                  <a:pt x="0" y="0"/>
                </a:moveTo>
                <a:lnTo>
                  <a:pt x="5041392"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txBox="1"/>
          <p:nvPr/>
        </p:nvSpPr>
        <p:spPr>
          <a:xfrm>
            <a:off x="1182624" y="4563236"/>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70.4%</a:t>
            </a:r>
            <a:endParaRPr sz="1000">
              <a:latin typeface="微软雅黑"/>
              <a:cs typeface="微软雅黑"/>
            </a:endParaRPr>
          </a:p>
        </p:txBody>
      </p:sp>
      <p:sp>
        <p:nvSpPr>
          <p:cNvPr id="44" name="object 44"/>
          <p:cNvSpPr txBox="1"/>
          <p:nvPr/>
        </p:nvSpPr>
        <p:spPr>
          <a:xfrm>
            <a:off x="2863342" y="4388358"/>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84.2%</a:t>
            </a:r>
            <a:endParaRPr sz="1000">
              <a:latin typeface="微软雅黑"/>
              <a:cs typeface="微软雅黑"/>
            </a:endParaRPr>
          </a:p>
        </p:txBody>
      </p:sp>
      <p:sp>
        <p:nvSpPr>
          <p:cNvPr id="45" name="object 45"/>
          <p:cNvSpPr txBox="1"/>
          <p:nvPr/>
        </p:nvSpPr>
        <p:spPr>
          <a:xfrm>
            <a:off x="4543933" y="4409947"/>
            <a:ext cx="3797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95"/>
              </a:spcBef>
            </a:pPr>
            <a:r>
              <a:rPr sz="1000" spc="-5">
                <a:solidFill>
                  <a:srgbClr val="585858"/>
                </a:solidFill>
                <a:latin typeface="微软雅黑"/>
                <a:cs typeface="微软雅黑"/>
              </a:rPr>
              <a:t>82.5%</a:t>
            </a:r>
            <a:endParaRPr sz="1000">
              <a:latin typeface="微软雅黑"/>
              <a:cs typeface="微软雅黑"/>
            </a:endParaRPr>
          </a:p>
        </p:txBody>
      </p:sp>
      <p:sp>
        <p:nvSpPr>
          <p:cNvPr id="46" name="object 46"/>
          <p:cNvSpPr txBox="1"/>
          <p:nvPr/>
        </p:nvSpPr>
        <p:spPr>
          <a:xfrm>
            <a:off x="841247" y="3244595"/>
            <a:ext cx="1051560" cy="510540"/>
          </a:xfrm>
          <a:prstGeom prst="rect">
            <a:avLst/>
          </a:prstGeom>
          <a:solidFill>
            <a:srgbClr val="8AC53E"/>
          </a:solidFill>
        </p:spPr>
        <p:txBody>
          <a:bodyPr vert="horz" wrap="square" lIns="0" tIns="444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5"/>
              </a:spcBef>
            </a:pPr>
            <a:endParaRPr sz="1200">
              <a:latin typeface="Times New Roman"/>
              <a:cs typeface="Times New Roman"/>
            </a:endParaRPr>
          </a:p>
          <a:p>
            <a:pPr marL="340995">
              <a:lnSpc>
                <a:spcPct val="100000"/>
              </a:lnSpc>
            </a:pPr>
            <a:r>
              <a:rPr sz="1000" spc="-5">
                <a:solidFill>
                  <a:srgbClr val="585858"/>
                </a:solidFill>
                <a:latin typeface="微软雅黑"/>
                <a:cs typeface="微软雅黑"/>
              </a:rPr>
              <a:t>20.1%</a:t>
            </a:r>
            <a:endParaRPr sz="1000">
              <a:latin typeface="微软雅黑"/>
              <a:cs typeface="微软雅黑"/>
            </a:endParaRPr>
          </a:p>
        </p:txBody>
      </p:sp>
      <p:sp>
        <p:nvSpPr>
          <p:cNvPr id="47" name="object 47"/>
          <p:cNvSpPr txBox="1"/>
          <p:nvPr/>
        </p:nvSpPr>
        <p:spPr>
          <a:xfrm>
            <a:off x="2850642" y="3124326"/>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15.3%</a:t>
            </a:r>
            <a:endParaRPr sz="1000">
              <a:latin typeface="微软雅黑"/>
              <a:cs typeface="微软雅黑"/>
            </a:endParaRPr>
          </a:p>
        </p:txBody>
      </p:sp>
      <p:sp>
        <p:nvSpPr>
          <p:cNvPr id="48" name="object 48"/>
          <p:cNvSpPr txBox="1"/>
          <p:nvPr/>
        </p:nvSpPr>
        <p:spPr>
          <a:xfrm>
            <a:off x="4203191" y="3139439"/>
            <a:ext cx="1050290" cy="287655"/>
          </a:xfrm>
          <a:prstGeom prst="rect">
            <a:avLst/>
          </a:prstGeom>
          <a:solidFill>
            <a:srgbClr val="8AC53E"/>
          </a:solidFill>
        </p:spPr>
        <p:txBody>
          <a:bodyPr vert="horz" wrap="square" lIns="0" tIns="7937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0360">
              <a:lnSpc>
                <a:spcPct val="100000"/>
              </a:lnSpc>
              <a:spcBef>
                <a:spcPts val="625"/>
              </a:spcBef>
            </a:pPr>
            <a:r>
              <a:rPr sz="1000" spc="-5">
                <a:solidFill>
                  <a:srgbClr val="585858"/>
                </a:solidFill>
                <a:latin typeface="微软雅黑"/>
                <a:cs typeface="微软雅黑"/>
              </a:rPr>
              <a:t>12.1%</a:t>
            </a:r>
            <a:endParaRPr sz="1000">
              <a:latin typeface="微软雅黑"/>
              <a:cs typeface="微软雅黑"/>
            </a:endParaRPr>
          </a:p>
        </p:txBody>
      </p:sp>
      <p:sp>
        <p:nvSpPr>
          <p:cNvPr id="49" name="object 49"/>
          <p:cNvSpPr txBox="1"/>
          <p:nvPr/>
        </p:nvSpPr>
        <p:spPr>
          <a:xfrm>
            <a:off x="841247" y="3063239"/>
            <a:ext cx="1051560" cy="181610"/>
          </a:xfrm>
          <a:prstGeom prst="rect">
            <a:avLst/>
          </a:prstGeom>
          <a:solidFill>
            <a:srgbClr val="64AE45"/>
          </a:solidFill>
        </p:spPr>
        <p:txBody>
          <a:bodyPr vert="horz" wrap="square" lIns="0" tIns="1524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20"/>
              </a:spcBef>
            </a:pPr>
            <a:r>
              <a:rPr sz="1000" spc="-5">
                <a:solidFill>
                  <a:srgbClr val="585858"/>
                </a:solidFill>
                <a:latin typeface="微软雅黑"/>
                <a:cs typeface="微软雅黑"/>
              </a:rPr>
              <a:t>7.1%</a:t>
            </a:r>
            <a:endParaRPr sz="1000">
              <a:latin typeface="微软雅黑"/>
              <a:cs typeface="微软雅黑"/>
            </a:endParaRPr>
          </a:p>
        </p:txBody>
      </p:sp>
      <p:sp>
        <p:nvSpPr>
          <p:cNvPr id="50" name="object 50"/>
          <p:cNvSpPr txBox="1"/>
          <p:nvPr/>
        </p:nvSpPr>
        <p:spPr>
          <a:xfrm>
            <a:off x="2888742" y="2923158"/>
            <a:ext cx="3181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0.6%</a:t>
            </a:r>
            <a:endParaRPr sz="1000">
              <a:latin typeface="微软雅黑"/>
              <a:cs typeface="微软雅黑"/>
            </a:endParaRPr>
          </a:p>
        </p:txBody>
      </p:sp>
      <p:sp>
        <p:nvSpPr>
          <p:cNvPr id="51" name="object 51"/>
          <p:cNvSpPr txBox="1"/>
          <p:nvPr/>
        </p:nvSpPr>
        <p:spPr>
          <a:xfrm>
            <a:off x="4203191" y="3019044"/>
            <a:ext cx="1050290" cy="120650"/>
          </a:xfrm>
          <a:prstGeom prst="rect">
            <a:avLst/>
          </a:prstGeom>
          <a:solidFill>
            <a:srgbClr val="64AE45"/>
          </a:solidFill>
        </p:spPr>
        <p:txBody>
          <a:bodyPr vert="horz"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950"/>
              </a:lnSpc>
            </a:pPr>
            <a:r>
              <a:rPr sz="1000" spc="-5">
                <a:solidFill>
                  <a:srgbClr val="585858"/>
                </a:solidFill>
                <a:latin typeface="微软雅黑"/>
                <a:cs typeface="微软雅黑"/>
              </a:rPr>
              <a:t>4.7%</a:t>
            </a:r>
            <a:endParaRPr sz="1000">
              <a:latin typeface="微软雅黑"/>
              <a:cs typeface="微软雅黑"/>
            </a:endParaRPr>
          </a:p>
        </p:txBody>
      </p:sp>
      <p:sp>
        <p:nvSpPr>
          <p:cNvPr id="52" name="object 52"/>
          <p:cNvSpPr/>
          <p:nvPr/>
        </p:nvSpPr>
        <p:spPr>
          <a:xfrm>
            <a:off x="784859" y="5998464"/>
            <a:ext cx="64135" cy="64135"/>
          </a:xfrm>
          <a:custGeom>
            <a:rect l="l" t="t" r="r" b="b"/>
            <a:pathLst>
              <a:path w="64132" h="64135">
                <a:moveTo>
                  <a:pt x="0" y="64008"/>
                </a:moveTo>
                <a:lnTo>
                  <a:pt x="64008" y="64008"/>
                </a:lnTo>
                <a:lnTo>
                  <a:pt x="64008" y="0"/>
                </a:lnTo>
                <a:lnTo>
                  <a:pt x="0" y="0"/>
                </a:lnTo>
                <a:lnTo>
                  <a:pt x="0" y="64008"/>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txBox="1"/>
          <p:nvPr/>
        </p:nvSpPr>
        <p:spPr>
          <a:xfrm>
            <a:off x="863295" y="5644388"/>
            <a:ext cx="998219" cy="473709"/>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1590">
              <a:lnSpc>
                <a:spcPct val="100000"/>
              </a:lnSpc>
              <a:spcBef>
                <a:spcPts val="95"/>
              </a:spcBef>
            </a:pPr>
            <a:r>
              <a:rPr sz="1000" spc="-5">
                <a:solidFill>
                  <a:srgbClr val="585858"/>
                </a:solidFill>
                <a:latin typeface="微软雅黑"/>
                <a:cs typeface="微软雅黑"/>
              </a:rPr>
              <a:t>3-6岁（幼儿园）</a:t>
            </a:r>
            <a:endParaRPr sz="1000">
              <a:latin typeface="微软雅黑"/>
              <a:cs typeface="微软雅黑"/>
            </a:endParaRPr>
          </a:p>
          <a:p>
            <a:pPr marL="12700">
              <a:lnSpc>
                <a:spcPct val="100000"/>
              </a:lnSpc>
              <a:spcBef>
                <a:spcPts val="1130"/>
              </a:spcBef>
            </a:pPr>
            <a:r>
              <a:rPr sz="1000" spc="-5">
                <a:solidFill>
                  <a:srgbClr val="585858"/>
                </a:solidFill>
                <a:latin typeface="微软雅黑"/>
                <a:cs typeface="微软雅黑"/>
              </a:rPr>
              <a:t>基本每天都用</a:t>
            </a:r>
            <a:endParaRPr sz="1000">
              <a:latin typeface="微软雅黑"/>
              <a:cs typeface="微软雅黑"/>
            </a:endParaRPr>
          </a:p>
        </p:txBody>
      </p:sp>
      <p:sp>
        <p:nvSpPr>
          <p:cNvPr id="54" name="object 54"/>
          <p:cNvSpPr/>
          <p:nvPr/>
        </p:nvSpPr>
        <p:spPr>
          <a:xfrm>
            <a:off x="1764792" y="5998464"/>
            <a:ext cx="64135" cy="64135"/>
          </a:xfrm>
          <a:custGeom>
            <a:rect l="l" t="t" r="r" b="b"/>
            <a:pathLst>
              <a:path w="64135" h="64135">
                <a:moveTo>
                  <a:pt x="0" y="64008"/>
                </a:moveTo>
                <a:lnTo>
                  <a:pt x="64007" y="64008"/>
                </a:lnTo>
                <a:lnTo>
                  <a:pt x="64007" y="0"/>
                </a:lnTo>
                <a:lnTo>
                  <a:pt x="0" y="0"/>
                </a:lnTo>
                <a:lnTo>
                  <a:pt x="0" y="64008"/>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2860548" y="5998464"/>
            <a:ext cx="64135" cy="64135"/>
          </a:xfrm>
          <a:custGeom>
            <a:rect l="l" t="t" r="r" b="b"/>
            <a:pathLst>
              <a:path w="64135" h="64135">
                <a:moveTo>
                  <a:pt x="0" y="64008"/>
                </a:moveTo>
                <a:lnTo>
                  <a:pt x="64007" y="64008"/>
                </a:lnTo>
                <a:lnTo>
                  <a:pt x="64007" y="0"/>
                </a:lnTo>
                <a:lnTo>
                  <a:pt x="0" y="0"/>
                </a:lnTo>
                <a:lnTo>
                  <a:pt x="0" y="64008"/>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3956303" y="5998464"/>
            <a:ext cx="64135" cy="64135"/>
          </a:xfrm>
          <a:custGeom>
            <a:rect l="l" t="t" r="r" b="b"/>
            <a:pathLst>
              <a:path w="64135" h="64135">
                <a:moveTo>
                  <a:pt x="0" y="64008"/>
                </a:moveTo>
                <a:lnTo>
                  <a:pt x="64008" y="64008"/>
                </a:lnTo>
                <a:lnTo>
                  <a:pt x="64008" y="0"/>
                </a:lnTo>
                <a:lnTo>
                  <a:pt x="0" y="0"/>
                </a:lnTo>
                <a:lnTo>
                  <a:pt x="0" y="64008"/>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4757928" y="5998464"/>
            <a:ext cx="62865" cy="64135"/>
          </a:xfrm>
          <a:custGeom>
            <a:rect l="l" t="t" r="r" b="b"/>
            <a:pathLst>
              <a:path w="62864" h="64135">
                <a:moveTo>
                  <a:pt x="0" y="64008"/>
                </a:moveTo>
                <a:lnTo>
                  <a:pt x="62484" y="64008"/>
                </a:lnTo>
                <a:lnTo>
                  <a:pt x="62484" y="0"/>
                </a:lnTo>
                <a:lnTo>
                  <a:pt x="0" y="0"/>
                </a:lnTo>
                <a:lnTo>
                  <a:pt x="0" y="64008"/>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txBox="1"/>
          <p:nvPr/>
        </p:nvSpPr>
        <p:spPr>
          <a:xfrm>
            <a:off x="1843277" y="5644388"/>
            <a:ext cx="3524250" cy="473709"/>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8030">
              <a:lnSpc>
                <a:spcPct val="100000"/>
              </a:lnSpc>
              <a:spcBef>
                <a:spcPts val="95"/>
              </a:spcBef>
              <a:tabLst>
                <a:tab pos="2392045"/>
              </a:tabLst>
            </a:pPr>
            <a:r>
              <a:rPr sz="1000" spc="-5">
                <a:solidFill>
                  <a:srgbClr val="585858"/>
                </a:solidFill>
                <a:latin typeface="微软雅黑"/>
                <a:cs typeface="微软雅黑"/>
              </a:rPr>
              <a:t>6-12岁（小学）	12-18岁（中学）</a:t>
            </a:r>
            <a:endParaRPr sz="1000">
              <a:latin typeface="微软雅黑"/>
              <a:cs typeface="微软雅黑"/>
            </a:endParaRPr>
          </a:p>
          <a:p>
            <a:pPr marL="12700">
              <a:lnSpc>
                <a:spcPct val="100000"/>
              </a:lnSpc>
              <a:spcBef>
                <a:spcPts val="1130"/>
              </a:spcBef>
              <a:tabLst>
                <a:tab pos="1108710"/>
                <a:tab pos="2204720"/>
                <a:tab pos="3004820"/>
              </a:tabLst>
            </a:pPr>
            <a:r>
              <a:rPr sz="1000" spc="-5">
                <a:solidFill>
                  <a:srgbClr val="585858"/>
                </a:solidFill>
                <a:latin typeface="微软雅黑"/>
                <a:cs typeface="微软雅黑"/>
              </a:rPr>
              <a:t>每周4~</a:t>
            </a:r>
            <a:r>
              <a:rPr sz="1000">
                <a:solidFill>
                  <a:srgbClr val="585858"/>
                </a:solidFill>
                <a:latin typeface="微软雅黑"/>
                <a:cs typeface="微软雅黑"/>
              </a:rPr>
              <a:t>5</a:t>
            </a:r>
            <a:r>
              <a:rPr sz="1000" spc="-5">
                <a:solidFill>
                  <a:srgbClr val="585858"/>
                </a:solidFill>
                <a:latin typeface="微软雅黑"/>
                <a:cs typeface="微软雅黑"/>
              </a:rPr>
              <a:t>天会用</a:t>
            </a:r>
            <a:r>
              <a:rPr sz="1000">
                <a:solidFill>
                  <a:srgbClr val="585858"/>
                </a:solidFill>
                <a:latin typeface="微软雅黑"/>
                <a:cs typeface="微软雅黑"/>
              </a:rPr>
              <a:t>	</a:t>
            </a:r>
            <a:r>
              <a:rPr sz="1000" spc="-5">
                <a:solidFill>
                  <a:srgbClr val="585858"/>
                </a:solidFill>
                <a:latin typeface="微软雅黑"/>
                <a:cs typeface="微软雅黑"/>
              </a:rPr>
              <a:t>每周2~</a:t>
            </a:r>
            <a:r>
              <a:rPr sz="1000">
                <a:solidFill>
                  <a:srgbClr val="585858"/>
                </a:solidFill>
                <a:latin typeface="微软雅黑"/>
                <a:cs typeface="微软雅黑"/>
              </a:rPr>
              <a:t>3</a:t>
            </a:r>
            <a:r>
              <a:rPr sz="1000" spc="-5">
                <a:solidFill>
                  <a:srgbClr val="585858"/>
                </a:solidFill>
                <a:latin typeface="微软雅黑"/>
                <a:cs typeface="微软雅黑"/>
              </a:rPr>
              <a:t>天会用</a:t>
            </a:r>
            <a:r>
              <a:rPr sz="1000">
                <a:solidFill>
                  <a:srgbClr val="585858"/>
                </a:solidFill>
                <a:latin typeface="微软雅黑"/>
                <a:cs typeface="微软雅黑"/>
              </a:rPr>
              <a:t>	</a:t>
            </a:r>
            <a:r>
              <a:rPr sz="1000" spc="-5">
                <a:solidFill>
                  <a:srgbClr val="585858"/>
                </a:solidFill>
                <a:latin typeface="微软雅黑"/>
                <a:cs typeface="微软雅黑"/>
              </a:rPr>
              <a:t>每周用1天</a:t>
            </a:r>
            <a:r>
              <a:rPr sz="1000">
                <a:solidFill>
                  <a:srgbClr val="585858"/>
                </a:solidFill>
                <a:latin typeface="微软雅黑"/>
                <a:cs typeface="微软雅黑"/>
              </a:rPr>
              <a:t>	</a:t>
            </a:r>
            <a:r>
              <a:rPr sz="1000" spc="-5">
                <a:solidFill>
                  <a:srgbClr val="585858"/>
                </a:solidFill>
                <a:latin typeface="微软雅黑"/>
                <a:cs typeface="微软雅黑"/>
              </a:rPr>
              <a:t>不怎么用</a:t>
            </a:r>
            <a:endParaRPr sz="1000">
              <a:latin typeface="微软雅黑"/>
              <a:cs typeface="微软雅黑"/>
            </a:endParaRPr>
          </a:p>
        </p:txBody>
      </p:sp>
      <p:sp>
        <p:nvSpPr>
          <p:cNvPr id="60" name="object 60"/>
          <p:cNvSpPr txBox="1"/>
          <p:nvPr/>
        </p:nvSpPr>
        <p:spPr>
          <a:xfrm>
            <a:off x="532282" y="6363573"/>
            <a:ext cx="5134610" cy="160655"/>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a:t>
            </a:r>
            <a:r>
              <a:rPr sz="800" spc="-15">
                <a:solidFill>
                  <a:srgbClr val="7E7E7E"/>
                </a:solidFill>
                <a:latin typeface="微软雅黑"/>
                <a:cs typeface="微软雅黑"/>
              </a:rPr>
              <a:t>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p:txBody>
      </p:sp>
      <p:sp>
        <p:nvSpPr>
          <p:cNvPr id="61" name="object 61"/>
          <p:cNvSpPr txBox="1"/>
          <p:nvPr/>
        </p:nvSpPr>
        <p:spPr>
          <a:xfrm>
            <a:off x="6329298" y="6363573"/>
            <a:ext cx="5134610" cy="160655"/>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a:t>
            </a:r>
            <a:r>
              <a:rPr sz="800" spc="-5">
                <a:solidFill>
                  <a:srgbClr val="7E7E7E"/>
                </a:solidFill>
                <a:latin typeface="微软雅黑"/>
                <a:cs typeface="微软雅黑"/>
              </a:rPr>
              <a:t>学N=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p:txBody>
      </p:sp>
      <p:sp>
        <p:nvSpPr>
          <p:cNvPr id="62" name="object 62"/>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25</a:t>
            </a:r>
          </a:p>
        </p:txBody>
      </p:sp>
      <p:sp>
        <p:nvSpPr>
          <p:cNvPr id="64" name="object 64"/>
          <p:cNvSpPr txBox="1"/>
          <p:nvPr/>
        </p:nvSpPr>
        <p:spPr>
          <a:xfrm>
            <a:off x="4742815"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66" name="object 66"/>
          <p:cNvSpPr txBox="1"/>
          <p:nvPr/>
        </p:nvSpPr>
        <p:spPr>
          <a:xfrm>
            <a:off x="105397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59" name="object 59"/>
          <p:cNvSpPr txBox="1"/>
          <p:nvPr/>
        </p:nvSpPr>
        <p:spPr>
          <a:xfrm>
            <a:off x="526795" y="1061720"/>
            <a:ext cx="10998200" cy="150114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各年龄段儿童均会高频率地使用书桌，尤其是中小学生；书桌多放置在独立卧室中</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家里放置孩子书桌的地点以孩子自己的卧室为主，其次是放置在书房里，可见，家长希望为孩子营造更能专注学习的教育环境。大部分孩子基本每天都会使用书桌，</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其次为每周使用4~5天，极少数孩子每周只有3天及以下的时间使用书桌。</a:t>
            </a:r>
            <a:endParaRPr sz="1200">
              <a:latin typeface="微软雅黑"/>
              <a:cs typeface="微软雅黑"/>
            </a:endParaRPr>
          </a:p>
          <a:p>
            <a:pPr>
              <a:lnSpc>
                <a:spcPct val="100000"/>
              </a:lnSpc>
              <a:spcBef>
                <a:spcPts val="20"/>
              </a:spcBef>
            </a:pPr>
            <a:endParaRPr sz="1400">
              <a:latin typeface="微软雅黑"/>
              <a:cs typeface="微软雅黑"/>
            </a:endParaRPr>
          </a:p>
          <a:p>
            <a:pPr marL="391795" algn="ctr">
              <a:lnSpc>
                <a:spcPct val="100000"/>
              </a:lnSpc>
              <a:spcBef>
                <a:spcPts val="5"/>
              </a:spcBef>
              <a:tabLst>
                <a:tab pos="5916930"/>
              </a:tabLst>
            </a:pPr>
            <a:r>
              <a:rPr sz="1400" b="1">
                <a:solidFill>
                  <a:srgbClr val="404040"/>
                </a:solidFill>
                <a:latin typeface="微软雅黑"/>
                <a:cs typeface="微软雅黑"/>
              </a:rPr>
              <a:t>儿童每周使用书桌的频率	放置儿童书桌的地点</a:t>
            </a:r>
            <a:endParaRPr sz="1400">
              <a:latin typeface="微软雅黑"/>
              <a:cs typeface="微软雅黑"/>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18873" y="6556057"/>
            <a:ext cx="158750" cy="177800"/>
          </a:xfrm>
          <a:prstGeom prst="rect">
            <a:avLst/>
          </a:prstGeom>
        </p:spPr>
        <p:txBody>
          <a:bodyPr vert="horz" wrap="square" lIns="0" tIns="88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70"/>
              </a:spcBef>
            </a:pPr>
            <a:r>
              <a:rPr sz="1050">
                <a:solidFill>
                  <a:srgbClr val="A6A6A6"/>
                </a:solidFill>
                <a:latin typeface="微软雅黑"/>
                <a:cs typeface="微软雅黑"/>
              </a:rPr>
              <a:t>26</a:t>
            </a:r>
            <a:endParaRPr sz="1050">
              <a:latin typeface="微软雅黑"/>
              <a:cs typeface="微软雅黑"/>
            </a:endParaRPr>
          </a:p>
        </p:txBody>
      </p:sp>
      <p:sp>
        <p:nvSpPr>
          <p:cNvPr id="13" name="object 13"/>
          <p:cNvSpPr/>
          <p:nvPr/>
        </p:nvSpPr>
        <p:spPr>
          <a:xfrm>
            <a:off x="0" y="0"/>
            <a:ext cx="13716000" cy="7721600"/>
          </a:xfrm>
          <a:custGeom>
            <a:rect l="l" t="t" r="r" b="b"/>
            <a:pathLst>
              <a:path w="12192000" h="6858000">
                <a:moveTo>
                  <a:pt x="0" y="6858000"/>
                </a:moveTo>
                <a:lnTo>
                  <a:pt x="12192000" y="6858000"/>
                </a:lnTo>
                <a:lnTo>
                  <a:pt x="12192000" y="0"/>
                </a:lnTo>
                <a:lnTo>
                  <a:pt x="0" y="0"/>
                </a:lnTo>
                <a:lnTo>
                  <a:pt x="0" y="6858000"/>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5748528" y="1999488"/>
            <a:ext cx="672465" cy="647700"/>
          </a:xfrm>
          <a:custGeom>
            <a:rect l="l" t="t" r="r" b="b"/>
            <a:pathLst>
              <a:path w="672464" h="647700">
                <a:moveTo>
                  <a:pt x="0" y="647700"/>
                </a:moveTo>
                <a:lnTo>
                  <a:pt x="672084" y="647700"/>
                </a:lnTo>
                <a:lnTo>
                  <a:pt x="672084" y="0"/>
                </a:lnTo>
                <a:lnTo>
                  <a:pt x="0" y="0"/>
                </a:lnTo>
                <a:lnTo>
                  <a:pt x="0" y="64770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6211823" y="2520695"/>
            <a:ext cx="208915" cy="239395"/>
          </a:xfrm>
          <a:custGeom>
            <a:rect l="l" t="t" r="r" b="b"/>
            <a:pathLst>
              <a:path w="208914" h="239394">
                <a:moveTo>
                  <a:pt x="208787" y="0"/>
                </a:moveTo>
                <a:lnTo>
                  <a:pt x="0" y="119633"/>
                </a:lnTo>
                <a:lnTo>
                  <a:pt x="208787" y="239267"/>
                </a:lnTo>
                <a:lnTo>
                  <a:pt x="208787"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2211070" y="2030984"/>
            <a:ext cx="7694295" cy="17354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5565" algn="ctr">
              <a:lnSpc>
                <a:spcPct val="100000"/>
              </a:lnSpc>
              <a:spcBef>
                <a:spcPts val="100"/>
              </a:spcBef>
            </a:pPr>
            <a:r>
              <a:rPr sz="3600" b="1" spc="-5">
                <a:solidFill>
                  <a:srgbClr val="64AE45"/>
                </a:solidFill>
                <a:latin typeface="Arial"/>
                <a:cs typeface="Arial"/>
              </a:rPr>
              <a:t>03</a:t>
            </a:r>
            <a:endParaRPr sz="3600">
              <a:latin typeface="Arial"/>
              <a:cs typeface="Arial"/>
            </a:endParaRPr>
          </a:p>
          <a:p>
            <a:pPr>
              <a:lnSpc>
                <a:spcPct val="100000"/>
              </a:lnSpc>
              <a:spcBef>
                <a:spcPts val="50"/>
              </a:spcBef>
            </a:pPr>
            <a:endParaRPr sz="4150">
              <a:latin typeface="Arial"/>
              <a:cs typeface="Arial"/>
            </a:endParaRPr>
          </a:p>
          <a:p>
            <a:pPr algn="ctr">
              <a:lnSpc>
                <a:spcPct val="100000"/>
              </a:lnSpc>
              <a:tabLst>
                <a:tab pos="720090"/>
                <a:tab pos="1442085"/>
                <a:tab pos="2162810"/>
                <a:tab pos="2884805"/>
                <a:tab pos="3605529"/>
                <a:tab pos="4326890"/>
                <a:tab pos="5047615"/>
                <a:tab pos="5769610"/>
                <a:tab pos="6490335"/>
                <a:tab pos="7211059"/>
              </a:tabLst>
            </a:pPr>
            <a:r>
              <a:rPr sz="3600" b="1">
                <a:solidFill>
                  <a:srgbClr val="FFFFFF"/>
                </a:solidFill>
                <a:latin typeface="微软雅黑"/>
                <a:cs typeface="微软雅黑"/>
              </a:rPr>
              <a:t>中	国	家	长	的	儿	童	教	育	痛	点</a:t>
            </a:r>
            <a:endParaRPr sz="3600">
              <a:latin typeface="微软雅黑"/>
              <a:cs typeface="微软雅黑"/>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5380355" cy="514350"/>
          </a:xfrm>
          <a:prstGeom prst="rect">
            <a:avLst/>
          </a:prstGeom>
        </p:spPr>
        <p:txBody>
          <a:bodyPr vert="horz" wrap="square" lIns="0" tIns="13335" rIns="0" bIns="0" rtlCol="0">
            <a:spAutoFit/>
          </a:bodyPr>
          <a:lstStyle/>
          <a:p>
            <a:pPr marL="12700">
              <a:lnSpc>
                <a:spcPct val="100000"/>
              </a:lnSpc>
              <a:spcBef>
                <a:spcPts val="105"/>
              </a:spcBef>
            </a:pPr>
            <a:r>
              <a:rPr/>
              <a:t>家长的儿童教育</a:t>
            </a:r>
            <a:r>
              <a:rPr spc="-5"/>
              <a:t>——</a:t>
            </a:r>
            <a:r>
              <a:rPr/>
              <a:t>参与时长</a:t>
            </a:r>
          </a:p>
        </p:txBody>
      </p:sp>
      <p:sp>
        <p:nvSpPr>
          <p:cNvPr id="4" name="object 4"/>
          <p:cNvSpPr txBox="1"/>
          <p:nvPr/>
        </p:nvSpPr>
        <p:spPr>
          <a:xfrm>
            <a:off x="526795" y="1061720"/>
            <a:ext cx="11051540" cy="147510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家长工作日花在孩子教育上的时间平</a:t>
            </a:r>
            <a:r>
              <a:rPr sz="2400" spc="5">
                <a:solidFill>
                  <a:srgbClr val="585858"/>
                </a:solidFill>
                <a:latin typeface="微软雅黑"/>
                <a:cs typeface="微软雅黑"/>
              </a:rPr>
              <a:t>均</a:t>
            </a:r>
            <a:r>
              <a:rPr sz="2400" spc="-5">
                <a:solidFill>
                  <a:srgbClr val="585858"/>
                </a:solidFill>
                <a:latin typeface="微软雅黑"/>
                <a:cs typeface="微软雅黑"/>
              </a:rPr>
              <a:t>2</a:t>
            </a:r>
            <a:r>
              <a:rPr sz="2400">
                <a:solidFill>
                  <a:srgbClr val="585858"/>
                </a:solidFill>
                <a:latin typeface="微软雅黑"/>
                <a:cs typeface="微软雅黑"/>
              </a:rPr>
              <a:t>小时，而周末上升</a:t>
            </a:r>
            <a:r>
              <a:rPr sz="2400" spc="-15">
                <a:solidFill>
                  <a:srgbClr val="585858"/>
                </a:solidFill>
                <a:latin typeface="微软雅黑"/>
                <a:cs typeface="微软雅黑"/>
              </a:rPr>
              <a:t>至</a:t>
            </a:r>
            <a:r>
              <a:rPr sz="2400" spc="-5">
                <a:solidFill>
                  <a:srgbClr val="585858"/>
                </a:solidFill>
                <a:latin typeface="微软雅黑"/>
                <a:cs typeface="微软雅黑"/>
              </a:rPr>
              <a:t>3</a:t>
            </a:r>
            <a:r>
              <a:rPr sz="2400">
                <a:solidFill>
                  <a:srgbClr val="585858"/>
                </a:solidFill>
                <a:latin typeface="微软雅黑"/>
                <a:cs typeface="微软雅黑"/>
              </a:rPr>
              <a:t>小时，时间投入巨大</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家长在孩子教育上的投入也体现在每天参与孩子教育的时长上：调研结果显示，家长在工作日期间，平均在家教育时长</a:t>
            </a:r>
            <a:r>
              <a:rPr sz="1200" spc="5">
                <a:solidFill>
                  <a:srgbClr val="585858"/>
                </a:solidFill>
                <a:latin typeface="微软雅黑"/>
                <a:cs typeface="微软雅黑"/>
              </a:rPr>
              <a:t>约</a:t>
            </a:r>
            <a:r>
              <a:rPr sz="1200">
                <a:solidFill>
                  <a:srgbClr val="585858"/>
                </a:solidFill>
                <a:latin typeface="微软雅黑"/>
                <a:cs typeface="微软雅黑"/>
              </a:rPr>
              <a:t>2</a:t>
            </a:r>
            <a:r>
              <a:rPr sz="1200" spc="-5">
                <a:solidFill>
                  <a:srgbClr val="585858"/>
                </a:solidFill>
                <a:latin typeface="微软雅黑"/>
                <a:cs typeface="微软雅黑"/>
              </a:rPr>
              <a:t>小时，而周末则上升至</a:t>
            </a:r>
            <a:r>
              <a:rPr sz="1200">
                <a:solidFill>
                  <a:srgbClr val="585858"/>
                </a:solidFill>
                <a:latin typeface="微软雅黑"/>
                <a:cs typeface="微软雅黑"/>
              </a:rPr>
              <a:t>3</a:t>
            </a:r>
            <a:r>
              <a:rPr sz="1200" spc="-5">
                <a:solidFill>
                  <a:srgbClr val="585858"/>
                </a:solidFill>
                <a:latin typeface="微软雅黑"/>
                <a:cs typeface="微软雅黑"/>
              </a:rPr>
              <a:t>小时左右。可见，</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对于中国家长来说，为孩子的教育负责并投入自己的努力是生活的主要任务之一。</a:t>
            </a:r>
            <a:endParaRPr sz="1200">
              <a:latin typeface="微软雅黑"/>
              <a:cs typeface="微软雅黑"/>
            </a:endParaRPr>
          </a:p>
          <a:p>
            <a:pPr>
              <a:lnSpc>
                <a:spcPct val="100000"/>
              </a:lnSpc>
              <a:spcBef>
                <a:spcPts val="5"/>
              </a:spcBef>
            </a:pPr>
            <a:endParaRPr sz="1300">
              <a:latin typeface="微软雅黑"/>
              <a:cs typeface="微软雅黑"/>
            </a:endParaRPr>
          </a:p>
          <a:p>
            <a:pPr marL="423545" algn="ctr">
              <a:lnSpc>
                <a:spcPct val="100000"/>
              </a:lnSpc>
            </a:pPr>
            <a:r>
              <a:rPr sz="1400" b="1">
                <a:solidFill>
                  <a:srgbClr val="404040"/>
                </a:solidFill>
                <a:latin typeface="微软雅黑"/>
                <a:cs typeface="微软雅黑"/>
              </a:rPr>
              <a:t>家长在家参与儿童教育</a:t>
            </a:r>
            <a:r>
              <a:rPr sz="1400" b="1" spc="-15">
                <a:solidFill>
                  <a:srgbClr val="404040"/>
                </a:solidFill>
                <a:latin typeface="微软雅黑"/>
                <a:cs typeface="微软雅黑"/>
              </a:rPr>
              <a:t>的</a:t>
            </a:r>
            <a:r>
              <a:rPr sz="1400" b="1">
                <a:solidFill>
                  <a:srgbClr val="404040"/>
                </a:solidFill>
                <a:latin typeface="微软雅黑"/>
                <a:cs typeface="微软雅黑"/>
              </a:rPr>
              <a:t>时长</a:t>
            </a:r>
            <a:endParaRPr sz="1400">
              <a:latin typeface="微软雅黑"/>
              <a:cs typeface="微软雅黑"/>
            </a:endParaRPr>
          </a:p>
        </p:txBody>
      </p:sp>
      <p:sp>
        <p:nvSpPr>
          <p:cNvPr id="5" name="object 5"/>
          <p:cNvSpPr txBox="1"/>
          <p:nvPr/>
        </p:nvSpPr>
        <p:spPr>
          <a:xfrm>
            <a:off x="2823210" y="2630246"/>
            <a:ext cx="787400" cy="2089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spc="-5">
                <a:solidFill>
                  <a:srgbClr val="585858"/>
                </a:solidFill>
                <a:latin typeface="微软雅黑"/>
                <a:cs typeface="微软雅黑"/>
              </a:rPr>
              <a:t>周一至周五</a:t>
            </a:r>
            <a:endParaRPr sz="1200">
              <a:latin typeface="微软雅黑"/>
              <a:cs typeface="微软雅黑"/>
            </a:endParaRPr>
          </a:p>
        </p:txBody>
      </p:sp>
      <p:sp>
        <p:nvSpPr>
          <p:cNvPr id="6" name="object 6"/>
          <p:cNvSpPr txBox="1"/>
          <p:nvPr/>
        </p:nvSpPr>
        <p:spPr>
          <a:xfrm>
            <a:off x="8990838" y="2630246"/>
            <a:ext cx="330200" cy="2089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spc="-5">
                <a:solidFill>
                  <a:srgbClr val="585858"/>
                </a:solidFill>
                <a:latin typeface="微软雅黑"/>
                <a:cs typeface="微软雅黑"/>
              </a:rPr>
              <a:t>周末</a:t>
            </a:r>
            <a:endParaRPr sz="1200">
              <a:latin typeface="微软雅黑"/>
              <a:cs typeface="微软雅黑"/>
            </a:endParaRPr>
          </a:p>
        </p:txBody>
      </p:sp>
      <p:sp>
        <p:nvSpPr>
          <p:cNvPr id="7" name="object 7"/>
          <p:cNvSpPr/>
          <p:nvPr/>
        </p:nvSpPr>
        <p:spPr>
          <a:xfrm>
            <a:off x="2129027" y="4785359"/>
            <a:ext cx="576580" cy="78105"/>
          </a:xfrm>
          <a:custGeom>
            <a:rect l="l" t="t" r="r" b="b"/>
            <a:pathLst>
              <a:path w="576580" h="78104">
                <a:moveTo>
                  <a:pt x="576072" y="77723"/>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3665220" y="4561332"/>
            <a:ext cx="576580" cy="302260"/>
          </a:xfrm>
          <a:custGeom>
            <a:rect l="l" t="t" r="r" b="b"/>
            <a:pathLst>
              <a:path w="576579" h="302260">
                <a:moveTo>
                  <a:pt x="576071" y="0"/>
                </a:moveTo>
                <a:lnTo>
                  <a:pt x="0" y="301752"/>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3665220" y="3899915"/>
            <a:ext cx="576580" cy="419100"/>
          </a:xfrm>
          <a:custGeom>
            <a:rect l="l" t="t" r="r" b="b"/>
            <a:pathLst>
              <a:path w="576579" h="419100">
                <a:moveTo>
                  <a:pt x="576071" y="0"/>
                </a:moveTo>
                <a:lnTo>
                  <a:pt x="0" y="419099"/>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2129027" y="3745991"/>
            <a:ext cx="576580" cy="53340"/>
          </a:xfrm>
          <a:custGeom>
            <a:rect l="l" t="t" r="r" b="b"/>
            <a:pathLst>
              <a:path w="576580" h="53339">
                <a:moveTo>
                  <a:pt x="576072" y="0"/>
                </a:moveTo>
                <a:lnTo>
                  <a:pt x="0" y="53339"/>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3665220" y="3480815"/>
            <a:ext cx="576580" cy="265430"/>
          </a:xfrm>
          <a:custGeom>
            <a:rect l="l" t="t" r="r" b="b"/>
            <a:pathLst>
              <a:path w="576579" h="265429">
                <a:moveTo>
                  <a:pt x="576071" y="0"/>
                </a:moveTo>
                <a:lnTo>
                  <a:pt x="0" y="265176"/>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2129027" y="3244595"/>
            <a:ext cx="576580" cy="152400"/>
          </a:xfrm>
          <a:custGeom>
            <a:rect l="l" t="t" r="r" b="b"/>
            <a:pathLst>
              <a:path w="576580" h="152400">
                <a:moveTo>
                  <a:pt x="576072" y="0"/>
                </a:moveTo>
                <a:lnTo>
                  <a:pt x="0" y="15240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13" name="object 13"/>
          <p:cNvGraphicFramePr>
            <a:graphicFrameLocks noGrp="1"/>
          </p:cNvGraphicFramePr>
          <p:nvPr/>
        </p:nvGraphicFramePr>
        <p:xfrm>
          <a:off x="879347" y="3029711"/>
          <a:ext cx="4608827" cy="2431664"/>
        </p:xfrm>
        <a:graphic>
          <a:graphicData uri="http://schemas.openxmlformats.org/drawingml/2006/table">
            <a:tbl>
              <a:tblPr firstRow="1" bandRow="1">
                <a:tableStyleId>{2D5ABB26-0587-4C30-8999-92F81FD0307C}</a:tableStyleId>
              </a:tblPr>
              <a:tblGrid>
                <a:gridCol w="288290">
                  <a:extLst>
                    <a:ext uri="{9D8B030D-6E8A-4147-A177-3AD203B41FA5}">
                      <a16:colId xmlns:a16="http://schemas.microsoft.com/office/drawing/2014/main" val="20000"/>
                    </a:ext>
                  </a:extLst>
                </a:gridCol>
                <a:gridCol w="960119">
                  <a:extLst>
                    <a:ext uri="{9D8B030D-6E8A-4147-A177-3AD203B41FA5}">
                      <a16:colId xmlns:a16="http://schemas.microsoft.com/office/drawing/2014/main" val="20001"/>
                    </a:ext>
                  </a:extLst>
                </a:gridCol>
                <a:gridCol w="575945">
                  <a:extLst>
                    <a:ext uri="{9D8B030D-6E8A-4147-A177-3AD203B41FA5}">
                      <a16:colId xmlns:a16="http://schemas.microsoft.com/office/drawing/2014/main" val="20002"/>
                    </a:ext>
                  </a:extLst>
                </a:gridCol>
                <a:gridCol w="960119">
                  <a:extLst>
                    <a:ext uri="{9D8B030D-6E8A-4147-A177-3AD203B41FA5}">
                      <a16:colId xmlns:a16="http://schemas.microsoft.com/office/drawing/2014/main" val="20003"/>
                    </a:ext>
                  </a:extLst>
                </a:gridCol>
                <a:gridCol w="575945">
                  <a:extLst>
                    <a:ext uri="{9D8B030D-6E8A-4147-A177-3AD203B41FA5}">
                      <a16:colId xmlns:a16="http://schemas.microsoft.com/office/drawing/2014/main" val="20004"/>
                    </a:ext>
                  </a:extLst>
                </a:gridCol>
                <a:gridCol w="960120">
                  <a:extLst>
                    <a:ext uri="{9D8B030D-6E8A-4147-A177-3AD203B41FA5}">
                      <a16:colId xmlns:a16="http://schemas.microsoft.com/office/drawing/2014/main" val="20005"/>
                    </a:ext>
                  </a:extLst>
                </a:gridCol>
                <a:gridCol w="288289">
                  <a:extLst>
                    <a:ext uri="{9D8B030D-6E8A-4147-A177-3AD203B41FA5}">
                      <a16:colId xmlns:a16="http://schemas.microsoft.com/office/drawing/2014/main" val="20006"/>
                    </a:ext>
                  </a:extLst>
                </a:gridCol>
              </a:tblGrid>
              <a:tr h="210312">
                <a:tc rowSpan="11">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rowSpan="2">
                  <a:txBody>
                    <a:bodyPr vert="horz" wrap="square"/>
                    <a:lstStyle/>
                    <a:p>
                      <a:pPr marL="296545">
                        <a:lnSpc>
                          <a:spcPct val="100000"/>
                        </a:lnSpc>
                        <a:spcBef>
                          <a:spcPts val="850"/>
                        </a:spcBef>
                      </a:pPr>
                      <a:r>
                        <a:rPr sz="1000" spc="-5">
                          <a:solidFill>
                            <a:srgbClr val="585858"/>
                          </a:solidFill>
                          <a:latin typeface="微软雅黑"/>
                          <a:cs typeface="微软雅黑"/>
                        </a:rPr>
                        <a:t>15.5%</a:t>
                      </a:r>
                      <a:endParaRPr sz="1000">
                        <a:latin typeface="微软雅黑"/>
                        <a:cs typeface="微软雅黑"/>
                      </a:endParaRPr>
                    </a:p>
                  </a:txBody>
                  <a:tcPr marL="0" marR="0" marT="107950" marB="0">
                    <a:solidFill>
                      <a:srgbClr val="FFCF00"/>
                    </a:solidFill>
                  </a:tcPr>
                </a:tc>
                <a:tc rowSpan="7">
                  <a:txBody>
                    <a:bodyPr vert="horz" wrap="square"/>
                    <a:lstStyle/>
                    <a:p>
                      <a:pPr>
                        <a:lnSpc>
                          <a:spcPct val="100000"/>
                        </a:lnSpc>
                      </a:pPr>
                      <a:endParaRPr sz="1200">
                        <a:latin typeface="Times New Roman"/>
                        <a:cs typeface="Times New Roman"/>
                      </a:endParaRPr>
                    </a:p>
                  </a:txBody>
                  <a:tcPr marL="0" marR="0" marT="0" marB="0">
                    <a:lnT w="3175">
                      <a:solidFill>
                        <a:srgbClr val="D9D9D9"/>
                      </a:solidFill>
                      <a:prstDash val="solid"/>
                    </a:lnT>
                    <a:lnB w="19050">
                      <a:solidFill>
                        <a:srgbClr val="D9D9D9"/>
                      </a:solidFill>
                      <a:prstDash val="solid"/>
                    </a:lnB>
                  </a:tcPr>
                </a:tc>
                <a:tc>
                  <a:txBody>
                    <a:bodyPr vert="horz" wrap="square"/>
                    <a:lstStyle/>
                    <a:p>
                      <a:pPr algn="ctr">
                        <a:lnSpc>
                          <a:spcPct val="100000"/>
                        </a:lnSpc>
                        <a:spcBef>
                          <a:spcPts val="245"/>
                        </a:spcBef>
                      </a:pPr>
                      <a:r>
                        <a:rPr sz="1000" spc="-5">
                          <a:solidFill>
                            <a:srgbClr val="585858"/>
                          </a:solidFill>
                          <a:latin typeface="微软雅黑"/>
                          <a:cs typeface="微软雅黑"/>
                        </a:rPr>
                        <a:t>9.0%</a:t>
                      </a:r>
                      <a:endParaRPr sz="1000">
                        <a:latin typeface="微软雅黑"/>
                        <a:cs typeface="微软雅黑"/>
                      </a:endParaRPr>
                    </a:p>
                  </a:txBody>
                  <a:tcPr marL="0" marR="0" marT="31115" marB="0">
                    <a:solidFill>
                      <a:srgbClr val="FFCF00"/>
                    </a:solidFill>
                  </a:tcPr>
                </a:tc>
                <a:tc>
                  <a:txBody>
                    <a:bodyPr vert="horz" wrap="square"/>
                    <a:lstStyle/>
                    <a:p>
                      <a:pPr>
                        <a:lnSpc>
                          <a:spcPct val="100000"/>
                        </a:lnSpc>
                      </a:pPr>
                      <a:endParaRPr sz="1200">
                        <a:latin typeface="Times New Roman"/>
                        <a:cs typeface="Times New Roman"/>
                      </a:endParaRPr>
                    </a:p>
                  </a:txBody>
                  <a:tcPr marL="0" marR="0" marT="0" marB="0">
                    <a:lnT w="3175">
                      <a:solidFill>
                        <a:srgbClr val="D9D9D9"/>
                      </a:solidFill>
                      <a:prstDash val="solid"/>
                    </a:lnT>
                    <a:lnB w="9525">
                      <a:solidFill>
                        <a:srgbClr val="D9D9D9"/>
                      </a:solidFill>
                      <a:prstDash val="solid"/>
                    </a:lnB>
                  </a:tcPr>
                </a:tc>
                <a:tc>
                  <a:txBody>
                    <a:bodyPr vert="horz" wrap="square"/>
                    <a:lstStyle/>
                    <a:p>
                      <a:pPr algn="ctr">
                        <a:lnSpc>
                          <a:spcPct val="100000"/>
                        </a:lnSpc>
                        <a:spcBef>
                          <a:spcPts val="225"/>
                        </a:spcBef>
                      </a:pPr>
                      <a:r>
                        <a:rPr sz="1000" spc="-5">
                          <a:solidFill>
                            <a:srgbClr val="585858"/>
                          </a:solidFill>
                          <a:latin typeface="微软雅黑"/>
                          <a:cs typeface="微软雅黑"/>
                        </a:rPr>
                        <a:t>8.8%</a:t>
                      </a:r>
                      <a:endParaRPr sz="1000">
                        <a:latin typeface="微软雅黑"/>
                        <a:cs typeface="微软雅黑"/>
                      </a:endParaRPr>
                    </a:p>
                  </a:txBody>
                  <a:tcPr marL="0" marR="0" marT="28575" marB="0">
                    <a:solidFill>
                      <a:srgbClr val="FFCF00"/>
                    </a:solidFill>
                  </a:tcPr>
                </a:tc>
                <a:tc rowSpan="11">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extLst>
                  <a:ext uri="{0D108BD9-81ED-4DB2-BD59-A6C34878D82A}">
                    <a16:rowId xmlns:a16="http://schemas.microsoft.com/office/drawing/2014/main" val="10000"/>
                  </a:ext>
                </a:extLst>
              </a:tr>
              <a:tr h="155448">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107950" marB="0">
                    <a:solidFill>
                      <a:srgbClr val="FFCF00"/>
                    </a:solidFill>
                  </a:tcPr>
                </a:tc>
                <a:tc vMerge="1">
                  <a:txBody>
                    <a:bodyPr vert="horz" wrap="square"/>
                    <a:lstStyle/>
                    <a:p>
                      <a:endParaRPr/>
                    </a:p>
                  </a:txBody>
                  <a:tcPr marL="0" marR="0" marT="0" marB="0">
                    <a:lnT w="3175">
                      <a:solidFill>
                        <a:srgbClr val="D9D9D9"/>
                      </a:solidFill>
                      <a:prstDash val="solid"/>
                    </a:lnT>
                    <a:lnB w="19050">
                      <a:solidFill>
                        <a:srgbClr val="D9D9D9"/>
                      </a:solidFill>
                      <a:prstDash val="solid"/>
                    </a:lnB>
                  </a:tcPr>
                </a:tc>
                <a:tc rowSpan="3">
                  <a:txBody>
                    <a:bodyPr vert="horz" wrap="square"/>
                    <a:lstStyle/>
                    <a:p>
                      <a:pPr>
                        <a:lnSpc>
                          <a:spcPct val="100000"/>
                        </a:lnSpc>
                        <a:spcBef>
                          <a:spcPts val="25"/>
                        </a:spcBef>
                      </a:pPr>
                      <a:endParaRPr sz="1200">
                        <a:latin typeface="Times New Roman"/>
                        <a:cs typeface="Times New Roman"/>
                      </a:endParaRPr>
                    </a:p>
                    <a:p>
                      <a:pPr marL="295910">
                        <a:lnSpc>
                          <a:spcPct val="100000"/>
                        </a:lnSpc>
                      </a:pPr>
                      <a:r>
                        <a:rPr sz="1000" spc="-5">
                          <a:solidFill>
                            <a:srgbClr val="585858"/>
                          </a:solidFill>
                          <a:latin typeface="微软雅黑"/>
                          <a:cs typeface="微软雅黑"/>
                        </a:rPr>
                        <a:t>21.3%</a:t>
                      </a:r>
                      <a:endParaRPr sz="1000">
                        <a:latin typeface="微软雅黑"/>
                        <a:cs typeface="微软雅黑"/>
                      </a:endParaRPr>
                    </a:p>
                  </a:txBody>
                  <a:tcPr marL="0" marR="0" marT="3175" marB="0">
                    <a:solidFill>
                      <a:srgbClr val="1EC7F3"/>
                    </a:solidFill>
                  </a:tcPr>
                </a:tc>
                <a:tc rowSpan="10">
                  <a:txBody>
                    <a:bodyPr vert="horz" wrap="square"/>
                    <a:lstStyle/>
                    <a:p>
                      <a:pPr>
                        <a:lnSpc>
                          <a:spcPct val="100000"/>
                        </a:lnSpc>
                      </a:pPr>
                      <a:endParaRPr sz="1200">
                        <a:latin typeface="Times New Roman"/>
                        <a:cs typeface="Times New Roman"/>
                      </a:endParaRPr>
                    </a:p>
                  </a:txBody>
                  <a:tcPr marL="0" marR="0" marT="0" marB="0">
                    <a:lnT w="9525">
                      <a:solidFill>
                        <a:srgbClr val="D9D9D9"/>
                      </a:solidFill>
                      <a:prstDash val="solid"/>
                    </a:lnT>
                    <a:lnB w="3175">
                      <a:solidFill>
                        <a:srgbClr val="585858"/>
                      </a:solidFill>
                      <a:prstDash val="solid"/>
                    </a:lnB>
                  </a:tcPr>
                </a:tc>
                <a:tc rowSpan="2">
                  <a:txBody>
                    <a:bodyPr vert="horz" wrap="square"/>
                    <a:lstStyle/>
                    <a:p>
                      <a:pPr marL="296545">
                        <a:lnSpc>
                          <a:spcPct val="100000"/>
                        </a:lnSpc>
                        <a:spcBef>
                          <a:spcPts val="330"/>
                        </a:spcBef>
                      </a:pPr>
                      <a:r>
                        <a:rPr sz="1000" spc="-5">
                          <a:solidFill>
                            <a:srgbClr val="585858"/>
                          </a:solidFill>
                          <a:latin typeface="微软雅黑"/>
                          <a:cs typeface="微软雅黑"/>
                        </a:rPr>
                        <a:t>10.3%</a:t>
                      </a:r>
                      <a:endParaRPr sz="1000">
                        <a:latin typeface="微软雅黑"/>
                        <a:cs typeface="微软雅黑"/>
                      </a:endParaRPr>
                    </a:p>
                  </a:txBody>
                  <a:tcPr marL="0" marR="0" marT="41910" marB="0">
                    <a:solidFill>
                      <a:srgbClr val="1EC7F3"/>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1"/>
                  </a:ext>
                </a:extLst>
              </a:tr>
              <a:tr h="0">
                <a:tc vMerge="1">
                  <a:txBody>
                    <a:bodyPr vert="horz" wrap="square"/>
                    <a:lstStyle/>
                    <a:p>
                      <a:endParaRPr/>
                    </a:p>
                  </a:txBody>
                  <a:tcPr marL="0" marR="0" marT="0" marB="0">
                    <a:lnB w="3175">
                      <a:solidFill>
                        <a:srgbClr val="585858"/>
                      </a:solidFill>
                      <a:prstDash val="solid"/>
                    </a:lnB>
                  </a:tcPr>
                </a:tc>
                <a:tc rowSpan="3">
                  <a:txBody>
                    <a:bodyPr vert="horz" wrap="square"/>
                    <a:lstStyle/>
                    <a:p>
                      <a:pPr marL="296545">
                        <a:lnSpc>
                          <a:spcPct val="100000"/>
                        </a:lnSpc>
                        <a:spcBef>
                          <a:spcPts val="994"/>
                        </a:spcBef>
                      </a:pPr>
                      <a:r>
                        <a:rPr sz="1000" spc="-5">
                          <a:solidFill>
                            <a:srgbClr val="585858"/>
                          </a:solidFill>
                          <a:latin typeface="微软雅黑"/>
                          <a:cs typeface="微软雅黑"/>
                        </a:rPr>
                        <a:t>17.0%</a:t>
                      </a:r>
                      <a:endParaRPr sz="1000">
                        <a:latin typeface="微软雅黑"/>
                        <a:cs typeface="微软雅黑"/>
                      </a:endParaRPr>
                    </a:p>
                  </a:txBody>
                  <a:tcPr marL="0" marR="0" marT="126364" marB="0">
                    <a:solidFill>
                      <a:srgbClr val="1EC7F3"/>
                    </a:solidFill>
                  </a:tcPr>
                </a:tc>
                <a:tc vMerge="1">
                  <a:txBody>
                    <a:bodyPr vert="horz" wrap="square"/>
                    <a:lstStyle/>
                    <a:p>
                      <a:endParaRPr/>
                    </a:p>
                  </a:txBody>
                  <a:tcPr marL="0" marR="0" marT="0" marB="0">
                    <a:lnT w="3175">
                      <a:solidFill>
                        <a:srgbClr val="D9D9D9"/>
                      </a:solidFill>
                      <a:prstDash val="solid"/>
                    </a:lnT>
                    <a:lnB w="19050">
                      <a:solidFill>
                        <a:srgbClr val="D9D9D9"/>
                      </a:solidFill>
                      <a:prstDash val="solid"/>
                    </a:lnB>
                  </a:tcPr>
                </a:tc>
                <a:tc vMerge="1">
                  <a:txBody>
                    <a:bodyPr vert="horz" wrap="square"/>
                    <a:lstStyle/>
                    <a:p>
                      <a:endParaRPr/>
                    </a:p>
                  </a:txBody>
                  <a:tcPr marL="0" marR="0" marT="3175" marB="0">
                    <a:solidFill>
                      <a:srgbClr val="1EC7F3"/>
                    </a:solidFill>
                  </a:tcPr>
                </a:tc>
                <a:tc vMerge="1">
                  <a:txBody>
                    <a:bodyPr vert="horz" wrap="square"/>
                    <a:lstStyle/>
                    <a:p>
                      <a:endParaRPr/>
                    </a:p>
                  </a:txBody>
                  <a:tcPr marL="0" marR="0" marT="0" marB="0">
                    <a:lnT w="9525">
                      <a:solidFill>
                        <a:srgbClr val="D9D9D9"/>
                      </a:solidFill>
                      <a:prstDash val="solid"/>
                    </a:lnT>
                    <a:lnB w="3175">
                      <a:solidFill>
                        <a:srgbClr val="585858"/>
                      </a:solidFill>
                      <a:prstDash val="solid"/>
                    </a:lnB>
                  </a:tcPr>
                </a:tc>
                <a:tc vMerge="1">
                  <a:txBody>
                    <a:bodyPr vert="horz" wrap="square"/>
                    <a:lstStyle/>
                    <a:p>
                      <a:endParaRPr/>
                    </a:p>
                  </a:txBody>
                  <a:tcPr marL="0" marR="0" marT="41910" marB="0">
                    <a:solidFill>
                      <a:srgbClr val="1EC7F3"/>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2"/>
                  </a:ext>
                </a:extLst>
              </a:tr>
              <a:tr h="265176">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126364" marB="0">
                    <a:solidFill>
                      <a:srgbClr val="1EC7F3"/>
                    </a:solidFill>
                  </a:tcPr>
                </a:tc>
                <a:tc vMerge="1">
                  <a:txBody>
                    <a:bodyPr vert="horz" wrap="square"/>
                    <a:lstStyle/>
                    <a:p>
                      <a:endParaRPr/>
                    </a:p>
                  </a:txBody>
                  <a:tcPr marL="0" marR="0" marT="0" marB="0">
                    <a:lnT w="3175">
                      <a:solidFill>
                        <a:srgbClr val="D9D9D9"/>
                      </a:solidFill>
                      <a:prstDash val="solid"/>
                    </a:lnT>
                    <a:lnB w="19050">
                      <a:solidFill>
                        <a:srgbClr val="D9D9D9"/>
                      </a:solidFill>
                      <a:prstDash val="solid"/>
                    </a:lnB>
                  </a:tcPr>
                </a:tc>
                <a:tc vMerge="1">
                  <a:txBody>
                    <a:bodyPr vert="horz" wrap="square"/>
                    <a:lstStyle/>
                    <a:p>
                      <a:endParaRPr/>
                    </a:p>
                  </a:txBody>
                  <a:tcPr marL="0" marR="0" marT="3175" marB="0">
                    <a:solidFill>
                      <a:srgbClr val="1EC7F3"/>
                    </a:solidFill>
                  </a:tcPr>
                </a:tc>
                <a:tc vMerge="1">
                  <a:txBody>
                    <a:bodyPr vert="horz" wrap="square"/>
                    <a:lstStyle/>
                    <a:p>
                      <a:endParaRPr/>
                    </a:p>
                  </a:txBody>
                  <a:tcPr marL="0" marR="0" marT="0" marB="0">
                    <a:lnT w="9525">
                      <a:solidFill>
                        <a:srgbClr val="D9D9D9"/>
                      </a:solidFill>
                      <a:prstDash val="solid"/>
                    </a:lnT>
                    <a:lnB w="3175">
                      <a:solidFill>
                        <a:srgbClr val="585858"/>
                      </a:solidFill>
                      <a:prstDash val="solid"/>
                    </a:lnB>
                  </a:tcPr>
                </a:tc>
                <a:tc rowSpan="3">
                  <a:txBody>
                    <a:bodyPr vert="horz" wrap="square"/>
                    <a:lstStyle/>
                    <a:p>
                      <a:pPr marL="296545">
                        <a:lnSpc>
                          <a:spcPct val="100000"/>
                        </a:lnSpc>
                        <a:spcBef>
                          <a:spcPts val="1055"/>
                        </a:spcBef>
                      </a:pPr>
                      <a:r>
                        <a:rPr sz="1000" spc="-5">
                          <a:solidFill>
                            <a:srgbClr val="585858"/>
                          </a:solidFill>
                          <a:latin typeface="微软雅黑"/>
                          <a:cs typeface="微软雅黑"/>
                        </a:rPr>
                        <a:t>17.8%</a:t>
                      </a:r>
                      <a:endParaRPr sz="1000">
                        <a:latin typeface="微软雅黑"/>
                        <a:cs typeface="微软雅黑"/>
                      </a:endParaRPr>
                    </a:p>
                  </a:txBody>
                  <a:tcPr marL="0" marR="0" marT="133985" marB="0">
                    <a:solidFill>
                      <a:srgbClr val="64AE45"/>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3"/>
                  </a:ext>
                </a:extLst>
              </a:tr>
              <a:tr h="0">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126364" marB="0">
                    <a:solidFill>
                      <a:srgbClr val="1EC7F3"/>
                    </a:solidFill>
                  </a:tcPr>
                </a:tc>
                <a:tc vMerge="1">
                  <a:txBody>
                    <a:bodyPr vert="horz" wrap="square"/>
                    <a:lstStyle/>
                    <a:p>
                      <a:endParaRPr/>
                    </a:p>
                  </a:txBody>
                  <a:tcPr marL="0" marR="0" marT="0" marB="0">
                    <a:lnT w="3175">
                      <a:solidFill>
                        <a:srgbClr val="D9D9D9"/>
                      </a:solidFill>
                      <a:prstDash val="solid"/>
                    </a:lnT>
                    <a:lnB w="19050">
                      <a:solidFill>
                        <a:srgbClr val="D9D9D9"/>
                      </a:solidFill>
                      <a:prstDash val="solid"/>
                    </a:lnB>
                  </a:tcPr>
                </a:tc>
                <a:tc rowSpan="3">
                  <a:txBody>
                    <a:bodyPr vert="horz" wrap="square"/>
                    <a:lstStyle/>
                    <a:p>
                      <a:pPr>
                        <a:lnSpc>
                          <a:spcPct val="100000"/>
                        </a:lnSpc>
                      </a:pPr>
                      <a:endParaRPr sz="1450">
                        <a:latin typeface="Times New Roman"/>
                        <a:cs typeface="Times New Roman"/>
                      </a:endParaRPr>
                    </a:p>
                    <a:p>
                      <a:pPr marL="295910">
                        <a:lnSpc>
                          <a:spcPct val="100000"/>
                        </a:lnSpc>
                      </a:pPr>
                      <a:r>
                        <a:rPr sz="1000" spc="-5">
                          <a:solidFill>
                            <a:srgbClr val="585858"/>
                          </a:solidFill>
                          <a:latin typeface="微软雅黑"/>
                          <a:cs typeface="微软雅黑"/>
                        </a:rPr>
                        <a:t>24.3%</a:t>
                      </a:r>
                      <a:endParaRPr sz="1000">
                        <a:latin typeface="微软雅黑"/>
                        <a:cs typeface="微软雅黑"/>
                      </a:endParaRPr>
                    </a:p>
                  </a:txBody>
                  <a:tcPr marL="0" marR="0" marT="0" marB="0">
                    <a:solidFill>
                      <a:srgbClr val="64AE45"/>
                    </a:solidFill>
                  </a:tcPr>
                </a:tc>
                <a:tc vMerge="1">
                  <a:txBody>
                    <a:bodyPr vert="horz" wrap="square"/>
                    <a:lstStyle/>
                    <a:p>
                      <a:endParaRPr/>
                    </a:p>
                  </a:txBody>
                  <a:tcPr marL="0" marR="0" marT="0" marB="0">
                    <a:lnT w="9525">
                      <a:solidFill>
                        <a:srgbClr val="D9D9D9"/>
                      </a:solidFill>
                      <a:prstDash val="solid"/>
                    </a:lnT>
                    <a:lnB w="3175">
                      <a:solidFill>
                        <a:srgbClr val="585858"/>
                      </a:solidFill>
                      <a:prstDash val="solid"/>
                    </a:lnB>
                  </a:tcPr>
                </a:tc>
                <a:tc vMerge="1">
                  <a:txBody>
                    <a:bodyPr vert="horz" wrap="square"/>
                    <a:lstStyle/>
                    <a:p>
                      <a:endParaRPr/>
                    </a:p>
                  </a:txBody>
                  <a:tcPr marL="0" marR="0" marT="133985" marB="0">
                    <a:solidFill>
                      <a:srgbClr val="64AE45"/>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4"/>
                  </a:ext>
                </a:extLst>
              </a:tr>
              <a:tr h="0">
                <a:tc vMerge="1">
                  <a:txBody>
                    <a:bodyPr vert="horz" wrap="square"/>
                    <a:lstStyle/>
                    <a:p>
                      <a:endParaRPr/>
                    </a:p>
                  </a:txBody>
                  <a:tcPr marL="0" marR="0" marT="0" marB="0">
                    <a:lnB w="3175">
                      <a:solidFill>
                        <a:srgbClr val="585858"/>
                      </a:solidFill>
                      <a:prstDash val="solid"/>
                    </a:lnB>
                  </a:tcPr>
                </a:tc>
                <a:tc rowSpan="2">
                  <a:txBody>
                    <a:bodyPr vert="horz" wrap="square"/>
                    <a:lstStyle/>
                    <a:p>
                      <a:pPr>
                        <a:lnSpc>
                          <a:spcPct val="100000"/>
                        </a:lnSpc>
                        <a:spcBef>
                          <a:spcPts val="5"/>
                        </a:spcBef>
                      </a:pPr>
                      <a:endParaRPr sz="1300">
                        <a:latin typeface="Times New Roman"/>
                        <a:cs typeface="Times New Roman"/>
                      </a:endParaRPr>
                    </a:p>
                    <a:p>
                      <a:pPr marL="296545">
                        <a:lnSpc>
                          <a:spcPct val="100000"/>
                        </a:lnSpc>
                      </a:pPr>
                      <a:r>
                        <a:rPr sz="1000" spc="-5">
                          <a:solidFill>
                            <a:srgbClr val="585858"/>
                          </a:solidFill>
                          <a:latin typeface="微软雅黑"/>
                          <a:cs typeface="微软雅黑"/>
                        </a:rPr>
                        <a:t>22.5%</a:t>
                      </a:r>
                      <a:endParaRPr sz="1000">
                        <a:latin typeface="微软雅黑"/>
                        <a:cs typeface="微软雅黑"/>
                      </a:endParaRPr>
                    </a:p>
                  </a:txBody>
                  <a:tcPr marL="0" marR="0" marT="635" marB="0">
                    <a:solidFill>
                      <a:srgbClr val="64AE45"/>
                    </a:solidFill>
                  </a:tcPr>
                </a:tc>
                <a:tc vMerge="1">
                  <a:txBody>
                    <a:bodyPr vert="horz" wrap="square"/>
                    <a:lstStyle/>
                    <a:p>
                      <a:endParaRPr/>
                    </a:p>
                  </a:txBody>
                  <a:tcPr marL="0" marR="0" marT="0" marB="0">
                    <a:lnT w="3175">
                      <a:solidFill>
                        <a:srgbClr val="D9D9D9"/>
                      </a:solidFill>
                      <a:prstDash val="solid"/>
                    </a:lnT>
                    <a:lnB w="19050">
                      <a:solidFill>
                        <a:srgbClr val="D9D9D9"/>
                      </a:solidFill>
                      <a:prstDash val="solid"/>
                    </a:lnB>
                  </a:tcPr>
                </a:tc>
                <a:tc vMerge="1">
                  <a:txBody>
                    <a:bodyPr vert="horz" wrap="square"/>
                    <a:lstStyle/>
                    <a:p>
                      <a:endParaRPr/>
                    </a:p>
                  </a:txBody>
                  <a:tcPr marL="0" marR="0" marT="0" marB="0">
                    <a:solidFill>
                      <a:srgbClr val="64AE45"/>
                    </a:solidFill>
                  </a:tcPr>
                </a:tc>
                <a:tc vMerge="1">
                  <a:txBody>
                    <a:bodyPr vert="horz" wrap="square"/>
                    <a:lstStyle/>
                    <a:p>
                      <a:endParaRPr/>
                    </a:p>
                  </a:txBody>
                  <a:tcPr marL="0" marR="0" marT="0" marB="0">
                    <a:lnT w="9525">
                      <a:solidFill>
                        <a:srgbClr val="D9D9D9"/>
                      </a:solidFill>
                      <a:prstDash val="solid"/>
                    </a:lnT>
                    <a:lnB w="3175">
                      <a:solidFill>
                        <a:srgbClr val="585858"/>
                      </a:solidFill>
                      <a:prstDash val="solid"/>
                    </a:lnB>
                  </a:tcPr>
                </a:tc>
                <a:tc vMerge="1">
                  <a:txBody>
                    <a:bodyPr vert="horz" wrap="square"/>
                    <a:lstStyle/>
                    <a:p>
                      <a:endParaRPr/>
                    </a:p>
                  </a:txBody>
                  <a:tcPr marL="0" marR="0" marT="133985" marB="0">
                    <a:solidFill>
                      <a:srgbClr val="64AE45"/>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5"/>
                  </a:ext>
                </a:extLst>
              </a:tr>
              <a:tr h="425195">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635" marB="0">
                    <a:solidFill>
                      <a:srgbClr val="64AE45"/>
                    </a:solidFill>
                  </a:tcPr>
                </a:tc>
                <a:tc vMerge="1">
                  <a:txBody>
                    <a:bodyPr vert="horz" wrap="square"/>
                    <a:lstStyle/>
                    <a:p>
                      <a:endParaRPr/>
                    </a:p>
                  </a:txBody>
                  <a:tcPr marL="0" marR="0" marT="0" marB="0">
                    <a:lnT w="3175">
                      <a:solidFill>
                        <a:srgbClr val="D9D9D9"/>
                      </a:solidFill>
                      <a:prstDash val="solid"/>
                    </a:lnT>
                    <a:lnB w="19050">
                      <a:solidFill>
                        <a:srgbClr val="D9D9D9"/>
                      </a:solidFill>
                      <a:prstDash val="solid"/>
                    </a:lnB>
                  </a:tcPr>
                </a:tc>
                <a:tc vMerge="1">
                  <a:txBody>
                    <a:bodyPr vert="horz" wrap="square"/>
                    <a:lstStyle/>
                    <a:p>
                      <a:endParaRPr/>
                    </a:p>
                  </a:txBody>
                  <a:tcPr marL="0" marR="0" marT="0" marB="0">
                    <a:solidFill>
                      <a:srgbClr val="64AE45"/>
                    </a:solidFill>
                  </a:tcPr>
                </a:tc>
                <a:tc vMerge="1">
                  <a:txBody>
                    <a:bodyPr vert="horz" wrap="square"/>
                    <a:lstStyle/>
                    <a:p>
                      <a:endParaRPr/>
                    </a:p>
                  </a:txBody>
                  <a:tcPr marL="0" marR="0" marT="0" marB="0">
                    <a:lnT w="9525">
                      <a:solidFill>
                        <a:srgbClr val="D9D9D9"/>
                      </a:solidFill>
                      <a:prstDash val="solid"/>
                    </a:lnT>
                    <a:lnB w="3175">
                      <a:solidFill>
                        <a:srgbClr val="585858"/>
                      </a:solidFill>
                      <a:prstDash val="solid"/>
                    </a:lnB>
                  </a:tcPr>
                </a:tc>
                <a:tc rowSpan="2">
                  <a:txBody>
                    <a:bodyPr vert="horz" wrap="square"/>
                    <a:lstStyle/>
                    <a:p>
                      <a:pPr>
                        <a:lnSpc>
                          <a:spcPct val="100000"/>
                        </a:lnSpc>
                      </a:pPr>
                      <a:endParaRPr sz="1750">
                        <a:latin typeface="Times New Roman"/>
                        <a:cs typeface="Times New Roman"/>
                      </a:endParaRPr>
                    </a:p>
                    <a:p>
                      <a:pPr marL="296545">
                        <a:lnSpc>
                          <a:spcPct val="100000"/>
                        </a:lnSpc>
                      </a:pPr>
                      <a:r>
                        <a:rPr sz="1000" spc="-5">
                          <a:solidFill>
                            <a:srgbClr val="585858"/>
                          </a:solidFill>
                          <a:latin typeface="微软雅黑"/>
                          <a:cs typeface="微软雅黑"/>
                        </a:rPr>
                        <a:t>28.0%</a:t>
                      </a:r>
                      <a:endParaRPr sz="1000">
                        <a:latin typeface="微软雅黑"/>
                        <a:cs typeface="微软雅黑"/>
                      </a:endParaRPr>
                    </a:p>
                  </a:txBody>
                  <a:tcPr marL="0" marR="0" marT="0" marB="0">
                    <a:solidFill>
                      <a:srgbClr val="8AC53E"/>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6"/>
                  </a:ext>
                </a:extLst>
              </a:tr>
              <a:tr h="236219">
                <a:tc vMerge="1">
                  <a:txBody>
                    <a:bodyPr vert="horz" wrap="square"/>
                    <a:lstStyle/>
                    <a:p>
                      <a:endParaRPr/>
                    </a:p>
                  </a:txBody>
                  <a:tcPr marL="0" marR="0" marT="0" marB="0">
                    <a:lnB w="3175">
                      <a:solidFill>
                        <a:srgbClr val="585858"/>
                      </a:solidFill>
                      <a:prstDash val="solid"/>
                    </a:lnB>
                  </a:tcPr>
                </a:tc>
                <a:tc rowSpan="2">
                  <a:txBody>
                    <a:bodyPr vert="horz" wrap="square"/>
                    <a:lstStyle/>
                    <a:p>
                      <a:pPr>
                        <a:lnSpc>
                          <a:spcPct val="100000"/>
                        </a:lnSpc>
                        <a:spcBef>
                          <a:spcPts val="40"/>
                        </a:spcBef>
                      </a:pPr>
                      <a:endParaRPr sz="1050">
                        <a:latin typeface="Times New Roman"/>
                        <a:cs typeface="Times New Roman"/>
                      </a:endParaRPr>
                    </a:p>
                    <a:p>
                      <a:pPr marL="296545">
                        <a:lnSpc>
                          <a:spcPct val="100000"/>
                        </a:lnSpc>
                      </a:pPr>
                      <a:r>
                        <a:rPr sz="1000" spc="-5">
                          <a:solidFill>
                            <a:srgbClr val="585858"/>
                          </a:solidFill>
                          <a:latin typeface="微软雅黑"/>
                          <a:cs typeface="微软雅黑"/>
                        </a:rPr>
                        <a:t>19.3%</a:t>
                      </a:r>
                      <a:endParaRPr sz="1000">
                        <a:latin typeface="微软雅黑"/>
                        <a:cs typeface="微软雅黑"/>
                      </a:endParaRPr>
                    </a:p>
                  </a:txBody>
                  <a:tcPr marL="0" marR="0" marT="5080" marB="0">
                    <a:solidFill>
                      <a:srgbClr val="8AC53E"/>
                    </a:solidFill>
                  </a:tcPr>
                </a:tc>
                <a:tc rowSpan="4">
                  <a:txBody>
                    <a:bodyPr vert="horz" wrap="square"/>
                    <a:lstStyle/>
                    <a:p>
                      <a:pPr>
                        <a:lnSpc>
                          <a:spcPct val="100000"/>
                        </a:lnSpc>
                      </a:pPr>
                      <a:endParaRPr sz="1200">
                        <a:latin typeface="Times New Roman"/>
                        <a:cs typeface="Times New Roman"/>
                      </a:endParaRPr>
                    </a:p>
                  </a:txBody>
                  <a:tcPr marL="0" marR="0" marT="0" marB="0">
                    <a:lnT w="19050">
                      <a:solidFill>
                        <a:srgbClr val="D9D9D9"/>
                      </a:solidFill>
                      <a:prstDash val="solid"/>
                    </a:lnT>
                    <a:lnB w="3175">
                      <a:solidFill>
                        <a:srgbClr val="585858"/>
                      </a:solidFill>
                      <a:prstDash val="solid"/>
                    </a:lnB>
                  </a:tcPr>
                </a:tc>
                <a:tc rowSpan="3">
                  <a:txBody>
                    <a:bodyPr vert="horz" wrap="square"/>
                    <a:lstStyle/>
                    <a:p>
                      <a:pPr>
                        <a:lnSpc>
                          <a:spcPct val="100000"/>
                        </a:lnSpc>
                        <a:spcBef>
                          <a:spcPts val="10"/>
                        </a:spcBef>
                      </a:pPr>
                      <a:endParaRPr sz="1300">
                        <a:latin typeface="Times New Roman"/>
                        <a:cs typeface="Times New Roman"/>
                      </a:endParaRPr>
                    </a:p>
                    <a:p>
                      <a:pPr marL="295910">
                        <a:lnSpc>
                          <a:spcPct val="100000"/>
                        </a:lnSpc>
                      </a:pPr>
                      <a:r>
                        <a:rPr sz="1000" spc="-5">
                          <a:solidFill>
                            <a:srgbClr val="585858"/>
                          </a:solidFill>
                          <a:latin typeface="微软雅黑"/>
                          <a:cs typeface="微软雅黑"/>
                        </a:rPr>
                        <a:t>23.0%</a:t>
                      </a:r>
                      <a:endParaRPr sz="1000">
                        <a:latin typeface="微软雅黑"/>
                        <a:cs typeface="微软雅黑"/>
                      </a:endParaRPr>
                    </a:p>
                  </a:txBody>
                  <a:tcPr marL="0" marR="0" marT="1270" marB="0">
                    <a:solidFill>
                      <a:srgbClr val="8AC53E"/>
                    </a:solidFill>
                  </a:tcPr>
                </a:tc>
                <a:tc vMerge="1">
                  <a:txBody>
                    <a:bodyPr vert="horz" wrap="square"/>
                    <a:lstStyle/>
                    <a:p>
                      <a:endParaRPr/>
                    </a:p>
                  </a:txBody>
                  <a:tcPr marL="0" marR="0" marT="0" marB="0">
                    <a:lnT w="9525">
                      <a:solidFill>
                        <a:srgbClr val="D9D9D9"/>
                      </a:solidFill>
                      <a:prstDash val="solid"/>
                    </a:lnT>
                    <a:lnB w="3175">
                      <a:solidFill>
                        <a:srgbClr val="585858"/>
                      </a:solidFill>
                      <a:prstDash val="solid"/>
                    </a:lnB>
                  </a:tcPr>
                </a:tc>
                <a:tc vMerge="1">
                  <a:txBody>
                    <a:bodyPr vert="horz" wrap="square"/>
                    <a:lstStyle/>
                    <a:p>
                      <a:endParaRPr/>
                    </a:p>
                  </a:txBody>
                  <a:tcPr marL="0" marR="0" marT="0" marB="0">
                    <a:solidFill>
                      <a:srgbClr val="8AC53E"/>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7"/>
                  </a:ext>
                </a:extLst>
              </a:tr>
              <a:tr h="224028">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5080" marB="0">
                    <a:solidFill>
                      <a:srgbClr val="8AC53E"/>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vMerge="1">
                  <a:txBody>
                    <a:bodyPr vert="horz" wrap="square"/>
                    <a:lstStyle/>
                    <a:p>
                      <a:endParaRPr/>
                    </a:p>
                  </a:txBody>
                  <a:tcPr marL="0" marR="0" marT="1270" marB="0">
                    <a:solidFill>
                      <a:srgbClr val="8AC53E"/>
                    </a:solidFill>
                  </a:tcPr>
                </a:tc>
                <a:tc vMerge="1">
                  <a:txBody>
                    <a:bodyPr vert="horz" wrap="square"/>
                    <a:lstStyle/>
                    <a:p>
                      <a:endParaRPr/>
                    </a:p>
                  </a:txBody>
                  <a:tcPr marL="0" marR="0" marT="0" marB="0">
                    <a:lnT w="9525">
                      <a:solidFill>
                        <a:srgbClr val="D9D9D9"/>
                      </a:solidFill>
                      <a:prstDash val="solid"/>
                    </a:lnT>
                    <a:lnB w="3175">
                      <a:solidFill>
                        <a:srgbClr val="585858"/>
                      </a:solidFill>
                      <a:prstDash val="solid"/>
                    </a:lnB>
                  </a:tcPr>
                </a:tc>
                <a:tc rowSpan="3">
                  <a:txBody>
                    <a:bodyPr vert="horz" wrap="square"/>
                    <a:lstStyle/>
                    <a:p>
                      <a:pPr>
                        <a:lnSpc>
                          <a:spcPct val="100000"/>
                        </a:lnSpc>
                      </a:pPr>
                      <a:endParaRPr sz="1300">
                        <a:latin typeface="Times New Roman"/>
                        <a:cs typeface="Times New Roman"/>
                      </a:endParaRPr>
                    </a:p>
                    <a:p>
                      <a:pPr>
                        <a:lnSpc>
                          <a:spcPct val="100000"/>
                        </a:lnSpc>
                        <a:spcBef>
                          <a:spcPts val="45"/>
                        </a:spcBef>
                      </a:pPr>
                      <a:endParaRPr sz="1000">
                        <a:latin typeface="Times New Roman"/>
                        <a:cs typeface="Times New Roman"/>
                      </a:endParaRPr>
                    </a:p>
                    <a:p>
                      <a:pPr marL="296545">
                        <a:lnSpc>
                          <a:spcPct val="100000"/>
                        </a:lnSpc>
                        <a:spcBef>
                          <a:spcPts val="5"/>
                        </a:spcBef>
                      </a:pPr>
                      <a:r>
                        <a:rPr sz="1000" spc="-5">
                          <a:solidFill>
                            <a:srgbClr val="585858"/>
                          </a:solidFill>
                          <a:latin typeface="微软雅黑"/>
                          <a:cs typeface="微软雅黑"/>
                        </a:rPr>
                        <a:t>35.3%</a:t>
                      </a:r>
                      <a:endParaRPr sz="1000">
                        <a:latin typeface="微软雅黑"/>
                        <a:cs typeface="微软雅黑"/>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8"/>
                  </a:ext>
                </a:extLst>
              </a:tr>
              <a:tr h="77723">
                <a:tc vMerge="1">
                  <a:txBody>
                    <a:bodyPr vert="horz" wrap="square"/>
                    <a:lstStyle/>
                    <a:p>
                      <a:endParaRPr/>
                    </a:p>
                  </a:txBody>
                  <a:tcPr marL="0" marR="0" marT="0" marB="0">
                    <a:lnB w="3175">
                      <a:solidFill>
                        <a:srgbClr val="585858"/>
                      </a:solidFill>
                      <a:prstDash val="solid"/>
                    </a:lnB>
                  </a:tcPr>
                </a:tc>
                <a:tc rowSpan="2">
                  <a:txBody>
                    <a:bodyPr vert="horz" wrap="square"/>
                    <a:lstStyle/>
                    <a:p>
                      <a:pPr>
                        <a:lnSpc>
                          <a:spcPct val="100000"/>
                        </a:lnSpc>
                        <a:spcBef>
                          <a:spcPts val="30"/>
                        </a:spcBef>
                      </a:pPr>
                      <a:endParaRPr sz="1550">
                        <a:latin typeface="Times New Roman"/>
                        <a:cs typeface="Times New Roman"/>
                      </a:endParaRPr>
                    </a:p>
                    <a:p>
                      <a:pPr marL="296545">
                        <a:lnSpc>
                          <a:spcPct val="100000"/>
                        </a:lnSpc>
                      </a:pPr>
                      <a:r>
                        <a:rPr sz="1000" spc="-5">
                          <a:solidFill>
                            <a:srgbClr val="585858"/>
                          </a:solidFill>
                          <a:latin typeface="微软雅黑"/>
                          <a:cs typeface="微软雅黑"/>
                        </a:rPr>
                        <a:t>25.8%</a:t>
                      </a:r>
                      <a:endParaRPr sz="1000">
                        <a:latin typeface="微软雅黑"/>
                        <a:cs typeface="微软雅黑"/>
                      </a:endParaRPr>
                    </a:p>
                  </a:txBody>
                  <a:tcPr marL="0" marR="0" marT="3810" marB="0">
                    <a:lnB w="3175">
                      <a:solidFill>
                        <a:srgbClr val="585858"/>
                      </a:solidFill>
                      <a:prstDash val="solid"/>
                    </a:lnB>
                    <a:solidFill>
                      <a:srgbClr val="B1D234"/>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vMerge="1">
                  <a:txBody>
                    <a:bodyPr vert="horz" wrap="square"/>
                    <a:lstStyle/>
                    <a:p>
                      <a:endParaRPr/>
                    </a:p>
                  </a:txBody>
                  <a:tcPr marL="0" marR="0" marT="1270" marB="0">
                    <a:solidFill>
                      <a:srgbClr val="8AC53E"/>
                    </a:solidFill>
                  </a:tcPr>
                </a:tc>
                <a:tc vMerge="1">
                  <a:txBody>
                    <a:bodyPr vert="horz" wrap="square"/>
                    <a:lstStyle/>
                    <a:p>
                      <a:endParaRPr/>
                    </a:p>
                  </a:txBody>
                  <a:tcPr marL="0" marR="0" marT="0" marB="0">
                    <a:lnT w="9525">
                      <a:solidFill>
                        <a:srgbClr val="D9D9D9"/>
                      </a:solidFill>
                      <a:prstDash val="solid"/>
                    </a:lnT>
                    <a:lnB w="3175">
                      <a:solidFill>
                        <a:srgbClr val="585858"/>
                      </a:solidFill>
                      <a:prstDash val="solid"/>
                    </a:lnB>
                  </a:tcPr>
                </a:tc>
                <a:tc vMerge="1">
                  <a:txBody>
                    <a:bodyPr vert="horz" wrap="square"/>
                    <a:lstStyle/>
                    <a:p>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9"/>
                  </a:ext>
                </a:extLst>
              </a:tr>
              <a:tr h="531876">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3810" marB="0">
                    <a:lnB w="3175">
                      <a:solidFill>
                        <a:srgbClr val="585858"/>
                      </a:solidFill>
                      <a:prstDash val="solid"/>
                    </a:lnB>
                    <a:solidFill>
                      <a:srgbClr val="B1D234"/>
                    </a:solidFill>
                  </a:tcPr>
                </a:tc>
                <a:tc vMerge="1">
                  <a:txBody>
                    <a:bodyPr vert="horz" wrap="square"/>
                    <a:lstStyle/>
                    <a:p>
                      <a:endParaRPr/>
                    </a:p>
                  </a:txBody>
                  <a:tcPr marL="0" marR="0" marT="0" marB="0">
                    <a:lnT w="19050">
                      <a:solidFill>
                        <a:srgbClr val="D9D9D9"/>
                      </a:solidFill>
                      <a:prstDash val="solid"/>
                    </a:lnT>
                    <a:lnB w="3175">
                      <a:solidFill>
                        <a:srgbClr val="585858"/>
                      </a:solidFill>
                      <a:prstDash val="solid"/>
                    </a:lnB>
                  </a:tcPr>
                </a:tc>
                <a:tc>
                  <a:txBody>
                    <a:bodyPr vert="horz" wrap="square"/>
                    <a:lstStyle/>
                    <a:p>
                      <a:pPr>
                        <a:lnSpc>
                          <a:spcPct val="100000"/>
                        </a:lnSpc>
                        <a:spcBef>
                          <a:spcPts val="5"/>
                        </a:spcBef>
                      </a:pPr>
                      <a:endParaRPr sz="1300">
                        <a:latin typeface="Times New Roman"/>
                        <a:cs typeface="Times New Roman"/>
                      </a:endParaRPr>
                    </a:p>
                    <a:p>
                      <a:pPr algn="ctr">
                        <a:lnSpc>
                          <a:spcPct val="100000"/>
                        </a:lnSpc>
                      </a:pPr>
                      <a:r>
                        <a:rPr sz="1000" spc="-5">
                          <a:solidFill>
                            <a:srgbClr val="585858"/>
                          </a:solidFill>
                          <a:latin typeface="微软雅黑"/>
                          <a:cs typeface="微软雅黑"/>
                        </a:rPr>
                        <a:t>22.5%</a:t>
                      </a:r>
                      <a:endParaRPr sz="1000">
                        <a:latin typeface="微软雅黑"/>
                        <a:cs typeface="微软雅黑"/>
                      </a:endParaRPr>
                    </a:p>
                  </a:txBody>
                  <a:tcPr marL="0" marR="0" marT="635" marB="0">
                    <a:lnB w="3175">
                      <a:solidFill>
                        <a:srgbClr val="585858"/>
                      </a:solidFill>
                      <a:prstDash val="solid"/>
                    </a:lnB>
                    <a:solidFill>
                      <a:srgbClr val="B1D234"/>
                    </a:solidFill>
                  </a:tcPr>
                </a:tc>
                <a:tc vMerge="1">
                  <a:txBody>
                    <a:bodyPr vert="horz" wrap="square"/>
                    <a:lstStyle/>
                    <a:p>
                      <a:endParaRPr/>
                    </a:p>
                  </a:txBody>
                  <a:tcPr marL="0" marR="0" marT="0" marB="0">
                    <a:lnT w="9525">
                      <a:solidFill>
                        <a:srgbClr val="D9D9D9"/>
                      </a:solidFill>
                      <a:prstDash val="solid"/>
                    </a:lnT>
                    <a:lnB w="3175">
                      <a:solidFill>
                        <a:srgbClr val="585858"/>
                      </a:solidFill>
                      <a:prstDash val="solid"/>
                    </a:lnB>
                  </a:tcPr>
                </a:tc>
                <a:tc vMerge="1">
                  <a:txBody>
                    <a:bodyPr vert="horz" wrap="square"/>
                    <a:lstStyle/>
                    <a:p>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10"/>
                  </a:ext>
                </a:extLst>
              </a:tr>
            </a:tbl>
          </a:graphicData>
        </a:graphic>
      </p:graphicFrame>
      <p:sp>
        <p:nvSpPr>
          <p:cNvPr id="14" name="object 14"/>
          <p:cNvSpPr txBox="1"/>
          <p:nvPr/>
        </p:nvSpPr>
        <p:spPr>
          <a:xfrm>
            <a:off x="1155293" y="5493511"/>
            <a:ext cx="98869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3-6岁（幼儿园）</a:t>
            </a:r>
            <a:endParaRPr sz="1000">
              <a:latin typeface="微软雅黑"/>
              <a:cs typeface="微软雅黑"/>
            </a:endParaRPr>
          </a:p>
        </p:txBody>
      </p:sp>
      <p:sp>
        <p:nvSpPr>
          <p:cNvPr id="15" name="object 15"/>
          <p:cNvSpPr txBox="1"/>
          <p:nvPr/>
        </p:nvSpPr>
        <p:spPr>
          <a:xfrm>
            <a:off x="2717419" y="5493511"/>
            <a:ext cx="9372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6-12岁（小学）</a:t>
            </a:r>
            <a:endParaRPr sz="1000">
              <a:latin typeface="微软雅黑"/>
              <a:cs typeface="微软雅黑"/>
            </a:endParaRPr>
          </a:p>
        </p:txBody>
      </p:sp>
      <p:sp>
        <p:nvSpPr>
          <p:cNvPr id="16" name="object 16"/>
          <p:cNvSpPr txBox="1"/>
          <p:nvPr/>
        </p:nvSpPr>
        <p:spPr>
          <a:xfrm>
            <a:off x="4215129" y="5493511"/>
            <a:ext cx="10134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12-18岁（中学）</a:t>
            </a:r>
            <a:endParaRPr sz="1000">
              <a:latin typeface="微软雅黑"/>
              <a:cs typeface="微软雅黑"/>
            </a:endParaRPr>
          </a:p>
        </p:txBody>
      </p:sp>
      <p:sp>
        <p:nvSpPr>
          <p:cNvPr id="17" name="object 17"/>
          <p:cNvSpPr/>
          <p:nvPr/>
        </p:nvSpPr>
        <p:spPr>
          <a:xfrm>
            <a:off x="8026907" y="5164835"/>
            <a:ext cx="607060" cy="88900"/>
          </a:xfrm>
          <a:custGeom>
            <a:rect l="l" t="t" r="r" b="b"/>
            <a:pathLst>
              <a:path w="607059" h="88900">
                <a:moveTo>
                  <a:pt x="606551" y="88391"/>
                </a:moveTo>
                <a:lnTo>
                  <a:pt x="0" y="0"/>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9643871" y="5152644"/>
            <a:ext cx="608330" cy="100965"/>
          </a:xfrm>
          <a:custGeom>
            <a:rect l="l" t="t" r="r" b="b"/>
            <a:pathLst>
              <a:path w="608329" h="100964">
                <a:moveTo>
                  <a:pt x="608076" y="0"/>
                </a:moveTo>
                <a:lnTo>
                  <a:pt x="0" y="100583"/>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9643871" y="4248911"/>
            <a:ext cx="608330" cy="330835"/>
          </a:xfrm>
          <a:custGeom>
            <a:rect l="l" t="t" r="r" b="b"/>
            <a:pathLst>
              <a:path w="608329" h="330835">
                <a:moveTo>
                  <a:pt x="608076" y="0"/>
                </a:moveTo>
                <a:lnTo>
                  <a:pt x="0" y="330707"/>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9643871" y="3735323"/>
            <a:ext cx="608330" cy="394970"/>
          </a:xfrm>
          <a:custGeom>
            <a:rect l="l" t="t" r="r" b="b"/>
            <a:pathLst>
              <a:path w="608329" h="394970">
                <a:moveTo>
                  <a:pt x="608076" y="0"/>
                </a:moveTo>
                <a:lnTo>
                  <a:pt x="0" y="394715"/>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8026907" y="3657600"/>
            <a:ext cx="607060" cy="260985"/>
          </a:xfrm>
          <a:custGeom>
            <a:rect l="l" t="t" r="r" b="b"/>
            <a:pathLst>
              <a:path w="607059" h="260985">
                <a:moveTo>
                  <a:pt x="606551" y="0"/>
                </a:moveTo>
                <a:lnTo>
                  <a:pt x="0" y="260604"/>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9643871" y="3386328"/>
            <a:ext cx="608330" cy="271780"/>
          </a:xfrm>
          <a:custGeom>
            <a:rect l="l" t="t" r="r" b="b"/>
            <a:pathLst>
              <a:path w="608329" h="271779">
                <a:moveTo>
                  <a:pt x="608076" y="0"/>
                </a:moveTo>
                <a:lnTo>
                  <a:pt x="0" y="271272"/>
                </a:lnTo>
              </a:path>
            </a:pathLst>
          </a:custGeom>
          <a:ln w="3175">
            <a:solidFill>
              <a:srgbClr val="D9D9D9"/>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23" name="object 23"/>
          <p:cNvGraphicFramePr>
            <a:graphicFrameLocks noGrp="1"/>
          </p:cNvGraphicFramePr>
          <p:nvPr/>
        </p:nvGraphicFramePr>
        <p:xfrm>
          <a:off x="6710171" y="3023616"/>
          <a:ext cx="4856476" cy="2420109"/>
        </p:xfrm>
        <a:graphic>
          <a:graphicData uri="http://schemas.openxmlformats.org/drawingml/2006/table">
            <a:tbl>
              <a:tblPr firstRow="1" bandRow="1">
                <a:tableStyleId>{2D5ABB26-0587-4C30-8999-92F81FD0307C}</a:tableStyleId>
              </a:tblPr>
              <a:tblGrid>
                <a:gridCol w="303530">
                  <a:extLst>
                    <a:ext uri="{9D8B030D-6E8A-4147-A177-3AD203B41FA5}">
                      <a16:colId xmlns:a16="http://schemas.microsoft.com/office/drawing/2014/main" val="20000"/>
                    </a:ext>
                  </a:extLst>
                </a:gridCol>
                <a:gridCol w="1012189">
                  <a:extLst>
                    <a:ext uri="{9D8B030D-6E8A-4147-A177-3AD203B41FA5}">
                      <a16:colId xmlns:a16="http://schemas.microsoft.com/office/drawing/2014/main" val="20001"/>
                    </a:ext>
                  </a:extLst>
                </a:gridCol>
                <a:gridCol w="607059">
                  <a:extLst>
                    <a:ext uri="{9D8B030D-6E8A-4147-A177-3AD203B41FA5}">
                      <a16:colId xmlns:a16="http://schemas.microsoft.com/office/drawing/2014/main" val="20002"/>
                    </a:ext>
                  </a:extLst>
                </a:gridCol>
                <a:gridCol w="1010919">
                  <a:extLst>
                    <a:ext uri="{9D8B030D-6E8A-4147-A177-3AD203B41FA5}">
                      <a16:colId xmlns:a16="http://schemas.microsoft.com/office/drawing/2014/main" val="20003"/>
                    </a:ext>
                  </a:extLst>
                </a:gridCol>
                <a:gridCol w="608330">
                  <a:extLst>
                    <a:ext uri="{9D8B030D-6E8A-4147-A177-3AD203B41FA5}">
                      <a16:colId xmlns:a16="http://schemas.microsoft.com/office/drawing/2014/main" val="20004"/>
                    </a:ext>
                  </a:extLst>
                </a:gridCol>
                <a:gridCol w="1010920">
                  <a:extLst>
                    <a:ext uri="{9D8B030D-6E8A-4147-A177-3AD203B41FA5}">
                      <a16:colId xmlns:a16="http://schemas.microsoft.com/office/drawing/2014/main" val="20005"/>
                    </a:ext>
                  </a:extLst>
                </a:gridCol>
                <a:gridCol w="303529">
                  <a:extLst>
                    <a:ext uri="{9D8B030D-6E8A-4147-A177-3AD203B41FA5}">
                      <a16:colId xmlns:a16="http://schemas.microsoft.com/office/drawing/2014/main" val="20006"/>
                    </a:ext>
                  </a:extLst>
                </a:gridCol>
              </a:tblGrid>
              <a:tr h="361188">
                <a:tc rowSpan="10">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rowSpan="4">
                  <a:txBody>
                    <a:bodyPr vert="horz" wrap="square"/>
                    <a:lstStyle/>
                    <a:p>
                      <a:pPr>
                        <a:lnSpc>
                          <a:spcPct val="100000"/>
                        </a:lnSpc>
                      </a:pPr>
                      <a:endParaRPr sz="1300">
                        <a:latin typeface="Times New Roman"/>
                        <a:cs typeface="Times New Roman"/>
                      </a:endParaRPr>
                    </a:p>
                    <a:p>
                      <a:pPr>
                        <a:lnSpc>
                          <a:spcPct val="100000"/>
                        </a:lnSpc>
                        <a:spcBef>
                          <a:spcPts val="50"/>
                        </a:spcBef>
                      </a:pPr>
                      <a:endParaRPr sz="1200">
                        <a:latin typeface="Times New Roman"/>
                        <a:cs typeface="Times New Roman"/>
                      </a:endParaRPr>
                    </a:p>
                    <a:p>
                      <a:pPr marL="322580">
                        <a:lnSpc>
                          <a:spcPct val="100000"/>
                        </a:lnSpc>
                      </a:pPr>
                      <a:r>
                        <a:rPr sz="1000" spc="-5">
                          <a:solidFill>
                            <a:srgbClr val="585858"/>
                          </a:solidFill>
                          <a:latin typeface="微软雅黑"/>
                          <a:cs typeface="微软雅黑"/>
                        </a:rPr>
                        <a:t>37.8%</a:t>
                      </a:r>
                      <a:endParaRPr sz="1000">
                        <a:latin typeface="微软雅黑"/>
                        <a:cs typeface="微软雅黑"/>
                      </a:endParaRPr>
                    </a:p>
                  </a:txBody>
                  <a:tcPr marL="0" marR="0" marT="0" marB="0">
                    <a:solidFill>
                      <a:srgbClr val="FFCF00"/>
                    </a:solidFill>
                  </a:tcPr>
                </a:tc>
                <a:tc rowSpan="5">
                  <a:txBody>
                    <a:bodyPr vert="horz" wrap="square"/>
                    <a:lstStyle/>
                    <a:p>
                      <a:pPr>
                        <a:lnSpc>
                          <a:spcPct val="100000"/>
                        </a:lnSpc>
                      </a:pPr>
                      <a:endParaRPr sz="1200">
                        <a:latin typeface="Times New Roman"/>
                        <a:cs typeface="Times New Roman"/>
                      </a:endParaRPr>
                    </a:p>
                  </a:txBody>
                  <a:tcPr marL="0" marR="0" marT="0" marB="0">
                    <a:lnT w="3175">
                      <a:solidFill>
                        <a:srgbClr val="D9D9D9"/>
                      </a:solidFill>
                      <a:prstDash val="solid"/>
                    </a:lnT>
                    <a:lnB w="38100">
                      <a:solidFill>
                        <a:srgbClr val="D9D9D9"/>
                      </a:solidFill>
                      <a:prstDash val="solid"/>
                    </a:lnB>
                  </a:tcPr>
                </a:tc>
                <a:tc rowSpan="2">
                  <a:txBody>
                    <a:bodyPr vert="horz" wrap="square"/>
                    <a:lstStyle/>
                    <a:p>
                      <a:pPr>
                        <a:lnSpc>
                          <a:spcPct val="100000"/>
                        </a:lnSpc>
                        <a:spcBef>
                          <a:spcPts val="5"/>
                        </a:spcBef>
                      </a:pPr>
                      <a:endParaRPr sz="1650">
                        <a:latin typeface="Times New Roman"/>
                        <a:cs typeface="Times New Roman"/>
                      </a:endParaRPr>
                    </a:p>
                    <a:p>
                      <a:pPr marL="322580">
                        <a:lnSpc>
                          <a:spcPct val="100000"/>
                        </a:lnSpc>
                      </a:pPr>
                      <a:r>
                        <a:rPr sz="1000" spc="-5">
                          <a:solidFill>
                            <a:srgbClr val="585858"/>
                          </a:solidFill>
                          <a:latin typeface="微软雅黑"/>
                          <a:cs typeface="微软雅黑"/>
                        </a:rPr>
                        <a:t>26.8%</a:t>
                      </a:r>
                      <a:endParaRPr sz="1000">
                        <a:latin typeface="微软雅黑"/>
                        <a:cs typeface="微软雅黑"/>
                      </a:endParaRPr>
                    </a:p>
                  </a:txBody>
                  <a:tcPr marL="0" marR="0" marT="635" marB="0">
                    <a:solidFill>
                      <a:srgbClr val="FFCF00"/>
                    </a:solidFill>
                  </a:tcPr>
                </a:tc>
                <a:tc rowSpan="10">
                  <a:txBody>
                    <a:bodyPr vert="horz" wrap="square"/>
                    <a:lstStyle/>
                    <a:p>
                      <a:pPr>
                        <a:lnSpc>
                          <a:spcPct val="100000"/>
                        </a:lnSpc>
                      </a:pPr>
                      <a:endParaRPr sz="1200">
                        <a:latin typeface="Times New Roman"/>
                        <a:cs typeface="Times New Roman"/>
                      </a:endParaRPr>
                    </a:p>
                  </a:txBody>
                  <a:tcPr marL="0" marR="0" marT="0" marB="0">
                    <a:lnT w="3175">
                      <a:solidFill>
                        <a:srgbClr val="D9D9D9"/>
                      </a:solidFill>
                      <a:prstDash val="solid"/>
                    </a:lnT>
                    <a:lnB w="3175">
                      <a:solidFill>
                        <a:srgbClr val="585858"/>
                      </a:solidFill>
                      <a:prstDash val="solid"/>
                    </a:lnB>
                  </a:tcPr>
                </a:tc>
                <a:tc>
                  <a:txBody>
                    <a:bodyPr vert="horz" wrap="square"/>
                    <a:lstStyle/>
                    <a:p>
                      <a:pPr marL="322580">
                        <a:lnSpc>
                          <a:spcPct val="100000"/>
                        </a:lnSpc>
                        <a:spcBef>
                          <a:spcPts val="835"/>
                        </a:spcBef>
                      </a:pPr>
                      <a:r>
                        <a:rPr sz="1000" spc="-5">
                          <a:solidFill>
                            <a:srgbClr val="585858"/>
                          </a:solidFill>
                          <a:latin typeface="微软雅黑"/>
                          <a:cs typeface="微软雅黑"/>
                        </a:rPr>
                        <a:t>15.3%</a:t>
                      </a:r>
                      <a:endParaRPr sz="1000">
                        <a:latin typeface="微软雅黑"/>
                        <a:cs typeface="微软雅黑"/>
                      </a:endParaRPr>
                    </a:p>
                  </a:txBody>
                  <a:tcPr marL="0" marR="0" marT="106045" marB="0">
                    <a:solidFill>
                      <a:srgbClr val="FFCF00"/>
                    </a:solidFill>
                  </a:tcPr>
                </a:tc>
                <a:tc rowSpan="10">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extLst>
                  <a:ext uri="{0D108BD9-81ED-4DB2-BD59-A6C34878D82A}">
                    <a16:rowId xmlns:a16="http://schemas.microsoft.com/office/drawing/2014/main" val="10000"/>
                  </a:ext>
                </a:extLst>
              </a:tr>
              <a:tr h="271272">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0" marB="0">
                    <a:solidFill>
                      <a:srgbClr val="FFCF00"/>
                    </a:solidFill>
                  </a:tcPr>
                </a:tc>
                <a:tc vMerge="1">
                  <a:txBody>
                    <a:bodyPr vert="horz" wrap="square"/>
                    <a:lstStyle/>
                    <a:p>
                      <a:endParaRPr/>
                    </a:p>
                  </a:txBody>
                  <a:tcPr marL="0" marR="0" marT="0" marB="0">
                    <a:lnT w="3175">
                      <a:solidFill>
                        <a:srgbClr val="D9D9D9"/>
                      </a:solidFill>
                      <a:prstDash val="solid"/>
                    </a:lnT>
                    <a:lnB w="38100">
                      <a:solidFill>
                        <a:srgbClr val="D9D9D9"/>
                      </a:solidFill>
                      <a:prstDash val="solid"/>
                    </a:lnB>
                  </a:tcPr>
                </a:tc>
                <a:tc vMerge="1">
                  <a:txBody>
                    <a:bodyPr vert="horz" wrap="square"/>
                    <a:lstStyle/>
                    <a:p>
                      <a:endParaRPr/>
                    </a:p>
                  </a:txBody>
                  <a:tcPr marL="0" marR="0" marT="635" marB="0">
                    <a:solidFill>
                      <a:srgbClr val="FFCF00"/>
                    </a:solidFill>
                  </a:tcPr>
                </a:tc>
                <a:tc vMerge="1">
                  <a:txBody>
                    <a:bodyPr vert="horz" wrap="square"/>
                    <a:lstStyle/>
                    <a:p>
                      <a:endParaRPr/>
                    </a:p>
                  </a:txBody>
                  <a:tcPr marL="0" marR="0" marT="0" marB="0">
                    <a:lnT w="3175">
                      <a:solidFill>
                        <a:srgbClr val="D9D9D9"/>
                      </a:solidFill>
                      <a:prstDash val="solid"/>
                    </a:lnT>
                    <a:lnB w="3175">
                      <a:solidFill>
                        <a:srgbClr val="585858"/>
                      </a:solidFill>
                      <a:prstDash val="solid"/>
                    </a:lnB>
                  </a:tcPr>
                </a:tc>
                <a:tc rowSpan="2">
                  <a:txBody>
                    <a:bodyPr vert="horz" wrap="square"/>
                    <a:lstStyle/>
                    <a:p>
                      <a:pPr marL="322580">
                        <a:lnSpc>
                          <a:spcPct val="100000"/>
                        </a:lnSpc>
                        <a:spcBef>
                          <a:spcPts val="780"/>
                        </a:spcBef>
                      </a:pPr>
                      <a:r>
                        <a:rPr sz="1000" spc="-5">
                          <a:solidFill>
                            <a:srgbClr val="585858"/>
                          </a:solidFill>
                          <a:latin typeface="微软雅黑"/>
                          <a:cs typeface="微软雅黑"/>
                        </a:rPr>
                        <a:t>14.8%</a:t>
                      </a:r>
                      <a:endParaRPr sz="1000">
                        <a:latin typeface="微软雅黑"/>
                        <a:cs typeface="微软雅黑"/>
                      </a:endParaRPr>
                    </a:p>
                  </a:txBody>
                  <a:tcPr marL="0" marR="0" marT="99060" marB="0">
                    <a:solidFill>
                      <a:srgbClr val="1EC7F3"/>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1"/>
                  </a:ext>
                </a:extLst>
              </a:tr>
              <a:tr h="0">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0" marB="0">
                    <a:solidFill>
                      <a:srgbClr val="FFCF00"/>
                    </a:solidFill>
                  </a:tcPr>
                </a:tc>
                <a:tc vMerge="1">
                  <a:txBody>
                    <a:bodyPr vert="horz" wrap="square"/>
                    <a:lstStyle/>
                    <a:p>
                      <a:endParaRPr/>
                    </a:p>
                  </a:txBody>
                  <a:tcPr marL="0" marR="0" marT="0" marB="0">
                    <a:lnT w="3175">
                      <a:solidFill>
                        <a:srgbClr val="D9D9D9"/>
                      </a:solidFill>
                      <a:prstDash val="solid"/>
                    </a:lnT>
                    <a:lnB w="38100">
                      <a:solidFill>
                        <a:srgbClr val="D9D9D9"/>
                      </a:solidFill>
                      <a:prstDash val="solid"/>
                    </a:lnB>
                  </a:tcPr>
                </a:tc>
                <a:tc rowSpan="3">
                  <a:txBody>
                    <a:bodyPr vert="horz" wrap="square"/>
                    <a:lstStyle/>
                    <a:p>
                      <a:pPr>
                        <a:lnSpc>
                          <a:spcPct val="100000"/>
                        </a:lnSpc>
                        <a:spcBef>
                          <a:spcPts val="5"/>
                        </a:spcBef>
                      </a:pPr>
                      <a:endParaRPr sz="1100">
                        <a:latin typeface="Times New Roman"/>
                        <a:cs typeface="Times New Roman"/>
                      </a:endParaRPr>
                    </a:p>
                    <a:p>
                      <a:pPr marL="322580">
                        <a:lnSpc>
                          <a:spcPct val="100000"/>
                        </a:lnSpc>
                      </a:pPr>
                      <a:r>
                        <a:rPr sz="1000" spc="-5">
                          <a:solidFill>
                            <a:srgbClr val="585858"/>
                          </a:solidFill>
                          <a:latin typeface="微软雅黑"/>
                          <a:cs typeface="微软雅黑"/>
                        </a:rPr>
                        <a:t>20.0%</a:t>
                      </a:r>
                      <a:endParaRPr sz="1000">
                        <a:latin typeface="微软雅黑"/>
                        <a:cs typeface="微软雅黑"/>
                      </a:endParaRPr>
                    </a:p>
                  </a:txBody>
                  <a:tcPr marL="0" marR="0" marT="635" marB="0">
                    <a:solidFill>
                      <a:srgbClr val="1EC7F3"/>
                    </a:solidFill>
                  </a:tcPr>
                </a:tc>
                <a:tc vMerge="1">
                  <a:txBody>
                    <a:bodyPr vert="horz" wrap="square"/>
                    <a:lstStyle/>
                    <a:p>
                      <a:endParaRPr/>
                    </a:p>
                  </a:txBody>
                  <a:tcPr marL="0" marR="0" marT="0" marB="0">
                    <a:lnT w="3175">
                      <a:solidFill>
                        <a:srgbClr val="D9D9D9"/>
                      </a:solidFill>
                      <a:prstDash val="solid"/>
                    </a:lnT>
                    <a:lnB w="3175">
                      <a:solidFill>
                        <a:srgbClr val="585858"/>
                      </a:solidFill>
                      <a:prstDash val="solid"/>
                    </a:lnB>
                  </a:tcPr>
                </a:tc>
                <a:tc vMerge="1">
                  <a:txBody>
                    <a:bodyPr vert="horz" wrap="square"/>
                    <a:lstStyle/>
                    <a:p>
                      <a:endParaRPr/>
                    </a:p>
                  </a:txBody>
                  <a:tcPr marL="0" marR="0" marT="99060" marB="0">
                    <a:solidFill>
                      <a:srgbClr val="1EC7F3"/>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2"/>
                  </a:ext>
                </a:extLst>
              </a:tr>
              <a:tr h="182880">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0" marB="0">
                    <a:solidFill>
                      <a:srgbClr val="FFCF00"/>
                    </a:solidFill>
                  </a:tcPr>
                </a:tc>
                <a:tc vMerge="1">
                  <a:txBody>
                    <a:bodyPr vert="horz" wrap="square"/>
                    <a:lstStyle/>
                    <a:p>
                      <a:endParaRPr/>
                    </a:p>
                  </a:txBody>
                  <a:tcPr marL="0" marR="0" marT="0" marB="0">
                    <a:lnT w="3175">
                      <a:solidFill>
                        <a:srgbClr val="D9D9D9"/>
                      </a:solidFill>
                      <a:prstDash val="solid"/>
                    </a:lnT>
                    <a:lnB w="38100">
                      <a:solidFill>
                        <a:srgbClr val="D9D9D9"/>
                      </a:solidFill>
                      <a:prstDash val="solid"/>
                    </a:lnB>
                  </a:tcPr>
                </a:tc>
                <a:tc vMerge="1">
                  <a:txBody>
                    <a:bodyPr vert="horz" wrap="square"/>
                    <a:lstStyle/>
                    <a:p>
                      <a:endParaRPr/>
                    </a:p>
                  </a:txBody>
                  <a:tcPr marL="0" marR="0" marT="635" marB="0">
                    <a:solidFill>
                      <a:srgbClr val="1EC7F3"/>
                    </a:solidFill>
                  </a:tcPr>
                </a:tc>
                <a:tc vMerge="1">
                  <a:txBody>
                    <a:bodyPr vert="horz" wrap="square"/>
                    <a:lstStyle/>
                    <a:p>
                      <a:endParaRPr/>
                    </a:p>
                  </a:txBody>
                  <a:tcPr marL="0" marR="0" marT="0" marB="0">
                    <a:lnT w="3175">
                      <a:solidFill>
                        <a:srgbClr val="D9D9D9"/>
                      </a:solidFill>
                      <a:prstDash val="solid"/>
                    </a:lnT>
                    <a:lnB w="3175">
                      <a:solidFill>
                        <a:srgbClr val="585858"/>
                      </a:solidFill>
                      <a:prstDash val="solid"/>
                    </a:lnB>
                  </a:tcPr>
                </a:tc>
                <a:tc rowSpan="3">
                  <a:txBody>
                    <a:bodyPr vert="horz" wrap="square"/>
                    <a:lstStyle/>
                    <a:p>
                      <a:pPr>
                        <a:lnSpc>
                          <a:spcPct val="100000"/>
                        </a:lnSpc>
                        <a:spcBef>
                          <a:spcPts val="45"/>
                        </a:spcBef>
                      </a:pPr>
                      <a:endParaRPr sz="1200">
                        <a:latin typeface="Times New Roman"/>
                        <a:cs typeface="Times New Roman"/>
                      </a:endParaRPr>
                    </a:p>
                    <a:p>
                      <a:pPr marL="322580">
                        <a:lnSpc>
                          <a:spcPct val="100000"/>
                        </a:lnSpc>
                        <a:spcBef>
                          <a:spcPts val="5"/>
                        </a:spcBef>
                      </a:pPr>
                      <a:r>
                        <a:rPr sz="1000" spc="-5">
                          <a:solidFill>
                            <a:srgbClr val="585858"/>
                          </a:solidFill>
                          <a:latin typeface="微软雅黑"/>
                          <a:cs typeface="微软雅黑"/>
                        </a:rPr>
                        <a:t>21.8%</a:t>
                      </a:r>
                      <a:endParaRPr sz="1000">
                        <a:latin typeface="微软雅黑"/>
                        <a:cs typeface="微软雅黑"/>
                      </a:endParaRPr>
                    </a:p>
                  </a:txBody>
                  <a:tcPr marL="0" marR="0" marT="5715" marB="0">
                    <a:solidFill>
                      <a:srgbClr val="64AE45"/>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3"/>
                  </a:ext>
                </a:extLst>
              </a:tr>
              <a:tr h="227075">
                <a:tc vMerge="1">
                  <a:txBody>
                    <a:bodyPr vert="horz" wrap="square"/>
                    <a:lstStyle/>
                    <a:p>
                      <a:endParaRPr/>
                    </a:p>
                  </a:txBody>
                  <a:tcPr marL="0" marR="0" marT="0" marB="0">
                    <a:lnB w="3175">
                      <a:solidFill>
                        <a:srgbClr val="585858"/>
                      </a:solidFill>
                      <a:prstDash val="solid"/>
                    </a:lnB>
                  </a:tcPr>
                </a:tc>
                <a:tc>
                  <a:txBody>
                    <a:bodyPr vert="horz" wrap="square"/>
                    <a:lstStyle/>
                    <a:p>
                      <a:pPr marL="635" algn="ctr">
                        <a:lnSpc>
                          <a:spcPct val="100000"/>
                        </a:lnSpc>
                        <a:spcBef>
                          <a:spcPts val="360"/>
                        </a:spcBef>
                      </a:pPr>
                      <a:r>
                        <a:rPr sz="1000" spc="-5">
                          <a:solidFill>
                            <a:srgbClr val="585858"/>
                          </a:solidFill>
                          <a:latin typeface="微软雅黑"/>
                          <a:cs typeface="微软雅黑"/>
                        </a:rPr>
                        <a:t>10.3%</a:t>
                      </a:r>
                      <a:endParaRPr sz="1000">
                        <a:latin typeface="微软雅黑"/>
                        <a:cs typeface="微软雅黑"/>
                      </a:endParaRPr>
                    </a:p>
                  </a:txBody>
                  <a:tcPr marL="0" marR="0" marB="0">
                    <a:solidFill>
                      <a:srgbClr val="1EC7F3"/>
                    </a:solidFill>
                  </a:tcPr>
                </a:tc>
                <a:tc vMerge="1">
                  <a:txBody>
                    <a:bodyPr vert="horz" wrap="square"/>
                    <a:lstStyle/>
                    <a:p>
                      <a:endParaRPr/>
                    </a:p>
                  </a:txBody>
                  <a:tcPr marL="0" marR="0" marT="0" marB="0">
                    <a:lnT w="3175">
                      <a:solidFill>
                        <a:srgbClr val="D9D9D9"/>
                      </a:solidFill>
                      <a:prstDash val="solid"/>
                    </a:lnT>
                    <a:lnB w="38100">
                      <a:solidFill>
                        <a:srgbClr val="D9D9D9"/>
                      </a:solidFill>
                      <a:prstDash val="solid"/>
                    </a:lnB>
                  </a:tcPr>
                </a:tc>
                <a:tc vMerge="1">
                  <a:txBody>
                    <a:bodyPr vert="horz" wrap="square"/>
                    <a:lstStyle/>
                    <a:p>
                      <a:endParaRPr/>
                    </a:p>
                  </a:txBody>
                  <a:tcPr marL="0" marR="0" marT="635" marB="0">
                    <a:solidFill>
                      <a:srgbClr val="1EC7F3"/>
                    </a:solidFill>
                  </a:tcPr>
                </a:tc>
                <a:tc vMerge="1">
                  <a:txBody>
                    <a:bodyPr vert="horz" wrap="square"/>
                    <a:lstStyle/>
                    <a:p>
                      <a:endParaRPr/>
                    </a:p>
                  </a:txBody>
                  <a:tcPr marL="0" marR="0" marT="0" marB="0">
                    <a:lnT w="3175">
                      <a:solidFill>
                        <a:srgbClr val="D9D9D9"/>
                      </a:solidFill>
                      <a:prstDash val="solid"/>
                    </a:lnT>
                    <a:lnB w="3175">
                      <a:solidFill>
                        <a:srgbClr val="585858"/>
                      </a:solidFill>
                      <a:prstDash val="solid"/>
                    </a:lnB>
                  </a:tcPr>
                </a:tc>
                <a:tc vMerge="1">
                  <a:txBody>
                    <a:bodyPr vert="horz" wrap="square"/>
                    <a:lstStyle/>
                    <a:p>
                      <a:endParaRPr/>
                    </a:p>
                  </a:txBody>
                  <a:tcPr marL="0" marR="0" marT="5715" marB="0">
                    <a:solidFill>
                      <a:srgbClr val="64AE45"/>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4"/>
                  </a:ext>
                </a:extLst>
              </a:tr>
              <a:tr h="0">
                <a:tc vMerge="1">
                  <a:txBody>
                    <a:bodyPr vert="horz" wrap="square"/>
                    <a:lstStyle/>
                    <a:p>
                      <a:endParaRPr/>
                    </a:p>
                  </a:txBody>
                  <a:tcPr marL="0" marR="0" marT="0" marB="0">
                    <a:lnB w="3175">
                      <a:solidFill>
                        <a:srgbClr val="585858"/>
                      </a:solidFill>
                      <a:prstDash val="solid"/>
                    </a:lnB>
                  </a:tcPr>
                </a:tc>
                <a:tc rowSpan="2">
                  <a:txBody>
                    <a:bodyPr vert="horz" wrap="square"/>
                    <a:lstStyle/>
                    <a:p>
                      <a:pPr>
                        <a:lnSpc>
                          <a:spcPct val="100000"/>
                        </a:lnSpc>
                        <a:spcBef>
                          <a:spcPts val="30"/>
                        </a:spcBef>
                      </a:pPr>
                      <a:endParaRPr sz="1100">
                        <a:latin typeface="Times New Roman"/>
                        <a:cs typeface="Times New Roman"/>
                      </a:endParaRPr>
                    </a:p>
                    <a:p>
                      <a:pPr marL="322580">
                        <a:lnSpc>
                          <a:spcPct val="100000"/>
                        </a:lnSpc>
                      </a:pPr>
                      <a:r>
                        <a:rPr sz="1000" spc="-5">
                          <a:solidFill>
                            <a:srgbClr val="585858"/>
                          </a:solidFill>
                          <a:latin typeface="微软雅黑"/>
                          <a:cs typeface="微软雅黑"/>
                        </a:rPr>
                        <a:t>19.0%</a:t>
                      </a:r>
                      <a:endParaRPr sz="1000">
                        <a:latin typeface="微软雅黑"/>
                        <a:cs typeface="微软雅黑"/>
                      </a:endParaRPr>
                    </a:p>
                  </a:txBody>
                  <a:tcPr marL="0" marR="0" marT="3810" marB="0">
                    <a:solidFill>
                      <a:srgbClr val="64AE45"/>
                    </a:solidFill>
                  </a:tcPr>
                </a:tc>
                <a:tc rowSpan="2">
                  <a:txBody>
                    <a:bodyPr vert="horz" wrap="square"/>
                    <a:lstStyle/>
                    <a:p>
                      <a:pPr>
                        <a:lnSpc>
                          <a:spcPct val="100000"/>
                        </a:lnSpc>
                      </a:pPr>
                      <a:endParaRPr sz="1200">
                        <a:latin typeface="Times New Roman"/>
                        <a:cs typeface="Times New Roman"/>
                      </a:endParaRPr>
                    </a:p>
                  </a:txBody>
                  <a:tcPr marL="0" marR="0" marT="0" marB="0">
                    <a:lnT w="38100">
                      <a:solidFill>
                        <a:srgbClr val="D9D9D9"/>
                      </a:solidFill>
                      <a:prstDash val="solid"/>
                    </a:lnT>
                    <a:lnB w="38100">
                      <a:solidFill>
                        <a:srgbClr val="D9D9D9"/>
                      </a:solidFill>
                      <a:prstDash val="solid"/>
                    </a:lnB>
                  </a:tcPr>
                </a:tc>
                <a:tc rowSpan="2">
                  <a:txBody>
                    <a:bodyPr vert="horz" wrap="square"/>
                    <a:lstStyle/>
                    <a:p>
                      <a:pPr marL="322580">
                        <a:lnSpc>
                          <a:spcPct val="100000"/>
                        </a:lnSpc>
                        <a:spcBef>
                          <a:spcPts val="1060"/>
                        </a:spcBef>
                      </a:pPr>
                      <a:r>
                        <a:rPr sz="1000" spc="-5">
                          <a:solidFill>
                            <a:srgbClr val="585858"/>
                          </a:solidFill>
                          <a:latin typeface="微软雅黑"/>
                          <a:cs typeface="微软雅黑"/>
                        </a:rPr>
                        <a:t>19.0%</a:t>
                      </a:r>
                      <a:endParaRPr sz="1000">
                        <a:latin typeface="微软雅黑"/>
                        <a:cs typeface="微软雅黑"/>
                      </a:endParaRPr>
                    </a:p>
                  </a:txBody>
                  <a:tcPr marL="0" marR="0" marT="134620" marB="0">
                    <a:solidFill>
                      <a:srgbClr val="64AE45"/>
                    </a:solidFill>
                  </a:tcPr>
                </a:tc>
                <a:tc vMerge="1">
                  <a:txBody>
                    <a:bodyPr vert="horz" wrap="square"/>
                    <a:lstStyle/>
                    <a:p>
                      <a:endParaRPr/>
                    </a:p>
                  </a:txBody>
                  <a:tcPr marL="0" marR="0" marT="0" marB="0">
                    <a:lnT w="3175">
                      <a:solidFill>
                        <a:srgbClr val="D9D9D9"/>
                      </a:solidFill>
                      <a:prstDash val="solid"/>
                    </a:lnT>
                    <a:lnB w="3175">
                      <a:solidFill>
                        <a:srgbClr val="585858"/>
                      </a:solidFill>
                      <a:prstDash val="solid"/>
                    </a:lnB>
                  </a:tcPr>
                </a:tc>
                <a:tc vMerge="1">
                  <a:txBody>
                    <a:bodyPr vert="horz" wrap="square"/>
                    <a:lstStyle/>
                    <a:p>
                      <a:endParaRPr/>
                    </a:p>
                  </a:txBody>
                  <a:tcPr marL="0" marR="0" marT="5715" marB="0">
                    <a:solidFill>
                      <a:srgbClr val="64AE45"/>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5"/>
                  </a:ext>
                </a:extLst>
              </a:tr>
              <a:tr h="345186">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3810" marB="0">
                    <a:solidFill>
                      <a:srgbClr val="64AE45"/>
                    </a:solidFill>
                  </a:tcPr>
                </a:tc>
                <a:tc vMerge="1">
                  <a:txBody>
                    <a:bodyPr vert="horz" wrap="square"/>
                    <a:lstStyle/>
                    <a:p>
                      <a:endParaRPr/>
                    </a:p>
                  </a:txBody>
                  <a:tcPr marL="0" marR="0" marT="0" marB="0">
                    <a:lnT w="38100">
                      <a:solidFill>
                        <a:srgbClr val="D9D9D9"/>
                      </a:solidFill>
                      <a:prstDash val="solid"/>
                    </a:lnT>
                    <a:lnB w="38100">
                      <a:solidFill>
                        <a:srgbClr val="D9D9D9"/>
                      </a:solidFill>
                      <a:prstDash val="solid"/>
                    </a:lnB>
                  </a:tcPr>
                </a:tc>
                <a:tc vMerge="1">
                  <a:txBody>
                    <a:bodyPr vert="horz" wrap="square"/>
                    <a:lstStyle/>
                    <a:p>
                      <a:endParaRPr/>
                    </a:p>
                  </a:txBody>
                  <a:tcPr marL="0" marR="0" marT="134620" marB="0">
                    <a:solidFill>
                      <a:srgbClr val="64AE45"/>
                    </a:solidFill>
                  </a:tcPr>
                </a:tc>
                <a:tc vMerge="1">
                  <a:txBody>
                    <a:bodyPr vert="horz" wrap="square"/>
                    <a:lstStyle/>
                    <a:p>
                      <a:endParaRPr/>
                    </a:p>
                  </a:txBody>
                  <a:tcPr marL="0" marR="0" marT="0" marB="0">
                    <a:lnT w="3175">
                      <a:solidFill>
                        <a:srgbClr val="D9D9D9"/>
                      </a:solidFill>
                      <a:prstDash val="solid"/>
                    </a:lnT>
                    <a:lnB w="3175">
                      <a:solidFill>
                        <a:srgbClr val="585858"/>
                      </a:solidFill>
                      <a:prstDash val="solid"/>
                    </a:lnB>
                  </a:tcPr>
                </a:tc>
                <a:tc rowSpan="2">
                  <a:txBody>
                    <a:bodyPr vert="horz" wrap="square"/>
                    <a:lstStyle/>
                    <a:p>
                      <a:pPr>
                        <a:lnSpc>
                          <a:spcPct val="100000"/>
                        </a:lnSpc>
                      </a:pPr>
                      <a:endParaRPr sz="1300">
                        <a:latin typeface="Times New Roman"/>
                        <a:cs typeface="Times New Roman"/>
                      </a:endParaRPr>
                    </a:p>
                    <a:p>
                      <a:pPr>
                        <a:lnSpc>
                          <a:spcPct val="100000"/>
                        </a:lnSpc>
                        <a:spcBef>
                          <a:spcPts val="35"/>
                        </a:spcBef>
                      </a:pPr>
                      <a:endParaRPr sz="1250">
                        <a:latin typeface="Times New Roman"/>
                        <a:cs typeface="Times New Roman"/>
                      </a:endParaRPr>
                    </a:p>
                    <a:p>
                      <a:pPr marL="322580">
                        <a:lnSpc>
                          <a:spcPct val="100000"/>
                        </a:lnSpc>
                      </a:pPr>
                      <a:r>
                        <a:rPr sz="1000" spc="-5">
                          <a:solidFill>
                            <a:srgbClr val="585858"/>
                          </a:solidFill>
                          <a:latin typeface="微软雅黑"/>
                          <a:cs typeface="微软雅黑"/>
                        </a:rPr>
                        <a:t>38.3%</a:t>
                      </a:r>
                      <a:endParaRPr sz="1000">
                        <a:latin typeface="微软雅黑"/>
                        <a:cs typeface="微软雅黑"/>
                      </a:endParaRPr>
                    </a:p>
                  </a:txBody>
                  <a:tcPr marL="0" marR="0" marT="0" marB="0">
                    <a:solidFill>
                      <a:srgbClr val="8AC53E"/>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6"/>
                  </a:ext>
                </a:extLst>
              </a:tr>
              <a:tr h="564641">
                <a:tc vMerge="1">
                  <a:txBody>
                    <a:bodyPr vert="horz" wrap="square"/>
                    <a:lstStyle/>
                    <a:p>
                      <a:endParaRPr/>
                    </a:p>
                  </a:txBody>
                  <a:tcPr marL="0" marR="0" marT="0" marB="0">
                    <a:lnB w="3175">
                      <a:solidFill>
                        <a:srgbClr val="585858"/>
                      </a:solidFill>
                      <a:prstDash val="solid"/>
                    </a:lnB>
                  </a:tcPr>
                </a:tc>
                <a:tc>
                  <a:txBody>
                    <a:bodyPr vert="horz" wrap="square"/>
                    <a:lstStyle/>
                    <a:p>
                      <a:pPr>
                        <a:lnSpc>
                          <a:spcPct val="100000"/>
                        </a:lnSpc>
                        <a:spcBef>
                          <a:spcPts val="50"/>
                        </a:spcBef>
                      </a:pPr>
                      <a:endParaRPr sz="1450">
                        <a:latin typeface="Times New Roman"/>
                        <a:cs typeface="Times New Roman"/>
                      </a:endParaRPr>
                    </a:p>
                    <a:p>
                      <a:pPr marL="635" algn="ctr">
                        <a:lnSpc>
                          <a:spcPct val="100000"/>
                        </a:lnSpc>
                      </a:pPr>
                      <a:r>
                        <a:rPr sz="1000" spc="-5">
                          <a:solidFill>
                            <a:srgbClr val="585858"/>
                          </a:solidFill>
                          <a:latin typeface="微软雅黑"/>
                          <a:cs typeface="微软雅黑"/>
                        </a:rPr>
                        <a:t>23.5%</a:t>
                      </a:r>
                      <a:endParaRPr sz="1000">
                        <a:latin typeface="微软雅黑"/>
                        <a:cs typeface="微软雅黑"/>
                      </a:endParaRPr>
                    </a:p>
                  </a:txBody>
                  <a:tcPr marL="0" marR="0" marT="6350" marB="0">
                    <a:solidFill>
                      <a:srgbClr val="8AC53E"/>
                    </a:solidFill>
                  </a:tcPr>
                </a:tc>
                <a:tc rowSpan="3">
                  <a:txBody>
                    <a:bodyPr vert="horz" wrap="square"/>
                    <a:lstStyle/>
                    <a:p>
                      <a:pPr>
                        <a:lnSpc>
                          <a:spcPct val="100000"/>
                        </a:lnSpc>
                      </a:pPr>
                      <a:endParaRPr sz="1200">
                        <a:latin typeface="Times New Roman"/>
                        <a:cs typeface="Times New Roman"/>
                      </a:endParaRPr>
                    </a:p>
                  </a:txBody>
                  <a:tcPr marL="0" marR="0" marT="0" marB="0">
                    <a:lnT w="38100">
                      <a:solidFill>
                        <a:srgbClr val="D9D9D9"/>
                      </a:solidFill>
                      <a:prstDash val="solid"/>
                    </a:lnT>
                    <a:lnB w="3175">
                      <a:solidFill>
                        <a:srgbClr val="585858"/>
                      </a:solidFill>
                      <a:prstDash val="solid"/>
                    </a:lnB>
                  </a:tcPr>
                </a:tc>
                <a:tc rowSpan="2">
                  <a:txBody>
                    <a:bodyPr vert="horz" wrap="square"/>
                    <a:lstStyle/>
                    <a:p>
                      <a:pPr>
                        <a:lnSpc>
                          <a:spcPct val="100000"/>
                        </a:lnSpc>
                        <a:spcBef>
                          <a:spcPts val="50"/>
                        </a:spcBef>
                      </a:pPr>
                      <a:endParaRPr sz="1650">
                        <a:latin typeface="Times New Roman"/>
                        <a:cs typeface="Times New Roman"/>
                      </a:endParaRPr>
                    </a:p>
                    <a:p>
                      <a:pPr marL="322580">
                        <a:lnSpc>
                          <a:spcPct val="100000"/>
                        </a:lnSpc>
                      </a:pPr>
                      <a:r>
                        <a:rPr sz="1000" spc="-5">
                          <a:solidFill>
                            <a:srgbClr val="585858"/>
                          </a:solidFill>
                          <a:latin typeface="微软雅黑"/>
                          <a:cs typeface="微软雅黑"/>
                        </a:rPr>
                        <a:t>28.5%</a:t>
                      </a:r>
                      <a:endParaRPr sz="1000">
                        <a:latin typeface="微软雅黑"/>
                        <a:cs typeface="微软雅黑"/>
                      </a:endParaRPr>
                    </a:p>
                  </a:txBody>
                  <a:tcPr marL="0" marR="0" marT="6350" marB="0">
                    <a:solidFill>
                      <a:srgbClr val="8AC53E"/>
                    </a:solidFill>
                  </a:tcPr>
                </a:tc>
                <a:tc vMerge="1">
                  <a:txBody>
                    <a:bodyPr vert="horz" wrap="square"/>
                    <a:lstStyle/>
                    <a:p>
                      <a:endParaRPr/>
                    </a:p>
                  </a:txBody>
                  <a:tcPr marL="0" marR="0" marT="0" marB="0">
                    <a:lnT w="3175">
                      <a:solidFill>
                        <a:srgbClr val="D9D9D9"/>
                      </a:solidFill>
                      <a:prstDash val="solid"/>
                    </a:lnT>
                    <a:lnB w="3175">
                      <a:solidFill>
                        <a:srgbClr val="585858"/>
                      </a:solidFill>
                      <a:prstDash val="solid"/>
                    </a:lnB>
                  </a:tcPr>
                </a:tc>
                <a:tc vMerge="1">
                  <a:txBody>
                    <a:bodyPr vert="horz" wrap="square"/>
                    <a:lstStyle/>
                    <a:p>
                      <a:endParaRPr/>
                    </a:p>
                  </a:txBody>
                  <a:tcPr marL="0" marR="0" marT="0" marB="0">
                    <a:solidFill>
                      <a:srgbClr val="8AC53E"/>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7"/>
                  </a:ext>
                </a:extLst>
              </a:tr>
              <a:tr h="94487">
                <a:tc vMerge="1">
                  <a:txBody>
                    <a:bodyPr vert="horz" wrap="square"/>
                    <a:lstStyle/>
                    <a:p>
                      <a:endParaRPr/>
                    </a:p>
                  </a:txBody>
                  <a:tcPr marL="0" marR="0" marT="0" marB="0">
                    <a:lnB w="3175">
                      <a:solidFill>
                        <a:srgbClr val="585858"/>
                      </a:solidFill>
                      <a:prstDash val="solid"/>
                    </a:lnB>
                  </a:tcPr>
                </a:tc>
                <a:tc rowSpan="2">
                  <a:txBody>
                    <a:bodyPr vert="horz" wrap="square"/>
                    <a:lstStyle/>
                    <a:p>
                      <a:pPr algn="ctr">
                        <a:lnSpc>
                          <a:spcPct val="100000"/>
                        </a:lnSpc>
                        <a:spcBef>
                          <a:spcPts val="340"/>
                        </a:spcBef>
                      </a:pPr>
                      <a:r>
                        <a:rPr sz="1000" spc="-5">
                          <a:solidFill>
                            <a:srgbClr val="585858"/>
                          </a:solidFill>
                          <a:latin typeface="微软雅黑"/>
                          <a:cs typeface="微软雅黑"/>
                        </a:rPr>
                        <a:t>9.5%</a:t>
                      </a:r>
                      <a:endParaRPr sz="1000">
                        <a:latin typeface="微软雅黑"/>
                        <a:cs typeface="微软雅黑"/>
                      </a:endParaRPr>
                    </a:p>
                  </a:txBody>
                  <a:tcPr marL="0" marR="0" marT="43180" marB="0">
                    <a:lnB w="3175">
                      <a:solidFill>
                        <a:srgbClr val="585858"/>
                      </a:solidFill>
                      <a:prstDash val="solid"/>
                    </a:lnB>
                    <a:solidFill>
                      <a:srgbClr val="B1D234"/>
                    </a:solidFill>
                  </a:tcPr>
                </a:tc>
                <a:tc vMerge="1">
                  <a:txBody>
                    <a:bodyPr vert="horz" wrap="square"/>
                    <a:lstStyle/>
                    <a:p>
                      <a:endParaRPr/>
                    </a:p>
                  </a:txBody>
                  <a:tcPr marL="0" marR="0" marT="0" marB="0">
                    <a:lnT w="38100">
                      <a:solidFill>
                        <a:srgbClr val="D9D9D9"/>
                      </a:solidFill>
                      <a:prstDash val="solid"/>
                    </a:lnT>
                    <a:lnB w="3175">
                      <a:solidFill>
                        <a:srgbClr val="585858"/>
                      </a:solidFill>
                      <a:prstDash val="solid"/>
                    </a:lnB>
                  </a:tcPr>
                </a:tc>
                <a:tc vMerge="1">
                  <a:txBody>
                    <a:bodyPr vert="horz" wrap="square"/>
                    <a:lstStyle/>
                    <a:p>
                      <a:endParaRPr/>
                    </a:p>
                  </a:txBody>
                  <a:tcPr marL="0" marR="0" marT="6350" marB="0">
                    <a:solidFill>
                      <a:srgbClr val="8AC53E"/>
                    </a:solidFill>
                  </a:tcPr>
                </a:tc>
                <a:tc vMerge="1">
                  <a:txBody>
                    <a:bodyPr vert="horz" wrap="square"/>
                    <a:lstStyle/>
                    <a:p>
                      <a:endParaRPr/>
                    </a:p>
                  </a:txBody>
                  <a:tcPr marL="0" marR="0" marT="0" marB="0">
                    <a:lnT w="3175">
                      <a:solidFill>
                        <a:srgbClr val="D9D9D9"/>
                      </a:solidFill>
                      <a:prstDash val="solid"/>
                    </a:lnT>
                    <a:lnB w="3175">
                      <a:solidFill>
                        <a:srgbClr val="585858"/>
                      </a:solidFill>
                      <a:prstDash val="solid"/>
                    </a:lnB>
                  </a:tcPr>
                </a:tc>
                <a:tc rowSpan="2">
                  <a:txBody>
                    <a:bodyPr vert="horz" wrap="square"/>
                    <a:lstStyle/>
                    <a:p>
                      <a:pPr marL="322580">
                        <a:lnSpc>
                          <a:spcPct val="100000"/>
                        </a:lnSpc>
                        <a:spcBef>
                          <a:spcPts val="295"/>
                        </a:spcBef>
                      </a:pPr>
                      <a:r>
                        <a:rPr sz="1000" spc="-5">
                          <a:solidFill>
                            <a:srgbClr val="585858"/>
                          </a:solidFill>
                          <a:latin typeface="微软雅黑"/>
                          <a:cs typeface="微软雅黑"/>
                        </a:rPr>
                        <a:t>10.0%</a:t>
                      </a:r>
                      <a:endParaRPr sz="1000">
                        <a:latin typeface="微软雅黑"/>
                        <a:cs typeface="微软雅黑"/>
                      </a:endParaRPr>
                    </a:p>
                  </a:txBody>
                  <a:tcPr marL="0" marR="0" marT="37465" marB="0">
                    <a:lnB w="3175">
                      <a:solidFill>
                        <a:srgbClr val="585858"/>
                      </a:solidFill>
                      <a:prstDash val="solid"/>
                    </a:lnB>
                    <a:solidFill>
                      <a:srgbClr val="B1D234"/>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8"/>
                  </a:ext>
                </a:extLst>
              </a:tr>
              <a:tr h="135636">
                <a:tc vMerge="1">
                  <a:txBody>
                    <a:bodyPr vert="horz" wrap="square"/>
                    <a:lstStyle/>
                    <a:p>
                      <a:endParaRPr/>
                    </a:p>
                  </a:txBody>
                  <a:tcPr marL="0" marR="0" marT="0" marB="0">
                    <a:lnB w="3175">
                      <a:solidFill>
                        <a:srgbClr val="585858"/>
                      </a:solidFill>
                      <a:prstDash val="solid"/>
                    </a:lnB>
                  </a:tcPr>
                </a:tc>
                <a:tc vMerge="1">
                  <a:txBody>
                    <a:bodyPr vert="horz" wrap="square"/>
                    <a:lstStyle/>
                    <a:p>
                      <a:endParaRPr/>
                    </a:p>
                  </a:txBody>
                  <a:tcPr marL="0" marR="0" marT="43180" marB="0">
                    <a:lnB w="3175">
                      <a:solidFill>
                        <a:srgbClr val="585858"/>
                      </a:solidFill>
                      <a:prstDash val="solid"/>
                    </a:lnB>
                    <a:solidFill>
                      <a:srgbClr val="B1D234"/>
                    </a:solidFill>
                  </a:tcPr>
                </a:tc>
                <a:tc vMerge="1">
                  <a:txBody>
                    <a:bodyPr vert="horz" wrap="square"/>
                    <a:lstStyle/>
                    <a:p>
                      <a:endParaRPr/>
                    </a:p>
                  </a:txBody>
                  <a:tcPr marL="0" marR="0" marT="0" marB="0">
                    <a:lnT w="38100">
                      <a:solidFill>
                        <a:srgbClr val="D9D9D9"/>
                      </a:solidFill>
                      <a:prstDash val="solid"/>
                    </a:lnT>
                    <a:lnB w="3175">
                      <a:solidFill>
                        <a:srgbClr val="585858"/>
                      </a:solidFill>
                      <a:prstDash val="solid"/>
                    </a:lnB>
                  </a:tcPr>
                </a:tc>
                <a:tc>
                  <a:txBody>
                    <a:bodyPr vert="horz" wrap="square"/>
                    <a:lstStyle/>
                    <a:p>
                      <a:pPr marL="635" algn="ctr">
                        <a:lnSpc>
                          <a:spcPts val="969"/>
                        </a:lnSpc>
                      </a:pPr>
                      <a:r>
                        <a:rPr sz="1000" spc="-5">
                          <a:solidFill>
                            <a:srgbClr val="585858"/>
                          </a:solidFill>
                          <a:latin typeface="微软雅黑"/>
                          <a:cs typeface="微软雅黑"/>
                        </a:rPr>
                        <a:t>5.8%</a:t>
                      </a:r>
                      <a:endParaRPr sz="1000">
                        <a:latin typeface="微软雅黑"/>
                        <a:cs typeface="微软雅黑"/>
                      </a:endParaRPr>
                    </a:p>
                  </a:txBody>
                  <a:tcPr marL="0" marR="0" marT="0" marB="0">
                    <a:lnB w="3175">
                      <a:solidFill>
                        <a:srgbClr val="585858"/>
                      </a:solidFill>
                      <a:prstDash val="solid"/>
                    </a:lnB>
                    <a:solidFill>
                      <a:srgbClr val="B1D234"/>
                    </a:solidFill>
                  </a:tcPr>
                </a:tc>
                <a:tc vMerge="1">
                  <a:txBody>
                    <a:bodyPr vert="horz" wrap="square"/>
                    <a:lstStyle/>
                    <a:p>
                      <a:endParaRPr/>
                    </a:p>
                  </a:txBody>
                  <a:tcPr marL="0" marR="0" marT="0" marB="0">
                    <a:lnT w="3175">
                      <a:solidFill>
                        <a:srgbClr val="D9D9D9"/>
                      </a:solidFill>
                      <a:prstDash val="solid"/>
                    </a:lnT>
                    <a:lnB w="3175">
                      <a:solidFill>
                        <a:srgbClr val="585858"/>
                      </a:solidFill>
                      <a:prstDash val="solid"/>
                    </a:lnB>
                  </a:tcPr>
                </a:tc>
                <a:tc vMerge="1">
                  <a:txBody>
                    <a:bodyPr vert="horz" wrap="square"/>
                    <a:lstStyle/>
                    <a:p>
                      <a:endParaRPr/>
                    </a:p>
                  </a:txBody>
                  <a:tcPr marL="0" marR="0" marT="37465" marB="0">
                    <a:lnB w="3175">
                      <a:solidFill>
                        <a:srgbClr val="585858"/>
                      </a:solidFill>
                      <a:prstDash val="solid"/>
                    </a:lnB>
                    <a:solidFill>
                      <a:srgbClr val="B1D234"/>
                    </a:solidFill>
                  </a:tcPr>
                </a:tc>
                <a:tc vMerge="1">
                  <a:txBody>
                    <a:bodyPr vert="horz" wrap="square"/>
                    <a:lstStyle/>
                    <a:p>
                      <a:endParaRPr/>
                    </a:p>
                  </a:txBody>
                  <a:tcPr marL="0" marR="0" marT="0" marB="0">
                    <a:lnB w="3175">
                      <a:solidFill>
                        <a:srgbClr val="585858"/>
                      </a:solidFill>
                      <a:prstDash val="solid"/>
                    </a:lnB>
                  </a:tcPr>
                </a:tc>
                <a:extLst>
                  <a:ext uri="{0D108BD9-81ED-4DB2-BD59-A6C34878D82A}">
                    <a16:rowId xmlns:a16="http://schemas.microsoft.com/office/drawing/2014/main" val="10009"/>
                  </a:ext>
                </a:extLst>
              </a:tr>
            </a:tbl>
          </a:graphicData>
        </a:graphic>
      </p:graphicFrame>
      <p:sp>
        <p:nvSpPr>
          <p:cNvPr id="24" name="object 24"/>
          <p:cNvSpPr txBox="1"/>
          <p:nvPr/>
        </p:nvSpPr>
        <p:spPr>
          <a:xfrm>
            <a:off x="7027291" y="5488025"/>
            <a:ext cx="98869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3-6岁（幼儿园）</a:t>
            </a:r>
            <a:endParaRPr sz="1000">
              <a:latin typeface="微软雅黑"/>
              <a:cs typeface="微软雅黑"/>
            </a:endParaRPr>
          </a:p>
        </p:txBody>
      </p:sp>
      <p:sp>
        <p:nvSpPr>
          <p:cNvPr id="25" name="object 25"/>
          <p:cNvSpPr txBox="1"/>
          <p:nvPr/>
        </p:nvSpPr>
        <p:spPr>
          <a:xfrm>
            <a:off x="8671686" y="5488025"/>
            <a:ext cx="9372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6-12岁（小学）</a:t>
            </a:r>
            <a:endParaRPr sz="1000">
              <a:latin typeface="微软雅黑"/>
              <a:cs typeface="微软雅黑"/>
            </a:endParaRPr>
          </a:p>
        </p:txBody>
      </p:sp>
      <p:sp>
        <p:nvSpPr>
          <p:cNvPr id="26" name="object 26"/>
          <p:cNvSpPr txBox="1"/>
          <p:nvPr/>
        </p:nvSpPr>
        <p:spPr>
          <a:xfrm>
            <a:off x="10252075" y="5488025"/>
            <a:ext cx="10115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12-18岁（中学）</a:t>
            </a:r>
            <a:endParaRPr sz="1000">
              <a:latin typeface="微软雅黑"/>
              <a:cs typeface="微软雅黑"/>
            </a:endParaRPr>
          </a:p>
        </p:txBody>
      </p:sp>
      <p:sp>
        <p:nvSpPr>
          <p:cNvPr id="27" name="object 27"/>
          <p:cNvSpPr txBox="1"/>
          <p:nvPr/>
        </p:nvSpPr>
        <p:spPr>
          <a:xfrm>
            <a:off x="1407413" y="5809284"/>
            <a:ext cx="47053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b="1" spc="-10">
                <a:solidFill>
                  <a:srgbClr val="404040"/>
                </a:solidFill>
                <a:latin typeface="微软雅黑"/>
                <a:cs typeface="微软雅黑"/>
              </a:rPr>
              <a:t>2</a:t>
            </a:r>
            <a:r>
              <a:rPr sz="1000" b="1" spc="-5">
                <a:solidFill>
                  <a:srgbClr val="404040"/>
                </a:solidFill>
                <a:latin typeface="微软雅黑"/>
                <a:cs typeface="微软雅黑"/>
              </a:rPr>
              <a:t>.</a:t>
            </a:r>
            <a:r>
              <a:rPr sz="1000" b="1" spc="-10">
                <a:solidFill>
                  <a:srgbClr val="585858"/>
                </a:solidFill>
                <a:latin typeface="微软雅黑"/>
                <a:cs typeface="微软雅黑"/>
              </a:rPr>
              <a:t>1小时</a:t>
            </a:r>
            <a:endParaRPr sz="1000">
              <a:latin typeface="微软雅黑"/>
              <a:cs typeface="微软雅黑"/>
            </a:endParaRPr>
          </a:p>
        </p:txBody>
      </p:sp>
      <p:sp>
        <p:nvSpPr>
          <p:cNvPr id="28" name="object 28"/>
          <p:cNvSpPr txBox="1"/>
          <p:nvPr/>
        </p:nvSpPr>
        <p:spPr>
          <a:xfrm>
            <a:off x="2955417" y="5809284"/>
            <a:ext cx="47053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b="1" spc="-10">
                <a:solidFill>
                  <a:srgbClr val="404040"/>
                </a:solidFill>
                <a:latin typeface="微软雅黑"/>
                <a:cs typeface="微软雅黑"/>
              </a:rPr>
              <a:t>2</a:t>
            </a:r>
            <a:r>
              <a:rPr sz="1000" b="1" spc="-5">
                <a:solidFill>
                  <a:srgbClr val="404040"/>
                </a:solidFill>
                <a:latin typeface="微软雅黑"/>
                <a:cs typeface="微软雅黑"/>
              </a:rPr>
              <a:t>.</a:t>
            </a:r>
            <a:r>
              <a:rPr sz="1000" b="1" spc="-10">
                <a:solidFill>
                  <a:srgbClr val="585858"/>
                </a:solidFill>
                <a:latin typeface="微软雅黑"/>
                <a:cs typeface="微软雅黑"/>
              </a:rPr>
              <a:t>1小时</a:t>
            </a:r>
            <a:endParaRPr sz="1000">
              <a:latin typeface="微软雅黑"/>
              <a:cs typeface="微软雅黑"/>
            </a:endParaRPr>
          </a:p>
        </p:txBody>
      </p:sp>
      <p:sp>
        <p:nvSpPr>
          <p:cNvPr id="29" name="object 29"/>
          <p:cNvSpPr txBox="1"/>
          <p:nvPr/>
        </p:nvSpPr>
        <p:spPr>
          <a:xfrm>
            <a:off x="8925306" y="5809284"/>
            <a:ext cx="47053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b="1" spc="-10">
                <a:solidFill>
                  <a:srgbClr val="585858"/>
                </a:solidFill>
                <a:latin typeface="微软雅黑"/>
                <a:cs typeface="微软雅黑"/>
              </a:rPr>
              <a:t>3</a:t>
            </a:r>
            <a:r>
              <a:rPr sz="1000" b="1" spc="-5">
                <a:solidFill>
                  <a:srgbClr val="585858"/>
                </a:solidFill>
                <a:latin typeface="微软雅黑"/>
                <a:cs typeface="微软雅黑"/>
              </a:rPr>
              <a:t>.</a:t>
            </a:r>
            <a:r>
              <a:rPr sz="1000" b="1" spc="-10">
                <a:solidFill>
                  <a:srgbClr val="585858"/>
                </a:solidFill>
                <a:latin typeface="微软雅黑"/>
                <a:cs typeface="微软雅黑"/>
              </a:rPr>
              <a:t>1小时</a:t>
            </a:r>
            <a:endParaRPr sz="1000">
              <a:latin typeface="微软雅黑"/>
              <a:cs typeface="微软雅黑"/>
            </a:endParaRPr>
          </a:p>
        </p:txBody>
      </p:sp>
      <p:sp>
        <p:nvSpPr>
          <p:cNvPr id="30" name="object 30"/>
          <p:cNvSpPr txBox="1"/>
          <p:nvPr/>
        </p:nvSpPr>
        <p:spPr>
          <a:xfrm>
            <a:off x="10475721" y="5809284"/>
            <a:ext cx="47053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b="1" spc="-10">
                <a:solidFill>
                  <a:srgbClr val="585858"/>
                </a:solidFill>
                <a:latin typeface="微软雅黑"/>
                <a:cs typeface="微软雅黑"/>
              </a:rPr>
              <a:t>2</a:t>
            </a:r>
            <a:r>
              <a:rPr sz="1000" b="1" spc="-5">
                <a:solidFill>
                  <a:srgbClr val="585858"/>
                </a:solidFill>
                <a:latin typeface="微软雅黑"/>
                <a:cs typeface="微软雅黑"/>
              </a:rPr>
              <a:t>.</a:t>
            </a:r>
            <a:r>
              <a:rPr sz="1000" b="1" spc="-10">
                <a:solidFill>
                  <a:srgbClr val="585858"/>
                </a:solidFill>
                <a:latin typeface="微软雅黑"/>
                <a:cs typeface="微软雅黑"/>
              </a:rPr>
              <a:t>7小时</a:t>
            </a:r>
            <a:endParaRPr sz="1000">
              <a:latin typeface="微软雅黑"/>
              <a:cs typeface="微软雅黑"/>
            </a:endParaRPr>
          </a:p>
        </p:txBody>
      </p:sp>
      <p:sp>
        <p:nvSpPr>
          <p:cNvPr id="31" name="object 31"/>
          <p:cNvSpPr/>
          <p:nvPr/>
        </p:nvSpPr>
        <p:spPr>
          <a:xfrm>
            <a:off x="6909054" y="6151626"/>
            <a:ext cx="70485" cy="70485"/>
          </a:xfrm>
          <a:custGeom>
            <a:rect l="l" t="t" r="r" b="b"/>
            <a:pathLst>
              <a:path w="70484" h="70485">
                <a:moveTo>
                  <a:pt x="0" y="70104"/>
                </a:moveTo>
                <a:lnTo>
                  <a:pt x="70103" y="70104"/>
                </a:lnTo>
                <a:lnTo>
                  <a:pt x="70103" y="0"/>
                </a:lnTo>
                <a:lnTo>
                  <a:pt x="0" y="0"/>
                </a:lnTo>
                <a:lnTo>
                  <a:pt x="0" y="70104"/>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6909054" y="6151626"/>
            <a:ext cx="70485" cy="70485"/>
          </a:xfrm>
          <a:custGeom>
            <a:rect l="l" t="t" r="r" b="b"/>
            <a:pathLst>
              <a:path w="70484" h="70485">
                <a:moveTo>
                  <a:pt x="0" y="70104"/>
                </a:moveTo>
                <a:lnTo>
                  <a:pt x="70103" y="70104"/>
                </a:lnTo>
                <a:lnTo>
                  <a:pt x="70103" y="0"/>
                </a:lnTo>
                <a:lnTo>
                  <a:pt x="0" y="0"/>
                </a:lnTo>
                <a:lnTo>
                  <a:pt x="0" y="70104"/>
                </a:lnTo>
                <a:close/>
              </a:path>
            </a:pathLst>
          </a:custGeom>
          <a:ln w="25908">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txBox="1"/>
          <p:nvPr/>
        </p:nvSpPr>
        <p:spPr>
          <a:xfrm>
            <a:off x="7095870" y="5809284"/>
            <a:ext cx="739140" cy="461009"/>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0670">
              <a:lnSpc>
                <a:spcPct val="100000"/>
              </a:lnSpc>
              <a:spcBef>
                <a:spcPts val="95"/>
              </a:spcBef>
            </a:pPr>
            <a:r>
              <a:rPr sz="1000" b="1" spc="-10">
                <a:solidFill>
                  <a:srgbClr val="585858"/>
                </a:solidFill>
                <a:latin typeface="微软雅黑"/>
                <a:cs typeface="微软雅黑"/>
              </a:rPr>
              <a:t>3</a:t>
            </a:r>
            <a:r>
              <a:rPr sz="1000" b="1" spc="-5">
                <a:solidFill>
                  <a:srgbClr val="585858"/>
                </a:solidFill>
                <a:latin typeface="微软雅黑"/>
                <a:cs typeface="微软雅黑"/>
              </a:rPr>
              <a:t>.</a:t>
            </a:r>
            <a:r>
              <a:rPr sz="1000" b="1" spc="-10">
                <a:solidFill>
                  <a:srgbClr val="585858"/>
                </a:solidFill>
                <a:latin typeface="微软雅黑"/>
                <a:cs typeface="微软雅黑"/>
              </a:rPr>
              <a:t>2小时</a:t>
            </a:r>
            <a:endParaRPr sz="1000">
              <a:latin typeface="微软雅黑"/>
              <a:cs typeface="微软雅黑"/>
            </a:endParaRPr>
          </a:p>
          <a:p>
            <a:pPr marL="12700">
              <a:lnSpc>
                <a:spcPct val="100000"/>
              </a:lnSpc>
              <a:spcBef>
                <a:spcPts val="1035"/>
              </a:spcBef>
            </a:pPr>
            <a:r>
              <a:rPr sz="1000" spc="-5">
                <a:solidFill>
                  <a:srgbClr val="585858"/>
                </a:solidFill>
                <a:latin typeface="微软雅黑"/>
                <a:cs typeface="微软雅黑"/>
              </a:rPr>
              <a:t>3-4小时</a:t>
            </a:r>
            <a:endParaRPr sz="1000">
              <a:latin typeface="微软雅黑"/>
              <a:cs typeface="微软雅黑"/>
            </a:endParaRPr>
          </a:p>
        </p:txBody>
      </p:sp>
      <p:sp>
        <p:nvSpPr>
          <p:cNvPr id="34" name="object 34"/>
          <p:cNvSpPr/>
          <p:nvPr/>
        </p:nvSpPr>
        <p:spPr>
          <a:xfrm>
            <a:off x="4703826" y="6151626"/>
            <a:ext cx="70485" cy="70485"/>
          </a:xfrm>
          <a:custGeom>
            <a:rect l="l" t="t" r="r" b="b"/>
            <a:pathLst>
              <a:path w="70485" h="70485">
                <a:moveTo>
                  <a:pt x="0" y="70104"/>
                </a:moveTo>
                <a:lnTo>
                  <a:pt x="70103" y="70104"/>
                </a:lnTo>
                <a:lnTo>
                  <a:pt x="70103" y="0"/>
                </a:lnTo>
                <a:lnTo>
                  <a:pt x="0" y="0"/>
                </a:lnTo>
                <a:lnTo>
                  <a:pt x="0" y="70104"/>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4703826" y="6151626"/>
            <a:ext cx="70485" cy="70485"/>
          </a:xfrm>
          <a:custGeom>
            <a:rect l="l" t="t" r="r" b="b"/>
            <a:pathLst>
              <a:path w="70485" h="70485">
                <a:moveTo>
                  <a:pt x="0" y="70104"/>
                </a:moveTo>
                <a:lnTo>
                  <a:pt x="70103" y="70104"/>
                </a:lnTo>
                <a:lnTo>
                  <a:pt x="70103" y="0"/>
                </a:lnTo>
                <a:lnTo>
                  <a:pt x="0" y="0"/>
                </a:lnTo>
                <a:lnTo>
                  <a:pt x="0" y="70104"/>
                </a:lnTo>
                <a:close/>
              </a:path>
            </a:pathLst>
          </a:custGeom>
          <a:ln w="25908">
            <a:solidFill>
              <a:srgbClr val="8AC53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txBox="1"/>
          <p:nvPr/>
        </p:nvSpPr>
        <p:spPr>
          <a:xfrm>
            <a:off x="4533138" y="5809284"/>
            <a:ext cx="812800" cy="461009"/>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b="1" spc="-5">
                <a:solidFill>
                  <a:srgbClr val="585858"/>
                </a:solidFill>
                <a:latin typeface="微软雅黑"/>
                <a:cs typeface="微软雅黑"/>
              </a:rPr>
              <a:t>1.8</a:t>
            </a:r>
            <a:r>
              <a:rPr sz="1000" b="1" spc="-10">
                <a:solidFill>
                  <a:srgbClr val="585858"/>
                </a:solidFill>
                <a:latin typeface="微软雅黑"/>
                <a:cs typeface="微软雅黑"/>
              </a:rPr>
              <a:t>小时</a:t>
            </a:r>
            <a:endParaRPr sz="1000">
              <a:latin typeface="微软雅黑"/>
              <a:cs typeface="微软雅黑"/>
            </a:endParaRPr>
          </a:p>
          <a:p>
            <a:pPr marL="342265">
              <a:lnSpc>
                <a:spcPct val="100000"/>
              </a:lnSpc>
              <a:spcBef>
                <a:spcPts val="1035"/>
              </a:spcBef>
            </a:pPr>
            <a:r>
              <a:rPr sz="1000" spc="-5">
                <a:solidFill>
                  <a:srgbClr val="585858"/>
                </a:solidFill>
                <a:latin typeface="微软雅黑"/>
                <a:cs typeface="微软雅黑"/>
              </a:rPr>
              <a:t>1-2小时</a:t>
            </a:r>
            <a:endParaRPr sz="1000">
              <a:latin typeface="微软雅黑"/>
              <a:cs typeface="微软雅黑"/>
            </a:endParaRPr>
          </a:p>
        </p:txBody>
      </p:sp>
      <p:sp>
        <p:nvSpPr>
          <p:cNvPr id="37" name="object 37"/>
          <p:cNvSpPr/>
          <p:nvPr/>
        </p:nvSpPr>
        <p:spPr>
          <a:xfrm>
            <a:off x="3257550" y="6151626"/>
            <a:ext cx="70485" cy="70485"/>
          </a:xfrm>
          <a:custGeom>
            <a:rect l="l" t="t" r="r" b="b"/>
            <a:pathLst>
              <a:path w="70485" h="70485">
                <a:moveTo>
                  <a:pt x="0" y="70104"/>
                </a:moveTo>
                <a:lnTo>
                  <a:pt x="70103" y="70104"/>
                </a:lnTo>
                <a:lnTo>
                  <a:pt x="70103" y="0"/>
                </a:lnTo>
                <a:lnTo>
                  <a:pt x="0" y="0"/>
                </a:lnTo>
                <a:lnTo>
                  <a:pt x="0" y="70104"/>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3257550" y="6151626"/>
            <a:ext cx="70485" cy="70485"/>
          </a:xfrm>
          <a:custGeom>
            <a:rect l="l" t="t" r="r" b="b"/>
            <a:pathLst>
              <a:path w="70485" h="70485">
                <a:moveTo>
                  <a:pt x="0" y="70104"/>
                </a:moveTo>
                <a:lnTo>
                  <a:pt x="70103" y="70104"/>
                </a:lnTo>
                <a:lnTo>
                  <a:pt x="70103" y="0"/>
                </a:lnTo>
                <a:lnTo>
                  <a:pt x="0" y="0"/>
                </a:lnTo>
                <a:lnTo>
                  <a:pt x="0" y="70104"/>
                </a:lnTo>
                <a:close/>
              </a:path>
            </a:pathLst>
          </a:custGeom>
          <a:ln w="25908">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txBox="1"/>
          <p:nvPr/>
        </p:nvSpPr>
        <p:spPr>
          <a:xfrm>
            <a:off x="3413252" y="6093053"/>
            <a:ext cx="8102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30分钟-1小时</a:t>
            </a:r>
            <a:endParaRPr sz="1000">
              <a:latin typeface="微软雅黑"/>
              <a:cs typeface="微软雅黑"/>
            </a:endParaRPr>
          </a:p>
        </p:txBody>
      </p:sp>
      <p:sp>
        <p:nvSpPr>
          <p:cNvPr id="40" name="object 40"/>
          <p:cNvSpPr/>
          <p:nvPr/>
        </p:nvSpPr>
        <p:spPr>
          <a:xfrm>
            <a:off x="5808726" y="6151626"/>
            <a:ext cx="70485" cy="70485"/>
          </a:xfrm>
          <a:custGeom>
            <a:rect l="l" t="t" r="r" b="b"/>
            <a:pathLst>
              <a:path w="70485" h="70485">
                <a:moveTo>
                  <a:pt x="0" y="70104"/>
                </a:moveTo>
                <a:lnTo>
                  <a:pt x="70103" y="70104"/>
                </a:lnTo>
                <a:lnTo>
                  <a:pt x="70103" y="0"/>
                </a:lnTo>
                <a:lnTo>
                  <a:pt x="0" y="0"/>
                </a:lnTo>
                <a:lnTo>
                  <a:pt x="0" y="70104"/>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5808726" y="6151626"/>
            <a:ext cx="70485" cy="70485"/>
          </a:xfrm>
          <a:custGeom>
            <a:rect l="l" t="t" r="r" b="b"/>
            <a:pathLst>
              <a:path w="70485" h="70485">
                <a:moveTo>
                  <a:pt x="0" y="70104"/>
                </a:moveTo>
                <a:lnTo>
                  <a:pt x="70103" y="70104"/>
                </a:lnTo>
                <a:lnTo>
                  <a:pt x="70103" y="0"/>
                </a:lnTo>
                <a:lnTo>
                  <a:pt x="0" y="0"/>
                </a:lnTo>
                <a:lnTo>
                  <a:pt x="0" y="70104"/>
                </a:lnTo>
                <a:close/>
              </a:path>
            </a:pathLst>
          </a:custGeom>
          <a:ln w="25908">
            <a:solidFill>
              <a:srgbClr val="64AE45"/>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txBox="1"/>
          <p:nvPr/>
        </p:nvSpPr>
        <p:spPr>
          <a:xfrm>
            <a:off x="5362702" y="5809284"/>
            <a:ext cx="1670050" cy="46609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95"/>
              </a:spcBef>
            </a:pPr>
            <a:r>
              <a:rPr sz="1000" b="1" spc="-10">
                <a:solidFill>
                  <a:srgbClr val="585858"/>
                </a:solidFill>
                <a:latin typeface="微软雅黑"/>
                <a:cs typeface="微软雅黑"/>
              </a:rPr>
              <a:t>家长参与儿童教育的平均时长</a:t>
            </a:r>
            <a:endParaRPr sz="1000">
              <a:latin typeface="微软雅黑"/>
              <a:cs typeface="微软雅黑"/>
            </a:endParaRPr>
          </a:p>
          <a:p>
            <a:pPr marL="22225" algn="ctr">
              <a:lnSpc>
                <a:spcPct val="100000"/>
              </a:lnSpc>
              <a:spcBef>
                <a:spcPts val="1070"/>
              </a:spcBef>
            </a:pPr>
            <a:r>
              <a:rPr sz="1000" spc="-5">
                <a:solidFill>
                  <a:srgbClr val="585858"/>
                </a:solidFill>
                <a:latin typeface="微软雅黑"/>
                <a:cs typeface="微软雅黑"/>
              </a:rPr>
              <a:t>2-3小时</a:t>
            </a:r>
            <a:endParaRPr sz="1000">
              <a:latin typeface="微软雅黑"/>
              <a:cs typeface="微软雅黑"/>
            </a:endParaRPr>
          </a:p>
        </p:txBody>
      </p:sp>
      <p:sp>
        <p:nvSpPr>
          <p:cNvPr id="43" name="object 43"/>
          <p:cNvSpPr/>
          <p:nvPr/>
        </p:nvSpPr>
        <p:spPr>
          <a:xfrm>
            <a:off x="7922514" y="6140958"/>
            <a:ext cx="70485" cy="70485"/>
          </a:xfrm>
          <a:custGeom>
            <a:rect l="l" t="t" r="r" b="b"/>
            <a:pathLst>
              <a:path w="70484" h="70485">
                <a:moveTo>
                  <a:pt x="0" y="70103"/>
                </a:moveTo>
                <a:lnTo>
                  <a:pt x="70103" y="70103"/>
                </a:lnTo>
                <a:lnTo>
                  <a:pt x="70103" y="0"/>
                </a:lnTo>
                <a:lnTo>
                  <a:pt x="0" y="0"/>
                </a:lnTo>
                <a:lnTo>
                  <a:pt x="0" y="70103"/>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7922514" y="6140958"/>
            <a:ext cx="70485" cy="70485"/>
          </a:xfrm>
          <a:custGeom>
            <a:rect l="l" t="t" r="r" b="b"/>
            <a:pathLst>
              <a:path w="70484" h="70485">
                <a:moveTo>
                  <a:pt x="0" y="70103"/>
                </a:moveTo>
                <a:lnTo>
                  <a:pt x="70103" y="70103"/>
                </a:lnTo>
                <a:lnTo>
                  <a:pt x="70103" y="0"/>
                </a:lnTo>
                <a:lnTo>
                  <a:pt x="0" y="0"/>
                </a:lnTo>
                <a:lnTo>
                  <a:pt x="0" y="70103"/>
                </a:lnTo>
                <a:close/>
              </a:path>
            </a:pathLst>
          </a:custGeom>
          <a:ln w="25908">
            <a:solidFill>
              <a:srgbClr val="FFCF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txBox="1"/>
          <p:nvPr/>
        </p:nvSpPr>
        <p:spPr>
          <a:xfrm>
            <a:off x="8109966" y="6093053"/>
            <a:ext cx="73279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4小时及以上</a:t>
            </a:r>
            <a:endParaRPr sz="1000">
              <a:latin typeface="微软雅黑"/>
              <a:cs typeface="微软雅黑"/>
            </a:endParaRPr>
          </a:p>
        </p:txBody>
      </p:sp>
      <p:sp>
        <p:nvSpPr>
          <p:cNvPr id="46" name="object 46"/>
          <p:cNvSpPr txBox="1"/>
          <p:nvPr/>
        </p:nvSpPr>
        <p:spPr>
          <a:xfrm>
            <a:off x="523748" y="6431849"/>
            <a:ext cx="5143500" cy="316753"/>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marL="12700">
              <a:lnSpc>
                <a:spcPct val="100000"/>
              </a:lnSpc>
              <a:spcBef>
                <a:spcPts val="390"/>
              </a:spcBef>
            </a:pPr>
            <a:endParaRPr sz="800">
              <a:latin typeface="微软雅黑"/>
              <a:cs typeface="微软雅黑"/>
            </a:endParaRPr>
          </a:p>
        </p:txBody>
      </p:sp>
      <p:sp>
        <p:nvSpPr>
          <p:cNvPr id="47" name="object 47"/>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27</a:t>
            </a:r>
          </a:p>
        </p:txBody>
      </p:sp>
      <p:sp>
        <p:nvSpPr>
          <p:cNvPr id="48" name="object 48"/>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5380355" cy="514350"/>
          </a:xfrm>
          <a:prstGeom prst="rect">
            <a:avLst/>
          </a:prstGeom>
        </p:spPr>
        <p:txBody>
          <a:bodyPr vert="horz" wrap="square" lIns="0" tIns="13335" rIns="0" bIns="0" rtlCol="0">
            <a:spAutoFit/>
          </a:bodyPr>
          <a:lstStyle/>
          <a:p>
            <a:pPr marL="12700">
              <a:lnSpc>
                <a:spcPct val="100000"/>
              </a:lnSpc>
              <a:spcBef>
                <a:spcPts val="105"/>
              </a:spcBef>
            </a:pPr>
            <a:r>
              <a:rPr/>
              <a:t>家长的儿童教育</a:t>
            </a:r>
            <a:r>
              <a:rPr spc="-5"/>
              <a:t>——</a:t>
            </a:r>
            <a:r>
              <a:rPr/>
              <a:t>参与方式</a:t>
            </a:r>
          </a:p>
        </p:txBody>
      </p:sp>
      <p:sp>
        <p:nvSpPr>
          <p:cNvPr id="4" name="object 4"/>
          <p:cNvSpPr txBox="1"/>
          <p:nvPr/>
        </p:nvSpPr>
        <p:spPr>
          <a:xfrm>
            <a:off x="526795" y="1061720"/>
            <a:ext cx="10998200" cy="156019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随着儿童的年龄增长，家长教育孩子的方式逐步从陪伴培养向沟通交流转移</a:t>
            </a:r>
            <a:endParaRPr sz="2400">
              <a:latin typeface="微软雅黑"/>
              <a:cs typeface="微软雅黑"/>
            </a:endParaRPr>
          </a:p>
          <a:p>
            <a:pPr marL="12700" marR="5080" algn="just">
              <a:lnSpc>
                <a:spcPct val="120100"/>
              </a:lnSpc>
              <a:spcBef>
                <a:spcPts val="990"/>
              </a:spcBef>
            </a:pPr>
            <a:r>
              <a:rPr sz="1200" spc="-5">
                <a:solidFill>
                  <a:srgbClr val="585858"/>
                </a:solidFill>
                <a:latin typeface="微软雅黑"/>
                <a:cs typeface="微软雅黑"/>
              </a:rPr>
              <a:t>对于幼儿园家长，“培养孩子日常行为习惯”和“陪伴孩子读书玩耍”是最主要的教育方式，幼儿处于生理和心理的急速成长时期，这时带孩子探索世界、养成好习 </a:t>
            </a:r>
            <a:r>
              <a:rPr sz="1200">
                <a:solidFill>
                  <a:srgbClr val="585858"/>
                </a:solidFill>
                <a:latin typeface="微软雅黑"/>
                <a:cs typeface="微软雅黑"/>
              </a:rPr>
              <a:t>惯是最重要的功课；进入小学阶段后，儿童开始进行系统的知识学习，因此“陪伴孩子读书或玩耍”成为了家长最主要的教育方式；对于中学生家长，孩子已经形成 了自己的学习习惯，并且孩子的生理及心理发育逐渐由儿童转向成人，因此大部分家长开始注意与孩子的定期交流。</a:t>
            </a:r>
            <a:endParaRPr sz="1200">
              <a:latin typeface="微软雅黑"/>
              <a:cs typeface="微软雅黑"/>
            </a:endParaRPr>
          </a:p>
          <a:p>
            <a:pPr marL="140970" algn="ctr">
              <a:lnSpc>
                <a:spcPct val="100000"/>
              </a:lnSpc>
              <a:spcBef>
                <a:spcPts val="1345"/>
              </a:spcBef>
            </a:pPr>
            <a:r>
              <a:rPr sz="1400" b="1">
                <a:solidFill>
                  <a:srgbClr val="404040"/>
                </a:solidFill>
                <a:latin typeface="微软雅黑"/>
                <a:cs typeface="微软雅黑"/>
              </a:rPr>
              <a:t>家长在家参与儿童教育</a:t>
            </a:r>
            <a:r>
              <a:rPr sz="1400" b="1" spc="-15">
                <a:solidFill>
                  <a:srgbClr val="404040"/>
                </a:solidFill>
                <a:latin typeface="微软雅黑"/>
                <a:cs typeface="微软雅黑"/>
              </a:rPr>
              <a:t>的</a:t>
            </a:r>
            <a:r>
              <a:rPr sz="1400" b="1">
                <a:solidFill>
                  <a:srgbClr val="404040"/>
                </a:solidFill>
                <a:latin typeface="微软雅黑"/>
                <a:cs typeface="微软雅黑"/>
              </a:rPr>
              <a:t>方式</a:t>
            </a:r>
            <a:endParaRPr sz="1400">
              <a:latin typeface="微软雅黑"/>
              <a:cs typeface="微软雅黑"/>
            </a:endParaRPr>
          </a:p>
        </p:txBody>
      </p:sp>
      <p:sp>
        <p:nvSpPr>
          <p:cNvPr id="5" name="object 5"/>
          <p:cNvSpPr/>
          <p:nvPr/>
        </p:nvSpPr>
        <p:spPr>
          <a:xfrm>
            <a:off x="2221992" y="3249167"/>
            <a:ext cx="1344295" cy="253365"/>
          </a:xfrm>
          <a:custGeom>
            <a:rect l="l" t="t" r="r" b="b"/>
            <a:pathLst>
              <a:path w="1344295" h="253364">
                <a:moveTo>
                  <a:pt x="1344168" y="0"/>
                </a:moveTo>
                <a:lnTo>
                  <a:pt x="0" y="0"/>
                </a:lnTo>
                <a:lnTo>
                  <a:pt x="0" y="252984"/>
                </a:lnTo>
                <a:lnTo>
                  <a:pt x="1344168" y="252984"/>
                </a:lnTo>
                <a:lnTo>
                  <a:pt x="134416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2221992" y="3653028"/>
            <a:ext cx="1175385" cy="251460"/>
          </a:xfrm>
          <a:custGeom>
            <a:rect l="l" t="t" r="r" b="b"/>
            <a:pathLst>
              <a:path w="1175385" h="251460">
                <a:moveTo>
                  <a:pt x="1175004" y="0"/>
                </a:moveTo>
                <a:lnTo>
                  <a:pt x="0" y="0"/>
                </a:lnTo>
                <a:lnTo>
                  <a:pt x="0" y="251460"/>
                </a:lnTo>
                <a:lnTo>
                  <a:pt x="1175004" y="251460"/>
                </a:lnTo>
                <a:lnTo>
                  <a:pt x="1175004"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2221992" y="4056888"/>
            <a:ext cx="1068705" cy="251460"/>
          </a:xfrm>
          <a:custGeom>
            <a:rect l="l" t="t" r="r" b="b"/>
            <a:pathLst>
              <a:path w="1068704" h="251460">
                <a:moveTo>
                  <a:pt x="1068323" y="0"/>
                </a:moveTo>
                <a:lnTo>
                  <a:pt x="0" y="0"/>
                </a:lnTo>
                <a:lnTo>
                  <a:pt x="0" y="251460"/>
                </a:lnTo>
                <a:lnTo>
                  <a:pt x="1068323" y="251460"/>
                </a:lnTo>
                <a:lnTo>
                  <a:pt x="1068323"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2221992" y="4459223"/>
            <a:ext cx="990600" cy="253365"/>
          </a:xfrm>
          <a:custGeom>
            <a:rect l="l" t="t" r="r" b="b"/>
            <a:pathLst>
              <a:path w="990600" h="253364">
                <a:moveTo>
                  <a:pt x="990600" y="0"/>
                </a:moveTo>
                <a:lnTo>
                  <a:pt x="0" y="0"/>
                </a:lnTo>
                <a:lnTo>
                  <a:pt x="0" y="252983"/>
                </a:lnTo>
                <a:lnTo>
                  <a:pt x="990600" y="252983"/>
                </a:lnTo>
                <a:lnTo>
                  <a:pt x="99060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2221992" y="4863084"/>
            <a:ext cx="923925" cy="251460"/>
          </a:xfrm>
          <a:custGeom>
            <a:rect l="l" t="t" r="r" b="b"/>
            <a:pathLst>
              <a:path w="923925" h="251460">
                <a:moveTo>
                  <a:pt x="923544" y="0"/>
                </a:moveTo>
                <a:lnTo>
                  <a:pt x="0" y="0"/>
                </a:lnTo>
                <a:lnTo>
                  <a:pt x="0" y="251460"/>
                </a:lnTo>
                <a:lnTo>
                  <a:pt x="923544" y="251460"/>
                </a:lnTo>
                <a:lnTo>
                  <a:pt x="923544"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2221992" y="5266944"/>
            <a:ext cx="668020" cy="251460"/>
          </a:xfrm>
          <a:custGeom>
            <a:rect l="l" t="t" r="r" b="b"/>
            <a:pathLst>
              <a:path w="668019" h="251460">
                <a:moveTo>
                  <a:pt x="667512" y="0"/>
                </a:moveTo>
                <a:lnTo>
                  <a:pt x="0" y="0"/>
                </a:lnTo>
                <a:lnTo>
                  <a:pt x="0" y="251459"/>
                </a:lnTo>
                <a:lnTo>
                  <a:pt x="667512" y="251459"/>
                </a:lnTo>
                <a:lnTo>
                  <a:pt x="66751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2221992" y="5669279"/>
            <a:ext cx="605155" cy="253365"/>
          </a:xfrm>
          <a:custGeom>
            <a:rect l="l" t="t" r="r" b="b"/>
            <a:pathLst>
              <a:path w="605155" h="253364">
                <a:moveTo>
                  <a:pt x="605027" y="0"/>
                </a:moveTo>
                <a:lnTo>
                  <a:pt x="0" y="0"/>
                </a:lnTo>
                <a:lnTo>
                  <a:pt x="0" y="252984"/>
                </a:lnTo>
                <a:lnTo>
                  <a:pt x="605027" y="252984"/>
                </a:lnTo>
                <a:lnTo>
                  <a:pt x="605027"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flipH="1">
            <a:off x="2221992" y="3174492"/>
            <a:ext cx="0" cy="2822575"/>
          </a:xfrm>
          <a:custGeom>
            <a:rect l="l" t="t" r="r" b="b"/>
            <a:pathLst>
              <a:path h="2822575">
                <a:moveTo>
                  <a:pt x="0" y="0"/>
                </a:moveTo>
                <a:lnTo>
                  <a:pt x="0" y="2822448"/>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txBox="1"/>
          <p:nvPr/>
        </p:nvSpPr>
        <p:spPr>
          <a:xfrm>
            <a:off x="3629025" y="328853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69.5%</a:t>
            </a:r>
            <a:endParaRPr sz="1000">
              <a:latin typeface="微软雅黑"/>
              <a:cs typeface="微软雅黑"/>
            </a:endParaRPr>
          </a:p>
        </p:txBody>
      </p:sp>
      <p:sp>
        <p:nvSpPr>
          <p:cNvPr id="14" name="object 14"/>
          <p:cNvSpPr txBox="1"/>
          <p:nvPr/>
        </p:nvSpPr>
        <p:spPr>
          <a:xfrm>
            <a:off x="3459860" y="369214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60.8%</a:t>
            </a:r>
            <a:endParaRPr sz="1000">
              <a:latin typeface="微软雅黑"/>
              <a:cs typeface="微软雅黑"/>
            </a:endParaRPr>
          </a:p>
        </p:txBody>
      </p:sp>
      <p:sp>
        <p:nvSpPr>
          <p:cNvPr id="15" name="object 15"/>
          <p:cNvSpPr txBox="1"/>
          <p:nvPr/>
        </p:nvSpPr>
        <p:spPr>
          <a:xfrm>
            <a:off x="3353561" y="4095369"/>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55.3%</a:t>
            </a:r>
            <a:endParaRPr sz="1000">
              <a:latin typeface="微软雅黑"/>
              <a:cs typeface="微软雅黑"/>
            </a:endParaRPr>
          </a:p>
        </p:txBody>
      </p:sp>
      <p:sp>
        <p:nvSpPr>
          <p:cNvPr id="16" name="object 16"/>
          <p:cNvSpPr txBox="1"/>
          <p:nvPr/>
        </p:nvSpPr>
        <p:spPr>
          <a:xfrm>
            <a:off x="3276091" y="449897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51.3%</a:t>
            </a:r>
            <a:endParaRPr sz="1000">
              <a:latin typeface="微软雅黑"/>
              <a:cs typeface="微软雅黑"/>
            </a:endParaRPr>
          </a:p>
        </p:txBody>
      </p:sp>
      <p:sp>
        <p:nvSpPr>
          <p:cNvPr id="17" name="object 17"/>
          <p:cNvSpPr txBox="1"/>
          <p:nvPr/>
        </p:nvSpPr>
        <p:spPr>
          <a:xfrm>
            <a:off x="3208147" y="4902200"/>
            <a:ext cx="3937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585858"/>
                </a:solidFill>
                <a:latin typeface="微软雅黑"/>
                <a:cs typeface="微软雅黑"/>
              </a:rPr>
              <a:t>47</a:t>
            </a:r>
            <a:r>
              <a:rPr sz="1000" spc="-5">
                <a:solidFill>
                  <a:srgbClr val="585858"/>
                </a:solidFill>
                <a:latin typeface="微软雅黑"/>
                <a:cs typeface="微软雅黑"/>
              </a:rPr>
              <a:t>.</a:t>
            </a:r>
            <a:r>
              <a:rPr sz="1000">
                <a:solidFill>
                  <a:srgbClr val="585858"/>
                </a:solidFill>
                <a:latin typeface="微软雅黑"/>
                <a:cs typeface="微软雅黑"/>
              </a:rPr>
              <a:t>8</a:t>
            </a:r>
            <a:r>
              <a:rPr sz="1000" spc="-5">
                <a:solidFill>
                  <a:srgbClr val="585858"/>
                </a:solidFill>
                <a:latin typeface="微软雅黑"/>
                <a:cs typeface="微软雅黑"/>
              </a:rPr>
              <a:t>%</a:t>
            </a:r>
            <a:endParaRPr sz="1000">
              <a:latin typeface="微软雅黑"/>
              <a:cs typeface="微软雅黑"/>
            </a:endParaRPr>
          </a:p>
        </p:txBody>
      </p:sp>
      <p:sp>
        <p:nvSpPr>
          <p:cNvPr id="18" name="object 18"/>
          <p:cNvSpPr txBox="1"/>
          <p:nvPr/>
        </p:nvSpPr>
        <p:spPr>
          <a:xfrm>
            <a:off x="2952114" y="530542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34.5%</a:t>
            </a:r>
            <a:endParaRPr sz="1000">
              <a:latin typeface="微软雅黑"/>
              <a:cs typeface="微软雅黑"/>
            </a:endParaRPr>
          </a:p>
        </p:txBody>
      </p:sp>
      <p:sp>
        <p:nvSpPr>
          <p:cNvPr id="19" name="object 19"/>
          <p:cNvSpPr txBox="1"/>
          <p:nvPr/>
        </p:nvSpPr>
        <p:spPr>
          <a:xfrm>
            <a:off x="2888995" y="570900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31.3%</a:t>
            </a:r>
            <a:endParaRPr sz="1000">
              <a:latin typeface="微软雅黑"/>
              <a:cs typeface="微软雅黑"/>
            </a:endParaRPr>
          </a:p>
        </p:txBody>
      </p:sp>
      <p:sp>
        <p:nvSpPr>
          <p:cNvPr id="20" name="object 20"/>
          <p:cNvSpPr txBox="1"/>
          <p:nvPr/>
        </p:nvSpPr>
        <p:spPr>
          <a:xfrm>
            <a:off x="832205" y="3284982"/>
            <a:ext cx="129032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培养孩子日常行为习惯</a:t>
            </a:r>
            <a:endParaRPr sz="1000">
              <a:latin typeface="微软雅黑"/>
              <a:cs typeface="微软雅黑"/>
            </a:endParaRPr>
          </a:p>
        </p:txBody>
      </p:sp>
      <p:sp>
        <p:nvSpPr>
          <p:cNvPr id="21" name="object 21"/>
          <p:cNvSpPr txBox="1"/>
          <p:nvPr/>
        </p:nvSpPr>
        <p:spPr>
          <a:xfrm>
            <a:off x="959611" y="3687902"/>
            <a:ext cx="11639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陪伴孩子读书或玩耍</a:t>
            </a:r>
            <a:endParaRPr sz="1000">
              <a:latin typeface="微软雅黑"/>
              <a:cs typeface="微软雅黑"/>
            </a:endParaRPr>
          </a:p>
        </p:txBody>
      </p:sp>
      <p:sp>
        <p:nvSpPr>
          <p:cNvPr id="22" name="object 22"/>
          <p:cNvSpPr txBox="1"/>
          <p:nvPr/>
        </p:nvSpPr>
        <p:spPr>
          <a:xfrm>
            <a:off x="832205" y="4091685"/>
            <a:ext cx="129032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陪伴孩子完成亲子作业</a:t>
            </a:r>
            <a:endParaRPr sz="1000">
              <a:latin typeface="微软雅黑"/>
              <a:cs typeface="微软雅黑"/>
            </a:endParaRPr>
          </a:p>
        </p:txBody>
      </p:sp>
      <p:sp>
        <p:nvSpPr>
          <p:cNvPr id="23" name="object 23"/>
          <p:cNvSpPr txBox="1"/>
          <p:nvPr/>
        </p:nvSpPr>
        <p:spPr>
          <a:xfrm>
            <a:off x="706018" y="4495038"/>
            <a:ext cx="141732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定期与孩子进行沟通交流</a:t>
            </a:r>
            <a:endParaRPr sz="1000">
              <a:latin typeface="微软雅黑"/>
              <a:cs typeface="微软雅黑"/>
            </a:endParaRPr>
          </a:p>
        </p:txBody>
      </p:sp>
      <p:sp>
        <p:nvSpPr>
          <p:cNvPr id="24" name="object 24"/>
          <p:cNvSpPr txBox="1"/>
          <p:nvPr/>
        </p:nvSpPr>
        <p:spPr>
          <a:xfrm>
            <a:off x="1339088" y="4898516"/>
            <a:ext cx="7848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陪伴孩子入睡</a:t>
            </a:r>
            <a:endParaRPr sz="1000">
              <a:latin typeface="微软雅黑"/>
              <a:cs typeface="微软雅黑"/>
            </a:endParaRPr>
          </a:p>
        </p:txBody>
      </p:sp>
      <p:sp>
        <p:nvSpPr>
          <p:cNvPr id="25" name="object 25"/>
          <p:cNvSpPr txBox="1"/>
          <p:nvPr/>
        </p:nvSpPr>
        <p:spPr>
          <a:xfrm>
            <a:off x="832205" y="5301741"/>
            <a:ext cx="129032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陪伴孩子练习特长爱好</a:t>
            </a:r>
            <a:endParaRPr sz="1000">
              <a:latin typeface="微软雅黑"/>
              <a:cs typeface="微软雅黑"/>
            </a:endParaRPr>
          </a:p>
        </p:txBody>
      </p:sp>
      <p:sp>
        <p:nvSpPr>
          <p:cNvPr id="26" name="object 26"/>
          <p:cNvSpPr txBox="1"/>
          <p:nvPr/>
        </p:nvSpPr>
        <p:spPr>
          <a:xfrm>
            <a:off x="1339088" y="5705347"/>
            <a:ext cx="7848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作业辅导监督</a:t>
            </a:r>
            <a:endParaRPr sz="1000">
              <a:latin typeface="微软雅黑"/>
              <a:cs typeface="微软雅黑"/>
            </a:endParaRPr>
          </a:p>
        </p:txBody>
      </p:sp>
      <p:sp>
        <p:nvSpPr>
          <p:cNvPr id="27" name="object 27"/>
          <p:cNvSpPr/>
          <p:nvPr/>
        </p:nvSpPr>
        <p:spPr>
          <a:xfrm>
            <a:off x="5841491" y="3262884"/>
            <a:ext cx="1290955" cy="294640"/>
          </a:xfrm>
          <a:custGeom>
            <a:rect l="l" t="t" r="r" b="b"/>
            <a:pathLst>
              <a:path w="1290954" h="294639">
                <a:moveTo>
                  <a:pt x="1290828" y="0"/>
                </a:moveTo>
                <a:lnTo>
                  <a:pt x="0" y="0"/>
                </a:lnTo>
                <a:lnTo>
                  <a:pt x="0" y="294131"/>
                </a:lnTo>
                <a:lnTo>
                  <a:pt x="1290828" y="294131"/>
                </a:lnTo>
                <a:lnTo>
                  <a:pt x="1290828"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5841491" y="3732276"/>
            <a:ext cx="1188720" cy="294640"/>
          </a:xfrm>
          <a:custGeom>
            <a:rect l="l" t="t" r="r" b="b"/>
            <a:pathLst>
              <a:path w="1188720" h="294639">
                <a:moveTo>
                  <a:pt x="1188719" y="0"/>
                </a:moveTo>
                <a:lnTo>
                  <a:pt x="0" y="0"/>
                </a:lnTo>
                <a:lnTo>
                  <a:pt x="0" y="294131"/>
                </a:lnTo>
                <a:lnTo>
                  <a:pt x="1188719" y="294131"/>
                </a:lnTo>
                <a:lnTo>
                  <a:pt x="1188719"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5841491" y="4203191"/>
            <a:ext cx="1165860" cy="294640"/>
          </a:xfrm>
          <a:custGeom>
            <a:rect l="l" t="t" r="r" b="b"/>
            <a:pathLst>
              <a:path w="1165859" h="294639">
                <a:moveTo>
                  <a:pt x="1165860" y="0"/>
                </a:moveTo>
                <a:lnTo>
                  <a:pt x="0" y="0"/>
                </a:lnTo>
                <a:lnTo>
                  <a:pt x="0" y="294131"/>
                </a:lnTo>
                <a:lnTo>
                  <a:pt x="1165860" y="294131"/>
                </a:lnTo>
                <a:lnTo>
                  <a:pt x="116586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5841491" y="4674108"/>
            <a:ext cx="1097280" cy="294640"/>
          </a:xfrm>
          <a:custGeom>
            <a:rect l="l" t="t" r="r" b="b"/>
            <a:pathLst>
              <a:path w="1097279" h="294639">
                <a:moveTo>
                  <a:pt x="1097280" y="0"/>
                </a:moveTo>
                <a:lnTo>
                  <a:pt x="0" y="0"/>
                </a:lnTo>
                <a:lnTo>
                  <a:pt x="0" y="294132"/>
                </a:lnTo>
                <a:lnTo>
                  <a:pt x="1097280" y="294132"/>
                </a:lnTo>
                <a:lnTo>
                  <a:pt x="109728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5841491" y="5145023"/>
            <a:ext cx="932815" cy="294640"/>
          </a:xfrm>
          <a:custGeom>
            <a:rect l="l" t="t" r="r" b="b"/>
            <a:pathLst>
              <a:path w="932815" h="294639">
                <a:moveTo>
                  <a:pt x="932688" y="0"/>
                </a:moveTo>
                <a:lnTo>
                  <a:pt x="0" y="0"/>
                </a:lnTo>
                <a:lnTo>
                  <a:pt x="0" y="294131"/>
                </a:lnTo>
                <a:lnTo>
                  <a:pt x="932688" y="294131"/>
                </a:lnTo>
                <a:lnTo>
                  <a:pt x="932688"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5841491" y="5614415"/>
            <a:ext cx="716280" cy="294640"/>
          </a:xfrm>
          <a:custGeom>
            <a:rect l="l" t="t" r="r" b="b"/>
            <a:pathLst>
              <a:path w="716279" h="294639">
                <a:moveTo>
                  <a:pt x="716280" y="0"/>
                </a:moveTo>
                <a:lnTo>
                  <a:pt x="0" y="0"/>
                </a:lnTo>
                <a:lnTo>
                  <a:pt x="0" y="294132"/>
                </a:lnTo>
                <a:lnTo>
                  <a:pt x="716280" y="294132"/>
                </a:lnTo>
                <a:lnTo>
                  <a:pt x="71628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flipH="1">
            <a:off x="5841491" y="3174492"/>
            <a:ext cx="0" cy="2822575"/>
          </a:xfrm>
          <a:custGeom>
            <a:rect l="l" t="t" r="r" b="b"/>
            <a:pathLst>
              <a:path h="2822575">
                <a:moveTo>
                  <a:pt x="0" y="0"/>
                </a:moveTo>
                <a:lnTo>
                  <a:pt x="0" y="2822448"/>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txBox="1"/>
          <p:nvPr/>
        </p:nvSpPr>
        <p:spPr>
          <a:xfrm>
            <a:off x="7195566" y="332244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66.8%</a:t>
            </a:r>
            <a:endParaRPr sz="1000">
              <a:latin typeface="微软雅黑"/>
              <a:cs typeface="微软雅黑"/>
            </a:endParaRPr>
          </a:p>
        </p:txBody>
      </p:sp>
      <p:sp>
        <p:nvSpPr>
          <p:cNvPr id="35" name="object 35"/>
          <p:cNvSpPr txBox="1"/>
          <p:nvPr/>
        </p:nvSpPr>
        <p:spPr>
          <a:xfrm>
            <a:off x="7093966" y="3792982"/>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61.5%</a:t>
            </a:r>
            <a:endParaRPr sz="1000">
              <a:latin typeface="微软雅黑"/>
              <a:cs typeface="微软雅黑"/>
            </a:endParaRPr>
          </a:p>
        </p:txBody>
      </p:sp>
      <p:sp>
        <p:nvSpPr>
          <p:cNvPr id="36" name="object 36"/>
          <p:cNvSpPr txBox="1"/>
          <p:nvPr/>
        </p:nvSpPr>
        <p:spPr>
          <a:xfrm>
            <a:off x="7069963" y="426364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60.3%</a:t>
            </a:r>
            <a:endParaRPr sz="1000">
              <a:latin typeface="微软雅黑"/>
              <a:cs typeface="微软雅黑"/>
            </a:endParaRPr>
          </a:p>
        </p:txBody>
      </p:sp>
      <p:sp>
        <p:nvSpPr>
          <p:cNvPr id="37" name="object 37"/>
          <p:cNvSpPr txBox="1"/>
          <p:nvPr/>
        </p:nvSpPr>
        <p:spPr>
          <a:xfrm>
            <a:off x="7002271" y="4733620"/>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5</a:t>
            </a:r>
            <a:r>
              <a:rPr sz="1000" spc="-5">
                <a:solidFill>
                  <a:srgbClr val="585858"/>
                </a:solidFill>
                <a:latin typeface="微软雅黑"/>
                <a:cs typeface="微软雅黑"/>
              </a:rPr>
              <a:t>6.8%</a:t>
            </a:r>
            <a:endParaRPr sz="1000">
              <a:latin typeface="微软雅黑"/>
              <a:cs typeface="微软雅黑"/>
            </a:endParaRPr>
          </a:p>
        </p:txBody>
      </p:sp>
      <p:sp>
        <p:nvSpPr>
          <p:cNvPr id="38" name="object 38"/>
          <p:cNvSpPr txBox="1"/>
          <p:nvPr/>
        </p:nvSpPr>
        <p:spPr>
          <a:xfrm>
            <a:off x="6837933" y="5204282"/>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4</a:t>
            </a:r>
            <a:r>
              <a:rPr sz="1000" spc="-5">
                <a:solidFill>
                  <a:srgbClr val="585858"/>
                </a:solidFill>
                <a:latin typeface="微软雅黑"/>
                <a:cs typeface="微软雅黑"/>
              </a:rPr>
              <a:t>8.3%</a:t>
            </a:r>
            <a:endParaRPr sz="1000">
              <a:latin typeface="微软雅黑"/>
              <a:cs typeface="微软雅黑"/>
            </a:endParaRPr>
          </a:p>
        </p:txBody>
      </p:sp>
      <p:sp>
        <p:nvSpPr>
          <p:cNvPr id="39" name="object 39"/>
          <p:cNvSpPr txBox="1"/>
          <p:nvPr/>
        </p:nvSpPr>
        <p:spPr>
          <a:xfrm>
            <a:off x="6620382" y="567486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3</a:t>
            </a:r>
            <a:r>
              <a:rPr sz="1000" spc="-5">
                <a:solidFill>
                  <a:srgbClr val="585858"/>
                </a:solidFill>
                <a:latin typeface="微软雅黑"/>
                <a:cs typeface="微软雅黑"/>
              </a:rPr>
              <a:t>7.0%</a:t>
            </a:r>
            <a:endParaRPr sz="1000">
              <a:latin typeface="微软雅黑"/>
              <a:cs typeface="微软雅黑"/>
            </a:endParaRPr>
          </a:p>
        </p:txBody>
      </p:sp>
      <p:sp>
        <p:nvSpPr>
          <p:cNvPr id="40" name="object 40"/>
          <p:cNvSpPr txBox="1"/>
          <p:nvPr/>
        </p:nvSpPr>
        <p:spPr>
          <a:xfrm>
            <a:off x="4579111" y="3318510"/>
            <a:ext cx="116395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陪伴孩子读书或玩耍</a:t>
            </a:r>
            <a:endParaRPr sz="1000">
              <a:latin typeface="微软雅黑"/>
              <a:cs typeface="微软雅黑"/>
            </a:endParaRPr>
          </a:p>
        </p:txBody>
      </p:sp>
      <p:sp>
        <p:nvSpPr>
          <p:cNvPr id="41" name="object 41"/>
          <p:cNvSpPr txBox="1"/>
          <p:nvPr/>
        </p:nvSpPr>
        <p:spPr>
          <a:xfrm>
            <a:off x="4325492" y="3789045"/>
            <a:ext cx="141732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定期与孩子进行沟通交流</a:t>
            </a:r>
            <a:endParaRPr sz="1000">
              <a:latin typeface="微软雅黑"/>
              <a:cs typeface="微软雅黑"/>
            </a:endParaRPr>
          </a:p>
        </p:txBody>
      </p:sp>
      <p:sp>
        <p:nvSpPr>
          <p:cNvPr id="42" name="object 42"/>
          <p:cNvSpPr txBox="1"/>
          <p:nvPr/>
        </p:nvSpPr>
        <p:spPr>
          <a:xfrm>
            <a:off x="4452873" y="4259707"/>
            <a:ext cx="1293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陪伴孩子完成亲子作业</a:t>
            </a:r>
            <a:endParaRPr sz="1000">
              <a:latin typeface="微软雅黑"/>
              <a:cs typeface="微软雅黑"/>
            </a:endParaRPr>
          </a:p>
        </p:txBody>
      </p:sp>
      <p:sp>
        <p:nvSpPr>
          <p:cNvPr id="43" name="object 43"/>
          <p:cNvSpPr txBox="1"/>
          <p:nvPr/>
        </p:nvSpPr>
        <p:spPr>
          <a:xfrm>
            <a:off x="4960111" y="4730241"/>
            <a:ext cx="7848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作业辅导监督</a:t>
            </a:r>
            <a:endParaRPr sz="1000">
              <a:latin typeface="微软雅黑"/>
              <a:cs typeface="微软雅黑"/>
            </a:endParaRPr>
          </a:p>
        </p:txBody>
      </p:sp>
      <p:sp>
        <p:nvSpPr>
          <p:cNvPr id="44" name="object 44"/>
          <p:cNvSpPr txBox="1"/>
          <p:nvPr/>
        </p:nvSpPr>
        <p:spPr>
          <a:xfrm>
            <a:off x="4452873" y="5200903"/>
            <a:ext cx="1293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辅助孩子探索课外知识</a:t>
            </a:r>
            <a:endParaRPr sz="1000">
              <a:latin typeface="微软雅黑"/>
              <a:cs typeface="微软雅黑"/>
            </a:endParaRPr>
          </a:p>
        </p:txBody>
      </p:sp>
      <p:sp>
        <p:nvSpPr>
          <p:cNvPr id="45" name="object 45"/>
          <p:cNvSpPr txBox="1"/>
          <p:nvPr/>
        </p:nvSpPr>
        <p:spPr>
          <a:xfrm>
            <a:off x="4452873" y="5671515"/>
            <a:ext cx="1293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陪伴孩子练习特长爱好</a:t>
            </a:r>
            <a:endParaRPr sz="1000">
              <a:latin typeface="微软雅黑"/>
              <a:cs typeface="微软雅黑"/>
            </a:endParaRPr>
          </a:p>
        </p:txBody>
      </p:sp>
      <p:sp>
        <p:nvSpPr>
          <p:cNvPr id="46" name="object 46"/>
          <p:cNvSpPr/>
          <p:nvPr/>
        </p:nvSpPr>
        <p:spPr>
          <a:xfrm>
            <a:off x="9724643" y="3307079"/>
            <a:ext cx="1492250" cy="440690"/>
          </a:xfrm>
          <a:custGeom>
            <a:rect l="l" t="t" r="r" b="b"/>
            <a:pathLst>
              <a:path w="1492250" h="440689">
                <a:moveTo>
                  <a:pt x="1491996" y="0"/>
                </a:moveTo>
                <a:lnTo>
                  <a:pt x="0" y="0"/>
                </a:lnTo>
                <a:lnTo>
                  <a:pt x="0" y="440436"/>
                </a:lnTo>
                <a:lnTo>
                  <a:pt x="1491996" y="440436"/>
                </a:lnTo>
                <a:lnTo>
                  <a:pt x="14919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p:nvPr/>
        </p:nvSpPr>
        <p:spPr>
          <a:xfrm>
            <a:off x="9724643" y="4012691"/>
            <a:ext cx="1339850" cy="440690"/>
          </a:xfrm>
          <a:custGeom>
            <a:rect l="l" t="t" r="r" b="b"/>
            <a:pathLst>
              <a:path w="1339850" h="440689">
                <a:moveTo>
                  <a:pt x="1339596" y="0"/>
                </a:moveTo>
                <a:lnTo>
                  <a:pt x="0" y="0"/>
                </a:lnTo>
                <a:lnTo>
                  <a:pt x="0" y="440435"/>
                </a:lnTo>
                <a:lnTo>
                  <a:pt x="1339596" y="440435"/>
                </a:lnTo>
                <a:lnTo>
                  <a:pt x="13395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9724643" y="4718303"/>
            <a:ext cx="1047115" cy="440690"/>
          </a:xfrm>
          <a:custGeom>
            <a:rect l="l" t="t" r="r" b="b"/>
            <a:pathLst>
              <a:path w="1047115" h="440689">
                <a:moveTo>
                  <a:pt x="1046987" y="0"/>
                </a:moveTo>
                <a:lnTo>
                  <a:pt x="0" y="0"/>
                </a:lnTo>
                <a:lnTo>
                  <a:pt x="0" y="440436"/>
                </a:lnTo>
                <a:lnTo>
                  <a:pt x="1046987" y="440436"/>
                </a:lnTo>
                <a:lnTo>
                  <a:pt x="1046987"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9724643" y="5423915"/>
            <a:ext cx="748665" cy="440690"/>
          </a:xfrm>
          <a:custGeom>
            <a:rect l="l" t="t" r="r" b="b"/>
            <a:pathLst>
              <a:path w="748665" h="440689">
                <a:moveTo>
                  <a:pt x="748283" y="0"/>
                </a:moveTo>
                <a:lnTo>
                  <a:pt x="0" y="0"/>
                </a:lnTo>
                <a:lnTo>
                  <a:pt x="0" y="440436"/>
                </a:lnTo>
                <a:lnTo>
                  <a:pt x="748283" y="440436"/>
                </a:lnTo>
                <a:lnTo>
                  <a:pt x="748283"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flipH="1">
            <a:off x="9724643" y="3174492"/>
            <a:ext cx="0" cy="2822575"/>
          </a:xfrm>
          <a:custGeom>
            <a:rect l="l" t="t" r="r" b="b"/>
            <a:pathLst>
              <a:path h="2822575">
                <a:moveTo>
                  <a:pt x="0" y="0"/>
                </a:moveTo>
                <a:lnTo>
                  <a:pt x="0" y="2822448"/>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txBox="1"/>
          <p:nvPr/>
        </p:nvSpPr>
        <p:spPr>
          <a:xfrm>
            <a:off x="11230482" y="344004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80.3%</a:t>
            </a:r>
            <a:endParaRPr sz="1000">
              <a:latin typeface="微软雅黑"/>
              <a:cs typeface="微软雅黑"/>
            </a:endParaRPr>
          </a:p>
        </p:txBody>
      </p:sp>
      <p:sp>
        <p:nvSpPr>
          <p:cNvPr id="62" name="object 62"/>
          <p:cNvSpPr txBox="1"/>
          <p:nvPr/>
        </p:nvSpPr>
        <p:spPr>
          <a:xfrm>
            <a:off x="523748" y="6431849"/>
            <a:ext cx="5143500" cy="316753"/>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marL="12700">
              <a:lnSpc>
                <a:spcPct val="100000"/>
              </a:lnSpc>
              <a:spcBef>
                <a:spcPts val="390"/>
              </a:spcBef>
            </a:pPr>
            <a:endParaRPr sz="800">
              <a:latin typeface="微软雅黑"/>
              <a:cs typeface="微软雅黑"/>
            </a:endParaRPr>
          </a:p>
        </p:txBody>
      </p:sp>
      <p:sp>
        <p:nvSpPr>
          <p:cNvPr id="63" name="object 63"/>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28</a:t>
            </a:r>
          </a:p>
        </p:txBody>
      </p:sp>
      <p:sp>
        <p:nvSpPr>
          <p:cNvPr id="64" name="object 64"/>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52" name="object 52"/>
          <p:cNvSpPr txBox="1"/>
          <p:nvPr/>
        </p:nvSpPr>
        <p:spPr>
          <a:xfrm>
            <a:off x="11127740" y="4146041"/>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72.0%</a:t>
            </a:r>
            <a:endParaRPr sz="1000">
              <a:latin typeface="微软雅黑"/>
              <a:cs typeface="微软雅黑"/>
            </a:endParaRPr>
          </a:p>
        </p:txBody>
      </p:sp>
      <p:sp>
        <p:nvSpPr>
          <p:cNvPr id="53" name="object 53"/>
          <p:cNvSpPr txBox="1"/>
          <p:nvPr/>
        </p:nvSpPr>
        <p:spPr>
          <a:xfrm>
            <a:off x="10834878" y="4851349"/>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5</a:t>
            </a:r>
            <a:r>
              <a:rPr sz="1000" spc="-5">
                <a:solidFill>
                  <a:srgbClr val="585858"/>
                </a:solidFill>
                <a:latin typeface="微软雅黑"/>
                <a:cs typeface="微软雅黑"/>
              </a:rPr>
              <a:t>6.3%</a:t>
            </a:r>
            <a:endParaRPr sz="1000">
              <a:latin typeface="微软雅黑"/>
              <a:cs typeface="微软雅黑"/>
            </a:endParaRPr>
          </a:p>
        </p:txBody>
      </p:sp>
      <p:sp>
        <p:nvSpPr>
          <p:cNvPr id="54" name="object 54"/>
          <p:cNvSpPr txBox="1"/>
          <p:nvPr/>
        </p:nvSpPr>
        <p:spPr>
          <a:xfrm>
            <a:off x="10537317" y="555721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4</a:t>
            </a:r>
            <a:r>
              <a:rPr sz="1000" spc="-5">
                <a:solidFill>
                  <a:srgbClr val="585858"/>
                </a:solidFill>
                <a:latin typeface="微软雅黑"/>
                <a:cs typeface="微软雅黑"/>
              </a:rPr>
              <a:t>0.3%</a:t>
            </a:r>
            <a:endParaRPr sz="1000">
              <a:latin typeface="微软雅黑"/>
              <a:cs typeface="微软雅黑"/>
            </a:endParaRPr>
          </a:p>
        </p:txBody>
      </p:sp>
      <p:sp>
        <p:nvSpPr>
          <p:cNvPr id="55" name="object 55"/>
          <p:cNvSpPr txBox="1"/>
          <p:nvPr/>
        </p:nvSpPr>
        <p:spPr>
          <a:xfrm>
            <a:off x="8209026" y="3436111"/>
            <a:ext cx="141732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定期与孩子进行沟通交流</a:t>
            </a:r>
            <a:endParaRPr sz="1000">
              <a:latin typeface="微软雅黑"/>
              <a:cs typeface="微软雅黑"/>
            </a:endParaRPr>
          </a:p>
        </p:txBody>
      </p:sp>
      <p:sp>
        <p:nvSpPr>
          <p:cNvPr id="56" name="object 56"/>
          <p:cNvSpPr txBox="1"/>
          <p:nvPr/>
        </p:nvSpPr>
        <p:spPr>
          <a:xfrm>
            <a:off x="8843518" y="4141978"/>
            <a:ext cx="7848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作业辅导监督</a:t>
            </a:r>
            <a:endParaRPr sz="1000">
              <a:latin typeface="微软雅黑"/>
              <a:cs typeface="微软雅黑"/>
            </a:endParaRPr>
          </a:p>
        </p:txBody>
      </p:sp>
      <p:sp>
        <p:nvSpPr>
          <p:cNvPr id="57" name="object 57"/>
          <p:cNvSpPr txBox="1"/>
          <p:nvPr/>
        </p:nvSpPr>
        <p:spPr>
          <a:xfrm>
            <a:off x="8336660" y="4847971"/>
            <a:ext cx="129032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陪伴孩子练习特长爱好</a:t>
            </a:r>
            <a:endParaRPr sz="1000">
              <a:latin typeface="微软雅黑"/>
              <a:cs typeface="微软雅黑"/>
            </a:endParaRPr>
          </a:p>
        </p:txBody>
      </p:sp>
      <p:sp>
        <p:nvSpPr>
          <p:cNvPr id="58" name="object 58"/>
          <p:cNvSpPr txBox="1"/>
          <p:nvPr/>
        </p:nvSpPr>
        <p:spPr>
          <a:xfrm>
            <a:off x="8336660" y="5553862"/>
            <a:ext cx="129032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辅助孩子探索课外知识</a:t>
            </a:r>
            <a:endParaRPr sz="1000">
              <a:latin typeface="微软雅黑"/>
              <a:cs typeface="微软雅黑"/>
            </a:endParaRPr>
          </a:p>
        </p:txBody>
      </p:sp>
      <p:sp>
        <p:nvSpPr>
          <p:cNvPr id="59" name="object 59"/>
          <p:cNvSpPr txBox="1"/>
          <p:nvPr/>
        </p:nvSpPr>
        <p:spPr>
          <a:xfrm>
            <a:off x="1845055" y="2888360"/>
            <a:ext cx="119634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3-</a:t>
            </a:r>
            <a:r>
              <a:rPr sz="1200" b="1" spc="5">
                <a:solidFill>
                  <a:srgbClr val="585858"/>
                </a:solidFill>
                <a:latin typeface="微软雅黑"/>
                <a:cs typeface="微软雅黑"/>
              </a:rPr>
              <a:t>6</a:t>
            </a:r>
            <a:r>
              <a:rPr sz="1200" b="1">
                <a:solidFill>
                  <a:srgbClr val="585858"/>
                </a:solidFill>
                <a:latin typeface="微软雅黑"/>
                <a:cs typeface="微软雅黑"/>
              </a:rPr>
              <a:t>岁（幼儿园）</a:t>
            </a:r>
            <a:endParaRPr sz="1200">
              <a:latin typeface="微软雅黑"/>
              <a:cs typeface="微软雅黑"/>
            </a:endParaRPr>
          </a:p>
        </p:txBody>
      </p:sp>
      <p:sp>
        <p:nvSpPr>
          <p:cNvPr id="60" name="object 60"/>
          <p:cNvSpPr txBox="1"/>
          <p:nvPr/>
        </p:nvSpPr>
        <p:spPr>
          <a:xfrm>
            <a:off x="5504179" y="2888360"/>
            <a:ext cx="113792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6-12岁（小学）</a:t>
            </a:r>
            <a:endParaRPr sz="1200">
              <a:latin typeface="微软雅黑"/>
              <a:cs typeface="微软雅黑"/>
            </a:endParaRPr>
          </a:p>
        </p:txBody>
      </p:sp>
      <p:sp>
        <p:nvSpPr>
          <p:cNvPr id="61" name="object 61"/>
          <p:cNvSpPr txBox="1"/>
          <p:nvPr/>
        </p:nvSpPr>
        <p:spPr>
          <a:xfrm>
            <a:off x="9123680" y="2888360"/>
            <a:ext cx="1232535"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12-18岁（中学）</a:t>
            </a:r>
            <a:endParaRPr sz="1200">
              <a:latin typeface="微软雅黑"/>
              <a:cs typeface="微软雅黑"/>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6193790" cy="514350"/>
          </a:xfrm>
          <a:prstGeom prst="rect">
            <a:avLst/>
          </a:prstGeom>
        </p:spPr>
        <p:txBody>
          <a:bodyPr vert="horz" wrap="square" lIns="0" tIns="13335" rIns="0" bIns="0" rtlCol="0">
            <a:spAutoFit/>
          </a:bodyPr>
          <a:lstStyle/>
          <a:p>
            <a:pPr marL="12700">
              <a:lnSpc>
                <a:spcPct val="100000"/>
              </a:lnSpc>
              <a:spcBef>
                <a:spcPts val="105"/>
              </a:spcBef>
            </a:pPr>
            <a:r>
              <a:rPr/>
              <a:t>家长的儿童教育痛</a:t>
            </a:r>
            <a:r>
              <a:rPr spc="5"/>
              <a:t>点</a:t>
            </a:r>
            <a:r>
              <a:rPr spc="-5"/>
              <a:t>——</a:t>
            </a:r>
            <a:r>
              <a:rPr/>
              <a:t>身心健康</a:t>
            </a:r>
          </a:p>
        </p:txBody>
      </p:sp>
      <p:sp>
        <p:nvSpPr>
          <p:cNvPr id="4" name="object 4"/>
          <p:cNvSpPr txBox="1"/>
          <p:nvPr/>
        </p:nvSpPr>
        <p:spPr>
          <a:xfrm>
            <a:off x="526795" y="1061720"/>
            <a:ext cx="11065510" cy="95631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家长在孩子身心健康成长上有诸多痛点，其中视力、脊柱、心理状态等方面较突出</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所有家长均对孩子的视力问题较为担忧，视力问题是全年龄段儿童容易产生的健康问题；在脊柱健康方面，三成左右的中小学生家长则担心孩子会有驼</a:t>
            </a:r>
            <a:r>
              <a:rPr sz="1200" spc="5">
                <a:solidFill>
                  <a:srgbClr val="585858"/>
                </a:solidFill>
                <a:latin typeface="微软雅黑"/>
                <a:cs typeface="微软雅黑"/>
              </a:rPr>
              <a:t>背</a:t>
            </a:r>
            <a:r>
              <a:rPr sz="1200">
                <a:solidFill>
                  <a:srgbClr val="585858"/>
                </a:solidFill>
                <a:latin typeface="微软雅黑"/>
                <a:cs typeface="微软雅黑"/>
              </a:rPr>
              <a:t>/</a:t>
            </a:r>
            <a:r>
              <a:rPr sz="1200" spc="-5">
                <a:solidFill>
                  <a:srgbClr val="585858"/>
                </a:solidFill>
                <a:latin typeface="微软雅黑"/>
                <a:cs typeface="微软雅黑"/>
              </a:rPr>
              <a:t>脊柱侧弯等</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问题，随着儿童课业压力加大，家长对孩子的脊柱健康问题越加关注；值得注意的是，家长对孩子的疲劳程度、情绪、睡眠等心理健康相关的方面都有明显担忧。</a:t>
            </a:r>
            <a:endParaRPr sz="1200">
              <a:latin typeface="微软雅黑"/>
              <a:cs typeface="微软雅黑"/>
            </a:endParaRPr>
          </a:p>
        </p:txBody>
      </p:sp>
      <p:sp>
        <p:nvSpPr>
          <p:cNvPr id="5" name="object 5"/>
          <p:cNvSpPr txBox="1"/>
          <p:nvPr/>
        </p:nvSpPr>
        <p:spPr>
          <a:xfrm>
            <a:off x="532282" y="6315862"/>
            <a:ext cx="2367915" cy="1479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身心健康指：孩子生理</a:t>
            </a:r>
            <a:r>
              <a:rPr sz="800" spc="-15">
                <a:solidFill>
                  <a:srgbClr val="7E7E7E"/>
                </a:solidFill>
                <a:latin typeface="微软雅黑"/>
                <a:cs typeface="微软雅黑"/>
              </a:rPr>
              <a:t>及</a:t>
            </a:r>
            <a:r>
              <a:rPr sz="800">
                <a:solidFill>
                  <a:srgbClr val="7E7E7E"/>
                </a:solidFill>
                <a:latin typeface="微软雅黑"/>
                <a:cs typeface="微软雅黑"/>
              </a:rPr>
              <a:t>心理</a:t>
            </a:r>
            <a:r>
              <a:rPr sz="800" spc="-15">
                <a:solidFill>
                  <a:srgbClr val="7E7E7E"/>
                </a:solidFill>
                <a:latin typeface="微软雅黑"/>
                <a:cs typeface="微软雅黑"/>
              </a:rPr>
              <a:t>成</a:t>
            </a:r>
            <a:r>
              <a:rPr sz="800">
                <a:solidFill>
                  <a:srgbClr val="7E7E7E"/>
                </a:solidFill>
                <a:latin typeface="微软雅黑"/>
                <a:cs typeface="微软雅黑"/>
              </a:rPr>
              <a:t>长发</a:t>
            </a:r>
            <a:r>
              <a:rPr sz="800" spc="-15">
                <a:solidFill>
                  <a:srgbClr val="7E7E7E"/>
                </a:solidFill>
                <a:latin typeface="微软雅黑"/>
                <a:cs typeface="微软雅黑"/>
              </a:rPr>
              <a:t>育</a:t>
            </a:r>
            <a:r>
              <a:rPr sz="800">
                <a:solidFill>
                  <a:srgbClr val="7E7E7E"/>
                </a:solidFill>
                <a:latin typeface="微软雅黑"/>
                <a:cs typeface="微软雅黑"/>
              </a:rPr>
              <a:t>的良</a:t>
            </a:r>
            <a:r>
              <a:rPr sz="800" spc="-15">
                <a:solidFill>
                  <a:srgbClr val="7E7E7E"/>
                </a:solidFill>
                <a:latin typeface="微软雅黑"/>
                <a:cs typeface="微软雅黑"/>
              </a:rPr>
              <a:t>好</a:t>
            </a:r>
            <a:r>
              <a:rPr sz="800">
                <a:solidFill>
                  <a:srgbClr val="7E7E7E"/>
                </a:solidFill>
                <a:latin typeface="微软雅黑"/>
                <a:cs typeface="微软雅黑"/>
              </a:rPr>
              <a:t>状态。</a:t>
            </a:r>
            <a:endParaRPr sz="800">
              <a:latin typeface="微软雅黑"/>
              <a:cs typeface="微软雅黑"/>
            </a:endParaRPr>
          </a:p>
        </p:txBody>
      </p:sp>
      <p:sp>
        <p:nvSpPr>
          <p:cNvPr id="6" name="object 6"/>
          <p:cNvSpPr/>
          <p:nvPr/>
        </p:nvSpPr>
        <p:spPr>
          <a:xfrm>
            <a:off x="826008" y="3858767"/>
            <a:ext cx="271780" cy="1614170"/>
          </a:xfrm>
          <a:custGeom>
            <a:rect l="l" t="t" r="r" b="b"/>
            <a:pathLst>
              <a:path w="271780" h="1614170">
                <a:moveTo>
                  <a:pt x="271272" y="0"/>
                </a:moveTo>
                <a:lnTo>
                  <a:pt x="0" y="0"/>
                </a:lnTo>
                <a:lnTo>
                  <a:pt x="0" y="1613915"/>
                </a:lnTo>
                <a:lnTo>
                  <a:pt x="271272" y="1613915"/>
                </a:lnTo>
                <a:lnTo>
                  <a:pt x="27127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1261872" y="3957828"/>
            <a:ext cx="271780" cy="1515110"/>
          </a:xfrm>
          <a:custGeom>
            <a:rect l="l" t="t" r="r" b="b"/>
            <a:pathLst>
              <a:path w="271780" h="1515110">
                <a:moveTo>
                  <a:pt x="271272" y="0"/>
                </a:moveTo>
                <a:lnTo>
                  <a:pt x="0" y="0"/>
                </a:lnTo>
                <a:lnTo>
                  <a:pt x="0" y="1514856"/>
                </a:lnTo>
                <a:lnTo>
                  <a:pt x="271272" y="1514856"/>
                </a:lnTo>
                <a:lnTo>
                  <a:pt x="27127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1696211" y="4027932"/>
            <a:ext cx="271780" cy="1445260"/>
          </a:xfrm>
          <a:custGeom>
            <a:rect l="l" t="t" r="r" b="b"/>
            <a:pathLst>
              <a:path w="271780" h="1445260">
                <a:moveTo>
                  <a:pt x="271271" y="0"/>
                </a:moveTo>
                <a:lnTo>
                  <a:pt x="0" y="0"/>
                </a:lnTo>
                <a:lnTo>
                  <a:pt x="0" y="1444752"/>
                </a:lnTo>
                <a:lnTo>
                  <a:pt x="271271" y="1444752"/>
                </a:lnTo>
                <a:lnTo>
                  <a:pt x="27127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2132076" y="4139184"/>
            <a:ext cx="271780" cy="1333500"/>
          </a:xfrm>
          <a:custGeom>
            <a:rect l="l" t="t" r="r" b="b"/>
            <a:pathLst>
              <a:path w="271780" h="1333500">
                <a:moveTo>
                  <a:pt x="271272" y="0"/>
                </a:moveTo>
                <a:lnTo>
                  <a:pt x="0" y="0"/>
                </a:lnTo>
                <a:lnTo>
                  <a:pt x="0" y="1333500"/>
                </a:lnTo>
                <a:lnTo>
                  <a:pt x="271272" y="1333500"/>
                </a:lnTo>
                <a:lnTo>
                  <a:pt x="27127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2566416" y="4448555"/>
            <a:ext cx="273050" cy="1024255"/>
          </a:xfrm>
          <a:custGeom>
            <a:rect l="l" t="t" r="r" b="b"/>
            <a:pathLst>
              <a:path w="273050" h="1024253">
                <a:moveTo>
                  <a:pt x="272795" y="0"/>
                </a:moveTo>
                <a:lnTo>
                  <a:pt x="0" y="0"/>
                </a:lnTo>
                <a:lnTo>
                  <a:pt x="0" y="1024128"/>
                </a:lnTo>
                <a:lnTo>
                  <a:pt x="272795" y="1024128"/>
                </a:lnTo>
                <a:lnTo>
                  <a:pt x="27279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3002279" y="4546091"/>
            <a:ext cx="271780" cy="927100"/>
          </a:xfrm>
          <a:custGeom>
            <a:rect l="l" t="t" r="r" b="b"/>
            <a:pathLst>
              <a:path w="271779" h="927100">
                <a:moveTo>
                  <a:pt x="271271" y="0"/>
                </a:moveTo>
                <a:lnTo>
                  <a:pt x="0" y="0"/>
                </a:lnTo>
                <a:lnTo>
                  <a:pt x="0" y="926591"/>
                </a:lnTo>
                <a:lnTo>
                  <a:pt x="271271" y="926591"/>
                </a:lnTo>
                <a:lnTo>
                  <a:pt x="27127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3436620" y="4631435"/>
            <a:ext cx="273050" cy="841375"/>
          </a:xfrm>
          <a:custGeom>
            <a:rect l="l" t="t" r="r" b="b"/>
            <a:pathLst>
              <a:path w="273050" h="841375">
                <a:moveTo>
                  <a:pt x="272795" y="0"/>
                </a:moveTo>
                <a:lnTo>
                  <a:pt x="0" y="0"/>
                </a:lnTo>
                <a:lnTo>
                  <a:pt x="0" y="841247"/>
                </a:lnTo>
                <a:lnTo>
                  <a:pt x="272795" y="841247"/>
                </a:lnTo>
                <a:lnTo>
                  <a:pt x="27279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3872484" y="4968240"/>
            <a:ext cx="271780" cy="504825"/>
          </a:xfrm>
          <a:custGeom>
            <a:rect l="l" t="t" r="r" b="b"/>
            <a:pathLst>
              <a:path w="271779" h="504825">
                <a:moveTo>
                  <a:pt x="271271" y="0"/>
                </a:moveTo>
                <a:lnTo>
                  <a:pt x="0" y="0"/>
                </a:lnTo>
                <a:lnTo>
                  <a:pt x="0" y="504444"/>
                </a:lnTo>
                <a:lnTo>
                  <a:pt x="271271" y="504444"/>
                </a:lnTo>
                <a:lnTo>
                  <a:pt x="27127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4462271" y="3342132"/>
            <a:ext cx="273050" cy="2144395"/>
          </a:xfrm>
          <a:custGeom>
            <a:rect l="l" t="t" r="r" b="b"/>
            <a:pathLst>
              <a:path w="273050" h="2144395">
                <a:moveTo>
                  <a:pt x="272795" y="0"/>
                </a:moveTo>
                <a:lnTo>
                  <a:pt x="0" y="0"/>
                </a:lnTo>
                <a:lnTo>
                  <a:pt x="0" y="2144267"/>
                </a:lnTo>
                <a:lnTo>
                  <a:pt x="272795" y="2144267"/>
                </a:lnTo>
                <a:lnTo>
                  <a:pt x="272795"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4898135" y="3793235"/>
            <a:ext cx="271780" cy="1693545"/>
          </a:xfrm>
          <a:custGeom>
            <a:rect l="l" t="t" r="r" b="b"/>
            <a:pathLst>
              <a:path w="271779" h="1693545">
                <a:moveTo>
                  <a:pt x="271272" y="0"/>
                </a:moveTo>
                <a:lnTo>
                  <a:pt x="0" y="0"/>
                </a:lnTo>
                <a:lnTo>
                  <a:pt x="0" y="1693164"/>
                </a:lnTo>
                <a:lnTo>
                  <a:pt x="271272" y="1693164"/>
                </a:lnTo>
                <a:lnTo>
                  <a:pt x="27127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5332476" y="4174235"/>
            <a:ext cx="273050" cy="1312545"/>
          </a:xfrm>
          <a:custGeom>
            <a:rect l="l" t="t" r="r" b="b"/>
            <a:pathLst>
              <a:path w="273050" h="1312545">
                <a:moveTo>
                  <a:pt x="272796" y="0"/>
                </a:moveTo>
                <a:lnTo>
                  <a:pt x="0" y="0"/>
                </a:lnTo>
                <a:lnTo>
                  <a:pt x="0" y="1312164"/>
                </a:lnTo>
                <a:lnTo>
                  <a:pt x="272796" y="1312164"/>
                </a:lnTo>
                <a:lnTo>
                  <a:pt x="27279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5768340" y="4300728"/>
            <a:ext cx="271780" cy="1186180"/>
          </a:xfrm>
          <a:custGeom>
            <a:rect l="l" t="t" r="r" b="b"/>
            <a:pathLst>
              <a:path w="271779" h="1186179">
                <a:moveTo>
                  <a:pt x="271272" y="0"/>
                </a:moveTo>
                <a:lnTo>
                  <a:pt x="0" y="0"/>
                </a:lnTo>
                <a:lnTo>
                  <a:pt x="0" y="1185672"/>
                </a:lnTo>
                <a:lnTo>
                  <a:pt x="271272" y="1185672"/>
                </a:lnTo>
                <a:lnTo>
                  <a:pt x="27127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6202679" y="4456176"/>
            <a:ext cx="273050" cy="1030605"/>
          </a:xfrm>
          <a:custGeom>
            <a:rect l="l" t="t" r="r" b="b"/>
            <a:pathLst>
              <a:path w="273050" h="1030603">
                <a:moveTo>
                  <a:pt x="272796" y="0"/>
                </a:moveTo>
                <a:lnTo>
                  <a:pt x="0" y="0"/>
                </a:lnTo>
                <a:lnTo>
                  <a:pt x="0" y="1030224"/>
                </a:lnTo>
                <a:lnTo>
                  <a:pt x="272796" y="1030224"/>
                </a:lnTo>
                <a:lnTo>
                  <a:pt x="27279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6638543" y="4710684"/>
            <a:ext cx="271780" cy="775970"/>
          </a:xfrm>
          <a:custGeom>
            <a:rect l="l" t="t" r="r" b="b"/>
            <a:pathLst>
              <a:path w="271779" h="775970">
                <a:moveTo>
                  <a:pt x="271272" y="0"/>
                </a:moveTo>
                <a:lnTo>
                  <a:pt x="0" y="0"/>
                </a:lnTo>
                <a:lnTo>
                  <a:pt x="0" y="775716"/>
                </a:lnTo>
                <a:lnTo>
                  <a:pt x="271272" y="775716"/>
                </a:lnTo>
                <a:lnTo>
                  <a:pt x="27127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7074407" y="4837176"/>
            <a:ext cx="271780" cy="649605"/>
          </a:xfrm>
          <a:custGeom>
            <a:rect l="l" t="t" r="r" b="b"/>
            <a:pathLst>
              <a:path w="271779" h="649604">
                <a:moveTo>
                  <a:pt x="271272" y="0"/>
                </a:moveTo>
                <a:lnTo>
                  <a:pt x="0" y="0"/>
                </a:lnTo>
                <a:lnTo>
                  <a:pt x="0" y="649224"/>
                </a:lnTo>
                <a:lnTo>
                  <a:pt x="271272" y="649224"/>
                </a:lnTo>
                <a:lnTo>
                  <a:pt x="27127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7508747" y="4893564"/>
            <a:ext cx="271780" cy="593090"/>
          </a:xfrm>
          <a:custGeom>
            <a:rect l="l" t="t" r="r" b="b"/>
            <a:pathLst>
              <a:path w="271779" h="593089">
                <a:moveTo>
                  <a:pt x="271272" y="0"/>
                </a:moveTo>
                <a:lnTo>
                  <a:pt x="0" y="0"/>
                </a:lnTo>
                <a:lnTo>
                  <a:pt x="0" y="592836"/>
                </a:lnTo>
                <a:lnTo>
                  <a:pt x="271272" y="592836"/>
                </a:lnTo>
                <a:lnTo>
                  <a:pt x="27127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8159495" y="3256788"/>
            <a:ext cx="273050" cy="2230120"/>
          </a:xfrm>
          <a:custGeom>
            <a:rect l="l" t="t" r="r" b="b"/>
            <a:pathLst>
              <a:path w="273050" h="2230120">
                <a:moveTo>
                  <a:pt x="272796" y="0"/>
                </a:moveTo>
                <a:lnTo>
                  <a:pt x="0" y="0"/>
                </a:lnTo>
                <a:lnTo>
                  <a:pt x="0" y="2229612"/>
                </a:lnTo>
                <a:lnTo>
                  <a:pt x="272796" y="2229612"/>
                </a:lnTo>
                <a:lnTo>
                  <a:pt x="2727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8595359" y="3680459"/>
            <a:ext cx="271780" cy="1805939"/>
          </a:xfrm>
          <a:custGeom>
            <a:rect l="l" t="t" r="r" b="b"/>
            <a:pathLst>
              <a:path w="271779" h="1805939">
                <a:moveTo>
                  <a:pt x="271272" y="0"/>
                </a:moveTo>
                <a:lnTo>
                  <a:pt x="0" y="0"/>
                </a:lnTo>
                <a:lnTo>
                  <a:pt x="0" y="1805939"/>
                </a:lnTo>
                <a:lnTo>
                  <a:pt x="271272" y="1805939"/>
                </a:lnTo>
                <a:lnTo>
                  <a:pt x="27127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9029700" y="4061459"/>
            <a:ext cx="273050" cy="1424940"/>
          </a:xfrm>
          <a:custGeom>
            <a:rect l="l" t="t" r="r" b="b"/>
            <a:pathLst>
              <a:path w="273050" h="1424939">
                <a:moveTo>
                  <a:pt x="272796" y="0"/>
                </a:moveTo>
                <a:lnTo>
                  <a:pt x="0" y="0"/>
                </a:lnTo>
                <a:lnTo>
                  <a:pt x="0" y="1424939"/>
                </a:lnTo>
                <a:lnTo>
                  <a:pt x="272796" y="1424939"/>
                </a:lnTo>
                <a:lnTo>
                  <a:pt x="2727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9465564" y="4216908"/>
            <a:ext cx="271780" cy="1270000"/>
          </a:xfrm>
          <a:custGeom>
            <a:rect l="l" t="t" r="r" b="b"/>
            <a:pathLst>
              <a:path w="271779" h="1270000">
                <a:moveTo>
                  <a:pt x="271271" y="0"/>
                </a:moveTo>
                <a:lnTo>
                  <a:pt x="0" y="0"/>
                </a:lnTo>
                <a:lnTo>
                  <a:pt x="0" y="1269492"/>
                </a:lnTo>
                <a:lnTo>
                  <a:pt x="271271" y="1269492"/>
                </a:lnTo>
                <a:lnTo>
                  <a:pt x="271271"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9899904" y="4370832"/>
            <a:ext cx="273050" cy="1115695"/>
          </a:xfrm>
          <a:custGeom>
            <a:rect l="l" t="t" r="r" b="b"/>
            <a:pathLst>
              <a:path w="273050" h="1115695">
                <a:moveTo>
                  <a:pt x="272796" y="0"/>
                </a:moveTo>
                <a:lnTo>
                  <a:pt x="0" y="0"/>
                </a:lnTo>
                <a:lnTo>
                  <a:pt x="0" y="1115568"/>
                </a:lnTo>
                <a:lnTo>
                  <a:pt x="272796" y="1115568"/>
                </a:lnTo>
                <a:lnTo>
                  <a:pt x="2727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10335768" y="4399788"/>
            <a:ext cx="271780" cy="1087120"/>
          </a:xfrm>
          <a:custGeom>
            <a:rect l="l" t="t" r="r" b="b"/>
            <a:pathLst>
              <a:path w="271779" h="1087120">
                <a:moveTo>
                  <a:pt x="271272" y="0"/>
                </a:moveTo>
                <a:lnTo>
                  <a:pt x="0" y="0"/>
                </a:lnTo>
                <a:lnTo>
                  <a:pt x="0" y="1086612"/>
                </a:lnTo>
                <a:lnTo>
                  <a:pt x="271272" y="1086612"/>
                </a:lnTo>
                <a:lnTo>
                  <a:pt x="27127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10770107" y="4512564"/>
            <a:ext cx="273050" cy="974090"/>
          </a:xfrm>
          <a:custGeom>
            <a:rect l="l" t="t" r="r" b="b"/>
            <a:pathLst>
              <a:path w="273050" h="974089">
                <a:moveTo>
                  <a:pt x="272796" y="0"/>
                </a:moveTo>
                <a:lnTo>
                  <a:pt x="0" y="0"/>
                </a:lnTo>
                <a:lnTo>
                  <a:pt x="0" y="973836"/>
                </a:lnTo>
                <a:lnTo>
                  <a:pt x="272796" y="973836"/>
                </a:lnTo>
                <a:lnTo>
                  <a:pt x="2727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11205971" y="4555235"/>
            <a:ext cx="271780" cy="931544"/>
          </a:xfrm>
          <a:custGeom>
            <a:rect l="l" t="t" r="r" b="b"/>
            <a:pathLst>
              <a:path w="271779" h="931544">
                <a:moveTo>
                  <a:pt x="271272" y="0"/>
                </a:moveTo>
                <a:lnTo>
                  <a:pt x="0" y="0"/>
                </a:lnTo>
                <a:lnTo>
                  <a:pt x="0" y="931163"/>
                </a:lnTo>
                <a:lnTo>
                  <a:pt x="271272" y="931163"/>
                </a:lnTo>
                <a:lnTo>
                  <a:pt x="271272"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30" name="object 30"/>
          <p:cNvGraphicFramePr>
            <a:graphicFrameLocks noGrp="1"/>
          </p:cNvGraphicFramePr>
          <p:nvPr/>
        </p:nvGraphicFramePr>
        <p:xfrm>
          <a:off x="688848" y="2895600"/>
          <a:ext cx="3525519" cy="3305882"/>
        </p:xfrm>
        <a:graphic>
          <a:graphicData uri="http://schemas.openxmlformats.org/drawingml/2006/table">
            <a:tbl>
              <a:tblPr firstRow="1" bandRow="1">
                <a:tableStyleId>{2D5ABB26-0587-4C30-8999-92F81FD0307C}</a:tableStyleId>
              </a:tblPr>
              <a:tblGrid>
                <a:gridCol w="479425">
                  <a:extLst>
                    <a:ext uri="{9D8B030D-6E8A-4147-A177-3AD203B41FA5}">
                      <a16:colId xmlns:a16="http://schemas.microsoft.com/office/drawing/2014/main" val="20000"/>
                    </a:ext>
                  </a:extLst>
                </a:gridCol>
                <a:gridCol w="434975">
                  <a:extLst>
                    <a:ext uri="{9D8B030D-6E8A-4147-A177-3AD203B41FA5}">
                      <a16:colId xmlns:a16="http://schemas.microsoft.com/office/drawing/2014/main" val="20001"/>
                    </a:ext>
                  </a:extLst>
                </a:gridCol>
                <a:gridCol w="448944">
                  <a:extLst>
                    <a:ext uri="{9D8B030D-6E8A-4147-A177-3AD203B41FA5}">
                      <a16:colId xmlns:a16="http://schemas.microsoft.com/office/drawing/2014/main" val="20002"/>
                    </a:ext>
                  </a:extLst>
                </a:gridCol>
                <a:gridCol w="421005">
                  <a:extLst>
                    <a:ext uri="{9D8B030D-6E8A-4147-A177-3AD203B41FA5}">
                      <a16:colId xmlns:a16="http://schemas.microsoft.com/office/drawing/2014/main" val="20003"/>
                    </a:ext>
                  </a:extLst>
                </a:gridCol>
                <a:gridCol w="869950">
                  <a:extLst>
                    <a:ext uri="{9D8B030D-6E8A-4147-A177-3AD203B41FA5}">
                      <a16:colId xmlns:a16="http://schemas.microsoft.com/office/drawing/2014/main" val="20004"/>
                    </a:ext>
                  </a:extLst>
                </a:gridCol>
                <a:gridCol w="454025">
                  <a:extLst>
                    <a:ext uri="{9D8B030D-6E8A-4147-A177-3AD203B41FA5}">
                      <a16:colId xmlns:a16="http://schemas.microsoft.com/office/drawing/2014/main" val="20005"/>
                    </a:ext>
                  </a:extLst>
                </a:gridCol>
                <a:gridCol w="417195">
                  <a:extLst>
                    <a:ext uri="{9D8B030D-6E8A-4147-A177-3AD203B41FA5}">
                      <a16:colId xmlns:a16="http://schemas.microsoft.com/office/drawing/2014/main" val="20006"/>
                    </a:ext>
                  </a:extLst>
                </a:gridCol>
              </a:tblGrid>
              <a:tr h="873175">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marL="44450" algn="ctr">
                        <a:lnSpc>
                          <a:spcPts val="1165"/>
                        </a:lnSpc>
                        <a:spcBef>
                          <a:spcPts val="1120"/>
                        </a:spcBef>
                      </a:pPr>
                      <a:r>
                        <a:rPr sz="1000" spc="-5">
                          <a:solidFill>
                            <a:srgbClr val="585858"/>
                          </a:solidFill>
                          <a:latin typeface="微软雅黑"/>
                          <a:cs typeface="微软雅黑"/>
                        </a:rPr>
                        <a:t>28.8%</a:t>
                      </a:r>
                      <a:endParaRPr sz="1000">
                        <a:latin typeface="微软雅黑"/>
                        <a:cs typeface="微软雅黑"/>
                      </a:endParaRPr>
                    </a:p>
                  </a:txBody>
                  <a:tcPr marL="0" marR="0" marT="0" marB="0">
                    <a:lnL w="28575">
                      <a:solidFill>
                        <a:srgbClr val="F38285"/>
                      </a:solidFill>
                      <a:prstDash val="solid"/>
                    </a:lnL>
                    <a:lnT w="28575">
                      <a:solidFill>
                        <a:srgbClr val="F38285"/>
                      </a:solidFill>
                      <a:prstDash val="solid"/>
                    </a:lnT>
                  </a:tcPr>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55"/>
                        </a:spcBef>
                      </a:pPr>
                      <a:endParaRPr sz="1600">
                        <a:latin typeface="Times New Roman"/>
                        <a:cs typeface="Times New Roman"/>
                      </a:endParaRPr>
                    </a:p>
                    <a:p>
                      <a:pPr algn="ctr">
                        <a:lnSpc>
                          <a:spcPts val="395"/>
                        </a:lnSpc>
                      </a:pPr>
                      <a:r>
                        <a:rPr sz="1000" spc="-5">
                          <a:solidFill>
                            <a:srgbClr val="585858"/>
                          </a:solidFill>
                          <a:latin typeface="微软雅黑"/>
                          <a:cs typeface="微软雅黑"/>
                        </a:rPr>
                        <a:t>27.0%</a:t>
                      </a:r>
                      <a:endParaRPr sz="1000">
                        <a:latin typeface="微软雅黑"/>
                        <a:cs typeface="微软雅黑"/>
                      </a:endParaRPr>
                    </a:p>
                  </a:txBody>
                  <a:tcPr marL="0" marR="0" marT="0" marB="0">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0"/>
                  </a:ext>
                </a:extLst>
              </a:tr>
              <a:tr h="350964">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marR="6350" algn="ctr">
                        <a:lnSpc>
                          <a:spcPct val="100000"/>
                        </a:lnSpc>
                        <a:spcBef>
                          <a:spcPts val="60"/>
                        </a:spcBef>
                      </a:pPr>
                      <a:r>
                        <a:rPr sz="1000" spc="-5">
                          <a:solidFill>
                            <a:srgbClr val="585858"/>
                          </a:solidFill>
                          <a:latin typeface="微软雅黑"/>
                          <a:cs typeface="微软雅黑"/>
                        </a:rPr>
                        <a:t>25.8%</a:t>
                      </a:r>
                      <a:endParaRPr sz="1000">
                        <a:latin typeface="微软雅黑"/>
                        <a:cs typeface="微软雅黑"/>
                      </a:endParaRPr>
                    </a:p>
                  </a:txBody>
                  <a:tcPr marL="0" marR="0" marT="7620" marB="0">
                    <a:lnR w="28575">
                      <a:solidFill>
                        <a:srgbClr val="F38285"/>
                      </a:solidFill>
                      <a:prstDash val="solid"/>
                    </a:lnR>
                  </a:tcPr>
                </a:tc>
                <a:tc>
                  <a:txBody>
                    <a:bodyPr vert="horz" wrap="square"/>
                    <a:lstStyle/>
                    <a:p>
                      <a:pPr marR="6350" algn="ctr">
                        <a:lnSpc>
                          <a:spcPct val="100000"/>
                        </a:lnSpc>
                        <a:spcBef>
                          <a:spcPts val="940"/>
                        </a:spcBef>
                      </a:pPr>
                      <a:r>
                        <a:rPr sz="1000" spc="-5">
                          <a:solidFill>
                            <a:srgbClr val="585858"/>
                          </a:solidFill>
                          <a:latin typeface="微软雅黑"/>
                          <a:cs typeface="微软雅黑"/>
                        </a:rPr>
                        <a:t>23.8%</a:t>
                      </a:r>
                      <a:endParaRPr sz="1000">
                        <a:latin typeface="微软雅黑"/>
                        <a:cs typeface="微软雅黑"/>
                      </a:endParaRPr>
                    </a:p>
                  </a:txBody>
                  <a:tcPr marL="0" marR="0" marT="11938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1"/>
                  </a:ext>
                </a:extLst>
              </a:tr>
              <a:tr h="245808">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gn="ctr">
                        <a:lnSpc>
                          <a:spcPct val="100000"/>
                        </a:lnSpc>
                        <a:spcBef>
                          <a:spcPts val="610"/>
                        </a:spcBef>
                      </a:pPr>
                      <a:r>
                        <a:rPr sz="1000" spc="-5">
                          <a:solidFill>
                            <a:srgbClr val="585858"/>
                          </a:solidFill>
                          <a:latin typeface="微软雅黑"/>
                          <a:cs typeface="微软雅黑"/>
                        </a:rPr>
                        <a:t>18.3%</a:t>
                      </a:r>
                      <a:r>
                        <a:rPr sz="1000" spc="190">
                          <a:solidFill>
                            <a:srgbClr val="585858"/>
                          </a:solidFill>
                          <a:latin typeface="微软雅黑"/>
                          <a:cs typeface="微软雅黑"/>
                        </a:rPr>
                        <a:t> </a:t>
                      </a:r>
                      <a:r>
                        <a:rPr sz="1500" spc="-7" baseline="-41666">
                          <a:solidFill>
                            <a:srgbClr val="585858"/>
                          </a:solidFill>
                          <a:latin typeface="微软雅黑"/>
                          <a:cs typeface="微软雅黑"/>
                        </a:rPr>
                        <a:t>16.5%</a:t>
                      </a:r>
                      <a:endParaRPr sz="1500" baseline="-41666">
                        <a:latin typeface="微软雅黑"/>
                        <a:cs typeface="微软雅黑"/>
                      </a:endParaRPr>
                    </a:p>
                  </a:txBody>
                  <a:tcPr marL="0" marR="0" marT="7747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2"/>
                  </a:ext>
                </a:extLst>
              </a:tr>
              <a:tr h="259714">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marR="11430" algn="ctr">
                        <a:lnSpc>
                          <a:spcPct val="100000"/>
                        </a:lnSpc>
                        <a:spcBef>
                          <a:spcPts val="114"/>
                        </a:spcBef>
                      </a:pPr>
                      <a:r>
                        <a:rPr sz="1000" spc="-5">
                          <a:solidFill>
                            <a:srgbClr val="585858"/>
                          </a:solidFill>
                          <a:latin typeface="微软雅黑"/>
                          <a:cs typeface="微软雅黑"/>
                        </a:rPr>
                        <a:t>15.0%</a:t>
                      </a:r>
                      <a:endParaRPr sz="1000">
                        <a:latin typeface="微软雅黑"/>
                        <a:cs typeface="微软雅黑"/>
                      </a:endParaRPr>
                    </a:p>
                  </a:txBody>
                  <a:tcPr marL="0" marR="0" marT="14604"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3"/>
                  </a:ext>
                </a:extLst>
              </a:tr>
              <a:tr h="837514">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marR="10795" algn="ctr">
                        <a:lnSpc>
                          <a:spcPct val="100000"/>
                        </a:lnSpc>
                        <a:spcBef>
                          <a:spcPts val="720"/>
                        </a:spcBef>
                      </a:pPr>
                      <a:r>
                        <a:rPr sz="1000" spc="-5">
                          <a:solidFill>
                            <a:srgbClr val="585858"/>
                          </a:solidFill>
                          <a:latin typeface="微软雅黑"/>
                          <a:cs typeface="微软雅黑"/>
                        </a:rPr>
                        <a:t>9.0%</a:t>
                      </a:r>
                      <a:endParaRPr sz="1000">
                        <a:latin typeface="微软雅黑"/>
                        <a:cs typeface="微软雅黑"/>
                      </a:endParaRPr>
                    </a:p>
                  </a:txBody>
                  <a:tcPr marL="0" marR="0" marT="91440" marB="0">
                    <a:lnB w="3175">
                      <a:solidFill>
                        <a:srgbClr val="585858"/>
                      </a:solidFill>
                      <a:prstDash val="solid"/>
                    </a:lnB>
                  </a:tcPr>
                </a:tc>
                <a:extLst>
                  <a:ext uri="{0D108BD9-81ED-4DB2-BD59-A6C34878D82A}">
                    <a16:rowId xmlns:a16="http://schemas.microsoft.com/office/drawing/2014/main" val="10004"/>
                  </a:ext>
                </a:extLst>
              </a:tr>
              <a:tr h="238961">
                <a:tc>
                  <a:txBody>
                    <a:bodyPr vert="horz" wrap="square"/>
                    <a:lstStyle/>
                    <a:p>
                      <a:pPr marL="5080" algn="ctr">
                        <a:lnSpc>
                          <a:spcPts val="1005"/>
                        </a:lnSpc>
                        <a:spcBef>
                          <a:spcPts val="775"/>
                        </a:spcBef>
                      </a:pPr>
                      <a:r>
                        <a:rPr sz="1000">
                          <a:solidFill>
                            <a:srgbClr val="585858"/>
                          </a:solidFill>
                          <a:latin typeface="微软雅黑"/>
                          <a:cs typeface="微软雅黑"/>
                        </a:rPr>
                        <a:t>牙</a:t>
                      </a:r>
                      <a:endParaRPr sz="1000">
                        <a:latin typeface="微软雅黑"/>
                        <a:cs typeface="微软雅黑"/>
                      </a:endParaRPr>
                    </a:p>
                  </a:txBody>
                  <a:tcPr marL="0" marR="0" marT="98425" marB="0">
                    <a:lnL w="28575">
                      <a:solidFill>
                        <a:srgbClr val="F38285"/>
                      </a:solidFill>
                      <a:prstDash val="solid"/>
                    </a:lnL>
                    <a:lnT w="3175">
                      <a:solidFill>
                        <a:srgbClr val="585858"/>
                      </a:solidFill>
                      <a:prstDash val="solid"/>
                    </a:lnT>
                  </a:tcPr>
                </a:tc>
                <a:tc>
                  <a:txBody>
                    <a:bodyPr vert="horz" wrap="square"/>
                    <a:lstStyle/>
                    <a:p>
                      <a:pPr marR="31115" algn="ctr">
                        <a:lnSpc>
                          <a:spcPts val="1005"/>
                        </a:lnSpc>
                        <a:spcBef>
                          <a:spcPts val="775"/>
                        </a:spcBef>
                      </a:pPr>
                      <a:r>
                        <a:rPr sz="1000">
                          <a:solidFill>
                            <a:srgbClr val="585858"/>
                          </a:solidFill>
                          <a:latin typeface="微软雅黑"/>
                          <a:cs typeface="微软雅黑"/>
                        </a:rPr>
                        <a:t>视</a:t>
                      </a:r>
                      <a:endParaRPr sz="1000">
                        <a:latin typeface="微软雅黑"/>
                        <a:cs typeface="微软雅黑"/>
                      </a:endParaRPr>
                    </a:p>
                  </a:txBody>
                  <a:tcPr marL="0" marR="0" marT="98425" marB="0">
                    <a:lnT w="3175">
                      <a:solidFill>
                        <a:srgbClr val="585858"/>
                      </a:solidFill>
                      <a:prstDash val="solid"/>
                    </a:lnT>
                  </a:tcPr>
                </a:tc>
                <a:tc>
                  <a:txBody>
                    <a:bodyPr vert="horz" wrap="square"/>
                    <a:lstStyle/>
                    <a:p>
                      <a:pPr marR="45085" algn="ctr">
                        <a:lnSpc>
                          <a:spcPts val="1005"/>
                        </a:lnSpc>
                        <a:spcBef>
                          <a:spcPts val="775"/>
                        </a:spcBef>
                      </a:pPr>
                      <a:r>
                        <a:rPr sz="1000">
                          <a:solidFill>
                            <a:srgbClr val="585858"/>
                          </a:solidFill>
                          <a:latin typeface="微软雅黑"/>
                          <a:cs typeface="微软雅黑"/>
                        </a:rPr>
                        <a:t>身</a:t>
                      </a:r>
                      <a:endParaRPr sz="1000">
                        <a:latin typeface="微软雅黑"/>
                        <a:cs typeface="微软雅黑"/>
                      </a:endParaRPr>
                    </a:p>
                  </a:txBody>
                  <a:tcPr marL="0" marR="0" marT="98425" marB="0">
                    <a:lnR w="28575">
                      <a:solidFill>
                        <a:srgbClr val="F38285"/>
                      </a:solidFill>
                      <a:prstDash val="solid"/>
                    </a:lnR>
                    <a:lnT w="3175">
                      <a:solidFill>
                        <a:srgbClr val="585858"/>
                      </a:solidFill>
                      <a:prstDash val="solid"/>
                    </a:lnT>
                  </a:tcPr>
                </a:tc>
                <a:tc>
                  <a:txBody>
                    <a:bodyPr vert="horz" wrap="square"/>
                    <a:lstStyle/>
                    <a:p>
                      <a:pPr marR="45720" algn="ctr">
                        <a:lnSpc>
                          <a:spcPts val="1005"/>
                        </a:lnSpc>
                        <a:spcBef>
                          <a:spcPts val="775"/>
                        </a:spcBef>
                      </a:pPr>
                      <a:r>
                        <a:rPr sz="1000">
                          <a:solidFill>
                            <a:srgbClr val="585858"/>
                          </a:solidFill>
                          <a:latin typeface="微软雅黑"/>
                          <a:cs typeface="微软雅黑"/>
                        </a:rPr>
                        <a:t>脊</a:t>
                      </a:r>
                      <a:endParaRPr sz="1000">
                        <a:latin typeface="微软雅黑"/>
                        <a:cs typeface="微软雅黑"/>
                      </a:endParaRPr>
                    </a:p>
                  </a:txBody>
                  <a:tcPr marL="0" marR="0" marT="98425" marB="0">
                    <a:lnL w="28575">
                      <a:solidFill>
                        <a:srgbClr val="F38285"/>
                      </a:solidFill>
                      <a:prstDash val="solid"/>
                    </a:lnL>
                    <a:lnT w="3175">
                      <a:solidFill>
                        <a:srgbClr val="585858"/>
                      </a:solidFill>
                      <a:prstDash val="solid"/>
                    </a:lnT>
                  </a:tcPr>
                </a:tc>
                <a:tc>
                  <a:txBody>
                    <a:bodyPr vert="horz" wrap="square"/>
                    <a:lstStyle/>
                    <a:p>
                      <a:pPr marR="31115" algn="ctr">
                        <a:lnSpc>
                          <a:spcPts val="1005"/>
                        </a:lnSpc>
                        <a:spcBef>
                          <a:spcPts val="775"/>
                        </a:spcBef>
                        <a:tabLst>
                          <a:tab pos="434975"/>
                        </a:tabLst>
                      </a:pPr>
                      <a:r>
                        <a:rPr sz="1000" spc="-5">
                          <a:solidFill>
                            <a:srgbClr val="585858"/>
                          </a:solidFill>
                          <a:latin typeface="微软雅黑"/>
                          <a:cs typeface="微软雅黑"/>
                        </a:rPr>
                        <a:t>疲	体</a:t>
                      </a:r>
                      <a:endParaRPr sz="1000">
                        <a:latin typeface="微软雅黑"/>
                        <a:cs typeface="微软雅黑"/>
                      </a:endParaRPr>
                    </a:p>
                  </a:txBody>
                  <a:tcPr marL="0" marR="0" marT="98425" marB="0">
                    <a:lnT w="3175">
                      <a:solidFill>
                        <a:srgbClr val="585858"/>
                      </a:solidFill>
                      <a:prstDash val="solid"/>
                    </a:lnT>
                  </a:tcPr>
                </a:tc>
                <a:tc>
                  <a:txBody>
                    <a:bodyPr vert="horz" wrap="square"/>
                    <a:lstStyle/>
                    <a:p>
                      <a:pPr marR="50165" algn="ctr">
                        <a:lnSpc>
                          <a:spcPts val="1005"/>
                        </a:lnSpc>
                        <a:spcBef>
                          <a:spcPts val="775"/>
                        </a:spcBef>
                      </a:pPr>
                      <a:r>
                        <a:rPr sz="1000">
                          <a:solidFill>
                            <a:srgbClr val="585858"/>
                          </a:solidFill>
                          <a:latin typeface="微软雅黑"/>
                          <a:cs typeface="微软雅黑"/>
                        </a:rPr>
                        <a:t>睡</a:t>
                      </a:r>
                      <a:endParaRPr sz="1000">
                        <a:latin typeface="微软雅黑"/>
                        <a:cs typeface="微软雅黑"/>
                      </a:endParaRPr>
                    </a:p>
                  </a:txBody>
                  <a:tcPr marL="0" marR="0" marT="98425" marB="0">
                    <a:lnT w="3175">
                      <a:solidFill>
                        <a:srgbClr val="585858"/>
                      </a:solidFill>
                      <a:prstDash val="solid"/>
                    </a:lnT>
                  </a:tcPr>
                </a:tc>
                <a:tc>
                  <a:txBody>
                    <a:bodyPr vert="horz" wrap="square"/>
                    <a:lstStyle/>
                    <a:p>
                      <a:pPr marR="51435" algn="ctr">
                        <a:lnSpc>
                          <a:spcPts val="1000"/>
                        </a:lnSpc>
                        <a:spcBef>
                          <a:spcPts val="780"/>
                        </a:spcBef>
                      </a:pPr>
                      <a:r>
                        <a:rPr sz="1000">
                          <a:solidFill>
                            <a:srgbClr val="585858"/>
                          </a:solidFill>
                          <a:latin typeface="微软雅黑"/>
                          <a:cs typeface="微软雅黑"/>
                        </a:rPr>
                        <a:t>情</a:t>
                      </a:r>
                      <a:endParaRPr sz="1000">
                        <a:latin typeface="微软雅黑"/>
                        <a:cs typeface="微软雅黑"/>
                      </a:endParaRPr>
                    </a:p>
                  </a:txBody>
                  <a:tcPr marL="0" marR="0" marT="99060" marB="0">
                    <a:lnT w="3175">
                      <a:solidFill>
                        <a:srgbClr val="585858"/>
                      </a:solidFill>
                      <a:prstDash val="solid"/>
                    </a:lnT>
                  </a:tcPr>
                </a:tc>
                <a:extLst>
                  <a:ext uri="{0D108BD9-81ED-4DB2-BD59-A6C34878D82A}">
                    <a16:rowId xmlns:a16="http://schemas.microsoft.com/office/drawing/2014/main" val="10005"/>
                  </a:ext>
                </a:extLst>
              </a:tr>
              <a:tr h="126796">
                <a:tc>
                  <a:txBody>
                    <a:bodyPr vert="horz" wrap="square"/>
                    <a:lstStyle/>
                    <a:p>
                      <a:pPr marL="5080" algn="ctr">
                        <a:lnSpc>
                          <a:spcPts val="900"/>
                        </a:lnSpc>
                      </a:pPr>
                      <a:r>
                        <a:rPr sz="1000">
                          <a:solidFill>
                            <a:srgbClr val="585858"/>
                          </a:solidFill>
                          <a:latin typeface="微软雅黑"/>
                          <a:cs typeface="微软雅黑"/>
                        </a:rPr>
                        <a:t>齿</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115" algn="ctr">
                        <a:lnSpc>
                          <a:spcPts val="900"/>
                        </a:lnSpc>
                      </a:pPr>
                      <a:r>
                        <a:rPr sz="1000">
                          <a:solidFill>
                            <a:srgbClr val="585858"/>
                          </a:solidFill>
                          <a:latin typeface="微软雅黑"/>
                          <a:cs typeface="微软雅黑"/>
                        </a:rPr>
                        <a:t>力</a:t>
                      </a:r>
                      <a:endParaRPr sz="1000">
                        <a:latin typeface="微软雅黑"/>
                        <a:cs typeface="微软雅黑"/>
                      </a:endParaRPr>
                    </a:p>
                  </a:txBody>
                  <a:tcPr marL="0" marR="0" marT="0" marB="0"/>
                </a:tc>
                <a:tc>
                  <a:txBody>
                    <a:bodyPr vert="horz" wrap="square"/>
                    <a:lstStyle/>
                    <a:p>
                      <a:pPr marR="45085" algn="ctr">
                        <a:lnSpc>
                          <a:spcPts val="900"/>
                        </a:lnSpc>
                      </a:pPr>
                      <a:r>
                        <a:rPr sz="1000">
                          <a:solidFill>
                            <a:srgbClr val="585858"/>
                          </a:solidFill>
                          <a:latin typeface="微软雅黑"/>
                          <a:cs typeface="微软雅黑"/>
                        </a:rPr>
                        <a:t>高</a:t>
                      </a:r>
                      <a:endParaRPr sz="1000">
                        <a:latin typeface="微软雅黑"/>
                        <a:cs typeface="微软雅黑"/>
                      </a:endParaRPr>
                    </a:p>
                  </a:txBody>
                  <a:tcPr marL="0" marR="0" marT="0" marB="0">
                    <a:lnR w="28575">
                      <a:solidFill>
                        <a:srgbClr val="F38285"/>
                      </a:solidFill>
                      <a:prstDash val="solid"/>
                    </a:lnR>
                  </a:tcPr>
                </a:tc>
                <a:tc>
                  <a:txBody>
                    <a:bodyPr vert="horz" wrap="square"/>
                    <a:lstStyle/>
                    <a:p>
                      <a:pPr marR="45720" algn="ctr">
                        <a:lnSpc>
                          <a:spcPts val="900"/>
                        </a:lnSpc>
                      </a:pPr>
                      <a:r>
                        <a:rPr sz="1000">
                          <a:solidFill>
                            <a:srgbClr val="585858"/>
                          </a:solidFill>
                          <a:latin typeface="微软雅黑"/>
                          <a:cs typeface="微软雅黑"/>
                        </a:rPr>
                        <a:t>柱</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115" algn="ctr">
                        <a:lnSpc>
                          <a:spcPts val="900"/>
                        </a:lnSpc>
                        <a:tabLst>
                          <a:tab pos="434975"/>
                        </a:tabLst>
                      </a:pPr>
                      <a:r>
                        <a:rPr sz="1000" spc="-5">
                          <a:solidFill>
                            <a:srgbClr val="585858"/>
                          </a:solidFill>
                          <a:latin typeface="微软雅黑"/>
                          <a:cs typeface="微软雅黑"/>
                        </a:rPr>
                        <a:t>劳	重</a:t>
                      </a:r>
                      <a:endParaRPr sz="1000">
                        <a:latin typeface="微软雅黑"/>
                        <a:cs typeface="微软雅黑"/>
                      </a:endParaRPr>
                    </a:p>
                  </a:txBody>
                  <a:tcPr marL="0" marR="0" marT="0" marB="0"/>
                </a:tc>
                <a:tc>
                  <a:txBody>
                    <a:bodyPr vert="horz" wrap="square"/>
                    <a:lstStyle/>
                    <a:p>
                      <a:pPr marR="50165" algn="ctr">
                        <a:lnSpc>
                          <a:spcPts val="900"/>
                        </a:lnSpc>
                      </a:pPr>
                      <a:r>
                        <a:rPr sz="1000">
                          <a:solidFill>
                            <a:srgbClr val="585858"/>
                          </a:solidFill>
                          <a:latin typeface="微软雅黑"/>
                          <a:cs typeface="微软雅黑"/>
                        </a:rPr>
                        <a:t>眠</a:t>
                      </a:r>
                      <a:endParaRPr sz="1000">
                        <a:latin typeface="微软雅黑"/>
                        <a:cs typeface="微软雅黑"/>
                      </a:endParaRPr>
                    </a:p>
                  </a:txBody>
                  <a:tcPr marL="0" marR="0" marT="0" marB="0"/>
                </a:tc>
                <a:tc>
                  <a:txBody>
                    <a:bodyPr vert="horz" wrap="square"/>
                    <a:lstStyle/>
                    <a:p>
                      <a:pPr marR="51435" algn="ctr">
                        <a:lnSpc>
                          <a:spcPts val="900"/>
                        </a:lnSpc>
                      </a:pPr>
                      <a:r>
                        <a:rPr sz="1000">
                          <a:solidFill>
                            <a:srgbClr val="585858"/>
                          </a:solidFill>
                          <a:latin typeface="微软雅黑"/>
                          <a:cs typeface="微软雅黑"/>
                        </a:rPr>
                        <a:t>绪</a:t>
                      </a:r>
                      <a:endParaRPr sz="1000">
                        <a:latin typeface="微软雅黑"/>
                        <a:cs typeface="微软雅黑"/>
                      </a:endParaRPr>
                    </a:p>
                  </a:txBody>
                  <a:tcPr marL="0" marR="0" marT="0" marB="0"/>
                </a:tc>
                <a:extLst>
                  <a:ext uri="{0D108BD9-81ED-4DB2-BD59-A6C34878D82A}">
                    <a16:rowId xmlns:a16="http://schemas.microsoft.com/office/drawing/2014/main" val="10006"/>
                  </a:ext>
                </a:extLst>
              </a:tr>
              <a:tr h="126796">
                <a:tc>
                  <a:txBody>
                    <a:bodyPr vert="horz" wrap="square"/>
                    <a:lstStyle/>
                    <a:p>
                      <a:pPr marL="5080"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115"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tc>
                <a:tc>
                  <a:txBody>
                    <a:bodyPr vert="horz" wrap="square"/>
                    <a:lstStyle/>
                    <a:p>
                      <a:pPr marR="45085"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lnR w="28575">
                      <a:solidFill>
                        <a:srgbClr val="F38285"/>
                      </a:solidFill>
                      <a:prstDash val="solid"/>
                    </a:lnR>
                  </a:tcPr>
                </a:tc>
                <a:tc>
                  <a:txBody>
                    <a:bodyPr vert="horz" wrap="square"/>
                    <a:lstStyle/>
                    <a:p>
                      <a:pPr marR="45720"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115" algn="ctr">
                        <a:lnSpc>
                          <a:spcPts val="900"/>
                        </a:lnSpc>
                        <a:tabLst>
                          <a:tab pos="434975"/>
                        </a:tabLst>
                      </a:pPr>
                      <a:r>
                        <a:rPr sz="1000" spc="-5">
                          <a:solidFill>
                            <a:srgbClr val="585858"/>
                          </a:solidFill>
                          <a:latin typeface="微软雅黑"/>
                          <a:cs typeface="微软雅黑"/>
                        </a:rPr>
                        <a:t>问	问</a:t>
                      </a:r>
                      <a:endParaRPr sz="1000">
                        <a:latin typeface="微软雅黑"/>
                        <a:cs typeface="微软雅黑"/>
                      </a:endParaRPr>
                    </a:p>
                  </a:txBody>
                  <a:tcPr marL="0" marR="0" marT="0" marB="0"/>
                </a:tc>
                <a:tc>
                  <a:txBody>
                    <a:bodyPr vert="horz" wrap="square"/>
                    <a:lstStyle/>
                    <a:p>
                      <a:pPr marR="50165"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tc>
                <a:tc>
                  <a:txBody>
                    <a:bodyPr vert="horz" wrap="square"/>
                    <a:lstStyle/>
                    <a:p>
                      <a:pPr marR="51435"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tc>
                <a:extLst>
                  <a:ext uri="{0D108BD9-81ED-4DB2-BD59-A6C34878D82A}">
                    <a16:rowId xmlns:a16="http://schemas.microsoft.com/office/drawing/2014/main" val="10007"/>
                  </a:ext>
                </a:extLst>
              </a:tr>
              <a:tr h="200103">
                <a:tc>
                  <a:txBody>
                    <a:bodyPr vert="horz" wrap="square"/>
                    <a:lstStyle/>
                    <a:p>
                      <a:pPr marL="5080"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lnL w="28575">
                      <a:solidFill>
                        <a:srgbClr val="F38285"/>
                      </a:solidFill>
                      <a:prstDash val="solid"/>
                    </a:lnL>
                    <a:lnB w="28575">
                      <a:solidFill>
                        <a:srgbClr val="F38285"/>
                      </a:solidFill>
                      <a:prstDash val="solid"/>
                    </a:lnB>
                  </a:tcPr>
                </a:tc>
                <a:tc>
                  <a:txBody>
                    <a:bodyPr vert="horz" wrap="square"/>
                    <a:lstStyle/>
                    <a:p>
                      <a:pPr marR="31115"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lnB w="28575">
                      <a:solidFill>
                        <a:srgbClr val="F38285"/>
                      </a:solidFill>
                      <a:prstDash val="solid"/>
                    </a:lnB>
                  </a:tcPr>
                </a:tc>
                <a:tc>
                  <a:txBody>
                    <a:bodyPr vert="horz" wrap="square"/>
                    <a:lstStyle/>
                    <a:p>
                      <a:pPr marR="45085"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lnR w="28575">
                      <a:solidFill>
                        <a:srgbClr val="F38285"/>
                      </a:solidFill>
                      <a:prstDash val="solid"/>
                    </a:lnR>
                    <a:lnB w="28575">
                      <a:solidFill>
                        <a:srgbClr val="F38285"/>
                      </a:solidFill>
                      <a:prstDash val="solid"/>
                    </a:lnB>
                  </a:tcPr>
                </a:tc>
                <a:tc>
                  <a:txBody>
                    <a:bodyPr vert="horz" wrap="square"/>
                    <a:lstStyle/>
                    <a:p>
                      <a:pPr marR="45720"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115" algn="ctr">
                        <a:lnSpc>
                          <a:spcPts val="1095"/>
                        </a:lnSpc>
                        <a:tabLst>
                          <a:tab pos="434975"/>
                        </a:tabLst>
                      </a:pPr>
                      <a:r>
                        <a:rPr sz="1000" spc="-5">
                          <a:solidFill>
                            <a:srgbClr val="585858"/>
                          </a:solidFill>
                          <a:latin typeface="微软雅黑"/>
                          <a:cs typeface="微软雅黑"/>
                        </a:rPr>
                        <a:t>题	题</a:t>
                      </a:r>
                      <a:endParaRPr sz="1000">
                        <a:latin typeface="微软雅黑"/>
                        <a:cs typeface="微软雅黑"/>
                      </a:endParaRPr>
                    </a:p>
                  </a:txBody>
                  <a:tcPr marL="0" marR="0" marT="0" marB="0"/>
                </a:tc>
                <a:tc>
                  <a:txBody>
                    <a:bodyPr vert="horz" wrap="square"/>
                    <a:lstStyle/>
                    <a:p>
                      <a:pPr marR="50165"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tc>
                <a:tc>
                  <a:txBody>
                    <a:bodyPr vert="horz" wrap="square"/>
                    <a:lstStyle/>
                    <a:p>
                      <a:pPr marR="51435" algn="ctr">
                        <a:lnSpc>
                          <a:spcPts val="1100"/>
                        </a:lnSpc>
                      </a:pPr>
                      <a:r>
                        <a:rPr sz="1000">
                          <a:solidFill>
                            <a:srgbClr val="585858"/>
                          </a:solidFill>
                          <a:latin typeface="微软雅黑"/>
                          <a:cs typeface="微软雅黑"/>
                        </a:rPr>
                        <a:t>题</a:t>
                      </a:r>
                      <a:endParaRPr sz="1000">
                        <a:latin typeface="微软雅黑"/>
                        <a:cs typeface="微软雅黑"/>
                      </a:endParaRPr>
                    </a:p>
                  </a:txBody>
                  <a:tcPr marL="0" marR="0" marT="0" marB="0"/>
                </a:tc>
                <a:extLst>
                  <a:ext uri="{0D108BD9-81ED-4DB2-BD59-A6C34878D82A}">
                    <a16:rowId xmlns:a16="http://schemas.microsoft.com/office/drawing/2014/main" val="10008"/>
                  </a:ext>
                </a:extLst>
              </a:tr>
            </a:tbl>
          </a:graphicData>
        </a:graphic>
      </p:graphicFrame>
      <p:sp>
        <p:nvSpPr>
          <p:cNvPr id="36" name="object 36"/>
          <p:cNvSpPr txBox="1"/>
          <p:nvPr/>
        </p:nvSpPr>
        <p:spPr>
          <a:xfrm>
            <a:off x="523748" y="6431849"/>
            <a:ext cx="5143500" cy="316753"/>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marL="12700">
              <a:lnSpc>
                <a:spcPct val="100000"/>
              </a:lnSpc>
              <a:spcBef>
                <a:spcPts val="390"/>
              </a:spcBef>
            </a:pPr>
            <a:endParaRPr sz="800">
              <a:latin typeface="微软雅黑"/>
              <a:cs typeface="微软雅黑"/>
            </a:endParaRPr>
          </a:p>
        </p:txBody>
      </p:sp>
      <p:sp>
        <p:nvSpPr>
          <p:cNvPr id="37" name="object 37"/>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29</a:t>
            </a:r>
          </a:p>
        </p:txBody>
      </p:sp>
      <p:sp>
        <p:nvSpPr>
          <p:cNvPr id="38" name="object 38"/>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graphicFrame>
        <p:nvGraphicFramePr>
          <p:cNvPr id="31" name="object 31"/>
          <p:cNvGraphicFramePr>
            <a:graphicFrameLocks noGrp="1"/>
          </p:cNvGraphicFramePr>
          <p:nvPr/>
        </p:nvGraphicFramePr>
        <p:xfrm>
          <a:off x="4341876" y="2895600"/>
          <a:ext cx="3513451" cy="3259831"/>
        </p:xfrm>
        <a:graphic>
          <a:graphicData uri="http://schemas.openxmlformats.org/drawingml/2006/table">
            <a:tbl>
              <a:tblPr firstRow="1" bandRow="1">
                <a:tableStyleId>{2D5ABB26-0587-4C30-8999-92F81FD0307C}</a:tableStyleId>
              </a:tblPr>
              <a:tblGrid>
                <a:gridCol w="464184">
                  <a:extLst>
                    <a:ext uri="{9D8B030D-6E8A-4147-A177-3AD203B41FA5}">
                      <a16:colId xmlns:a16="http://schemas.microsoft.com/office/drawing/2014/main" val="20000"/>
                    </a:ext>
                  </a:extLst>
                </a:gridCol>
                <a:gridCol w="435609">
                  <a:extLst>
                    <a:ext uri="{9D8B030D-6E8A-4147-A177-3AD203B41FA5}">
                      <a16:colId xmlns:a16="http://schemas.microsoft.com/office/drawing/2014/main" val="20001"/>
                    </a:ext>
                  </a:extLst>
                </a:gridCol>
                <a:gridCol w="428625">
                  <a:extLst>
                    <a:ext uri="{9D8B030D-6E8A-4147-A177-3AD203B41FA5}">
                      <a16:colId xmlns:a16="http://schemas.microsoft.com/office/drawing/2014/main" val="20002"/>
                    </a:ext>
                  </a:extLst>
                </a:gridCol>
                <a:gridCol w="442594">
                  <a:extLst>
                    <a:ext uri="{9D8B030D-6E8A-4147-A177-3AD203B41FA5}">
                      <a16:colId xmlns:a16="http://schemas.microsoft.com/office/drawing/2014/main" val="20003"/>
                    </a:ext>
                  </a:extLst>
                </a:gridCol>
                <a:gridCol w="435610">
                  <a:extLst>
                    <a:ext uri="{9D8B030D-6E8A-4147-A177-3AD203B41FA5}">
                      <a16:colId xmlns:a16="http://schemas.microsoft.com/office/drawing/2014/main" val="20004"/>
                    </a:ext>
                  </a:extLst>
                </a:gridCol>
                <a:gridCol w="435610">
                  <a:extLst>
                    <a:ext uri="{9D8B030D-6E8A-4147-A177-3AD203B41FA5}">
                      <a16:colId xmlns:a16="http://schemas.microsoft.com/office/drawing/2014/main" val="20005"/>
                    </a:ext>
                  </a:extLst>
                </a:gridCol>
                <a:gridCol w="871219">
                  <a:extLst>
                    <a:ext uri="{9D8B030D-6E8A-4147-A177-3AD203B41FA5}">
                      <a16:colId xmlns:a16="http://schemas.microsoft.com/office/drawing/2014/main" val="20006"/>
                    </a:ext>
                  </a:extLst>
                </a:gridCol>
              </a:tblGrid>
              <a:tr h="497192">
                <a:tc>
                  <a:txBody>
                    <a:bodyPr vert="horz" wrap="square"/>
                    <a:lstStyle/>
                    <a:p>
                      <a:pPr>
                        <a:lnSpc>
                          <a:spcPct val="100000"/>
                        </a:lnSpc>
                        <a:spcBef>
                          <a:spcPts val="35"/>
                        </a:spcBef>
                      </a:pPr>
                      <a:endParaRPr sz="1300">
                        <a:latin typeface="Times New Roman"/>
                        <a:cs typeface="Times New Roman"/>
                      </a:endParaRPr>
                    </a:p>
                    <a:p>
                      <a:pPr marL="28575" algn="ctr">
                        <a:lnSpc>
                          <a:spcPct val="100000"/>
                        </a:lnSpc>
                      </a:pPr>
                      <a:r>
                        <a:rPr sz="1000" spc="-5">
                          <a:solidFill>
                            <a:srgbClr val="585858"/>
                          </a:solidFill>
                          <a:latin typeface="微软雅黑"/>
                          <a:cs typeface="微软雅黑"/>
                        </a:rPr>
                        <a:t>38.0%</a:t>
                      </a:r>
                      <a:endParaRPr sz="1000">
                        <a:latin typeface="微软雅黑"/>
                        <a:cs typeface="微软雅黑"/>
                      </a:endParaRPr>
                    </a:p>
                  </a:txBody>
                  <a:tcPr marL="0" marR="0" marT="4445" marB="0">
                    <a:lnL w="28575">
                      <a:solidFill>
                        <a:srgbClr val="F38285"/>
                      </a:solidFill>
                      <a:prstDash val="solid"/>
                    </a:lnL>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0"/>
                  </a:ext>
                </a:extLst>
              </a:tr>
              <a:tr h="416369">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spcBef>
                          <a:spcPts val="25"/>
                        </a:spcBef>
                      </a:pPr>
                      <a:endParaRPr sz="1000">
                        <a:latin typeface="Times New Roman"/>
                        <a:cs typeface="Times New Roman"/>
                      </a:endParaRPr>
                    </a:p>
                    <a:p>
                      <a:pPr algn="ctr">
                        <a:lnSpc>
                          <a:spcPct val="100000"/>
                        </a:lnSpc>
                      </a:pPr>
                      <a:r>
                        <a:rPr sz="1000" spc="-5">
                          <a:solidFill>
                            <a:srgbClr val="585858"/>
                          </a:solidFill>
                          <a:latin typeface="微软雅黑"/>
                          <a:cs typeface="微软雅黑"/>
                        </a:rPr>
                        <a:t>30.0%</a:t>
                      </a:r>
                      <a:endParaRPr sz="1000">
                        <a:latin typeface="微软雅黑"/>
                        <a:cs typeface="微软雅黑"/>
                      </a:endParaRPr>
                    </a:p>
                  </a:txBody>
                  <a:tcPr marL="0" marR="0" marT="3175" marB="0"/>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1"/>
                  </a:ext>
                </a:extLst>
              </a:tr>
              <a:tr h="395160">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marL="6350" algn="ctr">
                        <a:lnSpc>
                          <a:spcPct val="100000"/>
                        </a:lnSpc>
                        <a:spcBef>
                          <a:spcPts val="894"/>
                        </a:spcBef>
                      </a:pPr>
                      <a:r>
                        <a:rPr sz="1000" spc="-5">
                          <a:solidFill>
                            <a:srgbClr val="585858"/>
                          </a:solidFill>
                          <a:latin typeface="微软雅黑"/>
                          <a:cs typeface="微软雅黑"/>
                        </a:rPr>
                        <a:t>23.3%</a:t>
                      </a:r>
                      <a:endParaRPr sz="1000">
                        <a:latin typeface="微软雅黑"/>
                        <a:cs typeface="微软雅黑"/>
                      </a:endParaRPr>
                    </a:p>
                  </a:txBody>
                  <a:tcPr marL="0" marR="0" marT="113664" marB="0">
                    <a:lnR w="28575">
                      <a:solidFill>
                        <a:srgbClr val="F38285"/>
                      </a:solidFill>
                      <a:prstDash val="solid"/>
                    </a:lnR>
                  </a:tcPr>
                </a:tc>
                <a:tc>
                  <a:txBody>
                    <a:bodyPr vert="horz" wrap="square"/>
                    <a:lstStyle/>
                    <a:p>
                      <a:pPr>
                        <a:lnSpc>
                          <a:spcPct val="100000"/>
                        </a:lnSpc>
                      </a:pPr>
                      <a:endParaRPr sz="1650">
                        <a:latin typeface="Times New Roman"/>
                        <a:cs typeface="Times New Roman"/>
                      </a:endParaRPr>
                    </a:p>
                    <a:p>
                      <a:pPr marL="6985" algn="ctr">
                        <a:lnSpc>
                          <a:spcPts val="1115"/>
                        </a:lnSpc>
                      </a:pPr>
                      <a:r>
                        <a:rPr sz="1000" spc="-5">
                          <a:solidFill>
                            <a:srgbClr val="585858"/>
                          </a:solidFill>
                          <a:latin typeface="微软雅黑"/>
                          <a:cs typeface="微软雅黑"/>
                        </a:rPr>
                        <a:t>21.0%</a:t>
                      </a:r>
                      <a:endParaRPr sz="1000">
                        <a:latin typeface="微软雅黑"/>
                        <a:cs typeface="微软雅黑"/>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2"/>
                  </a:ext>
                </a:extLst>
              </a:tr>
              <a:tr h="204533">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gn="ctr">
                        <a:lnSpc>
                          <a:spcPct val="100000"/>
                        </a:lnSpc>
                        <a:spcBef>
                          <a:spcPts val="5"/>
                        </a:spcBef>
                      </a:pPr>
                      <a:r>
                        <a:rPr sz="1000" spc="-5">
                          <a:solidFill>
                            <a:srgbClr val="585858"/>
                          </a:solidFill>
                          <a:latin typeface="微软雅黑"/>
                          <a:cs typeface="微软雅黑"/>
                        </a:rPr>
                        <a:t>18.3%</a:t>
                      </a:r>
                      <a:endParaRPr sz="1000">
                        <a:latin typeface="微软雅黑"/>
                        <a:cs typeface="微软雅黑"/>
                      </a:endParaRPr>
                    </a:p>
                  </a:txBody>
                  <a:tcPr marL="0" marR="0" marT="635"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3"/>
                  </a:ext>
                </a:extLst>
              </a:tr>
              <a:tr h="190500">
                <a:tc>
                  <a:txBody>
                    <a:bodyPr vert="horz" wrap="square"/>
                    <a:lstStyle/>
                    <a:p>
                      <a:pPr>
                        <a:lnSpc>
                          <a:spcPct val="100000"/>
                        </a:lnSpc>
                      </a:pPr>
                      <a:endParaRPr sz="11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lnR w="28575">
                      <a:solidFill>
                        <a:srgbClr val="F38285"/>
                      </a:solidFill>
                      <a:prstDash val="solid"/>
                    </a:lnR>
                  </a:tcPr>
                </a:tc>
                <a:tc>
                  <a:txBody>
                    <a:bodyPr vert="horz" wrap="square"/>
                    <a:lstStyle/>
                    <a:p>
                      <a:pPr>
                        <a:lnSpc>
                          <a:spcPct val="100000"/>
                        </a:lnSpc>
                      </a:pPr>
                      <a:endParaRPr sz="11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gn="ctr">
                        <a:lnSpc>
                          <a:spcPts val="1005"/>
                        </a:lnSpc>
                        <a:spcBef>
                          <a:spcPts val="395"/>
                        </a:spcBef>
                      </a:pPr>
                      <a:r>
                        <a:rPr sz="1000" spc="-5">
                          <a:solidFill>
                            <a:srgbClr val="585858"/>
                          </a:solidFill>
                          <a:latin typeface="微软雅黑"/>
                          <a:cs typeface="微软雅黑"/>
                        </a:rPr>
                        <a:t>13.8%</a:t>
                      </a:r>
                      <a:endParaRPr sz="1000">
                        <a:latin typeface="微软雅黑"/>
                        <a:cs typeface="微软雅黑"/>
                      </a:endParaRPr>
                    </a:p>
                  </a:txBody>
                  <a:tcPr marL="0" marR="0" marT="50165" marB="0"/>
                </a:tc>
                <a:tc>
                  <a:txBody>
                    <a:bodyPr vert="horz" wrap="square"/>
                    <a:lstStyle/>
                    <a:p>
                      <a:pPr>
                        <a:lnSpc>
                          <a:spcPct val="100000"/>
                        </a:lnSpc>
                      </a:pPr>
                      <a:endParaRPr sz="1100">
                        <a:latin typeface="Times New Roman"/>
                        <a:cs typeface="Times New Roman"/>
                      </a:endParaRPr>
                    </a:p>
                  </a:txBody>
                  <a:tcPr marL="0" marR="0" marT="0" marB="0"/>
                </a:tc>
                <a:extLst>
                  <a:ext uri="{0D108BD9-81ED-4DB2-BD59-A6C34878D82A}">
                    <a16:rowId xmlns:a16="http://schemas.microsoft.com/office/drawing/2014/main" val="10004"/>
                  </a:ext>
                </a:extLst>
              </a:tr>
              <a:tr h="877138">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gn="ctr">
                        <a:lnSpc>
                          <a:spcPts val="1095"/>
                        </a:lnSpc>
                      </a:pPr>
                      <a:r>
                        <a:rPr sz="1000" spc="-5">
                          <a:solidFill>
                            <a:srgbClr val="585858"/>
                          </a:solidFill>
                          <a:latin typeface="微软雅黑"/>
                          <a:cs typeface="微软雅黑"/>
                        </a:rPr>
                        <a:t>11.5%</a:t>
                      </a:r>
                      <a:r>
                        <a:rPr sz="1000" spc="190">
                          <a:solidFill>
                            <a:srgbClr val="585858"/>
                          </a:solidFill>
                          <a:latin typeface="微软雅黑"/>
                          <a:cs typeface="微软雅黑"/>
                        </a:rPr>
                        <a:t> </a:t>
                      </a:r>
                      <a:r>
                        <a:rPr sz="1500" spc="-7" baseline="-25000">
                          <a:solidFill>
                            <a:srgbClr val="585858"/>
                          </a:solidFill>
                          <a:latin typeface="微软雅黑"/>
                          <a:cs typeface="微软雅黑"/>
                        </a:rPr>
                        <a:t>10.5%</a:t>
                      </a:r>
                      <a:endParaRPr sz="1500" baseline="-25000">
                        <a:latin typeface="微软雅黑"/>
                        <a:cs typeface="微软雅黑"/>
                      </a:endParaRPr>
                    </a:p>
                  </a:txBody>
                  <a:tcPr marL="0" marR="0" marT="0" marB="0">
                    <a:lnB w="3175">
                      <a:solidFill>
                        <a:srgbClr val="585858"/>
                      </a:solidFill>
                      <a:prstDash val="solid"/>
                    </a:lnB>
                  </a:tcPr>
                </a:tc>
                <a:extLst>
                  <a:ext uri="{0D108BD9-81ED-4DB2-BD59-A6C34878D82A}">
                    <a16:rowId xmlns:a16="http://schemas.microsoft.com/office/drawing/2014/main" val="10005"/>
                  </a:ext>
                </a:extLst>
              </a:tr>
              <a:tr h="225343">
                <a:tc>
                  <a:txBody>
                    <a:bodyPr vert="horz" wrap="square"/>
                    <a:lstStyle/>
                    <a:p>
                      <a:pPr marR="1905" algn="ctr">
                        <a:lnSpc>
                          <a:spcPts val="1000"/>
                        </a:lnSpc>
                        <a:spcBef>
                          <a:spcPts val="670"/>
                        </a:spcBef>
                      </a:pPr>
                      <a:r>
                        <a:rPr sz="1000">
                          <a:solidFill>
                            <a:srgbClr val="585858"/>
                          </a:solidFill>
                          <a:latin typeface="微软雅黑"/>
                          <a:cs typeface="微软雅黑"/>
                        </a:rPr>
                        <a:t>视</a:t>
                      </a:r>
                      <a:endParaRPr sz="1000">
                        <a:latin typeface="微软雅黑"/>
                        <a:cs typeface="微软雅黑"/>
                      </a:endParaRPr>
                    </a:p>
                  </a:txBody>
                  <a:tcPr marL="0" marR="0" marT="85090" marB="0">
                    <a:lnL w="28575">
                      <a:solidFill>
                        <a:srgbClr val="F38285"/>
                      </a:solidFill>
                      <a:prstDash val="solid"/>
                    </a:lnL>
                    <a:lnT w="3175">
                      <a:solidFill>
                        <a:srgbClr val="585858"/>
                      </a:solidFill>
                      <a:prstDash val="solid"/>
                    </a:lnT>
                  </a:tcPr>
                </a:tc>
                <a:tc>
                  <a:txBody>
                    <a:bodyPr vert="horz" wrap="square"/>
                    <a:lstStyle/>
                    <a:p>
                      <a:pPr marR="31750" algn="ctr">
                        <a:lnSpc>
                          <a:spcPts val="1005"/>
                        </a:lnSpc>
                        <a:spcBef>
                          <a:spcPts val="670"/>
                        </a:spcBef>
                      </a:pPr>
                      <a:r>
                        <a:rPr sz="1000">
                          <a:solidFill>
                            <a:srgbClr val="585858"/>
                          </a:solidFill>
                          <a:latin typeface="微软雅黑"/>
                          <a:cs typeface="微软雅黑"/>
                        </a:rPr>
                        <a:t>脊</a:t>
                      </a:r>
                      <a:endParaRPr sz="1000">
                        <a:latin typeface="微软雅黑"/>
                        <a:cs typeface="微软雅黑"/>
                      </a:endParaRPr>
                    </a:p>
                  </a:txBody>
                  <a:tcPr marL="0" marR="0" marT="85090" marB="0">
                    <a:lnT w="3175">
                      <a:solidFill>
                        <a:srgbClr val="585858"/>
                      </a:solidFill>
                      <a:prstDash val="solid"/>
                    </a:lnT>
                  </a:tcPr>
                </a:tc>
                <a:tc>
                  <a:txBody>
                    <a:bodyPr vert="horz" wrap="square"/>
                    <a:lstStyle/>
                    <a:p>
                      <a:pPr marR="24765" algn="ctr">
                        <a:lnSpc>
                          <a:spcPts val="1005"/>
                        </a:lnSpc>
                        <a:spcBef>
                          <a:spcPts val="670"/>
                        </a:spcBef>
                      </a:pPr>
                      <a:r>
                        <a:rPr sz="1000">
                          <a:solidFill>
                            <a:srgbClr val="585858"/>
                          </a:solidFill>
                          <a:latin typeface="微软雅黑"/>
                          <a:cs typeface="微软雅黑"/>
                        </a:rPr>
                        <a:t>牙</a:t>
                      </a:r>
                      <a:endParaRPr sz="1000">
                        <a:latin typeface="微软雅黑"/>
                        <a:cs typeface="微软雅黑"/>
                      </a:endParaRPr>
                    </a:p>
                  </a:txBody>
                  <a:tcPr marL="0" marR="0" marT="85090" marB="0">
                    <a:lnR w="28575">
                      <a:solidFill>
                        <a:srgbClr val="F38285"/>
                      </a:solidFill>
                      <a:prstDash val="solid"/>
                    </a:lnR>
                    <a:lnT w="3175">
                      <a:solidFill>
                        <a:srgbClr val="585858"/>
                      </a:solidFill>
                      <a:prstDash val="solid"/>
                    </a:lnT>
                  </a:tcPr>
                </a:tc>
                <a:tc>
                  <a:txBody>
                    <a:bodyPr vert="horz" wrap="square"/>
                    <a:lstStyle/>
                    <a:p>
                      <a:pPr marR="24130" algn="ctr">
                        <a:lnSpc>
                          <a:spcPts val="1005"/>
                        </a:lnSpc>
                        <a:spcBef>
                          <a:spcPts val="670"/>
                        </a:spcBef>
                      </a:pPr>
                      <a:r>
                        <a:rPr sz="1000">
                          <a:solidFill>
                            <a:srgbClr val="585858"/>
                          </a:solidFill>
                          <a:latin typeface="微软雅黑"/>
                          <a:cs typeface="微软雅黑"/>
                        </a:rPr>
                        <a:t>身</a:t>
                      </a:r>
                      <a:endParaRPr sz="1000">
                        <a:latin typeface="微软雅黑"/>
                        <a:cs typeface="微软雅黑"/>
                      </a:endParaRPr>
                    </a:p>
                  </a:txBody>
                  <a:tcPr marL="0" marR="0" marT="85090" marB="0">
                    <a:lnL w="28575">
                      <a:solidFill>
                        <a:srgbClr val="F38285"/>
                      </a:solidFill>
                      <a:prstDash val="solid"/>
                    </a:lnL>
                    <a:lnT w="3175">
                      <a:solidFill>
                        <a:srgbClr val="585858"/>
                      </a:solidFill>
                      <a:prstDash val="solid"/>
                    </a:lnT>
                  </a:tcPr>
                </a:tc>
                <a:tc>
                  <a:txBody>
                    <a:bodyPr vert="horz" wrap="square"/>
                    <a:lstStyle/>
                    <a:p>
                      <a:pPr marR="31115" algn="ctr">
                        <a:lnSpc>
                          <a:spcPts val="1005"/>
                        </a:lnSpc>
                        <a:spcBef>
                          <a:spcPts val="670"/>
                        </a:spcBef>
                      </a:pPr>
                      <a:r>
                        <a:rPr sz="1000">
                          <a:solidFill>
                            <a:srgbClr val="585858"/>
                          </a:solidFill>
                          <a:latin typeface="微软雅黑"/>
                          <a:cs typeface="微软雅黑"/>
                        </a:rPr>
                        <a:t>疲</a:t>
                      </a:r>
                      <a:endParaRPr sz="1000">
                        <a:latin typeface="微软雅黑"/>
                        <a:cs typeface="微软雅黑"/>
                      </a:endParaRPr>
                    </a:p>
                  </a:txBody>
                  <a:tcPr marL="0" marR="0" marT="85090" marB="0">
                    <a:lnT w="3175">
                      <a:solidFill>
                        <a:srgbClr val="585858"/>
                      </a:solidFill>
                      <a:prstDash val="solid"/>
                    </a:lnT>
                  </a:tcPr>
                </a:tc>
                <a:tc>
                  <a:txBody>
                    <a:bodyPr vert="horz" wrap="square"/>
                    <a:lstStyle/>
                    <a:p>
                      <a:pPr marR="31750" algn="ctr">
                        <a:lnSpc>
                          <a:spcPts val="1005"/>
                        </a:lnSpc>
                        <a:spcBef>
                          <a:spcPts val="670"/>
                        </a:spcBef>
                      </a:pPr>
                      <a:r>
                        <a:rPr sz="1000">
                          <a:solidFill>
                            <a:srgbClr val="585858"/>
                          </a:solidFill>
                          <a:latin typeface="微软雅黑"/>
                          <a:cs typeface="微软雅黑"/>
                        </a:rPr>
                        <a:t>睡</a:t>
                      </a:r>
                      <a:endParaRPr sz="1000">
                        <a:latin typeface="微软雅黑"/>
                        <a:cs typeface="微软雅黑"/>
                      </a:endParaRPr>
                    </a:p>
                  </a:txBody>
                  <a:tcPr marL="0" marR="0" marT="85090" marB="0">
                    <a:lnT w="3175">
                      <a:solidFill>
                        <a:srgbClr val="585858"/>
                      </a:solidFill>
                      <a:prstDash val="solid"/>
                    </a:lnT>
                  </a:tcPr>
                </a:tc>
                <a:tc>
                  <a:txBody>
                    <a:bodyPr vert="horz" wrap="square"/>
                    <a:lstStyle/>
                    <a:p>
                      <a:pPr marR="31750" algn="ctr">
                        <a:lnSpc>
                          <a:spcPts val="1005"/>
                        </a:lnSpc>
                        <a:spcBef>
                          <a:spcPts val="670"/>
                        </a:spcBef>
                        <a:tabLst>
                          <a:tab pos="434975"/>
                        </a:tabLst>
                      </a:pPr>
                      <a:r>
                        <a:rPr sz="1000" spc="-5">
                          <a:solidFill>
                            <a:srgbClr val="585858"/>
                          </a:solidFill>
                          <a:latin typeface="微软雅黑"/>
                          <a:cs typeface="微软雅黑"/>
                        </a:rPr>
                        <a:t>情	体</a:t>
                      </a:r>
                      <a:endParaRPr sz="1000">
                        <a:latin typeface="微软雅黑"/>
                        <a:cs typeface="微软雅黑"/>
                      </a:endParaRPr>
                    </a:p>
                  </a:txBody>
                  <a:tcPr marL="0" marR="0" marT="85090" marB="0">
                    <a:lnT w="3175">
                      <a:solidFill>
                        <a:srgbClr val="585858"/>
                      </a:solidFill>
                      <a:prstDash val="solid"/>
                    </a:lnT>
                  </a:tcPr>
                </a:tc>
                <a:extLst>
                  <a:ext uri="{0D108BD9-81ED-4DB2-BD59-A6C34878D82A}">
                    <a16:rowId xmlns:a16="http://schemas.microsoft.com/office/drawing/2014/main" val="10006"/>
                  </a:ext>
                </a:extLst>
              </a:tr>
              <a:tr h="126796">
                <a:tc>
                  <a:txBody>
                    <a:bodyPr vert="horz" wrap="square"/>
                    <a:lstStyle/>
                    <a:p>
                      <a:pPr marR="1905" algn="ctr">
                        <a:lnSpc>
                          <a:spcPts val="900"/>
                        </a:lnSpc>
                      </a:pPr>
                      <a:r>
                        <a:rPr sz="1000">
                          <a:solidFill>
                            <a:srgbClr val="585858"/>
                          </a:solidFill>
                          <a:latin typeface="微软雅黑"/>
                          <a:cs typeface="微软雅黑"/>
                        </a:rPr>
                        <a:t>力</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750" algn="ctr">
                        <a:lnSpc>
                          <a:spcPts val="900"/>
                        </a:lnSpc>
                      </a:pPr>
                      <a:r>
                        <a:rPr sz="1000">
                          <a:solidFill>
                            <a:srgbClr val="585858"/>
                          </a:solidFill>
                          <a:latin typeface="微软雅黑"/>
                          <a:cs typeface="微软雅黑"/>
                        </a:rPr>
                        <a:t>柱</a:t>
                      </a:r>
                      <a:endParaRPr sz="1000">
                        <a:latin typeface="微软雅黑"/>
                        <a:cs typeface="微软雅黑"/>
                      </a:endParaRPr>
                    </a:p>
                  </a:txBody>
                  <a:tcPr marL="0" marR="0" marT="0" marB="0"/>
                </a:tc>
                <a:tc>
                  <a:txBody>
                    <a:bodyPr vert="horz" wrap="square"/>
                    <a:lstStyle/>
                    <a:p>
                      <a:pPr marR="24765" algn="ctr">
                        <a:lnSpc>
                          <a:spcPts val="900"/>
                        </a:lnSpc>
                      </a:pPr>
                      <a:r>
                        <a:rPr sz="1000">
                          <a:solidFill>
                            <a:srgbClr val="585858"/>
                          </a:solidFill>
                          <a:latin typeface="微软雅黑"/>
                          <a:cs typeface="微软雅黑"/>
                        </a:rPr>
                        <a:t>齿</a:t>
                      </a:r>
                      <a:endParaRPr sz="1000">
                        <a:latin typeface="微软雅黑"/>
                        <a:cs typeface="微软雅黑"/>
                      </a:endParaRPr>
                    </a:p>
                  </a:txBody>
                  <a:tcPr marL="0" marR="0" marT="0" marB="0">
                    <a:lnR w="28575">
                      <a:solidFill>
                        <a:srgbClr val="F38285"/>
                      </a:solidFill>
                      <a:prstDash val="solid"/>
                    </a:lnR>
                  </a:tcPr>
                </a:tc>
                <a:tc>
                  <a:txBody>
                    <a:bodyPr vert="horz" wrap="square"/>
                    <a:lstStyle/>
                    <a:p>
                      <a:pPr marR="24130" algn="ctr">
                        <a:lnSpc>
                          <a:spcPts val="900"/>
                        </a:lnSpc>
                      </a:pPr>
                      <a:r>
                        <a:rPr sz="1000">
                          <a:solidFill>
                            <a:srgbClr val="585858"/>
                          </a:solidFill>
                          <a:latin typeface="微软雅黑"/>
                          <a:cs typeface="微软雅黑"/>
                        </a:rPr>
                        <a:t>高</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115" algn="ctr">
                        <a:lnSpc>
                          <a:spcPts val="900"/>
                        </a:lnSpc>
                      </a:pPr>
                      <a:r>
                        <a:rPr sz="1000">
                          <a:solidFill>
                            <a:srgbClr val="585858"/>
                          </a:solidFill>
                          <a:latin typeface="微软雅黑"/>
                          <a:cs typeface="微软雅黑"/>
                        </a:rPr>
                        <a:t>劳</a:t>
                      </a:r>
                      <a:endParaRPr sz="1000">
                        <a:latin typeface="微软雅黑"/>
                        <a:cs typeface="微软雅黑"/>
                      </a:endParaRPr>
                    </a:p>
                  </a:txBody>
                  <a:tcPr marL="0" marR="0" marT="0" marB="0"/>
                </a:tc>
                <a:tc>
                  <a:txBody>
                    <a:bodyPr vert="horz" wrap="square"/>
                    <a:lstStyle/>
                    <a:p>
                      <a:pPr marR="31750" algn="ctr">
                        <a:lnSpc>
                          <a:spcPts val="900"/>
                        </a:lnSpc>
                      </a:pPr>
                      <a:r>
                        <a:rPr sz="1000">
                          <a:solidFill>
                            <a:srgbClr val="585858"/>
                          </a:solidFill>
                          <a:latin typeface="微软雅黑"/>
                          <a:cs typeface="微软雅黑"/>
                        </a:rPr>
                        <a:t>眠</a:t>
                      </a:r>
                      <a:endParaRPr sz="1000">
                        <a:latin typeface="微软雅黑"/>
                        <a:cs typeface="微软雅黑"/>
                      </a:endParaRPr>
                    </a:p>
                  </a:txBody>
                  <a:tcPr marL="0" marR="0" marT="0" marB="0"/>
                </a:tc>
                <a:tc>
                  <a:txBody>
                    <a:bodyPr vert="horz" wrap="square"/>
                    <a:lstStyle/>
                    <a:p>
                      <a:pPr marR="31750" algn="ctr">
                        <a:lnSpc>
                          <a:spcPts val="900"/>
                        </a:lnSpc>
                        <a:tabLst>
                          <a:tab pos="434975"/>
                        </a:tabLst>
                      </a:pPr>
                      <a:r>
                        <a:rPr sz="1000" spc="-5">
                          <a:solidFill>
                            <a:srgbClr val="585858"/>
                          </a:solidFill>
                          <a:latin typeface="微软雅黑"/>
                          <a:cs typeface="微软雅黑"/>
                        </a:rPr>
                        <a:t>绪	重</a:t>
                      </a:r>
                      <a:endParaRPr sz="1000">
                        <a:latin typeface="微软雅黑"/>
                        <a:cs typeface="微软雅黑"/>
                      </a:endParaRPr>
                    </a:p>
                  </a:txBody>
                  <a:tcPr marL="0" marR="0" marT="0" marB="0"/>
                </a:tc>
                <a:extLst>
                  <a:ext uri="{0D108BD9-81ED-4DB2-BD59-A6C34878D82A}">
                    <a16:rowId xmlns:a16="http://schemas.microsoft.com/office/drawing/2014/main" val="10007"/>
                  </a:ext>
                </a:extLst>
              </a:tr>
              <a:tr h="126796">
                <a:tc>
                  <a:txBody>
                    <a:bodyPr vert="horz" wrap="square"/>
                    <a:lstStyle/>
                    <a:p>
                      <a:pPr marR="1905"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750"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tc>
                <a:tc>
                  <a:txBody>
                    <a:bodyPr vert="horz" wrap="square"/>
                    <a:lstStyle/>
                    <a:p>
                      <a:pPr marR="24765"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lnR w="28575">
                      <a:solidFill>
                        <a:srgbClr val="F38285"/>
                      </a:solidFill>
                      <a:prstDash val="solid"/>
                    </a:lnR>
                  </a:tcPr>
                </a:tc>
                <a:tc>
                  <a:txBody>
                    <a:bodyPr vert="horz" wrap="square"/>
                    <a:lstStyle/>
                    <a:p>
                      <a:pPr marR="24130"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115"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tc>
                <a:tc>
                  <a:txBody>
                    <a:bodyPr vert="horz" wrap="square"/>
                    <a:lstStyle/>
                    <a:p>
                      <a:pPr marR="31750"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tc>
                <a:tc>
                  <a:txBody>
                    <a:bodyPr vert="horz" wrap="square"/>
                    <a:lstStyle/>
                    <a:p>
                      <a:pPr marR="31750" algn="ctr">
                        <a:lnSpc>
                          <a:spcPts val="900"/>
                        </a:lnSpc>
                        <a:tabLst>
                          <a:tab pos="434975"/>
                        </a:tabLst>
                      </a:pPr>
                      <a:r>
                        <a:rPr sz="1000" spc="-5">
                          <a:solidFill>
                            <a:srgbClr val="585858"/>
                          </a:solidFill>
                          <a:latin typeface="微软雅黑"/>
                          <a:cs typeface="微软雅黑"/>
                        </a:rPr>
                        <a:t>问	问</a:t>
                      </a:r>
                      <a:endParaRPr sz="1000">
                        <a:latin typeface="微软雅黑"/>
                        <a:cs typeface="微软雅黑"/>
                      </a:endParaRPr>
                    </a:p>
                  </a:txBody>
                  <a:tcPr marL="0" marR="0" marT="0" marB="0"/>
                </a:tc>
                <a:extLst>
                  <a:ext uri="{0D108BD9-81ED-4DB2-BD59-A6C34878D82A}">
                    <a16:rowId xmlns:a16="http://schemas.microsoft.com/office/drawing/2014/main" val="10008"/>
                  </a:ext>
                </a:extLst>
              </a:tr>
              <a:tr h="200004">
                <a:tc>
                  <a:txBody>
                    <a:bodyPr vert="horz" wrap="square"/>
                    <a:lstStyle/>
                    <a:p>
                      <a:pPr marR="1905"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lnL w="28575">
                      <a:solidFill>
                        <a:srgbClr val="F38285"/>
                      </a:solidFill>
                      <a:prstDash val="solid"/>
                    </a:lnL>
                    <a:lnB w="28575">
                      <a:solidFill>
                        <a:srgbClr val="F38285"/>
                      </a:solidFill>
                      <a:prstDash val="solid"/>
                    </a:lnB>
                  </a:tcPr>
                </a:tc>
                <a:tc>
                  <a:txBody>
                    <a:bodyPr vert="horz" wrap="square"/>
                    <a:lstStyle/>
                    <a:p>
                      <a:pPr marR="31750"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lnB w="28575">
                      <a:solidFill>
                        <a:srgbClr val="F38285"/>
                      </a:solidFill>
                      <a:prstDash val="solid"/>
                    </a:lnB>
                  </a:tcPr>
                </a:tc>
                <a:tc>
                  <a:txBody>
                    <a:bodyPr vert="horz" wrap="square"/>
                    <a:lstStyle/>
                    <a:p>
                      <a:pPr marR="24765"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lnR w="28575">
                      <a:solidFill>
                        <a:srgbClr val="F38285"/>
                      </a:solidFill>
                      <a:prstDash val="solid"/>
                    </a:lnR>
                    <a:lnB w="28575">
                      <a:solidFill>
                        <a:srgbClr val="F38285"/>
                      </a:solidFill>
                      <a:prstDash val="solid"/>
                    </a:lnB>
                  </a:tcPr>
                </a:tc>
                <a:tc>
                  <a:txBody>
                    <a:bodyPr vert="horz" wrap="square"/>
                    <a:lstStyle/>
                    <a:p>
                      <a:pPr marR="24130"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115"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tc>
                <a:tc>
                  <a:txBody>
                    <a:bodyPr vert="horz" wrap="square"/>
                    <a:lstStyle/>
                    <a:p>
                      <a:pPr marR="31750"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tc>
                <a:tc>
                  <a:txBody>
                    <a:bodyPr vert="horz" wrap="square"/>
                    <a:lstStyle/>
                    <a:p>
                      <a:pPr marR="31750" algn="ctr">
                        <a:lnSpc>
                          <a:spcPts val="1095"/>
                        </a:lnSpc>
                        <a:tabLst>
                          <a:tab pos="434975"/>
                        </a:tabLst>
                      </a:pPr>
                      <a:r>
                        <a:rPr sz="1000" spc="-5">
                          <a:solidFill>
                            <a:srgbClr val="585858"/>
                          </a:solidFill>
                          <a:latin typeface="微软雅黑"/>
                          <a:cs typeface="微软雅黑"/>
                        </a:rPr>
                        <a:t>题	题</a:t>
                      </a:r>
                      <a:endParaRPr sz="1000">
                        <a:latin typeface="微软雅黑"/>
                        <a:cs typeface="微软雅黑"/>
                      </a:endParaRPr>
                    </a:p>
                  </a:txBody>
                  <a:tcPr marL="0" marR="0" marT="0" marB="0"/>
                </a:tc>
                <a:extLst>
                  <a:ext uri="{0D108BD9-81ED-4DB2-BD59-A6C34878D82A}">
                    <a16:rowId xmlns:a16="http://schemas.microsoft.com/office/drawing/2014/main" val="10009"/>
                  </a:ext>
                </a:extLst>
              </a:tr>
            </a:tbl>
          </a:graphicData>
        </a:graphic>
      </p:graphicFrame>
      <p:graphicFrame>
        <p:nvGraphicFramePr>
          <p:cNvPr id="32" name="object 32"/>
          <p:cNvGraphicFramePr>
            <a:graphicFrameLocks noGrp="1"/>
          </p:cNvGraphicFramePr>
          <p:nvPr/>
        </p:nvGraphicFramePr>
        <p:xfrm>
          <a:off x="8046719" y="2895600"/>
          <a:ext cx="3505197" cy="3259832"/>
        </p:xfrm>
        <a:graphic>
          <a:graphicData uri="http://schemas.openxmlformats.org/drawingml/2006/table">
            <a:tbl>
              <a:tblPr firstRow="1" bandRow="1">
                <a:tableStyleId>{2D5ABB26-0587-4C30-8999-92F81FD0307C}</a:tableStyleId>
              </a:tblPr>
              <a:tblGrid>
                <a:gridCol w="478155">
                  <a:extLst>
                    <a:ext uri="{9D8B030D-6E8A-4147-A177-3AD203B41FA5}">
                      <a16:colId xmlns:a16="http://schemas.microsoft.com/office/drawing/2014/main" val="20000"/>
                    </a:ext>
                  </a:extLst>
                </a:gridCol>
                <a:gridCol w="414655">
                  <a:extLst>
                    <a:ext uri="{9D8B030D-6E8A-4147-A177-3AD203B41FA5}">
                      <a16:colId xmlns:a16="http://schemas.microsoft.com/office/drawing/2014/main" val="20001"/>
                    </a:ext>
                  </a:extLst>
                </a:gridCol>
                <a:gridCol w="436879">
                  <a:extLst>
                    <a:ext uri="{9D8B030D-6E8A-4147-A177-3AD203B41FA5}">
                      <a16:colId xmlns:a16="http://schemas.microsoft.com/office/drawing/2014/main" val="20002"/>
                    </a:ext>
                  </a:extLst>
                </a:gridCol>
                <a:gridCol w="433069">
                  <a:extLst>
                    <a:ext uri="{9D8B030D-6E8A-4147-A177-3AD203B41FA5}">
                      <a16:colId xmlns:a16="http://schemas.microsoft.com/office/drawing/2014/main" val="20003"/>
                    </a:ext>
                  </a:extLst>
                </a:gridCol>
                <a:gridCol w="435609">
                  <a:extLst>
                    <a:ext uri="{9D8B030D-6E8A-4147-A177-3AD203B41FA5}">
                      <a16:colId xmlns:a16="http://schemas.microsoft.com/office/drawing/2014/main" val="20004"/>
                    </a:ext>
                  </a:extLst>
                </a:gridCol>
                <a:gridCol w="435610">
                  <a:extLst>
                    <a:ext uri="{9D8B030D-6E8A-4147-A177-3AD203B41FA5}">
                      <a16:colId xmlns:a16="http://schemas.microsoft.com/office/drawing/2014/main" val="20005"/>
                    </a:ext>
                  </a:extLst>
                </a:gridCol>
                <a:gridCol w="435610">
                  <a:extLst>
                    <a:ext uri="{9D8B030D-6E8A-4147-A177-3AD203B41FA5}">
                      <a16:colId xmlns:a16="http://schemas.microsoft.com/office/drawing/2014/main" val="20006"/>
                    </a:ext>
                  </a:extLst>
                </a:gridCol>
                <a:gridCol w="435610">
                  <a:extLst>
                    <a:ext uri="{9D8B030D-6E8A-4147-A177-3AD203B41FA5}">
                      <a16:colId xmlns:a16="http://schemas.microsoft.com/office/drawing/2014/main" val="20007"/>
                    </a:ext>
                  </a:extLst>
                </a:gridCol>
              </a:tblGrid>
              <a:tr h="398449">
                <a:tc>
                  <a:txBody>
                    <a:bodyPr vert="horz" wrap="square"/>
                    <a:lstStyle/>
                    <a:p>
                      <a:pPr marL="96520">
                        <a:lnSpc>
                          <a:spcPct val="100000"/>
                        </a:lnSpc>
                        <a:spcBef>
                          <a:spcPts val="465"/>
                        </a:spcBef>
                      </a:pPr>
                      <a:r>
                        <a:rPr sz="1000">
                          <a:solidFill>
                            <a:srgbClr val="585858"/>
                          </a:solidFill>
                          <a:latin typeface="微软雅黑"/>
                          <a:cs typeface="微软雅黑"/>
                        </a:rPr>
                        <a:t>39.5%</a:t>
                      </a:r>
                      <a:endParaRPr sz="1000">
                        <a:latin typeface="微软雅黑"/>
                        <a:cs typeface="微软雅黑"/>
                      </a:endParaRPr>
                    </a:p>
                  </a:txBody>
                  <a:tcPr marL="0" marR="0" marT="59055" marB="0">
                    <a:lnL w="28575">
                      <a:solidFill>
                        <a:srgbClr val="F38285"/>
                      </a:solidFill>
                      <a:prstDash val="solid"/>
                    </a:lnL>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0"/>
                  </a:ext>
                </a:extLst>
              </a:tr>
              <a:tr h="427609">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spcBef>
                          <a:spcPts val="25"/>
                        </a:spcBef>
                      </a:pPr>
                      <a:endParaRPr sz="1250">
                        <a:latin typeface="Times New Roman"/>
                        <a:cs typeface="Times New Roman"/>
                      </a:endParaRPr>
                    </a:p>
                    <a:p>
                      <a:pPr marR="11430" algn="ctr">
                        <a:lnSpc>
                          <a:spcPct val="100000"/>
                        </a:lnSpc>
                      </a:pPr>
                      <a:r>
                        <a:rPr sz="1000">
                          <a:solidFill>
                            <a:srgbClr val="585858"/>
                          </a:solidFill>
                          <a:latin typeface="微软雅黑"/>
                          <a:cs typeface="微软雅黑"/>
                        </a:rPr>
                        <a:t>32.0%</a:t>
                      </a:r>
                      <a:endParaRPr sz="1000">
                        <a:latin typeface="微软雅黑"/>
                        <a:cs typeface="微软雅黑"/>
                      </a:endParaRPr>
                    </a:p>
                  </a:txBody>
                  <a:tcPr marL="0" marR="0" marT="3175" marB="0"/>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1"/>
                  </a:ext>
                </a:extLst>
              </a:tr>
              <a:tr h="397954">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gn="ctr">
                        <a:lnSpc>
                          <a:spcPct val="100000"/>
                        </a:lnSpc>
                        <a:spcBef>
                          <a:spcPts val="695"/>
                        </a:spcBef>
                      </a:pPr>
                      <a:r>
                        <a:rPr sz="1000" spc="-5">
                          <a:solidFill>
                            <a:srgbClr val="585858"/>
                          </a:solidFill>
                          <a:latin typeface="微软雅黑"/>
                          <a:cs typeface="微软雅黑"/>
                        </a:rPr>
                        <a:t>25.3%</a:t>
                      </a:r>
                      <a:endParaRPr sz="1000">
                        <a:latin typeface="微软雅黑"/>
                        <a:cs typeface="微软雅黑"/>
                      </a:endParaRPr>
                    </a:p>
                  </a:txBody>
                  <a:tcPr marL="0" marR="0" marT="88265" marB="0">
                    <a:lnR w="28575">
                      <a:solidFill>
                        <a:srgbClr val="F38285"/>
                      </a:solidFill>
                      <a:prstDash val="solid"/>
                    </a:lnR>
                  </a:tcPr>
                </a:tc>
                <a:tc>
                  <a:txBody>
                    <a:bodyPr vert="horz" wrap="square"/>
                    <a:lstStyle/>
                    <a:p>
                      <a:pPr>
                        <a:lnSpc>
                          <a:spcPct val="100000"/>
                        </a:lnSpc>
                        <a:spcBef>
                          <a:spcPts val="20"/>
                        </a:spcBef>
                      </a:pPr>
                      <a:endParaRPr sz="1650">
                        <a:latin typeface="Times New Roman"/>
                        <a:cs typeface="Times New Roman"/>
                      </a:endParaRPr>
                    </a:p>
                    <a:p>
                      <a:pPr algn="ctr">
                        <a:lnSpc>
                          <a:spcPts val="1115"/>
                        </a:lnSpc>
                      </a:pPr>
                      <a:r>
                        <a:rPr sz="1000" spc="-5">
                          <a:solidFill>
                            <a:srgbClr val="585858"/>
                          </a:solidFill>
                          <a:latin typeface="微软雅黑"/>
                          <a:cs typeface="微软雅黑"/>
                        </a:rPr>
                        <a:t>22.5%</a:t>
                      </a:r>
                      <a:endParaRPr sz="1000">
                        <a:latin typeface="微软雅黑"/>
                        <a:cs typeface="微软雅黑"/>
                      </a:endParaRPr>
                    </a:p>
                  </a:txBody>
                  <a:tcPr marL="0" marR="0" marT="254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2"/>
                  </a:ext>
                </a:extLst>
              </a:tr>
              <a:tr h="162242">
                <a:tc>
                  <a:txBody>
                    <a:bodyPr vert="horz" wrap="square"/>
                    <a:lstStyle/>
                    <a:p>
                      <a:pPr>
                        <a:lnSpc>
                          <a:spcPct val="100000"/>
                        </a:lnSpc>
                      </a:pPr>
                      <a:endParaRPr sz="9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900">
                        <a:latin typeface="Times New Roman"/>
                        <a:cs typeface="Times New Roman"/>
                      </a:endParaRPr>
                    </a:p>
                  </a:txBody>
                  <a:tcPr marL="0" marR="0" marT="0" marB="0"/>
                </a:tc>
                <a:tc>
                  <a:txBody>
                    <a:bodyPr vert="horz" wrap="square"/>
                    <a:lstStyle/>
                    <a:p>
                      <a:pPr>
                        <a:lnSpc>
                          <a:spcPct val="100000"/>
                        </a:lnSpc>
                      </a:pPr>
                      <a:endParaRPr sz="900">
                        <a:latin typeface="Times New Roman"/>
                        <a:cs typeface="Times New Roman"/>
                      </a:endParaRPr>
                    </a:p>
                  </a:txBody>
                  <a:tcPr marL="0" marR="0" marT="0" marB="0">
                    <a:lnR w="28575">
                      <a:solidFill>
                        <a:srgbClr val="F38285"/>
                      </a:solidFill>
                      <a:prstDash val="solid"/>
                    </a:lnR>
                  </a:tcPr>
                </a:tc>
                <a:tc>
                  <a:txBody>
                    <a:bodyPr vert="horz" wrap="square"/>
                    <a:lstStyle/>
                    <a:p>
                      <a:pPr>
                        <a:lnSpc>
                          <a:spcPct val="100000"/>
                        </a:lnSpc>
                      </a:pPr>
                      <a:endParaRPr sz="900">
                        <a:latin typeface="Times New Roman"/>
                        <a:cs typeface="Times New Roman"/>
                      </a:endParaRPr>
                    </a:p>
                  </a:txBody>
                  <a:tcPr marL="0" marR="0" marT="0" marB="0">
                    <a:lnL w="28575">
                      <a:solidFill>
                        <a:srgbClr val="F38285"/>
                      </a:solidFill>
                      <a:prstDash val="solid"/>
                    </a:lnL>
                  </a:tcPr>
                </a:tc>
                <a:tc>
                  <a:txBody>
                    <a:bodyPr vert="horz" wrap="square"/>
                    <a:lstStyle/>
                    <a:p>
                      <a:pPr algn="ctr">
                        <a:lnSpc>
                          <a:spcPts val="1170"/>
                        </a:lnSpc>
                        <a:spcBef>
                          <a:spcPts val="5"/>
                        </a:spcBef>
                      </a:pPr>
                      <a:r>
                        <a:rPr sz="1000" spc="-5">
                          <a:solidFill>
                            <a:srgbClr val="585858"/>
                          </a:solidFill>
                          <a:latin typeface="微软雅黑"/>
                          <a:cs typeface="微软雅黑"/>
                        </a:rPr>
                        <a:t>19.8%</a:t>
                      </a:r>
                      <a:endParaRPr sz="1000">
                        <a:latin typeface="微软雅黑"/>
                        <a:cs typeface="微软雅黑"/>
                      </a:endParaRPr>
                    </a:p>
                  </a:txBody>
                  <a:tcPr marL="0" marR="0" marT="635" marB="0"/>
                </a:tc>
                <a:tc>
                  <a:txBody>
                    <a:bodyPr vert="horz" wrap="square"/>
                    <a:lstStyle/>
                    <a:p>
                      <a:pPr algn="ctr">
                        <a:lnSpc>
                          <a:spcPts val="944"/>
                        </a:lnSpc>
                        <a:spcBef>
                          <a:spcPts val="229"/>
                        </a:spcBef>
                      </a:pPr>
                      <a:r>
                        <a:rPr sz="1000" spc="-5">
                          <a:solidFill>
                            <a:srgbClr val="585858"/>
                          </a:solidFill>
                          <a:latin typeface="微软雅黑"/>
                          <a:cs typeface="微软雅黑"/>
                        </a:rPr>
                        <a:t>19.3%</a:t>
                      </a:r>
                      <a:endParaRPr sz="1000">
                        <a:latin typeface="微软雅黑"/>
                        <a:cs typeface="微软雅黑"/>
                      </a:endParaRPr>
                    </a:p>
                  </a:txBody>
                  <a:tcPr marL="0" marR="0" marT="29209" marB="0"/>
                </a:tc>
                <a:tc>
                  <a:txBody>
                    <a:bodyPr vert="horz" wrap="square"/>
                    <a:lstStyle/>
                    <a:p>
                      <a:pPr>
                        <a:lnSpc>
                          <a:spcPct val="100000"/>
                        </a:lnSpc>
                      </a:pPr>
                      <a:endParaRPr sz="900">
                        <a:latin typeface="Times New Roman"/>
                        <a:cs typeface="Times New Roman"/>
                      </a:endParaRPr>
                    </a:p>
                  </a:txBody>
                  <a:tcPr marL="0" marR="0" marT="0" marB="0"/>
                </a:tc>
                <a:tc>
                  <a:txBody>
                    <a:bodyPr vert="horz" wrap="square"/>
                    <a:lstStyle/>
                    <a:p>
                      <a:pPr>
                        <a:lnSpc>
                          <a:spcPct val="100000"/>
                        </a:lnSpc>
                      </a:pPr>
                      <a:endParaRPr sz="900">
                        <a:latin typeface="Times New Roman"/>
                        <a:cs typeface="Times New Roman"/>
                      </a:endParaRPr>
                    </a:p>
                  </a:txBody>
                  <a:tcPr marL="0" marR="0" marT="0" marB="0"/>
                </a:tc>
                <a:extLst>
                  <a:ext uri="{0D108BD9-81ED-4DB2-BD59-A6C34878D82A}">
                    <a16:rowId xmlns:a16="http://schemas.microsoft.com/office/drawing/2014/main" val="10003"/>
                  </a:ext>
                </a:extLst>
              </a:tr>
              <a:tr h="1194638">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gn="ctr">
                        <a:lnSpc>
                          <a:spcPts val="1040"/>
                        </a:lnSpc>
                      </a:pPr>
                      <a:r>
                        <a:rPr sz="1000" spc="-5">
                          <a:solidFill>
                            <a:srgbClr val="585858"/>
                          </a:solidFill>
                          <a:latin typeface="微软雅黑"/>
                          <a:cs typeface="微软雅黑"/>
                        </a:rPr>
                        <a:t>17.3%</a:t>
                      </a:r>
                      <a:endParaRPr sz="1000">
                        <a:latin typeface="微软雅黑"/>
                        <a:cs typeface="微软雅黑"/>
                      </a:endParaRPr>
                    </a:p>
                  </a:txBody>
                  <a:tcPr marL="0" marR="0" marT="0" marB="0">
                    <a:lnB w="3175">
                      <a:solidFill>
                        <a:srgbClr val="585858"/>
                      </a:solidFill>
                      <a:prstDash val="solid"/>
                    </a:lnB>
                  </a:tcPr>
                </a:tc>
                <a:tc>
                  <a:txBody>
                    <a:bodyPr vert="horz" wrap="square"/>
                    <a:lstStyle/>
                    <a:p>
                      <a:pPr algn="ctr">
                        <a:lnSpc>
                          <a:spcPct val="100000"/>
                        </a:lnSpc>
                        <a:spcBef>
                          <a:spcPts val="175"/>
                        </a:spcBef>
                      </a:pPr>
                      <a:r>
                        <a:rPr sz="1000" spc="-5">
                          <a:solidFill>
                            <a:srgbClr val="585858"/>
                          </a:solidFill>
                          <a:latin typeface="微软雅黑"/>
                          <a:cs typeface="微软雅黑"/>
                        </a:rPr>
                        <a:t>16.5%</a:t>
                      </a:r>
                      <a:endParaRPr sz="1000">
                        <a:latin typeface="微软雅黑"/>
                        <a:cs typeface="微软雅黑"/>
                      </a:endParaRPr>
                    </a:p>
                  </a:txBody>
                  <a:tcPr marL="0" marR="0" marT="22225" marB="0">
                    <a:lnB w="3175">
                      <a:solidFill>
                        <a:srgbClr val="585858"/>
                      </a:solidFill>
                      <a:prstDash val="solid"/>
                    </a:lnB>
                  </a:tcPr>
                </a:tc>
                <a:extLst>
                  <a:ext uri="{0D108BD9-81ED-4DB2-BD59-A6C34878D82A}">
                    <a16:rowId xmlns:a16="http://schemas.microsoft.com/office/drawing/2014/main" val="10004"/>
                  </a:ext>
                </a:extLst>
              </a:tr>
              <a:tr h="225196">
                <a:tc>
                  <a:txBody>
                    <a:bodyPr vert="horz" wrap="square"/>
                    <a:lstStyle/>
                    <a:p>
                      <a:pPr marL="155575">
                        <a:lnSpc>
                          <a:spcPts val="1005"/>
                        </a:lnSpc>
                        <a:spcBef>
                          <a:spcPts val="670"/>
                        </a:spcBef>
                      </a:pPr>
                      <a:r>
                        <a:rPr sz="1000">
                          <a:solidFill>
                            <a:srgbClr val="585858"/>
                          </a:solidFill>
                          <a:latin typeface="微软雅黑"/>
                          <a:cs typeface="微软雅黑"/>
                        </a:rPr>
                        <a:t>视</a:t>
                      </a:r>
                      <a:endParaRPr sz="1000">
                        <a:latin typeface="微软雅黑"/>
                        <a:cs typeface="微软雅黑"/>
                      </a:endParaRPr>
                    </a:p>
                  </a:txBody>
                  <a:tcPr marL="0" marR="0" marT="85090" marB="0">
                    <a:lnL w="28575">
                      <a:solidFill>
                        <a:srgbClr val="F38285"/>
                      </a:solidFill>
                      <a:prstDash val="solid"/>
                    </a:lnL>
                    <a:lnT w="3175">
                      <a:solidFill>
                        <a:srgbClr val="585858"/>
                      </a:solidFill>
                      <a:prstDash val="solid"/>
                    </a:lnT>
                  </a:tcPr>
                </a:tc>
                <a:tc>
                  <a:txBody>
                    <a:bodyPr vert="horz" wrap="square"/>
                    <a:lstStyle/>
                    <a:p>
                      <a:pPr marR="53340" algn="ctr">
                        <a:lnSpc>
                          <a:spcPts val="1005"/>
                        </a:lnSpc>
                        <a:spcBef>
                          <a:spcPts val="670"/>
                        </a:spcBef>
                      </a:pPr>
                      <a:r>
                        <a:rPr sz="1000">
                          <a:solidFill>
                            <a:srgbClr val="585858"/>
                          </a:solidFill>
                          <a:latin typeface="微软雅黑"/>
                          <a:cs typeface="微软雅黑"/>
                        </a:rPr>
                        <a:t>疲</a:t>
                      </a:r>
                      <a:endParaRPr sz="1000">
                        <a:latin typeface="微软雅黑"/>
                        <a:cs typeface="微软雅黑"/>
                      </a:endParaRPr>
                    </a:p>
                  </a:txBody>
                  <a:tcPr marL="0" marR="0" marT="85090" marB="0">
                    <a:lnT w="3175">
                      <a:solidFill>
                        <a:srgbClr val="585858"/>
                      </a:solidFill>
                      <a:prstDash val="solid"/>
                    </a:lnT>
                  </a:tcPr>
                </a:tc>
                <a:tc>
                  <a:txBody>
                    <a:bodyPr vert="horz" wrap="square"/>
                    <a:lstStyle/>
                    <a:p>
                      <a:pPr marR="33655" algn="ctr">
                        <a:lnSpc>
                          <a:spcPts val="1005"/>
                        </a:lnSpc>
                        <a:spcBef>
                          <a:spcPts val="670"/>
                        </a:spcBef>
                      </a:pPr>
                      <a:r>
                        <a:rPr sz="1000">
                          <a:solidFill>
                            <a:srgbClr val="585858"/>
                          </a:solidFill>
                          <a:latin typeface="微软雅黑"/>
                          <a:cs typeface="微软雅黑"/>
                        </a:rPr>
                        <a:t>脊</a:t>
                      </a:r>
                      <a:endParaRPr sz="1000">
                        <a:latin typeface="微软雅黑"/>
                        <a:cs typeface="微软雅黑"/>
                      </a:endParaRPr>
                    </a:p>
                  </a:txBody>
                  <a:tcPr marL="0" marR="0" marT="85090" marB="0">
                    <a:lnR w="28575">
                      <a:solidFill>
                        <a:srgbClr val="F38285"/>
                      </a:solidFill>
                      <a:prstDash val="solid"/>
                    </a:lnR>
                    <a:lnT w="3175">
                      <a:solidFill>
                        <a:srgbClr val="585858"/>
                      </a:solidFill>
                      <a:prstDash val="solid"/>
                    </a:lnT>
                  </a:tcPr>
                </a:tc>
                <a:tc>
                  <a:txBody>
                    <a:bodyPr vert="horz" wrap="square"/>
                    <a:lstStyle/>
                    <a:p>
                      <a:pPr marR="33020" algn="ctr">
                        <a:lnSpc>
                          <a:spcPts val="1005"/>
                        </a:lnSpc>
                        <a:spcBef>
                          <a:spcPts val="670"/>
                        </a:spcBef>
                      </a:pPr>
                      <a:r>
                        <a:rPr sz="1000">
                          <a:solidFill>
                            <a:srgbClr val="585858"/>
                          </a:solidFill>
                          <a:latin typeface="微软雅黑"/>
                          <a:cs typeface="微软雅黑"/>
                        </a:rPr>
                        <a:t>睡</a:t>
                      </a:r>
                      <a:endParaRPr sz="1000">
                        <a:latin typeface="微软雅黑"/>
                        <a:cs typeface="微软雅黑"/>
                      </a:endParaRPr>
                    </a:p>
                  </a:txBody>
                  <a:tcPr marL="0" marR="0" marT="85090" marB="0">
                    <a:lnL w="28575">
                      <a:solidFill>
                        <a:srgbClr val="F38285"/>
                      </a:solidFill>
                      <a:prstDash val="solid"/>
                    </a:lnL>
                    <a:lnT w="3175">
                      <a:solidFill>
                        <a:srgbClr val="585858"/>
                      </a:solidFill>
                      <a:prstDash val="solid"/>
                    </a:lnT>
                  </a:tcPr>
                </a:tc>
                <a:tc>
                  <a:txBody>
                    <a:bodyPr vert="horz" wrap="square"/>
                    <a:lstStyle/>
                    <a:p>
                      <a:pPr marR="31115" algn="ctr">
                        <a:lnSpc>
                          <a:spcPts val="1005"/>
                        </a:lnSpc>
                        <a:spcBef>
                          <a:spcPts val="670"/>
                        </a:spcBef>
                      </a:pPr>
                      <a:r>
                        <a:rPr sz="1000">
                          <a:solidFill>
                            <a:srgbClr val="585858"/>
                          </a:solidFill>
                          <a:latin typeface="微软雅黑"/>
                          <a:cs typeface="微软雅黑"/>
                        </a:rPr>
                        <a:t>身</a:t>
                      </a:r>
                      <a:endParaRPr sz="1000">
                        <a:latin typeface="微软雅黑"/>
                        <a:cs typeface="微软雅黑"/>
                      </a:endParaRPr>
                    </a:p>
                  </a:txBody>
                  <a:tcPr marL="0" marR="0" marT="85090" marB="0">
                    <a:lnT w="3175">
                      <a:solidFill>
                        <a:srgbClr val="585858"/>
                      </a:solidFill>
                      <a:prstDash val="solid"/>
                    </a:lnT>
                  </a:tcPr>
                </a:tc>
                <a:tc>
                  <a:txBody>
                    <a:bodyPr vert="horz" wrap="square"/>
                    <a:lstStyle/>
                    <a:p>
                      <a:pPr marR="31750" algn="ctr">
                        <a:lnSpc>
                          <a:spcPts val="1005"/>
                        </a:lnSpc>
                        <a:spcBef>
                          <a:spcPts val="670"/>
                        </a:spcBef>
                      </a:pPr>
                      <a:r>
                        <a:rPr sz="1000">
                          <a:solidFill>
                            <a:srgbClr val="585858"/>
                          </a:solidFill>
                          <a:latin typeface="微软雅黑"/>
                          <a:cs typeface="微软雅黑"/>
                        </a:rPr>
                        <a:t>体</a:t>
                      </a:r>
                      <a:endParaRPr sz="1000">
                        <a:latin typeface="微软雅黑"/>
                        <a:cs typeface="微软雅黑"/>
                      </a:endParaRPr>
                    </a:p>
                  </a:txBody>
                  <a:tcPr marL="0" marR="0" marT="85090" marB="0">
                    <a:lnT w="3175">
                      <a:solidFill>
                        <a:srgbClr val="585858"/>
                      </a:solidFill>
                      <a:prstDash val="solid"/>
                    </a:lnT>
                  </a:tcPr>
                </a:tc>
                <a:tc>
                  <a:txBody>
                    <a:bodyPr vert="horz" wrap="square"/>
                    <a:lstStyle/>
                    <a:p>
                      <a:pPr marR="31115" algn="ctr">
                        <a:lnSpc>
                          <a:spcPts val="1005"/>
                        </a:lnSpc>
                        <a:spcBef>
                          <a:spcPts val="670"/>
                        </a:spcBef>
                      </a:pPr>
                      <a:r>
                        <a:rPr sz="1000">
                          <a:solidFill>
                            <a:srgbClr val="585858"/>
                          </a:solidFill>
                          <a:latin typeface="微软雅黑"/>
                          <a:cs typeface="微软雅黑"/>
                        </a:rPr>
                        <a:t>情</a:t>
                      </a:r>
                      <a:endParaRPr sz="1000">
                        <a:latin typeface="微软雅黑"/>
                        <a:cs typeface="微软雅黑"/>
                      </a:endParaRPr>
                    </a:p>
                  </a:txBody>
                  <a:tcPr marL="0" marR="0" marT="85090" marB="0">
                    <a:lnT w="3175">
                      <a:solidFill>
                        <a:srgbClr val="585858"/>
                      </a:solidFill>
                      <a:prstDash val="solid"/>
                    </a:lnT>
                  </a:tcPr>
                </a:tc>
                <a:tc>
                  <a:txBody>
                    <a:bodyPr vert="horz" wrap="square"/>
                    <a:lstStyle/>
                    <a:p>
                      <a:pPr marR="31115" algn="ctr">
                        <a:lnSpc>
                          <a:spcPts val="1005"/>
                        </a:lnSpc>
                        <a:spcBef>
                          <a:spcPts val="670"/>
                        </a:spcBef>
                      </a:pPr>
                      <a:r>
                        <a:rPr sz="1000">
                          <a:solidFill>
                            <a:srgbClr val="585858"/>
                          </a:solidFill>
                          <a:latin typeface="微软雅黑"/>
                          <a:cs typeface="微软雅黑"/>
                        </a:rPr>
                        <a:t>牙</a:t>
                      </a:r>
                      <a:endParaRPr sz="1000">
                        <a:latin typeface="微软雅黑"/>
                        <a:cs typeface="微软雅黑"/>
                      </a:endParaRPr>
                    </a:p>
                  </a:txBody>
                  <a:tcPr marL="0" marR="0" marT="85090" marB="0">
                    <a:lnT w="3175">
                      <a:solidFill>
                        <a:srgbClr val="585858"/>
                      </a:solidFill>
                      <a:prstDash val="solid"/>
                    </a:lnT>
                  </a:tcPr>
                </a:tc>
                <a:extLst>
                  <a:ext uri="{0D108BD9-81ED-4DB2-BD59-A6C34878D82A}">
                    <a16:rowId xmlns:a16="http://schemas.microsoft.com/office/drawing/2014/main" val="10005"/>
                  </a:ext>
                </a:extLst>
              </a:tr>
              <a:tr h="126796">
                <a:tc>
                  <a:txBody>
                    <a:bodyPr vert="horz" wrap="square"/>
                    <a:lstStyle/>
                    <a:p>
                      <a:pPr marL="155575">
                        <a:lnSpc>
                          <a:spcPts val="900"/>
                        </a:lnSpc>
                      </a:pPr>
                      <a:r>
                        <a:rPr sz="1000">
                          <a:solidFill>
                            <a:srgbClr val="585858"/>
                          </a:solidFill>
                          <a:latin typeface="微软雅黑"/>
                          <a:cs typeface="微软雅黑"/>
                        </a:rPr>
                        <a:t>力</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53340" algn="ctr">
                        <a:lnSpc>
                          <a:spcPts val="900"/>
                        </a:lnSpc>
                      </a:pPr>
                      <a:r>
                        <a:rPr sz="1000">
                          <a:solidFill>
                            <a:srgbClr val="585858"/>
                          </a:solidFill>
                          <a:latin typeface="微软雅黑"/>
                          <a:cs typeface="微软雅黑"/>
                        </a:rPr>
                        <a:t>劳</a:t>
                      </a:r>
                      <a:endParaRPr sz="1000">
                        <a:latin typeface="微软雅黑"/>
                        <a:cs typeface="微软雅黑"/>
                      </a:endParaRPr>
                    </a:p>
                  </a:txBody>
                  <a:tcPr marL="0" marR="0" marT="0" marB="0"/>
                </a:tc>
                <a:tc>
                  <a:txBody>
                    <a:bodyPr vert="horz" wrap="square"/>
                    <a:lstStyle/>
                    <a:p>
                      <a:pPr marR="33655" algn="ctr">
                        <a:lnSpc>
                          <a:spcPts val="900"/>
                        </a:lnSpc>
                      </a:pPr>
                      <a:r>
                        <a:rPr sz="1000">
                          <a:solidFill>
                            <a:srgbClr val="585858"/>
                          </a:solidFill>
                          <a:latin typeface="微软雅黑"/>
                          <a:cs typeface="微软雅黑"/>
                        </a:rPr>
                        <a:t>柱</a:t>
                      </a:r>
                      <a:endParaRPr sz="1000">
                        <a:latin typeface="微软雅黑"/>
                        <a:cs typeface="微软雅黑"/>
                      </a:endParaRPr>
                    </a:p>
                  </a:txBody>
                  <a:tcPr marL="0" marR="0" marT="0" marB="0">
                    <a:lnR w="28575">
                      <a:solidFill>
                        <a:srgbClr val="F38285"/>
                      </a:solidFill>
                      <a:prstDash val="solid"/>
                    </a:lnR>
                  </a:tcPr>
                </a:tc>
                <a:tc>
                  <a:txBody>
                    <a:bodyPr vert="horz" wrap="square"/>
                    <a:lstStyle/>
                    <a:p>
                      <a:pPr marR="33020" algn="ctr">
                        <a:lnSpc>
                          <a:spcPts val="900"/>
                        </a:lnSpc>
                      </a:pPr>
                      <a:r>
                        <a:rPr sz="1000">
                          <a:solidFill>
                            <a:srgbClr val="585858"/>
                          </a:solidFill>
                          <a:latin typeface="微软雅黑"/>
                          <a:cs typeface="微软雅黑"/>
                        </a:rPr>
                        <a:t>眠</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115" algn="ctr">
                        <a:lnSpc>
                          <a:spcPts val="900"/>
                        </a:lnSpc>
                      </a:pPr>
                      <a:r>
                        <a:rPr sz="1000">
                          <a:solidFill>
                            <a:srgbClr val="585858"/>
                          </a:solidFill>
                          <a:latin typeface="微软雅黑"/>
                          <a:cs typeface="微软雅黑"/>
                        </a:rPr>
                        <a:t>高</a:t>
                      </a:r>
                      <a:endParaRPr sz="1000">
                        <a:latin typeface="微软雅黑"/>
                        <a:cs typeface="微软雅黑"/>
                      </a:endParaRPr>
                    </a:p>
                  </a:txBody>
                  <a:tcPr marL="0" marR="0" marT="0" marB="0"/>
                </a:tc>
                <a:tc>
                  <a:txBody>
                    <a:bodyPr vert="horz" wrap="square"/>
                    <a:lstStyle/>
                    <a:p>
                      <a:pPr marR="31750" algn="ctr">
                        <a:lnSpc>
                          <a:spcPts val="900"/>
                        </a:lnSpc>
                      </a:pPr>
                      <a:r>
                        <a:rPr sz="1000">
                          <a:solidFill>
                            <a:srgbClr val="585858"/>
                          </a:solidFill>
                          <a:latin typeface="微软雅黑"/>
                          <a:cs typeface="微软雅黑"/>
                        </a:rPr>
                        <a:t>重</a:t>
                      </a:r>
                      <a:endParaRPr sz="1000">
                        <a:latin typeface="微软雅黑"/>
                        <a:cs typeface="微软雅黑"/>
                      </a:endParaRPr>
                    </a:p>
                  </a:txBody>
                  <a:tcPr marL="0" marR="0" marT="0" marB="0"/>
                </a:tc>
                <a:tc>
                  <a:txBody>
                    <a:bodyPr vert="horz" wrap="square"/>
                    <a:lstStyle/>
                    <a:p>
                      <a:pPr marR="31115" algn="ctr">
                        <a:lnSpc>
                          <a:spcPts val="900"/>
                        </a:lnSpc>
                      </a:pPr>
                      <a:r>
                        <a:rPr sz="1000">
                          <a:solidFill>
                            <a:srgbClr val="585858"/>
                          </a:solidFill>
                          <a:latin typeface="微软雅黑"/>
                          <a:cs typeface="微软雅黑"/>
                        </a:rPr>
                        <a:t>绪</a:t>
                      </a:r>
                      <a:endParaRPr sz="1000">
                        <a:latin typeface="微软雅黑"/>
                        <a:cs typeface="微软雅黑"/>
                      </a:endParaRPr>
                    </a:p>
                  </a:txBody>
                  <a:tcPr marL="0" marR="0" marT="0" marB="0"/>
                </a:tc>
                <a:tc>
                  <a:txBody>
                    <a:bodyPr vert="horz" wrap="square"/>
                    <a:lstStyle/>
                    <a:p>
                      <a:pPr marR="31115" algn="ctr">
                        <a:lnSpc>
                          <a:spcPts val="900"/>
                        </a:lnSpc>
                      </a:pPr>
                      <a:r>
                        <a:rPr sz="1000">
                          <a:solidFill>
                            <a:srgbClr val="585858"/>
                          </a:solidFill>
                          <a:latin typeface="微软雅黑"/>
                          <a:cs typeface="微软雅黑"/>
                        </a:rPr>
                        <a:t>齿</a:t>
                      </a:r>
                      <a:endParaRPr sz="1000">
                        <a:latin typeface="微软雅黑"/>
                        <a:cs typeface="微软雅黑"/>
                      </a:endParaRPr>
                    </a:p>
                  </a:txBody>
                  <a:tcPr marL="0" marR="0" marT="0" marB="0"/>
                </a:tc>
                <a:extLst>
                  <a:ext uri="{0D108BD9-81ED-4DB2-BD59-A6C34878D82A}">
                    <a16:rowId xmlns:a16="http://schemas.microsoft.com/office/drawing/2014/main" val="10006"/>
                  </a:ext>
                </a:extLst>
              </a:tr>
              <a:tr h="126796">
                <a:tc>
                  <a:txBody>
                    <a:bodyPr vert="horz" wrap="square"/>
                    <a:lstStyle/>
                    <a:p>
                      <a:pPr marL="155575">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53340"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tc>
                <a:tc>
                  <a:txBody>
                    <a:bodyPr vert="horz" wrap="square"/>
                    <a:lstStyle/>
                    <a:p>
                      <a:pPr marR="33655"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lnR w="28575">
                      <a:solidFill>
                        <a:srgbClr val="F38285"/>
                      </a:solidFill>
                      <a:prstDash val="solid"/>
                    </a:lnR>
                  </a:tcPr>
                </a:tc>
                <a:tc>
                  <a:txBody>
                    <a:bodyPr vert="horz" wrap="square"/>
                    <a:lstStyle/>
                    <a:p>
                      <a:pPr marR="33020"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115"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tc>
                <a:tc>
                  <a:txBody>
                    <a:bodyPr vert="horz" wrap="square"/>
                    <a:lstStyle/>
                    <a:p>
                      <a:pPr marR="31750"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tc>
                <a:tc>
                  <a:txBody>
                    <a:bodyPr vert="horz" wrap="square"/>
                    <a:lstStyle/>
                    <a:p>
                      <a:pPr marR="31115"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tc>
                <a:tc>
                  <a:txBody>
                    <a:bodyPr vert="horz" wrap="square"/>
                    <a:lstStyle/>
                    <a:p>
                      <a:pPr marR="31115" algn="ctr">
                        <a:lnSpc>
                          <a:spcPts val="900"/>
                        </a:lnSpc>
                      </a:pPr>
                      <a:r>
                        <a:rPr sz="1000">
                          <a:solidFill>
                            <a:srgbClr val="585858"/>
                          </a:solidFill>
                          <a:latin typeface="微软雅黑"/>
                          <a:cs typeface="微软雅黑"/>
                        </a:rPr>
                        <a:t>问</a:t>
                      </a:r>
                      <a:endParaRPr sz="1000">
                        <a:latin typeface="微软雅黑"/>
                        <a:cs typeface="微软雅黑"/>
                      </a:endParaRPr>
                    </a:p>
                  </a:txBody>
                  <a:tcPr marL="0" marR="0" marT="0" marB="0"/>
                </a:tc>
                <a:extLst>
                  <a:ext uri="{0D108BD9-81ED-4DB2-BD59-A6C34878D82A}">
                    <a16:rowId xmlns:a16="http://schemas.microsoft.com/office/drawing/2014/main" val="10007"/>
                  </a:ext>
                </a:extLst>
              </a:tr>
              <a:tr h="200152">
                <a:tc>
                  <a:txBody>
                    <a:bodyPr vert="horz" wrap="square"/>
                    <a:lstStyle/>
                    <a:p>
                      <a:pPr marL="155575">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lnL w="28575">
                      <a:solidFill>
                        <a:srgbClr val="F38285"/>
                      </a:solidFill>
                      <a:prstDash val="solid"/>
                    </a:lnL>
                    <a:lnB w="28575">
                      <a:solidFill>
                        <a:srgbClr val="F38285"/>
                      </a:solidFill>
                      <a:prstDash val="solid"/>
                    </a:lnB>
                  </a:tcPr>
                </a:tc>
                <a:tc>
                  <a:txBody>
                    <a:bodyPr vert="horz" wrap="square"/>
                    <a:lstStyle/>
                    <a:p>
                      <a:pPr marR="53340"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lnB w="28575">
                      <a:solidFill>
                        <a:srgbClr val="F38285"/>
                      </a:solidFill>
                      <a:prstDash val="solid"/>
                    </a:lnB>
                  </a:tcPr>
                </a:tc>
                <a:tc>
                  <a:txBody>
                    <a:bodyPr vert="horz" wrap="square"/>
                    <a:lstStyle/>
                    <a:p>
                      <a:pPr marR="33655"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lnR w="28575">
                      <a:solidFill>
                        <a:srgbClr val="F38285"/>
                      </a:solidFill>
                      <a:prstDash val="solid"/>
                    </a:lnR>
                    <a:lnB w="28575">
                      <a:solidFill>
                        <a:srgbClr val="F38285"/>
                      </a:solidFill>
                      <a:prstDash val="solid"/>
                    </a:lnB>
                  </a:tcPr>
                </a:tc>
                <a:tc>
                  <a:txBody>
                    <a:bodyPr vert="horz" wrap="square"/>
                    <a:lstStyle/>
                    <a:p>
                      <a:pPr marR="33020"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115"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tc>
                <a:tc>
                  <a:txBody>
                    <a:bodyPr vert="horz" wrap="square"/>
                    <a:lstStyle/>
                    <a:p>
                      <a:pPr marR="31750"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tc>
                <a:tc>
                  <a:txBody>
                    <a:bodyPr vert="horz" wrap="square"/>
                    <a:lstStyle/>
                    <a:p>
                      <a:pPr marR="31115"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tc>
                <a:tc>
                  <a:txBody>
                    <a:bodyPr vert="horz" wrap="square"/>
                    <a:lstStyle/>
                    <a:p>
                      <a:pPr marR="31115" algn="ctr">
                        <a:lnSpc>
                          <a:spcPts val="1095"/>
                        </a:lnSpc>
                      </a:pPr>
                      <a:r>
                        <a:rPr sz="1000">
                          <a:solidFill>
                            <a:srgbClr val="585858"/>
                          </a:solidFill>
                          <a:latin typeface="微软雅黑"/>
                          <a:cs typeface="微软雅黑"/>
                        </a:rPr>
                        <a:t>题</a:t>
                      </a:r>
                      <a:endParaRPr sz="1000">
                        <a:latin typeface="微软雅黑"/>
                        <a:cs typeface="微软雅黑"/>
                      </a:endParaRPr>
                    </a:p>
                  </a:txBody>
                  <a:tcPr marL="0" marR="0" marT="0" marB="0"/>
                </a:tc>
                <a:extLst>
                  <a:ext uri="{0D108BD9-81ED-4DB2-BD59-A6C34878D82A}">
                    <a16:rowId xmlns:a16="http://schemas.microsoft.com/office/drawing/2014/main" val="10008"/>
                  </a:ext>
                </a:extLst>
              </a:tr>
            </a:tbl>
          </a:graphicData>
        </a:graphic>
      </p:graphicFrame>
      <p:sp>
        <p:nvSpPr>
          <p:cNvPr id="33" name="object 33"/>
          <p:cNvSpPr txBox="1"/>
          <p:nvPr/>
        </p:nvSpPr>
        <p:spPr>
          <a:xfrm>
            <a:off x="1845055" y="2573528"/>
            <a:ext cx="119634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3-</a:t>
            </a:r>
            <a:r>
              <a:rPr sz="1200" b="1" spc="5">
                <a:solidFill>
                  <a:srgbClr val="585858"/>
                </a:solidFill>
                <a:latin typeface="微软雅黑"/>
                <a:cs typeface="微软雅黑"/>
              </a:rPr>
              <a:t>6</a:t>
            </a:r>
            <a:r>
              <a:rPr sz="1200" b="1">
                <a:solidFill>
                  <a:srgbClr val="585858"/>
                </a:solidFill>
                <a:latin typeface="微软雅黑"/>
                <a:cs typeface="微软雅黑"/>
              </a:rPr>
              <a:t>岁（幼儿园）</a:t>
            </a:r>
            <a:endParaRPr sz="1200">
              <a:latin typeface="微软雅黑"/>
              <a:cs typeface="微软雅黑"/>
            </a:endParaRPr>
          </a:p>
        </p:txBody>
      </p:sp>
      <p:sp>
        <p:nvSpPr>
          <p:cNvPr id="34" name="object 34"/>
          <p:cNvSpPr txBox="1"/>
          <p:nvPr/>
        </p:nvSpPr>
        <p:spPr>
          <a:xfrm>
            <a:off x="4837938" y="2178440"/>
            <a:ext cx="2520315" cy="603885"/>
          </a:xfrm>
          <a:prstGeom prst="rect">
            <a:avLst/>
          </a:prstGeom>
        </p:spPr>
        <p:txBody>
          <a:bodyPr vert="horz" wrap="square" lIns="0" tIns="110489"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869"/>
              </a:spcBef>
            </a:pPr>
            <a:r>
              <a:rPr sz="1400" b="1">
                <a:solidFill>
                  <a:srgbClr val="404040"/>
                </a:solidFill>
                <a:latin typeface="微软雅黑"/>
                <a:cs typeface="微软雅黑"/>
              </a:rPr>
              <a:t>家长在儿童身心健康方</a:t>
            </a:r>
            <a:r>
              <a:rPr sz="1400" b="1" spc="-15">
                <a:solidFill>
                  <a:srgbClr val="404040"/>
                </a:solidFill>
                <a:latin typeface="微软雅黑"/>
                <a:cs typeface="微软雅黑"/>
              </a:rPr>
              <a:t>面</a:t>
            </a:r>
            <a:r>
              <a:rPr sz="1400" b="1">
                <a:solidFill>
                  <a:srgbClr val="404040"/>
                </a:solidFill>
                <a:latin typeface="微软雅黑"/>
                <a:cs typeface="微软雅黑"/>
              </a:rPr>
              <a:t>的痛点</a:t>
            </a:r>
            <a:endParaRPr sz="1400">
              <a:latin typeface="微软雅黑"/>
              <a:cs typeface="微软雅黑"/>
            </a:endParaRPr>
          </a:p>
          <a:p>
            <a:pPr marR="41910" algn="ctr">
              <a:lnSpc>
                <a:spcPct val="100000"/>
              </a:lnSpc>
              <a:spcBef>
                <a:spcPts val="660"/>
              </a:spcBef>
            </a:pPr>
            <a:r>
              <a:rPr sz="1200" b="1">
                <a:solidFill>
                  <a:srgbClr val="585858"/>
                </a:solidFill>
                <a:latin typeface="微软雅黑"/>
                <a:cs typeface="微软雅黑"/>
              </a:rPr>
              <a:t>6-12岁（小学）</a:t>
            </a:r>
            <a:endParaRPr sz="1200">
              <a:latin typeface="微软雅黑"/>
              <a:cs typeface="微软雅黑"/>
            </a:endParaRPr>
          </a:p>
        </p:txBody>
      </p:sp>
      <p:sp>
        <p:nvSpPr>
          <p:cNvPr id="35" name="object 35"/>
          <p:cNvSpPr txBox="1"/>
          <p:nvPr/>
        </p:nvSpPr>
        <p:spPr>
          <a:xfrm>
            <a:off x="9174606" y="2573528"/>
            <a:ext cx="1232535"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12-18岁（中学）</a:t>
            </a:r>
            <a:endParaRPr sz="1200">
              <a:latin typeface="微软雅黑"/>
              <a:cs typeface="微软雅黑"/>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6193790" cy="514350"/>
          </a:xfrm>
          <a:prstGeom prst="rect">
            <a:avLst/>
          </a:prstGeom>
        </p:spPr>
        <p:txBody>
          <a:bodyPr vert="horz" wrap="square" lIns="0" tIns="13335" rIns="0" bIns="0" rtlCol="0">
            <a:spAutoFit/>
          </a:bodyPr>
          <a:lstStyle/>
          <a:p>
            <a:pPr marL="12700">
              <a:lnSpc>
                <a:spcPct val="100000"/>
              </a:lnSpc>
              <a:spcBef>
                <a:spcPts val="105"/>
              </a:spcBef>
            </a:pPr>
            <a:r>
              <a:rPr/>
              <a:t>家长的儿童教育痛</a:t>
            </a:r>
            <a:r>
              <a:rPr spc="5"/>
              <a:t>点</a:t>
            </a:r>
            <a:r>
              <a:rPr spc="-5"/>
              <a:t>——</a:t>
            </a:r>
            <a:r>
              <a:rPr/>
              <a:t>学习状态</a:t>
            </a:r>
          </a:p>
        </p:txBody>
      </p:sp>
      <p:sp>
        <p:nvSpPr>
          <p:cNvPr id="4" name="object 4"/>
          <p:cNvSpPr/>
          <p:nvPr/>
        </p:nvSpPr>
        <p:spPr>
          <a:xfrm>
            <a:off x="772668" y="3209544"/>
            <a:ext cx="314325" cy="2018030"/>
          </a:xfrm>
          <a:custGeom>
            <a:rect l="l" t="t" r="r" b="b"/>
            <a:pathLst>
              <a:path w="314325" h="2018029">
                <a:moveTo>
                  <a:pt x="313944" y="0"/>
                </a:moveTo>
                <a:lnTo>
                  <a:pt x="0" y="0"/>
                </a:lnTo>
                <a:lnTo>
                  <a:pt x="0" y="2017775"/>
                </a:lnTo>
                <a:lnTo>
                  <a:pt x="313944" y="2017775"/>
                </a:lnTo>
                <a:lnTo>
                  <a:pt x="313944"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1275588" y="3544823"/>
            <a:ext cx="315595" cy="1682750"/>
          </a:xfrm>
          <a:custGeom>
            <a:rect l="l" t="t" r="r" b="b"/>
            <a:pathLst>
              <a:path w="315594" h="1682750">
                <a:moveTo>
                  <a:pt x="315468" y="0"/>
                </a:moveTo>
                <a:lnTo>
                  <a:pt x="0" y="0"/>
                </a:lnTo>
                <a:lnTo>
                  <a:pt x="0" y="1682495"/>
                </a:lnTo>
                <a:lnTo>
                  <a:pt x="315468" y="1682495"/>
                </a:lnTo>
                <a:lnTo>
                  <a:pt x="31546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1780032" y="3685032"/>
            <a:ext cx="314325" cy="1542415"/>
          </a:xfrm>
          <a:custGeom>
            <a:rect l="l" t="t" r="r" b="b"/>
            <a:pathLst>
              <a:path w="314325" h="1542414">
                <a:moveTo>
                  <a:pt x="313944" y="0"/>
                </a:moveTo>
                <a:lnTo>
                  <a:pt x="0" y="0"/>
                </a:lnTo>
                <a:lnTo>
                  <a:pt x="0" y="1542288"/>
                </a:lnTo>
                <a:lnTo>
                  <a:pt x="313944" y="1542288"/>
                </a:lnTo>
                <a:lnTo>
                  <a:pt x="313944"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2282951" y="3749040"/>
            <a:ext cx="315595" cy="1478280"/>
          </a:xfrm>
          <a:custGeom>
            <a:rect l="l" t="t" r="r" b="b"/>
            <a:pathLst>
              <a:path w="315594" h="1478279">
                <a:moveTo>
                  <a:pt x="315468" y="0"/>
                </a:moveTo>
                <a:lnTo>
                  <a:pt x="0" y="0"/>
                </a:lnTo>
                <a:lnTo>
                  <a:pt x="0" y="1478280"/>
                </a:lnTo>
                <a:lnTo>
                  <a:pt x="315468" y="1478280"/>
                </a:lnTo>
                <a:lnTo>
                  <a:pt x="31546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2785872" y="4191000"/>
            <a:ext cx="315595" cy="1036319"/>
          </a:xfrm>
          <a:custGeom>
            <a:rect l="l" t="t" r="r" b="b"/>
            <a:pathLst>
              <a:path w="315594" h="1036319">
                <a:moveTo>
                  <a:pt x="315467" y="0"/>
                </a:moveTo>
                <a:lnTo>
                  <a:pt x="0" y="0"/>
                </a:lnTo>
                <a:lnTo>
                  <a:pt x="0" y="1036319"/>
                </a:lnTo>
                <a:lnTo>
                  <a:pt x="315467" y="1036319"/>
                </a:lnTo>
                <a:lnTo>
                  <a:pt x="315467"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3290315" y="4267200"/>
            <a:ext cx="314325" cy="960119"/>
          </a:xfrm>
          <a:custGeom>
            <a:rect l="l" t="t" r="r" b="b"/>
            <a:pathLst>
              <a:path w="314325" h="960119">
                <a:moveTo>
                  <a:pt x="313944" y="0"/>
                </a:moveTo>
                <a:lnTo>
                  <a:pt x="0" y="0"/>
                </a:lnTo>
                <a:lnTo>
                  <a:pt x="0" y="960119"/>
                </a:lnTo>
                <a:lnTo>
                  <a:pt x="313944" y="960119"/>
                </a:lnTo>
                <a:lnTo>
                  <a:pt x="313944"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3793235" y="4309871"/>
            <a:ext cx="315595" cy="917575"/>
          </a:xfrm>
          <a:custGeom>
            <a:rect l="l" t="t" r="r" b="b"/>
            <a:pathLst>
              <a:path w="315595" h="917575">
                <a:moveTo>
                  <a:pt x="315467" y="0"/>
                </a:moveTo>
                <a:lnTo>
                  <a:pt x="0" y="0"/>
                </a:lnTo>
                <a:lnTo>
                  <a:pt x="0" y="917447"/>
                </a:lnTo>
                <a:lnTo>
                  <a:pt x="315467" y="917447"/>
                </a:lnTo>
                <a:lnTo>
                  <a:pt x="315467"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txBox="1"/>
          <p:nvPr/>
        </p:nvSpPr>
        <p:spPr>
          <a:xfrm>
            <a:off x="2343785" y="5301233"/>
            <a:ext cx="152400" cy="936625"/>
          </a:xfrm>
          <a:prstGeom prst="rect">
            <a:avLst/>
          </a:prstGeom>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1000"/>
              </a:lnSpc>
              <a:spcBef>
                <a:spcPts val="295"/>
              </a:spcBef>
            </a:pPr>
            <a:r>
              <a:rPr sz="1000" spc="-5">
                <a:solidFill>
                  <a:srgbClr val="585858"/>
                </a:solidFill>
                <a:latin typeface="微软雅黑"/>
                <a:cs typeface="微软雅黑"/>
              </a:rPr>
              <a:t>主 动 学 习 意 识 弱</a:t>
            </a:r>
            <a:endParaRPr sz="1000">
              <a:latin typeface="微软雅黑"/>
              <a:cs typeface="微软雅黑"/>
            </a:endParaRPr>
          </a:p>
        </p:txBody>
      </p:sp>
      <p:sp>
        <p:nvSpPr>
          <p:cNvPr id="12" name="object 12"/>
          <p:cNvSpPr txBox="1"/>
          <p:nvPr/>
        </p:nvSpPr>
        <p:spPr>
          <a:xfrm>
            <a:off x="2847339" y="5301869"/>
            <a:ext cx="152400" cy="810260"/>
          </a:xfrm>
          <a:prstGeom prst="rect">
            <a:avLst/>
          </a:prstGeom>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1000"/>
              </a:lnSpc>
              <a:spcBef>
                <a:spcPts val="295"/>
              </a:spcBef>
            </a:pPr>
            <a:r>
              <a:rPr sz="1000" spc="-5">
                <a:solidFill>
                  <a:srgbClr val="585858"/>
                </a:solidFill>
                <a:latin typeface="微软雅黑"/>
                <a:cs typeface="微软雅黑"/>
              </a:rPr>
              <a:t>没 有 学 习 方 法</a:t>
            </a:r>
            <a:endParaRPr sz="1000">
              <a:latin typeface="微软雅黑"/>
              <a:cs typeface="微软雅黑"/>
            </a:endParaRPr>
          </a:p>
        </p:txBody>
      </p:sp>
      <p:sp>
        <p:nvSpPr>
          <p:cNvPr id="13" name="object 13"/>
          <p:cNvSpPr txBox="1"/>
          <p:nvPr/>
        </p:nvSpPr>
        <p:spPr>
          <a:xfrm>
            <a:off x="3350895" y="5301869"/>
            <a:ext cx="152400" cy="810260"/>
          </a:xfrm>
          <a:prstGeom prst="rect">
            <a:avLst/>
          </a:prstGeom>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1000"/>
              </a:lnSpc>
              <a:spcBef>
                <a:spcPts val="295"/>
              </a:spcBef>
            </a:pPr>
            <a:r>
              <a:rPr sz="1000" spc="-5">
                <a:solidFill>
                  <a:srgbClr val="585858"/>
                </a:solidFill>
                <a:latin typeface="微软雅黑"/>
                <a:cs typeface="微软雅黑"/>
              </a:rPr>
              <a:t>缺 乏 学 习 动 力</a:t>
            </a:r>
            <a:endParaRPr sz="1000">
              <a:latin typeface="微软雅黑"/>
              <a:cs typeface="微软雅黑"/>
            </a:endParaRPr>
          </a:p>
        </p:txBody>
      </p:sp>
      <p:sp>
        <p:nvSpPr>
          <p:cNvPr id="14" name="object 14"/>
          <p:cNvSpPr txBox="1"/>
          <p:nvPr/>
        </p:nvSpPr>
        <p:spPr>
          <a:xfrm>
            <a:off x="3854322" y="5301869"/>
            <a:ext cx="152400" cy="810260"/>
          </a:xfrm>
          <a:prstGeom prst="rect">
            <a:avLst/>
          </a:prstGeom>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1000"/>
              </a:lnSpc>
              <a:spcBef>
                <a:spcPts val="295"/>
              </a:spcBef>
            </a:pPr>
            <a:r>
              <a:rPr sz="1000" spc="-5">
                <a:solidFill>
                  <a:srgbClr val="585858"/>
                </a:solidFill>
                <a:latin typeface="微软雅黑"/>
                <a:cs typeface="微软雅黑"/>
              </a:rPr>
              <a:t>学 习 效 率 较 低</a:t>
            </a:r>
            <a:endParaRPr sz="1000">
              <a:latin typeface="微软雅黑"/>
              <a:cs typeface="微软雅黑"/>
            </a:endParaRPr>
          </a:p>
        </p:txBody>
      </p:sp>
      <p:sp>
        <p:nvSpPr>
          <p:cNvPr id="15" name="object 15"/>
          <p:cNvSpPr/>
          <p:nvPr/>
        </p:nvSpPr>
        <p:spPr>
          <a:xfrm>
            <a:off x="4515611" y="3436620"/>
            <a:ext cx="315595" cy="1790700"/>
          </a:xfrm>
          <a:custGeom>
            <a:rect l="l" t="t" r="r" b="b"/>
            <a:pathLst>
              <a:path w="315595" h="1790700">
                <a:moveTo>
                  <a:pt x="315467" y="0"/>
                </a:moveTo>
                <a:lnTo>
                  <a:pt x="0" y="0"/>
                </a:lnTo>
                <a:lnTo>
                  <a:pt x="0" y="1790699"/>
                </a:lnTo>
                <a:lnTo>
                  <a:pt x="315467" y="1790699"/>
                </a:lnTo>
                <a:lnTo>
                  <a:pt x="31546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5020055" y="3521964"/>
            <a:ext cx="314325" cy="1705610"/>
          </a:xfrm>
          <a:custGeom>
            <a:rect l="l" t="t" r="r" b="b"/>
            <a:pathLst>
              <a:path w="314325" h="1705610">
                <a:moveTo>
                  <a:pt x="313944" y="0"/>
                </a:moveTo>
                <a:lnTo>
                  <a:pt x="0" y="0"/>
                </a:lnTo>
                <a:lnTo>
                  <a:pt x="0" y="1705356"/>
                </a:lnTo>
                <a:lnTo>
                  <a:pt x="313944" y="1705356"/>
                </a:lnTo>
                <a:lnTo>
                  <a:pt x="313944"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5522976" y="3651503"/>
            <a:ext cx="315595" cy="1576070"/>
          </a:xfrm>
          <a:custGeom>
            <a:rect l="l" t="t" r="r" b="b"/>
            <a:pathLst>
              <a:path w="315595" h="1576070">
                <a:moveTo>
                  <a:pt x="315468" y="0"/>
                </a:moveTo>
                <a:lnTo>
                  <a:pt x="0" y="0"/>
                </a:lnTo>
                <a:lnTo>
                  <a:pt x="0" y="1575816"/>
                </a:lnTo>
                <a:lnTo>
                  <a:pt x="315468" y="1575816"/>
                </a:lnTo>
                <a:lnTo>
                  <a:pt x="315468"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6027420" y="3662171"/>
            <a:ext cx="314325" cy="1565275"/>
          </a:xfrm>
          <a:custGeom>
            <a:rect l="l" t="t" r="r" b="b"/>
            <a:pathLst>
              <a:path w="314325" h="1565275">
                <a:moveTo>
                  <a:pt x="313943" y="0"/>
                </a:moveTo>
                <a:lnTo>
                  <a:pt x="0" y="0"/>
                </a:lnTo>
                <a:lnTo>
                  <a:pt x="0" y="1565147"/>
                </a:lnTo>
                <a:lnTo>
                  <a:pt x="313943" y="1565147"/>
                </a:lnTo>
                <a:lnTo>
                  <a:pt x="313943"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6530340" y="4094988"/>
            <a:ext cx="314325" cy="1132840"/>
          </a:xfrm>
          <a:custGeom>
            <a:rect l="l" t="t" r="r" b="b"/>
            <a:pathLst>
              <a:path w="314325" h="1132839">
                <a:moveTo>
                  <a:pt x="313943" y="0"/>
                </a:moveTo>
                <a:lnTo>
                  <a:pt x="0" y="0"/>
                </a:lnTo>
                <a:lnTo>
                  <a:pt x="0" y="1132332"/>
                </a:lnTo>
                <a:lnTo>
                  <a:pt x="313943" y="1132332"/>
                </a:lnTo>
                <a:lnTo>
                  <a:pt x="313943"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7033259" y="4191000"/>
            <a:ext cx="315595" cy="1036319"/>
          </a:xfrm>
          <a:custGeom>
            <a:rect l="l" t="t" r="r" b="b"/>
            <a:pathLst>
              <a:path w="315595" h="1036319">
                <a:moveTo>
                  <a:pt x="315468" y="0"/>
                </a:moveTo>
                <a:lnTo>
                  <a:pt x="0" y="0"/>
                </a:lnTo>
                <a:lnTo>
                  <a:pt x="0" y="1036319"/>
                </a:lnTo>
                <a:lnTo>
                  <a:pt x="315468" y="1036319"/>
                </a:lnTo>
                <a:lnTo>
                  <a:pt x="315468"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7537704" y="4277867"/>
            <a:ext cx="314325" cy="949960"/>
          </a:xfrm>
          <a:custGeom>
            <a:rect l="l" t="t" r="r" b="b"/>
            <a:pathLst>
              <a:path w="314325" h="949960">
                <a:moveTo>
                  <a:pt x="313944" y="0"/>
                </a:moveTo>
                <a:lnTo>
                  <a:pt x="0" y="0"/>
                </a:lnTo>
                <a:lnTo>
                  <a:pt x="0" y="949451"/>
                </a:lnTo>
                <a:lnTo>
                  <a:pt x="313944" y="949451"/>
                </a:lnTo>
                <a:lnTo>
                  <a:pt x="313944"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txBox="1"/>
          <p:nvPr/>
        </p:nvSpPr>
        <p:spPr>
          <a:xfrm>
            <a:off x="6087998" y="5301233"/>
            <a:ext cx="152400" cy="936625"/>
          </a:xfrm>
          <a:prstGeom prst="rect">
            <a:avLst/>
          </a:prstGeom>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1000"/>
              </a:lnSpc>
              <a:spcBef>
                <a:spcPts val="295"/>
              </a:spcBef>
            </a:pPr>
            <a:r>
              <a:rPr sz="1000" spc="-5">
                <a:solidFill>
                  <a:srgbClr val="585858"/>
                </a:solidFill>
                <a:latin typeface="微软雅黑"/>
                <a:cs typeface="微软雅黑"/>
              </a:rPr>
              <a:t>主 动 学 习 意 识 弱</a:t>
            </a:r>
            <a:endParaRPr sz="1000">
              <a:latin typeface="微软雅黑"/>
              <a:cs typeface="微软雅黑"/>
            </a:endParaRPr>
          </a:p>
        </p:txBody>
      </p:sp>
      <p:sp>
        <p:nvSpPr>
          <p:cNvPr id="23" name="object 23"/>
          <p:cNvSpPr txBox="1"/>
          <p:nvPr/>
        </p:nvSpPr>
        <p:spPr>
          <a:xfrm>
            <a:off x="6591427" y="5301869"/>
            <a:ext cx="152400" cy="810260"/>
          </a:xfrm>
          <a:prstGeom prst="rect">
            <a:avLst/>
          </a:prstGeom>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1000"/>
              </a:lnSpc>
              <a:spcBef>
                <a:spcPts val="295"/>
              </a:spcBef>
            </a:pPr>
            <a:r>
              <a:rPr sz="1000" spc="-5">
                <a:solidFill>
                  <a:srgbClr val="585858"/>
                </a:solidFill>
                <a:latin typeface="微软雅黑"/>
                <a:cs typeface="微软雅黑"/>
              </a:rPr>
              <a:t>没 有 学 习 方 法</a:t>
            </a:r>
            <a:endParaRPr sz="1000">
              <a:latin typeface="微软雅黑"/>
              <a:cs typeface="微软雅黑"/>
            </a:endParaRPr>
          </a:p>
        </p:txBody>
      </p:sp>
      <p:sp>
        <p:nvSpPr>
          <p:cNvPr id="24" name="object 24"/>
          <p:cNvSpPr txBox="1"/>
          <p:nvPr/>
        </p:nvSpPr>
        <p:spPr>
          <a:xfrm>
            <a:off x="7095235" y="5301818"/>
            <a:ext cx="152400" cy="810260"/>
          </a:xfrm>
          <a:prstGeom prst="rect">
            <a:avLst/>
          </a:prstGeom>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1000"/>
              </a:lnSpc>
              <a:spcBef>
                <a:spcPts val="295"/>
              </a:spcBef>
            </a:pPr>
            <a:r>
              <a:rPr sz="1000" spc="-5">
                <a:solidFill>
                  <a:srgbClr val="585858"/>
                </a:solidFill>
                <a:latin typeface="微软雅黑"/>
                <a:cs typeface="微软雅黑"/>
              </a:rPr>
              <a:t>学 习 效 率 较 低</a:t>
            </a:r>
            <a:endParaRPr sz="1000">
              <a:latin typeface="微软雅黑"/>
              <a:cs typeface="微软雅黑"/>
            </a:endParaRPr>
          </a:p>
        </p:txBody>
      </p:sp>
      <p:sp>
        <p:nvSpPr>
          <p:cNvPr id="25" name="object 25"/>
          <p:cNvSpPr txBox="1"/>
          <p:nvPr/>
        </p:nvSpPr>
        <p:spPr>
          <a:xfrm>
            <a:off x="7598791" y="5301869"/>
            <a:ext cx="152400" cy="810260"/>
          </a:xfrm>
          <a:prstGeom prst="rect">
            <a:avLst/>
          </a:prstGeom>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1000"/>
              </a:lnSpc>
              <a:spcBef>
                <a:spcPts val="295"/>
              </a:spcBef>
            </a:pPr>
            <a:r>
              <a:rPr sz="1000" spc="-5">
                <a:solidFill>
                  <a:srgbClr val="585858"/>
                </a:solidFill>
                <a:latin typeface="微软雅黑"/>
                <a:cs typeface="微软雅黑"/>
              </a:rPr>
              <a:t>缺 乏 学 习 动 力</a:t>
            </a:r>
            <a:endParaRPr sz="1000">
              <a:latin typeface="微软雅黑"/>
              <a:cs typeface="微软雅黑"/>
            </a:endParaRPr>
          </a:p>
        </p:txBody>
      </p:sp>
      <p:sp>
        <p:nvSpPr>
          <p:cNvPr id="26" name="object 26"/>
          <p:cNvSpPr/>
          <p:nvPr/>
        </p:nvSpPr>
        <p:spPr>
          <a:xfrm>
            <a:off x="8260080" y="3640835"/>
            <a:ext cx="314325" cy="1586865"/>
          </a:xfrm>
          <a:custGeom>
            <a:rect l="l" t="t" r="r" b="b"/>
            <a:pathLst>
              <a:path w="314325" h="1586864">
                <a:moveTo>
                  <a:pt x="313944" y="0"/>
                </a:moveTo>
                <a:lnTo>
                  <a:pt x="0" y="0"/>
                </a:lnTo>
                <a:lnTo>
                  <a:pt x="0" y="1586483"/>
                </a:lnTo>
                <a:lnTo>
                  <a:pt x="313944" y="1586483"/>
                </a:lnTo>
                <a:lnTo>
                  <a:pt x="31394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8763000" y="3640835"/>
            <a:ext cx="315595" cy="1586865"/>
          </a:xfrm>
          <a:custGeom>
            <a:rect l="l" t="t" r="r" b="b"/>
            <a:pathLst>
              <a:path w="315595" h="1586864">
                <a:moveTo>
                  <a:pt x="315468" y="0"/>
                </a:moveTo>
                <a:lnTo>
                  <a:pt x="0" y="0"/>
                </a:lnTo>
                <a:lnTo>
                  <a:pt x="0" y="1586483"/>
                </a:lnTo>
                <a:lnTo>
                  <a:pt x="315468" y="1586483"/>
                </a:lnTo>
                <a:lnTo>
                  <a:pt x="315468"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9267443" y="3717035"/>
            <a:ext cx="314325" cy="1510665"/>
          </a:xfrm>
          <a:custGeom>
            <a:rect l="l" t="t" r="r" b="b"/>
            <a:pathLst>
              <a:path w="314325" h="1510664">
                <a:moveTo>
                  <a:pt x="313944" y="0"/>
                </a:moveTo>
                <a:lnTo>
                  <a:pt x="0" y="0"/>
                </a:lnTo>
                <a:lnTo>
                  <a:pt x="0" y="1510283"/>
                </a:lnTo>
                <a:lnTo>
                  <a:pt x="313944" y="1510283"/>
                </a:lnTo>
                <a:lnTo>
                  <a:pt x="31394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9770364" y="3846576"/>
            <a:ext cx="315595" cy="1381125"/>
          </a:xfrm>
          <a:custGeom>
            <a:rect l="l" t="t" r="r" b="b"/>
            <a:pathLst>
              <a:path w="315595" h="1381125">
                <a:moveTo>
                  <a:pt x="315467" y="0"/>
                </a:moveTo>
                <a:lnTo>
                  <a:pt x="0" y="0"/>
                </a:lnTo>
                <a:lnTo>
                  <a:pt x="0" y="1380744"/>
                </a:lnTo>
                <a:lnTo>
                  <a:pt x="315467" y="1380744"/>
                </a:lnTo>
                <a:lnTo>
                  <a:pt x="315467"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10273283" y="3910584"/>
            <a:ext cx="315595" cy="1316990"/>
          </a:xfrm>
          <a:custGeom>
            <a:rect l="l" t="t" r="r" b="b"/>
            <a:pathLst>
              <a:path w="315595" h="1316989">
                <a:moveTo>
                  <a:pt x="315468" y="0"/>
                </a:moveTo>
                <a:lnTo>
                  <a:pt x="0" y="0"/>
                </a:lnTo>
                <a:lnTo>
                  <a:pt x="0" y="1316736"/>
                </a:lnTo>
                <a:lnTo>
                  <a:pt x="315468" y="1316736"/>
                </a:lnTo>
                <a:lnTo>
                  <a:pt x="315468"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10777728" y="4018788"/>
            <a:ext cx="314325" cy="1209040"/>
          </a:xfrm>
          <a:custGeom>
            <a:rect l="l" t="t" r="r" b="b"/>
            <a:pathLst>
              <a:path w="314325" h="1209039">
                <a:moveTo>
                  <a:pt x="313944" y="0"/>
                </a:moveTo>
                <a:lnTo>
                  <a:pt x="0" y="0"/>
                </a:lnTo>
                <a:lnTo>
                  <a:pt x="0" y="1208532"/>
                </a:lnTo>
                <a:lnTo>
                  <a:pt x="313944" y="1208532"/>
                </a:lnTo>
                <a:lnTo>
                  <a:pt x="31394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11280647" y="4169664"/>
            <a:ext cx="315595" cy="1057910"/>
          </a:xfrm>
          <a:custGeom>
            <a:rect l="l" t="t" r="r" b="b"/>
            <a:pathLst>
              <a:path w="315595" h="1057910">
                <a:moveTo>
                  <a:pt x="315468" y="0"/>
                </a:moveTo>
                <a:lnTo>
                  <a:pt x="0" y="0"/>
                </a:lnTo>
                <a:lnTo>
                  <a:pt x="0" y="1057656"/>
                </a:lnTo>
                <a:lnTo>
                  <a:pt x="315468" y="1057656"/>
                </a:lnTo>
                <a:lnTo>
                  <a:pt x="315468"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33" name="object 33"/>
          <p:cNvGraphicFramePr>
            <a:graphicFrameLocks noGrp="1"/>
          </p:cNvGraphicFramePr>
          <p:nvPr/>
        </p:nvGraphicFramePr>
        <p:xfrm>
          <a:off x="630936" y="2895600"/>
          <a:ext cx="3561077" cy="3259834"/>
        </p:xfrm>
        <a:graphic>
          <a:graphicData uri="http://schemas.openxmlformats.org/drawingml/2006/table">
            <a:tbl>
              <a:tblPr firstRow="1" bandRow="1">
                <a:tableStyleId>{2D5ABB26-0587-4C30-8999-92F81FD0307C}</a:tableStyleId>
              </a:tblPr>
              <a:tblGrid>
                <a:gridCol w="541020">
                  <a:extLst>
                    <a:ext uri="{9D8B030D-6E8A-4147-A177-3AD203B41FA5}">
                      <a16:colId xmlns:a16="http://schemas.microsoft.com/office/drawing/2014/main" val="20000"/>
                    </a:ext>
                  </a:extLst>
                </a:gridCol>
                <a:gridCol w="503555">
                  <a:extLst>
                    <a:ext uri="{9D8B030D-6E8A-4147-A177-3AD203B41FA5}">
                      <a16:colId xmlns:a16="http://schemas.microsoft.com/office/drawing/2014/main" val="20001"/>
                    </a:ext>
                  </a:extLst>
                </a:gridCol>
                <a:gridCol w="529590">
                  <a:extLst>
                    <a:ext uri="{9D8B030D-6E8A-4147-A177-3AD203B41FA5}">
                      <a16:colId xmlns:a16="http://schemas.microsoft.com/office/drawing/2014/main" val="20002"/>
                    </a:ext>
                  </a:extLst>
                </a:gridCol>
                <a:gridCol w="476884">
                  <a:extLst>
                    <a:ext uri="{9D8B030D-6E8A-4147-A177-3AD203B41FA5}">
                      <a16:colId xmlns:a16="http://schemas.microsoft.com/office/drawing/2014/main" val="20003"/>
                    </a:ext>
                  </a:extLst>
                </a:gridCol>
                <a:gridCol w="503555">
                  <a:extLst>
                    <a:ext uri="{9D8B030D-6E8A-4147-A177-3AD203B41FA5}">
                      <a16:colId xmlns:a16="http://schemas.microsoft.com/office/drawing/2014/main" val="20004"/>
                    </a:ext>
                  </a:extLst>
                </a:gridCol>
                <a:gridCol w="502919">
                  <a:extLst>
                    <a:ext uri="{9D8B030D-6E8A-4147-A177-3AD203B41FA5}">
                      <a16:colId xmlns:a16="http://schemas.microsoft.com/office/drawing/2014/main" val="20005"/>
                    </a:ext>
                  </a:extLst>
                </a:gridCol>
                <a:gridCol w="503554">
                  <a:extLst>
                    <a:ext uri="{9D8B030D-6E8A-4147-A177-3AD203B41FA5}">
                      <a16:colId xmlns:a16="http://schemas.microsoft.com/office/drawing/2014/main" val="20006"/>
                    </a:ext>
                  </a:extLst>
                </a:gridCol>
              </a:tblGrid>
              <a:tr h="313867">
                <a:tc>
                  <a:txBody>
                    <a:bodyPr vert="horz" wrap="square"/>
                    <a:lstStyle/>
                    <a:p>
                      <a:pPr marL="105410">
                        <a:lnSpc>
                          <a:spcPct val="100000"/>
                        </a:lnSpc>
                        <a:spcBef>
                          <a:spcPts val="605"/>
                        </a:spcBef>
                      </a:pPr>
                      <a:r>
                        <a:rPr sz="1000" spc="-5">
                          <a:solidFill>
                            <a:srgbClr val="585858"/>
                          </a:solidFill>
                          <a:latin typeface="微软雅黑"/>
                          <a:cs typeface="微软雅黑"/>
                        </a:rPr>
                        <a:t>46.8%</a:t>
                      </a:r>
                      <a:endParaRPr sz="1000">
                        <a:latin typeface="微软雅黑"/>
                        <a:cs typeface="微软雅黑"/>
                      </a:endParaRPr>
                    </a:p>
                  </a:txBody>
                  <a:tcPr marL="0" marR="0" marT="76835" marB="0">
                    <a:lnL w="28575">
                      <a:solidFill>
                        <a:srgbClr val="F38285"/>
                      </a:solidFill>
                      <a:prstDash val="solid"/>
                    </a:lnL>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0"/>
                  </a:ext>
                </a:extLst>
              </a:tr>
              <a:tr h="230441">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marL="67945">
                        <a:lnSpc>
                          <a:spcPts val="1055"/>
                        </a:lnSpc>
                        <a:spcBef>
                          <a:spcPts val="655"/>
                        </a:spcBef>
                      </a:pPr>
                      <a:r>
                        <a:rPr sz="1000" spc="-5">
                          <a:solidFill>
                            <a:srgbClr val="585858"/>
                          </a:solidFill>
                          <a:latin typeface="微软雅黑"/>
                          <a:cs typeface="微软雅黑"/>
                        </a:rPr>
                        <a:t>39.0%</a:t>
                      </a:r>
                      <a:endParaRPr sz="1000">
                        <a:latin typeface="微软雅黑"/>
                        <a:cs typeface="微软雅黑"/>
                      </a:endParaRPr>
                    </a:p>
                  </a:txBody>
                  <a:tcPr marL="0" marR="0" marT="83185" marB="0"/>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1"/>
                  </a:ext>
                </a:extLst>
              </a:tr>
              <a:tr h="355946">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marL="67945">
                        <a:lnSpc>
                          <a:spcPts val="1150"/>
                        </a:lnSpc>
                      </a:pPr>
                      <a:r>
                        <a:rPr sz="1000" spc="-5">
                          <a:solidFill>
                            <a:srgbClr val="585858"/>
                          </a:solidFill>
                          <a:latin typeface="微软雅黑"/>
                          <a:cs typeface="微软雅黑"/>
                        </a:rPr>
                        <a:t>35.8%</a:t>
                      </a:r>
                      <a:endParaRPr sz="1000">
                        <a:latin typeface="微软雅黑"/>
                        <a:cs typeface="微软雅黑"/>
                      </a:endParaRPr>
                    </a:p>
                  </a:txBody>
                  <a:tcPr marL="0" marR="0" marT="0" marB="0">
                    <a:lnR w="28575">
                      <a:solidFill>
                        <a:srgbClr val="F38285"/>
                      </a:solidFill>
                      <a:prstDash val="solid"/>
                    </a:lnR>
                  </a:tcPr>
                </a:tc>
                <a:tc>
                  <a:txBody>
                    <a:bodyPr vert="horz" wrap="square"/>
                    <a:lstStyle/>
                    <a:p>
                      <a:pPr marL="41910">
                        <a:lnSpc>
                          <a:spcPct val="100000"/>
                        </a:lnSpc>
                        <a:spcBef>
                          <a:spcPts val="455"/>
                        </a:spcBef>
                      </a:pPr>
                      <a:r>
                        <a:rPr sz="1000" spc="-5">
                          <a:solidFill>
                            <a:srgbClr val="585858"/>
                          </a:solidFill>
                          <a:latin typeface="微软雅黑"/>
                          <a:cs typeface="微软雅黑"/>
                        </a:rPr>
                        <a:t>34.3%</a:t>
                      </a:r>
                      <a:endParaRPr sz="1000">
                        <a:latin typeface="微软雅黑"/>
                        <a:cs typeface="微软雅黑"/>
                      </a:endParaRPr>
                    </a:p>
                  </a:txBody>
                  <a:tcPr marL="0" marR="0" marT="57785"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2"/>
                  </a:ext>
                </a:extLst>
              </a:tr>
              <a:tr h="1421558">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marL="67945">
                        <a:lnSpc>
                          <a:spcPct val="100000"/>
                        </a:lnSpc>
                        <a:spcBef>
                          <a:spcPts val="1140"/>
                        </a:spcBef>
                      </a:pPr>
                      <a:r>
                        <a:rPr sz="1000" spc="-5">
                          <a:solidFill>
                            <a:srgbClr val="585858"/>
                          </a:solidFill>
                          <a:latin typeface="微软雅黑"/>
                          <a:cs typeface="微软雅黑"/>
                        </a:rPr>
                        <a:t>24.0%</a:t>
                      </a:r>
                      <a:endParaRPr sz="1000">
                        <a:latin typeface="微软雅黑"/>
                        <a:cs typeface="微软雅黑"/>
                      </a:endParaRPr>
                    </a:p>
                  </a:txBody>
                  <a:tcPr marL="0" marR="0" marT="144780" marB="0">
                    <a:lnB w="3175">
                      <a:solidFill>
                        <a:srgbClr val="585858"/>
                      </a:solidFill>
                      <a:prstDash val="solid"/>
                    </a:lnB>
                  </a:tcPr>
                </a:tc>
                <a:tc>
                  <a:txBody>
                    <a:bodyPr vert="horz" wrap="square"/>
                    <a:lstStyle/>
                    <a:p>
                      <a:pPr>
                        <a:lnSpc>
                          <a:spcPct val="100000"/>
                        </a:lnSpc>
                        <a:spcBef>
                          <a:spcPts val="10"/>
                        </a:spcBef>
                      </a:pPr>
                      <a:endParaRPr sz="1500">
                        <a:latin typeface="Times New Roman"/>
                        <a:cs typeface="Times New Roman"/>
                      </a:endParaRPr>
                    </a:p>
                    <a:p>
                      <a:pPr marL="67945">
                        <a:lnSpc>
                          <a:spcPct val="100000"/>
                        </a:lnSpc>
                      </a:pPr>
                      <a:r>
                        <a:rPr sz="1000" spc="-5">
                          <a:solidFill>
                            <a:srgbClr val="585858"/>
                          </a:solidFill>
                          <a:latin typeface="微软雅黑"/>
                          <a:cs typeface="微软雅黑"/>
                        </a:rPr>
                        <a:t>22.3%</a:t>
                      </a:r>
                      <a:endParaRPr sz="1000">
                        <a:latin typeface="微软雅黑"/>
                        <a:cs typeface="微软雅黑"/>
                      </a:endParaRPr>
                    </a:p>
                  </a:txBody>
                  <a:tcPr marL="0" marR="0" marT="1270" marB="0">
                    <a:lnB w="3175">
                      <a:solidFill>
                        <a:srgbClr val="585858"/>
                      </a:solidFill>
                      <a:prstDash val="solid"/>
                    </a:lnB>
                  </a:tcPr>
                </a:tc>
                <a:tc>
                  <a:txBody>
                    <a:bodyPr vert="horz" wrap="square"/>
                    <a:lstStyle/>
                    <a:p>
                      <a:pPr>
                        <a:lnSpc>
                          <a:spcPct val="100000"/>
                        </a:lnSpc>
                        <a:spcBef>
                          <a:spcPts val="5"/>
                        </a:spcBef>
                      </a:pPr>
                      <a:endParaRPr sz="1800">
                        <a:latin typeface="Times New Roman"/>
                        <a:cs typeface="Times New Roman"/>
                      </a:endParaRPr>
                    </a:p>
                    <a:p>
                      <a:pPr marL="67945">
                        <a:lnSpc>
                          <a:spcPct val="100000"/>
                        </a:lnSpc>
                      </a:pPr>
                      <a:r>
                        <a:rPr sz="1000" spc="-5">
                          <a:solidFill>
                            <a:srgbClr val="585858"/>
                          </a:solidFill>
                          <a:latin typeface="微软雅黑"/>
                          <a:cs typeface="微软雅黑"/>
                        </a:rPr>
                        <a:t>21.3%</a:t>
                      </a:r>
                      <a:endParaRPr sz="1000">
                        <a:latin typeface="微软雅黑"/>
                        <a:cs typeface="微软雅黑"/>
                      </a:endParaRPr>
                    </a:p>
                  </a:txBody>
                  <a:tcPr marL="0" marR="0" marT="635" marB="0">
                    <a:lnB w="3175">
                      <a:solidFill>
                        <a:srgbClr val="585858"/>
                      </a:solidFill>
                      <a:prstDash val="solid"/>
                    </a:lnB>
                  </a:tcPr>
                </a:tc>
                <a:extLst>
                  <a:ext uri="{0D108BD9-81ED-4DB2-BD59-A6C34878D82A}">
                    <a16:rowId xmlns:a16="http://schemas.microsoft.com/office/drawing/2014/main" val="10003"/>
                  </a:ext>
                </a:extLst>
              </a:tr>
              <a:tr h="938022">
                <a:tc>
                  <a:txBody>
                    <a:bodyPr vert="horz" wrap="square"/>
                    <a:lstStyle/>
                    <a:p>
                      <a:pPr marL="204470" marR="201295" algn="just">
                        <a:lnSpc>
                          <a:spcPts val="1000"/>
                        </a:lnSpc>
                        <a:spcBef>
                          <a:spcPts val="875"/>
                        </a:spcBef>
                      </a:pPr>
                      <a:r>
                        <a:rPr sz="1000">
                          <a:solidFill>
                            <a:srgbClr val="585858"/>
                          </a:solidFill>
                          <a:latin typeface="微软雅黑"/>
                          <a:cs typeface="微软雅黑"/>
                        </a:rPr>
                        <a:t>专 注 力 较 差</a:t>
                      </a:r>
                      <a:endParaRPr sz="1000">
                        <a:latin typeface="微软雅黑"/>
                        <a:cs typeface="微软雅黑"/>
                      </a:endParaRPr>
                    </a:p>
                  </a:txBody>
                  <a:tcPr marL="0" marR="0" marT="111125" marB="0">
                    <a:lnL w="28575">
                      <a:solidFill>
                        <a:srgbClr val="F38285"/>
                      </a:solidFill>
                      <a:prstDash val="solid"/>
                    </a:lnL>
                    <a:lnT w="3175">
                      <a:solidFill>
                        <a:srgbClr val="585858"/>
                      </a:solidFill>
                      <a:prstDash val="solid"/>
                    </a:lnT>
                    <a:lnB w="28575">
                      <a:solidFill>
                        <a:srgbClr val="F38285"/>
                      </a:solidFill>
                      <a:prstDash val="solid"/>
                    </a:lnB>
                  </a:tcPr>
                </a:tc>
                <a:tc>
                  <a:txBody>
                    <a:bodyPr vert="horz" wrap="square"/>
                    <a:lstStyle/>
                    <a:p>
                      <a:pPr marL="167005" marR="201295" algn="just">
                        <a:lnSpc>
                          <a:spcPts val="1000"/>
                        </a:lnSpc>
                        <a:spcBef>
                          <a:spcPts val="875"/>
                        </a:spcBef>
                      </a:pPr>
                      <a:r>
                        <a:rPr sz="1000">
                          <a:solidFill>
                            <a:srgbClr val="585858"/>
                          </a:solidFill>
                          <a:latin typeface="微软雅黑"/>
                          <a:cs typeface="微软雅黑"/>
                        </a:rPr>
                        <a:t>比 较 拖 拉</a:t>
                      </a:r>
                      <a:endParaRPr sz="1000">
                        <a:latin typeface="微软雅黑"/>
                        <a:cs typeface="微软雅黑"/>
                      </a:endParaRPr>
                    </a:p>
                  </a:txBody>
                  <a:tcPr marL="0" marR="0" marT="111125" marB="0">
                    <a:lnT w="3175">
                      <a:solidFill>
                        <a:srgbClr val="585858"/>
                      </a:solidFill>
                      <a:prstDash val="solid"/>
                    </a:lnT>
                    <a:lnB w="28575">
                      <a:solidFill>
                        <a:srgbClr val="F38285"/>
                      </a:solidFill>
                      <a:prstDash val="solid"/>
                    </a:lnB>
                  </a:tcPr>
                </a:tc>
                <a:tc>
                  <a:txBody>
                    <a:bodyPr vert="horz" wrap="square"/>
                    <a:lstStyle/>
                    <a:p>
                      <a:pPr marL="167005" marR="227965" algn="just">
                        <a:lnSpc>
                          <a:spcPts val="1000"/>
                        </a:lnSpc>
                        <a:spcBef>
                          <a:spcPts val="875"/>
                        </a:spcBef>
                      </a:pPr>
                      <a:r>
                        <a:rPr sz="1000">
                          <a:solidFill>
                            <a:srgbClr val="585858"/>
                          </a:solidFill>
                          <a:latin typeface="微软雅黑"/>
                          <a:cs typeface="微软雅黑"/>
                        </a:rPr>
                        <a:t>粗 心 大 意</a:t>
                      </a:r>
                      <a:endParaRPr sz="1000">
                        <a:latin typeface="微软雅黑"/>
                        <a:cs typeface="微软雅黑"/>
                      </a:endParaRPr>
                    </a:p>
                  </a:txBody>
                  <a:tcPr marL="0" marR="0" marT="111125" marB="0">
                    <a:lnR w="28575">
                      <a:solidFill>
                        <a:srgbClr val="F38285"/>
                      </a:solidFill>
                      <a:prstDash val="solid"/>
                    </a:lnR>
                    <a:lnT w="3175">
                      <a:solidFill>
                        <a:srgbClr val="585858"/>
                      </a:solidFill>
                      <a:prstDash val="solid"/>
                    </a:lnT>
                    <a:lnB w="28575">
                      <a:solidFill>
                        <a:srgbClr val="F38285"/>
                      </a:solidFill>
                      <a:prstDash val="solid"/>
                    </a:lnB>
                  </a:tcPr>
                </a:tc>
                <a:tc gridSpan="4">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T w="3175">
                      <a:solidFill>
                        <a:srgbClr val="585858"/>
                      </a:solidFill>
                      <a:prstDash val="solid"/>
                    </a:lnT>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4"/>
                  </a:ext>
                </a:extLst>
              </a:tr>
            </a:tbl>
          </a:graphicData>
        </a:graphic>
      </p:graphicFrame>
      <p:sp>
        <p:nvSpPr>
          <p:cNvPr id="45" name="object 45"/>
          <p:cNvSpPr txBox="1"/>
          <p:nvPr/>
        </p:nvSpPr>
        <p:spPr>
          <a:xfrm>
            <a:off x="523748" y="6431849"/>
            <a:ext cx="5143500" cy="316753"/>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marL="12700">
              <a:lnSpc>
                <a:spcPct val="100000"/>
              </a:lnSpc>
              <a:spcBef>
                <a:spcPts val="390"/>
              </a:spcBef>
            </a:pPr>
            <a:endParaRPr sz="800">
              <a:latin typeface="微软雅黑"/>
              <a:cs typeface="微软雅黑"/>
            </a:endParaRPr>
          </a:p>
        </p:txBody>
      </p:sp>
      <p:sp>
        <p:nvSpPr>
          <p:cNvPr id="46" name="object 46"/>
          <p:cNvSpPr txBox="1"/>
          <p:nvPr/>
        </p:nvSpPr>
        <p:spPr>
          <a:xfrm>
            <a:off x="11806173" y="6543357"/>
            <a:ext cx="184150" cy="203200"/>
          </a:xfrm>
          <a:prstGeom prst="rect">
            <a:avLst/>
          </a:prstGeom>
        </p:spPr>
        <p:txBody>
          <a:bodyPr vert="horz" wrap="square" lIns="0" tIns="215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70"/>
              </a:spcBef>
            </a:pPr>
            <a:r>
              <a:rPr sz="1050">
                <a:solidFill>
                  <a:srgbClr val="A6A6A6"/>
                </a:solidFill>
                <a:latin typeface="微软雅黑"/>
                <a:cs typeface="微软雅黑"/>
              </a:rPr>
              <a:t>30</a:t>
            </a:r>
            <a:endParaRPr sz="1050">
              <a:latin typeface="微软雅黑"/>
              <a:cs typeface="微软雅黑"/>
            </a:endParaRPr>
          </a:p>
        </p:txBody>
      </p:sp>
      <p:sp>
        <p:nvSpPr>
          <p:cNvPr id="47" name="object 47"/>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graphicFrame>
        <p:nvGraphicFramePr>
          <p:cNvPr id="34" name="object 34"/>
          <p:cNvGraphicFramePr>
            <a:graphicFrameLocks noGrp="1"/>
          </p:cNvGraphicFramePr>
          <p:nvPr/>
        </p:nvGraphicFramePr>
        <p:xfrm>
          <a:off x="4399788" y="2895600"/>
          <a:ext cx="3536313" cy="3287661"/>
        </p:xfrm>
        <a:graphic>
          <a:graphicData uri="http://schemas.openxmlformats.org/drawingml/2006/table">
            <a:tbl>
              <a:tblPr firstRow="1" bandRow="1">
                <a:tableStyleId>{2D5ABB26-0587-4C30-8999-92F81FD0307C}</a:tableStyleId>
              </a:tblPr>
              <a:tblGrid>
                <a:gridCol w="516255">
                  <a:extLst>
                    <a:ext uri="{9D8B030D-6E8A-4147-A177-3AD203B41FA5}">
                      <a16:colId xmlns:a16="http://schemas.microsoft.com/office/drawing/2014/main" val="20000"/>
                    </a:ext>
                  </a:extLst>
                </a:gridCol>
                <a:gridCol w="503555">
                  <a:extLst>
                    <a:ext uri="{9D8B030D-6E8A-4147-A177-3AD203B41FA5}">
                      <a16:colId xmlns:a16="http://schemas.microsoft.com/office/drawing/2014/main" val="20001"/>
                    </a:ext>
                  </a:extLst>
                </a:gridCol>
                <a:gridCol w="511809">
                  <a:extLst>
                    <a:ext uri="{9D8B030D-6E8A-4147-A177-3AD203B41FA5}">
                      <a16:colId xmlns:a16="http://schemas.microsoft.com/office/drawing/2014/main" val="20002"/>
                    </a:ext>
                  </a:extLst>
                </a:gridCol>
                <a:gridCol w="495300">
                  <a:extLst>
                    <a:ext uri="{9D8B030D-6E8A-4147-A177-3AD203B41FA5}">
                      <a16:colId xmlns:a16="http://schemas.microsoft.com/office/drawing/2014/main" val="20003"/>
                    </a:ext>
                  </a:extLst>
                </a:gridCol>
                <a:gridCol w="503555">
                  <a:extLst>
                    <a:ext uri="{9D8B030D-6E8A-4147-A177-3AD203B41FA5}">
                      <a16:colId xmlns:a16="http://schemas.microsoft.com/office/drawing/2014/main" val="20004"/>
                    </a:ext>
                  </a:extLst>
                </a:gridCol>
                <a:gridCol w="503555">
                  <a:extLst>
                    <a:ext uri="{9D8B030D-6E8A-4147-A177-3AD203B41FA5}">
                      <a16:colId xmlns:a16="http://schemas.microsoft.com/office/drawing/2014/main" val="20005"/>
                    </a:ext>
                  </a:extLst>
                </a:gridCol>
                <a:gridCol w="502284">
                  <a:extLst>
                    <a:ext uri="{9D8B030D-6E8A-4147-A177-3AD203B41FA5}">
                      <a16:colId xmlns:a16="http://schemas.microsoft.com/office/drawing/2014/main" val="20006"/>
                    </a:ext>
                  </a:extLst>
                </a:gridCol>
              </a:tblGrid>
              <a:tr h="474205">
                <a:tc>
                  <a:txBody>
                    <a:bodyPr vert="horz" wrap="square"/>
                    <a:lstStyle/>
                    <a:p>
                      <a:pPr>
                        <a:lnSpc>
                          <a:spcPct val="100000"/>
                        </a:lnSpc>
                      </a:pPr>
                      <a:endParaRPr sz="1300">
                        <a:latin typeface="Times New Roman"/>
                        <a:cs typeface="Times New Roman"/>
                      </a:endParaRPr>
                    </a:p>
                    <a:p>
                      <a:pPr marL="80645">
                        <a:lnSpc>
                          <a:spcPct val="100000"/>
                        </a:lnSpc>
                        <a:spcBef>
                          <a:spcPts val="785"/>
                        </a:spcBef>
                      </a:pPr>
                      <a:r>
                        <a:rPr sz="1000" spc="-5">
                          <a:solidFill>
                            <a:srgbClr val="585858"/>
                          </a:solidFill>
                          <a:latin typeface="微软雅黑"/>
                          <a:cs typeface="微软雅黑"/>
                        </a:rPr>
                        <a:t>41.5%</a:t>
                      </a:r>
                      <a:endParaRPr sz="1000">
                        <a:latin typeface="微软雅黑"/>
                        <a:cs typeface="微软雅黑"/>
                      </a:endParaRPr>
                    </a:p>
                  </a:txBody>
                  <a:tcPr marL="0" marR="0" marT="0" marB="0">
                    <a:lnL w="28575">
                      <a:solidFill>
                        <a:srgbClr val="F38285"/>
                      </a:solidFill>
                      <a:prstDash val="solid"/>
                    </a:lnL>
                    <a:lnT w="28575">
                      <a:solidFill>
                        <a:srgbClr val="F38285"/>
                      </a:solidFill>
                      <a:prstDash val="solid"/>
                    </a:lnT>
                  </a:tcPr>
                </a:tc>
                <a:tc>
                  <a:txBody>
                    <a:bodyPr vert="horz" wrap="square"/>
                    <a:lstStyle/>
                    <a:p>
                      <a:pPr>
                        <a:lnSpc>
                          <a:spcPct val="100000"/>
                        </a:lnSpc>
                      </a:pPr>
                      <a:endParaRPr sz="1300">
                        <a:latin typeface="Times New Roman"/>
                        <a:cs typeface="Times New Roman"/>
                      </a:endParaRPr>
                    </a:p>
                    <a:p>
                      <a:pPr>
                        <a:lnSpc>
                          <a:spcPct val="100000"/>
                        </a:lnSpc>
                        <a:spcBef>
                          <a:spcPts val="25"/>
                        </a:spcBef>
                      </a:pPr>
                      <a:endParaRPr sz="1250">
                        <a:latin typeface="Times New Roman"/>
                        <a:cs typeface="Times New Roman"/>
                      </a:endParaRPr>
                    </a:p>
                    <a:p>
                      <a:pPr marL="67945">
                        <a:lnSpc>
                          <a:spcPts val="675"/>
                        </a:lnSpc>
                      </a:pPr>
                      <a:r>
                        <a:rPr sz="1000" spc="-5">
                          <a:solidFill>
                            <a:srgbClr val="585858"/>
                          </a:solidFill>
                          <a:latin typeface="微软雅黑"/>
                          <a:cs typeface="微软雅黑"/>
                        </a:rPr>
                        <a:t>39.5%</a:t>
                      </a:r>
                      <a:endParaRPr sz="1000">
                        <a:latin typeface="微软雅黑"/>
                        <a:cs typeface="微软雅黑"/>
                      </a:endParaRPr>
                    </a:p>
                  </a:txBody>
                  <a:tcPr marL="0" marR="0" marT="0" marB="0">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0"/>
                  </a:ext>
                </a:extLst>
              </a:tr>
              <a:tr h="334645">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marL="67945">
                        <a:lnSpc>
                          <a:spcPct val="100000"/>
                        </a:lnSpc>
                        <a:spcBef>
                          <a:spcPts val="245"/>
                        </a:spcBef>
                      </a:pPr>
                      <a:r>
                        <a:rPr sz="1000" spc="-5">
                          <a:solidFill>
                            <a:srgbClr val="585858"/>
                          </a:solidFill>
                          <a:latin typeface="微软雅黑"/>
                          <a:cs typeface="微软雅黑"/>
                        </a:rPr>
                        <a:t>36.5%</a:t>
                      </a:r>
                      <a:endParaRPr sz="1000">
                        <a:latin typeface="微软雅黑"/>
                        <a:cs typeface="微软雅黑"/>
                      </a:endParaRPr>
                    </a:p>
                  </a:txBody>
                  <a:tcPr marL="0" marR="0" marT="31115" marB="0">
                    <a:lnR w="28575">
                      <a:solidFill>
                        <a:srgbClr val="F38285"/>
                      </a:solidFill>
                      <a:prstDash val="solid"/>
                    </a:lnR>
                  </a:tcPr>
                </a:tc>
                <a:tc>
                  <a:txBody>
                    <a:bodyPr vert="horz" wrap="square"/>
                    <a:lstStyle/>
                    <a:p>
                      <a:pPr marL="59690">
                        <a:lnSpc>
                          <a:spcPct val="100000"/>
                        </a:lnSpc>
                        <a:spcBef>
                          <a:spcPts val="330"/>
                        </a:spcBef>
                      </a:pPr>
                      <a:r>
                        <a:rPr sz="1000" spc="-5">
                          <a:solidFill>
                            <a:srgbClr val="585858"/>
                          </a:solidFill>
                          <a:latin typeface="微软雅黑"/>
                          <a:cs typeface="微软雅黑"/>
                        </a:rPr>
                        <a:t>36.3%</a:t>
                      </a:r>
                      <a:endParaRPr sz="1000">
                        <a:latin typeface="微软雅黑"/>
                        <a:cs typeface="微软雅黑"/>
                      </a:endParaRPr>
                    </a:p>
                  </a:txBody>
                  <a:tcPr marL="0" marR="0" marT="4191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1"/>
                  </a:ext>
                </a:extLst>
              </a:tr>
              <a:tr h="307720">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marL="67945">
                        <a:lnSpc>
                          <a:spcPct val="100000"/>
                        </a:lnSpc>
                        <a:spcBef>
                          <a:spcPts val="1095"/>
                        </a:spcBef>
                      </a:pPr>
                      <a:r>
                        <a:rPr sz="1000" spc="-5">
                          <a:solidFill>
                            <a:srgbClr val="585858"/>
                          </a:solidFill>
                          <a:latin typeface="微软雅黑"/>
                          <a:cs typeface="微软雅黑"/>
                        </a:rPr>
                        <a:t>26.3%</a:t>
                      </a:r>
                      <a:endParaRPr sz="1000">
                        <a:latin typeface="微软雅黑"/>
                        <a:cs typeface="微软雅黑"/>
                      </a:endParaRPr>
                    </a:p>
                  </a:txBody>
                  <a:tcPr marL="0" marR="0" marT="139065" marB="0"/>
                </a:tc>
                <a:tc>
                  <a:txBody>
                    <a:bodyPr vert="horz" wrap="square"/>
                    <a:lstStyle/>
                    <a:p>
                      <a:pPr>
                        <a:lnSpc>
                          <a:spcPct val="100000"/>
                        </a:lnSpc>
                        <a:spcBef>
                          <a:spcPts val="20"/>
                        </a:spcBef>
                      </a:pPr>
                      <a:endParaRPr sz="1600">
                        <a:latin typeface="Times New Roman"/>
                        <a:cs typeface="Times New Roman"/>
                      </a:endParaRPr>
                    </a:p>
                    <a:p>
                      <a:pPr marL="67945">
                        <a:lnSpc>
                          <a:spcPts val="465"/>
                        </a:lnSpc>
                      </a:pPr>
                      <a:r>
                        <a:rPr sz="1000" spc="-5">
                          <a:solidFill>
                            <a:srgbClr val="585858"/>
                          </a:solidFill>
                          <a:latin typeface="微软雅黑"/>
                          <a:cs typeface="微软雅黑"/>
                        </a:rPr>
                        <a:t>24.0%</a:t>
                      </a:r>
                      <a:endParaRPr sz="1000">
                        <a:latin typeface="微软雅黑"/>
                        <a:cs typeface="微软雅黑"/>
                      </a:endParaRPr>
                    </a:p>
                  </a:txBody>
                  <a:tcPr marL="0" marR="0" marT="254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2"/>
                  </a:ext>
                </a:extLst>
              </a:tr>
              <a:tr h="1205242">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marL="67945">
                        <a:lnSpc>
                          <a:spcPct val="100000"/>
                        </a:lnSpc>
                        <a:spcBef>
                          <a:spcPts val="120"/>
                        </a:spcBef>
                      </a:pPr>
                      <a:r>
                        <a:rPr sz="1000" spc="-5">
                          <a:solidFill>
                            <a:srgbClr val="585858"/>
                          </a:solidFill>
                          <a:latin typeface="微软雅黑"/>
                          <a:cs typeface="微软雅黑"/>
                        </a:rPr>
                        <a:t>22.0%</a:t>
                      </a:r>
                      <a:endParaRPr sz="1000">
                        <a:latin typeface="微软雅黑"/>
                        <a:cs typeface="微软雅黑"/>
                      </a:endParaRPr>
                    </a:p>
                  </a:txBody>
                  <a:tcPr marL="0" marR="0" marT="15240" marB="0">
                    <a:lnB w="3175">
                      <a:solidFill>
                        <a:srgbClr val="585858"/>
                      </a:solidFill>
                      <a:prstDash val="solid"/>
                    </a:lnB>
                  </a:tcPr>
                </a:tc>
                <a:extLst>
                  <a:ext uri="{0D108BD9-81ED-4DB2-BD59-A6C34878D82A}">
                    <a16:rowId xmlns:a16="http://schemas.microsoft.com/office/drawing/2014/main" val="10003"/>
                  </a:ext>
                </a:extLst>
              </a:tr>
              <a:tr h="938022">
                <a:tc>
                  <a:txBody>
                    <a:bodyPr vert="horz" wrap="square"/>
                    <a:lstStyle/>
                    <a:p>
                      <a:pPr marL="179705" marR="201295" algn="just">
                        <a:lnSpc>
                          <a:spcPts val="1000"/>
                        </a:lnSpc>
                        <a:spcBef>
                          <a:spcPts val="875"/>
                        </a:spcBef>
                      </a:pPr>
                      <a:r>
                        <a:rPr sz="1000">
                          <a:solidFill>
                            <a:srgbClr val="585858"/>
                          </a:solidFill>
                          <a:latin typeface="微软雅黑"/>
                          <a:cs typeface="微软雅黑"/>
                        </a:rPr>
                        <a:t>粗 心 大 意</a:t>
                      </a:r>
                      <a:endParaRPr sz="1000">
                        <a:latin typeface="微软雅黑"/>
                        <a:cs typeface="微软雅黑"/>
                      </a:endParaRPr>
                    </a:p>
                  </a:txBody>
                  <a:tcPr marL="0" marR="0" marT="111125" marB="0">
                    <a:lnL w="28575">
                      <a:solidFill>
                        <a:srgbClr val="F38285"/>
                      </a:solidFill>
                      <a:prstDash val="solid"/>
                    </a:lnL>
                    <a:lnT w="3175">
                      <a:solidFill>
                        <a:srgbClr val="585858"/>
                      </a:solidFill>
                      <a:prstDash val="solid"/>
                    </a:lnT>
                    <a:lnB w="28575">
                      <a:solidFill>
                        <a:srgbClr val="F38285"/>
                      </a:solidFill>
                      <a:prstDash val="solid"/>
                    </a:lnB>
                  </a:tcPr>
                </a:tc>
                <a:tc>
                  <a:txBody>
                    <a:bodyPr vert="horz" wrap="square"/>
                    <a:lstStyle/>
                    <a:p>
                      <a:pPr marL="167005" marR="201295" algn="just">
                        <a:lnSpc>
                          <a:spcPts val="1000"/>
                        </a:lnSpc>
                        <a:spcBef>
                          <a:spcPts val="875"/>
                        </a:spcBef>
                      </a:pPr>
                      <a:r>
                        <a:rPr sz="1000">
                          <a:solidFill>
                            <a:srgbClr val="585858"/>
                          </a:solidFill>
                          <a:latin typeface="微软雅黑"/>
                          <a:cs typeface="微软雅黑"/>
                        </a:rPr>
                        <a:t>比 较 拖 拉</a:t>
                      </a:r>
                      <a:endParaRPr sz="1000">
                        <a:latin typeface="微软雅黑"/>
                        <a:cs typeface="微软雅黑"/>
                      </a:endParaRPr>
                    </a:p>
                  </a:txBody>
                  <a:tcPr marL="0" marR="0" marT="111125" marB="0">
                    <a:lnT w="3175">
                      <a:solidFill>
                        <a:srgbClr val="585858"/>
                      </a:solidFill>
                      <a:prstDash val="solid"/>
                    </a:lnT>
                    <a:lnB w="28575">
                      <a:solidFill>
                        <a:srgbClr val="F38285"/>
                      </a:solidFill>
                      <a:prstDash val="solid"/>
                    </a:lnB>
                  </a:tcPr>
                </a:tc>
                <a:tc>
                  <a:txBody>
                    <a:bodyPr vert="horz" wrap="square"/>
                    <a:lstStyle/>
                    <a:p>
                      <a:pPr marL="167640" marR="209550" algn="just">
                        <a:lnSpc>
                          <a:spcPts val="1000"/>
                        </a:lnSpc>
                        <a:spcBef>
                          <a:spcPts val="875"/>
                        </a:spcBef>
                      </a:pPr>
                      <a:r>
                        <a:rPr sz="1000">
                          <a:solidFill>
                            <a:srgbClr val="585858"/>
                          </a:solidFill>
                          <a:latin typeface="微软雅黑"/>
                          <a:cs typeface="微软雅黑"/>
                        </a:rPr>
                        <a:t>专 注 力 较 差</a:t>
                      </a:r>
                      <a:endParaRPr sz="1000">
                        <a:latin typeface="微软雅黑"/>
                        <a:cs typeface="微软雅黑"/>
                      </a:endParaRPr>
                    </a:p>
                  </a:txBody>
                  <a:tcPr marL="0" marR="0" marT="111125" marB="0">
                    <a:lnR w="28575">
                      <a:solidFill>
                        <a:srgbClr val="F38285"/>
                      </a:solidFill>
                      <a:prstDash val="solid"/>
                    </a:lnR>
                    <a:lnT w="3175">
                      <a:solidFill>
                        <a:srgbClr val="585858"/>
                      </a:solidFill>
                      <a:prstDash val="solid"/>
                    </a:lnT>
                    <a:lnB w="28575">
                      <a:solidFill>
                        <a:srgbClr val="F38285"/>
                      </a:solidFill>
                      <a:prstDash val="solid"/>
                    </a:lnB>
                  </a:tcPr>
                </a:tc>
                <a:tc gridSpan="4">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T w="3175">
                      <a:solidFill>
                        <a:srgbClr val="585858"/>
                      </a:solidFill>
                      <a:prstDash val="solid"/>
                    </a:lnT>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4"/>
                  </a:ext>
                </a:extLst>
              </a:tr>
            </a:tbl>
          </a:graphicData>
        </a:graphic>
      </p:graphicFrame>
      <p:graphicFrame>
        <p:nvGraphicFramePr>
          <p:cNvPr id="35" name="object 35"/>
          <p:cNvGraphicFramePr>
            <a:graphicFrameLocks noGrp="1"/>
          </p:cNvGraphicFramePr>
          <p:nvPr/>
        </p:nvGraphicFramePr>
        <p:xfrm>
          <a:off x="8133588" y="2895600"/>
          <a:ext cx="3547109" cy="3259834"/>
        </p:xfrm>
        <a:graphic>
          <a:graphicData uri="http://schemas.openxmlformats.org/drawingml/2006/table">
            <a:tbl>
              <a:tblPr firstRow="1" bandRow="1">
                <a:tableStyleId>{2D5ABB26-0587-4C30-8999-92F81FD0307C}</a:tableStyleId>
              </a:tblPr>
              <a:tblGrid>
                <a:gridCol w="1531620">
                  <a:extLst>
                    <a:ext uri="{9D8B030D-6E8A-4147-A177-3AD203B41FA5}">
                      <a16:colId xmlns:a16="http://schemas.microsoft.com/office/drawing/2014/main" val="20000"/>
                    </a:ext>
                  </a:extLst>
                </a:gridCol>
                <a:gridCol w="505459">
                  <a:extLst>
                    <a:ext uri="{9D8B030D-6E8A-4147-A177-3AD203B41FA5}">
                      <a16:colId xmlns:a16="http://schemas.microsoft.com/office/drawing/2014/main" val="20001"/>
                    </a:ext>
                  </a:extLst>
                </a:gridCol>
                <a:gridCol w="503555">
                  <a:extLst>
                    <a:ext uri="{9D8B030D-6E8A-4147-A177-3AD203B41FA5}">
                      <a16:colId xmlns:a16="http://schemas.microsoft.com/office/drawing/2014/main" val="20002"/>
                    </a:ext>
                  </a:extLst>
                </a:gridCol>
                <a:gridCol w="504190">
                  <a:extLst>
                    <a:ext uri="{9D8B030D-6E8A-4147-A177-3AD203B41FA5}">
                      <a16:colId xmlns:a16="http://schemas.microsoft.com/office/drawing/2014/main" val="20003"/>
                    </a:ext>
                  </a:extLst>
                </a:gridCol>
                <a:gridCol w="502285">
                  <a:extLst>
                    <a:ext uri="{9D8B030D-6E8A-4147-A177-3AD203B41FA5}">
                      <a16:colId xmlns:a16="http://schemas.microsoft.com/office/drawing/2014/main" val="20004"/>
                    </a:ext>
                  </a:extLst>
                </a:gridCol>
              </a:tblGrid>
              <a:tr h="673849">
                <a:tc>
                  <a:txBody>
                    <a:bodyPr vert="horz" wrap="square"/>
                    <a:lstStyle/>
                    <a:p>
                      <a:pPr>
                        <a:lnSpc>
                          <a:spcPct val="100000"/>
                        </a:lnSpc>
                      </a:pPr>
                      <a:endParaRPr sz="1900">
                        <a:latin typeface="Times New Roman"/>
                        <a:cs typeface="Times New Roman"/>
                      </a:endParaRPr>
                    </a:p>
                    <a:p>
                      <a:pPr>
                        <a:lnSpc>
                          <a:spcPct val="100000"/>
                        </a:lnSpc>
                        <a:spcBef>
                          <a:spcPts val="40"/>
                        </a:spcBef>
                      </a:pPr>
                      <a:endParaRPr sz="1450">
                        <a:latin typeface="Times New Roman"/>
                        <a:cs typeface="Times New Roman"/>
                      </a:endParaRPr>
                    </a:p>
                    <a:p>
                      <a:pPr marL="91440">
                        <a:lnSpc>
                          <a:spcPct val="100000"/>
                        </a:lnSpc>
                        <a:tabLst>
                          <a:tab pos="594995"/>
                          <a:tab pos="1098550"/>
                        </a:tabLst>
                      </a:pPr>
                      <a:r>
                        <a:rPr sz="1000" spc="-5">
                          <a:solidFill>
                            <a:srgbClr val="585858"/>
                          </a:solidFill>
                          <a:latin typeface="微软雅黑"/>
                          <a:cs typeface="微软雅黑"/>
                        </a:rPr>
                        <a:t>36.8%	36.8%	</a:t>
                      </a:r>
                      <a:r>
                        <a:rPr sz="1500" spc="-7" baseline="-33333">
                          <a:solidFill>
                            <a:srgbClr val="585858"/>
                          </a:solidFill>
                          <a:latin typeface="微软雅黑"/>
                          <a:cs typeface="微软雅黑"/>
                        </a:rPr>
                        <a:t>35.0%</a:t>
                      </a:r>
                      <a:endParaRPr sz="1500" baseline="-33333">
                        <a:latin typeface="微软雅黑"/>
                        <a:cs typeface="微软雅黑"/>
                      </a:endParaRPr>
                    </a:p>
                  </a:txBody>
                  <a:tcPr marL="0" marR="0" marT="0" marB="0">
                    <a:lnL w="28575">
                      <a:solidFill>
                        <a:srgbClr val="F38285"/>
                      </a:solidFill>
                      <a:prstDash val="solid"/>
                    </a:lnL>
                    <a:lnR w="28575">
                      <a:solidFill>
                        <a:srgbClr val="F38285"/>
                      </a:solidFill>
                      <a:prstDash val="solid"/>
                    </a:lnR>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0"/>
                  </a:ext>
                </a:extLst>
              </a:tr>
              <a:tr h="188975">
                <a:tc>
                  <a:txBody>
                    <a:bodyPr vert="horz" wrap="square"/>
                    <a:lstStyle/>
                    <a:p>
                      <a:pPr>
                        <a:lnSpc>
                          <a:spcPct val="100000"/>
                        </a:lnSpc>
                      </a:pPr>
                      <a:endParaRPr sz="1100">
                        <a:latin typeface="Times New Roman"/>
                        <a:cs typeface="Times New Roman"/>
                      </a:endParaRPr>
                    </a:p>
                  </a:txBody>
                  <a:tcPr marL="0" marR="0" marT="0" marB="0">
                    <a:lnL w="28575">
                      <a:solidFill>
                        <a:srgbClr val="F38285"/>
                      </a:solidFill>
                      <a:prstDash val="solid"/>
                    </a:lnL>
                    <a:lnR w="28575">
                      <a:solidFill>
                        <a:srgbClr val="F38285"/>
                      </a:solidFill>
                      <a:prstDash val="solid"/>
                    </a:lnR>
                  </a:tcPr>
                </a:tc>
                <a:tc>
                  <a:txBody>
                    <a:bodyPr vert="horz" wrap="square"/>
                    <a:lstStyle/>
                    <a:p>
                      <a:pPr marL="70485">
                        <a:lnSpc>
                          <a:spcPts val="1185"/>
                        </a:lnSpc>
                        <a:spcBef>
                          <a:spcPts val="204"/>
                        </a:spcBef>
                      </a:pPr>
                      <a:r>
                        <a:rPr sz="1000" spc="-5">
                          <a:solidFill>
                            <a:srgbClr val="585858"/>
                          </a:solidFill>
                          <a:latin typeface="微软雅黑"/>
                          <a:cs typeface="微软雅黑"/>
                        </a:rPr>
                        <a:t>32.0%</a:t>
                      </a:r>
                      <a:endParaRPr sz="1000">
                        <a:latin typeface="微软雅黑"/>
                        <a:cs typeface="微软雅黑"/>
                      </a:endParaRPr>
                    </a:p>
                  </a:txBody>
                  <a:tcPr marL="0" marR="0" marT="26034" marB="0">
                    <a:lnL w="28575">
                      <a:solidFill>
                        <a:srgbClr val="F38285"/>
                      </a:solidFill>
                      <a:prstDash val="solid"/>
                    </a:lnL>
                  </a:tcPr>
                </a:tc>
                <a:tc>
                  <a:txBody>
                    <a:bodyPr vert="horz" wrap="square"/>
                    <a:lstStyle/>
                    <a:p>
                      <a:pPr marL="67945">
                        <a:lnSpc>
                          <a:spcPts val="675"/>
                        </a:lnSpc>
                        <a:spcBef>
                          <a:spcPts val="715"/>
                        </a:spcBef>
                      </a:pPr>
                      <a:r>
                        <a:rPr sz="1000" spc="-5">
                          <a:solidFill>
                            <a:srgbClr val="585858"/>
                          </a:solidFill>
                          <a:latin typeface="微软雅黑"/>
                          <a:cs typeface="微软雅黑"/>
                        </a:rPr>
                        <a:t>30.5%</a:t>
                      </a:r>
                      <a:endParaRPr sz="1000">
                        <a:latin typeface="微软雅黑"/>
                        <a:cs typeface="微软雅黑"/>
                      </a:endParaRPr>
                    </a:p>
                  </a:txBody>
                  <a:tcPr marL="0" marR="0" marT="90805"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extLst>
                  <a:ext uri="{0D108BD9-81ED-4DB2-BD59-A6C34878D82A}">
                    <a16:rowId xmlns:a16="http://schemas.microsoft.com/office/drawing/2014/main" val="10001"/>
                  </a:ext>
                </a:extLst>
              </a:tr>
              <a:tr h="161988">
                <a:tc>
                  <a:txBody>
                    <a:bodyPr vert="horz" wrap="square"/>
                    <a:lstStyle/>
                    <a:p>
                      <a:pPr>
                        <a:lnSpc>
                          <a:spcPct val="100000"/>
                        </a:lnSpc>
                      </a:pPr>
                      <a:endParaRPr sz="900">
                        <a:latin typeface="Times New Roman"/>
                        <a:cs typeface="Times New Roman"/>
                      </a:endParaRPr>
                    </a:p>
                  </a:txBody>
                  <a:tcPr marL="0" marR="0" marT="0" marB="0">
                    <a:lnL w="28575">
                      <a:solidFill>
                        <a:srgbClr val="F38285"/>
                      </a:solidFill>
                      <a:prstDash val="solid"/>
                    </a:lnL>
                    <a:lnR w="28575">
                      <a:solidFill>
                        <a:srgbClr val="F38285"/>
                      </a:solidFill>
                      <a:prstDash val="solid"/>
                    </a:lnR>
                  </a:tcPr>
                </a:tc>
                <a:tc>
                  <a:txBody>
                    <a:bodyPr vert="horz" wrap="square"/>
                    <a:lstStyle/>
                    <a:p>
                      <a:pPr>
                        <a:lnSpc>
                          <a:spcPct val="100000"/>
                        </a:lnSpc>
                      </a:pPr>
                      <a:endParaRPr sz="9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900">
                        <a:latin typeface="Times New Roman"/>
                        <a:cs typeface="Times New Roman"/>
                      </a:endParaRPr>
                    </a:p>
                  </a:txBody>
                  <a:tcPr marL="0" marR="0" marT="0" marB="0"/>
                </a:tc>
                <a:tc>
                  <a:txBody>
                    <a:bodyPr vert="horz" wrap="square"/>
                    <a:lstStyle/>
                    <a:p>
                      <a:pPr marL="67945">
                        <a:lnSpc>
                          <a:spcPts val="1100"/>
                        </a:lnSpc>
                        <a:spcBef>
                          <a:spcPts val="75"/>
                        </a:spcBef>
                      </a:pPr>
                      <a:r>
                        <a:rPr sz="1000">
                          <a:solidFill>
                            <a:srgbClr val="585858"/>
                          </a:solidFill>
                          <a:latin typeface="微软雅黑"/>
                          <a:cs typeface="微软雅黑"/>
                        </a:rPr>
                        <a:t>28.0%</a:t>
                      </a:r>
                      <a:endParaRPr sz="1000">
                        <a:latin typeface="微软雅黑"/>
                        <a:cs typeface="微软雅黑"/>
                      </a:endParaRPr>
                    </a:p>
                  </a:txBody>
                  <a:tcPr marL="0" marR="0" marT="9525" marB="0"/>
                </a:tc>
                <a:tc>
                  <a:txBody>
                    <a:bodyPr vert="horz" wrap="square"/>
                    <a:lstStyle/>
                    <a:p>
                      <a:pPr>
                        <a:lnSpc>
                          <a:spcPct val="100000"/>
                        </a:lnSpc>
                      </a:pPr>
                      <a:endParaRPr sz="900">
                        <a:latin typeface="Times New Roman"/>
                        <a:cs typeface="Times New Roman"/>
                      </a:endParaRPr>
                    </a:p>
                  </a:txBody>
                  <a:tcPr marL="0" marR="0" marT="0" marB="0"/>
                </a:tc>
                <a:extLst>
                  <a:ext uri="{0D108BD9-81ED-4DB2-BD59-A6C34878D82A}">
                    <a16:rowId xmlns:a16="http://schemas.microsoft.com/office/drawing/2014/main" val="10002"/>
                  </a:ext>
                </a:extLst>
              </a:tr>
              <a:tr h="1297000">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R w="28575">
                      <a:solidFill>
                        <a:srgbClr val="F38285"/>
                      </a:solidFill>
                      <a:prstDash val="solid"/>
                    </a:lnR>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marL="67945">
                        <a:lnSpc>
                          <a:spcPts val="1190"/>
                        </a:lnSpc>
                      </a:pPr>
                      <a:r>
                        <a:rPr sz="1000" spc="-5">
                          <a:solidFill>
                            <a:srgbClr val="585858"/>
                          </a:solidFill>
                          <a:latin typeface="微软雅黑"/>
                          <a:cs typeface="微软雅黑"/>
                        </a:rPr>
                        <a:t>24.5%</a:t>
                      </a:r>
                      <a:endParaRPr sz="1000">
                        <a:latin typeface="微软雅黑"/>
                        <a:cs typeface="微软雅黑"/>
                      </a:endParaRPr>
                    </a:p>
                  </a:txBody>
                  <a:tcPr marL="0" marR="0" marT="0" marB="0">
                    <a:lnB w="3175">
                      <a:solidFill>
                        <a:srgbClr val="585858"/>
                      </a:solidFill>
                      <a:prstDash val="solid"/>
                    </a:lnB>
                  </a:tcPr>
                </a:tc>
                <a:extLst>
                  <a:ext uri="{0D108BD9-81ED-4DB2-BD59-A6C34878D82A}">
                    <a16:rowId xmlns:a16="http://schemas.microsoft.com/office/drawing/2014/main" val="10003"/>
                  </a:ext>
                </a:extLst>
              </a:tr>
              <a:tr h="938022">
                <a:tc>
                  <a:txBody>
                    <a:bodyPr vert="horz" wrap="square"/>
                    <a:lstStyle/>
                    <a:p>
                      <a:pPr marR="199390" algn="r">
                        <a:lnSpc>
                          <a:spcPts val="1100"/>
                        </a:lnSpc>
                        <a:spcBef>
                          <a:spcPts val="675"/>
                        </a:spcBef>
                        <a:tabLst>
                          <a:tab pos="502920"/>
                          <a:tab pos="1006475"/>
                        </a:tabLst>
                      </a:pPr>
                      <a:r>
                        <a:rPr sz="1000">
                          <a:solidFill>
                            <a:srgbClr val="585858"/>
                          </a:solidFill>
                          <a:latin typeface="微软雅黑"/>
                          <a:cs typeface="微软雅黑"/>
                        </a:rPr>
                        <a:t>比	粗	专</a:t>
                      </a:r>
                      <a:endParaRPr sz="1000">
                        <a:latin typeface="微软雅黑"/>
                        <a:cs typeface="微软雅黑"/>
                      </a:endParaRPr>
                    </a:p>
                    <a:p>
                      <a:pPr marR="199390" algn="r">
                        <a:lnSpc>
                          <a:spcPts val="994"/>
                        </a:lnSpc>
                        <a:tabLst>
                          <a:tab pos="502920"/>
                          <a:tab pos="1006475"/>
                        </a:tabLst>
                      </a:pPr>
                      <a:r>
                        <a:rPr sz="1000">
                          <a:solidFill>
                            <a:srgbClr val="585858"/>
                          </a:solidFill>
                          <a:latin typeface="微软雅黑"/>
                          <a:cs typeface="微软雅黑"/>
                        </a:rPr>
                        <a:t>较	心	注</a:t>
                      </a:r>
                      <a:endParaRPr sz="1000">
                        <a:latin typeface="微软雅黑"/>
                        <a:cs typeface="微软雅黑"/>
                      </a:endParaRPr>
                    </a:p>
                    <a:p>
                      <a:pPr marR="199390" algn="r">
                        <a:lnSpc>
                          <a:spcPts val="994"/>
                        </a:lnSpc>
                        <a:tabLst>
                          <a:tab pos="502920"/>
                          <a:tab pos="1006475"/>
                        </a:tabLst>
                      </a:pPr>
                      <a:r>
                        <a:rPr sz="1000">
                          <a:solidFill>
                            <a:srgbClr val="585858"/>
                          </a:solidFill>
                          <a:latin typeface="微软雅黑"/>
                          <a:cs typeface="微软雅黑"/>
                        </a:rPr>
                        <a:t>拖	大	力</a:t>
                      </a:r>
                      <a:endParaRPr sz="1000">
                        <a:latin typeface="微软雅黑"/>
                        <a:cs typeface="微软雅黑"/>
                      </a:endParaRPr>
                    </a:p>
                    <a:p>
                      <a:pPr marL="1197610" marR="199390" indent="-1007110" algn="r">
                        <a:lnSpc>
                          <a:spcPts val="990"/>
                        </a:lnSpc>
                        <a:spcBef>
                          <a:spcPts val="105"/>
                        </a:spcBef>
                        <a:tabLst>
                          <a:tab pos="694055"/>
                          <a:tab pos="1197610"/>
                        </a:tabLst>
                      </a:pPr>
                      <a:r>
                        <a:rPr sz="1000">
                          <a:solidFill>
                            <a:srgbClr val="585858"/>
                          </a:solidFill>
                          <a:latin typeface="微软雅黑"/>
                          <a:cs typeface="微软雅黑"/>
                        </a:rPr>
                        <a:t>拉	意	较 差</a:t>
                      </a:r>
                      <a:endParaRPr sz="1000">
                        <a:latin typeface="微软雅黑"/>
                        <a:cs typeface="微软雅黑"/>
                      </a:endParaRPr>
                    </a:p>
                  </a:txBody>
                  <a:tcPr marL="0" marR="0" marT="85725" marB="0">
                    <a:lnL w="28575">
                      <a:solidFill>
                        <a:srgbClr val="F38285"/>
                      </a:solidFill>
                      <a:prstDash val="solid"/>
                    </a:lnL>
                    <a:lnR w="28575">
                      <a:solidFill>
                        <a:srgbClr val="F38285"/>
                      </a:solidFill>
                      <a:prstDash val="solid"/>
                    </a:lnR>
                    <a:lnT w="3175">
                      <a:solidFill>
                        <a:srgbClr val="585858"/>
                      </a:solidFill>
                      <a:prstDash val="solid"/>
                    </a:lnT>
                    <a:lnB w="28575">
                      <a:solidFill>
                        <a:srgbClr val="F38285"/>
                      </a:solidFill>
                      <a:prstDash val="solid"/>
                    </a:lnB>
                  </a:tcPr>
                </a:tc>
                <a:tc gridSpan="4">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T w="3175">
                      <a:solidFill>
                        <a:srgbClr val="585858"/>
                      </a:solidFill>
                      <a:prstDash val="solid"/>
                    </a:lnT>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4"/>
                  </a:ext>
                </a:extLst>
              </a:tr>
            </a:tbl>
          </a:graphicData>
        </a:graphic>
      </p:graphicFrame>
      <p:sp>
        <p:nvSpPr>
          <p:cNvPr id="36" name="object 36"/>
          <p:cNvSpPr txBox="1"/>
          <p:nvPr/>
        </p:nvSpPr>
        <p:spPr>
          <a:xfrm>
            <a:off x="9832085" y="5301233"/>
            <a:ext cx="152400" cy="936625"/>
          </a:xfrm>
          <a:prstGeom prst="rect">
            <a:avLst/>
          </a:prstGeom>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1000"/>
              </a:lnSpc>
              <a:spcBef>
                <a:spcPts val="295"/>
              </a:spcBef>
            </a:pPr>
            <a:r>
              <a:rPr sz="1000" spc="-5">
                <a:solidFill>
                  <a:srgbClr val="585858"/>
                </a:solidFill>
                <a:latin typeface="微软雅黑"/>
                <a:cs typeface="微软雅黑"/>
              </a:rPr>
              <a:t>主 动 学 习 意 识 弱</a:t>
            </a:r>
            <a:endParaRPr sz="1000">
              <a:latin typeface="微软雅黑"/>
              <a:cs typeface="微软雅黑"/>
            </a:endParaRPr>
          </a:p>
        </p:txBody>
      </p:sp>
      <p:sp>
        <p:nvSpPr>
          <p:cNvPr id="37" name="object 37"/>
          <p:cNvSpPr txBox="1"/>
          <p:nvPr/>
        </p:nvSpPr>
        <p:spPr>
          <a:xfrm>
            <a:off x="10335894" y="5301818"/>
            <a:ext cx="152400" cy="810260"/>
          </a:xfrm>
          <a:prstGeom prst="rect">
            <a:avLst/>
          </a:prstGeom>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1000"/>
              </a:lnSpc>
              <a:spcBef>
                <a:spcPts val="295"/>
              </a:spcBef>
            </a:pPr>
            <a:r>
              <a:rPr sz="1000" spc="-5">
                <a:solidFill>
                  <a:srgbClr val="585858"/>
                </a:solidFill>
                <a:latin typeface="微软雅黑"/>
                <a:cs typeface="微软雅黑"/>
              </a:rPr>
              <a:t>没 有 学 习 方 法</a:t>
            </a:r>
            <a:endParaRPr sz="1000">
              <a:latin typeface="微软雅黑"/>
              <a:cs typeface="微软雅黑"/>
            </a:endParaRPr>
          </a:p>
        </p:txBody>
      </p:sp>
      <p:sp>
        <p:nvSpPr>
          <p:cNvPr id="38" name="object 38"/>
          <p:cNvSpPr txBox="1"/>
          <p:nvPr/>
        </p:nvSpPr>
        <p:spPr>
          <a:xfrm>
            <a:off x="10839450" y="5301869"/>
            <a:ext cx="152400" cy="810260"/>
          </a:xfrm>
          <a:prstGeom prst="rect">
            <a:avLst/>
          </a:prstGeom>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1000"/>
              </a:lnSpc>
              <a:spcBef>
                <a:spcPts val="295"/>
              </a:spcBef>
            </a:pPr>
            <a:r>
              <a:rPr sz="1000" spc="-5">
                <a:solidFill>
                  <a:srgbClr val="585858"/>
                </a:solidFill>
                <a:latin typeface="微软雅黑"/>
                <a:cs typeface="微软雅黑"/>
              </a:rPr>
              <a:t>学 习 效 率 较 低</a:t>
            </a:r>
            <a:endParaRPr sz="1000">
              <a:latin typeface="微软雅黑"/>
              <a:cs typeface="微软雅黑"/>
            </a:endParaRPr>
          </a:p>
        </p:txBody>
      </p:sp>
      <p:sp>
        <p:nvSpPr>
          <p:cNvPr id="39" name="object 39"/>
          <p:cNvSpPr txBox="1"/>
          <p:nvPr/>
        </p:nvSpPr>
        <p:spPr>
          <a:xfrm>
            <a:off x="11343005" y="5301869"/>
            <a:ext cx="152400" cy="810260"/>
          </a:xfrm>
          <a:prstGeom prst="rect">
            <a:avLst/>
          </a:prstGeom>
        </p:spPr>
        <p:txBody>
          <a:bodyPr vert="horz" wrap="square" lIns="0" tIns="374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ts val="1000"/>
              </a:lnSpc>
              <a:spcBef>
                <a:spcPts val="295"/>
              </a:spcBef>
            </a:pPr>
            <a:r>
              <a:rPr sz="1000" spc="-5">
                <a:solidFill>
                  <a:srgbClr val="585858"/>
                </a:solidFill>
                <a:latin typeface="微软雅黑"/>
                <a:cs typeface="微软雅黑"/>
              </a:rPr>
              <a:t>缺 乏 学 习 动 力</a:t>
            </a:r>
            <a:endParaRPr sz="1000">
              <a:latin typeface="微软雅黑"/>
              <a:cs typeface="微软雅黑"/>
            </a:endParaRPr>
          </a:p>
        </p:txBody>
      </p:sp>
      <p:sp>
        <p:nvSpPr>
          <p:cNvPr id="40" name="object 40"/>
          <p:cNvSpPr txBox="1"/>
          <p:nvPr/>
        </p:nvSpPr>
        <p:spPr>
          <a:xfrm>
            <a:off x="526795" y="1061720"/>
            <a:ext cx="10998200" cy="12452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专注力差、粗心大意、做事拖拉等是各年龄阶段孩子家长在儿童学习上的共同痛点</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在儿童的学习状态方面，各年龄段孩子家长拥有相对共同的育儿痛点：在所有家长看来，“专注力差”、“学习拖拉”、“粗心大意”及“缺乏主动学习意识”为各</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年龄段孩子最容易产生的学习问题。</a:t>
            </a:r>
            <a:endParaRPr sz="1200">
              <a:latin typeface="微软雅黑"/>
              <a:cs typeface="微软雅黑"/>
            </a:endParaRPr>
          </a:p>
          <a:p>
            <a:pPr marL="4323080">
              <a:lnSpc>
                <a:spcPct val="100000"/>
              </a:lnSpc>
              <a:spcBef>
                <a:spcPts val="590"/>
              </a:spcBef>
            </a:pPr>
            <a:r>
              <a:rPr sz="1400" b="1">
                <a:solidFill>
                  <a:srgbClr val="404040"/>
                </a:solidFill>
                <a:latin typeface="微软雅黑"/>
                <a:cs typeface="微软雅黑"/>
              </a:rPr>
              <a:t>家长在儿童学习状态方</a:t>
            </a:r>
            <a:r>
              <a:rPr sz="1400" b="1" spc="-15">
                <a:solidFill>
                  <a:srgbClr val="404040"/>
                </a:solidFill>
                <a:latin typeface="微软雅黑"/>
                <a:cs typeface="微软雅黑"/>
              </a:rPr>
              <a:t>面</a:t>
            </a:r>
            <a:r>
              <a:rPr sz="1400" b="1">
                <a:solidFill>
                  <a:srgbClr val="404040"/>
                </a:solidFill>
                <a:latin typeface="微软雅黑"/>
                <a:cs typeface="微软雅黑"/>
              </a:rPr>
              <a:t>的痛点</a:t>
            </a:r>
            <a:endParaRPr sz="1400">
              <a:latin typeface="微软雅黑"/>
              <a:cs typeface="微软雅黑"/>
            </a:endParaRPr>
          </a:p>
        </p:txBody>
      </p:sp>
      <p:sp>
        <p:nvSpPr>
          <p:cNvPr id="41" name="object 41"/>
          <p:cNvSpPr txBox="1"/>
          <p:nvPr/>
        </p:nvSpPr>
        <p:spPr>
          <a:xfrm>
            <a:off x="1845055" y="2573528"/>
            <a:ext cx="119634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3-</a:t>
            </a:r>
            <a:r>
              <a:rPr sz="1200" b="1" spc="5">
                <a:solidFill>
                  <a:srgbClr val="585858"/>
                </a:solidFill>
                <a:latin typeface="微软雅黑"/>
                <a:cs typeface="微软雅黑"/>
              </a:rPr>
              <a:t>6</a:t>
            </a:r>
            <a:r>
              <a:rPr sz="1200" b="1">
                <a:solidFill>
                  <a:srgbClr val="585858"/>
                </a:solidFill>
                <a:latin typeface="微软雅黑"/>
                <a:cs typeface="微软雅黑"/>
              </a:rPr>
              <a:t>岁（幼儿园）</a:t>
            </a:r>
            <a:endParaRPr sz="1200">
              <a:latin typeface="微软雅黑"/>
              <a:cs typeface="微软雅黑"/>
            </a:endParaRPr>
          </a:p>
        </p:txBody>
      </p:sp>
      <p:sp>
        <p:nvSpPr>
          <p:cNvPr id="42" name="object 42"/>
          <p:cNvSpPr txBox="1"/>
          <p:nvPr/>
        </p:nvSpPr>
        <p:spPr>
          <a:xfrm>
            <a:off x="5504179" y="2573528"/>
            <a:ext cx="113792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6-12岁（小学）</a:t>
            </a:r>
            <a:endParaRPr sz="1200">
              <a:latin typeface="微软雅黑"/>
              <a:cs typeface="微软雅黑"/>
            </a:endParaRPr>
          </a:p>
        </p:txBody>
      </p:sp>
      <p:sp>
        <p:nvSpPr>
          <p:cNvPr id="43" name="object 43"/>
          <p:cNvSpPr txBox="1"/>
          <p:nvPr/>
        </p:nvSpPr>
        <p:spPr>
          <a:xfrm>
            <a:off x="9174606" y="2573528"/>
            <a:ext cx="1232535"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12-18岁（中学）</a:t>
            </a:r>
            <a:endParaRPr sz="1200">
              <a:latin typeface="微软雅黑"/>
              <a:cs typeface="微软雅黑"/>
            </a:endParaRPr>
          </a:p>
        </p:txBody>
      </p:sp>
      <p:sp>
        <p:nvSpPr>
          <p:cNvPr id="44" name="object 44"/>
          <p:cNvSpPr txBox="1"/>
          <p:nvPr/>
        </p:nvSpPr>
        <p:spPr>
          <a:xfrm>
            <a:off x="532282" y="6315862"/>
            <a:ext cx="3484879" cy="1479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学习状态指：孩子在学</a:t>
            </a:r>
            <a:r>
              <a:rPr sz="800" spc="-15">
                <a:solidFill>
                  <a:srgbClr val="7E7E7E"/>
                </a:solidFill>
                <a:latin typeface="微软雅黑"/>
                <a:cs typeface="微软雅黑"/>
              </a:rPr>
              <a:t>习</a:t>
            </a:r>
            <a:r>
              <a:rPr sz="800">
                <a:solidFill>
                  <a:srgbClr val="7E7E7E"/>
                </a:solidFill>
                <a:latin typeface="微软雅黑"/>
                <a:cs typeface="微软雅黑"/>
              </a:rPr>
              <a:t>时的</a:t>
            </a:r>
            <a:r>
              <a:rPr sz="800" spc="-15">
                <a:solidFill>
                  <a:srgbClr val="7E7E7E"/>
                </a:solidFill>
                <a:latin typeface="微软雅黑"/>
                <a:cs typeface="微软雅黑"/>
              </a:rPr>
              <a:t>专</a:t>
            </a:r>
            <a:r>
              <a:rPr sz="800">
                <a:solidFill>
                  <a:srgbClr val="7E7E7E"/>
                </a:solidFill>
                <a:latin typeface="微软雅黑"/>
                <a:cs typeface="微软雅黑"/>
              </a:rPr>
              <a:t>注时</a:t>
            </a:r>
            <a:r>
              <a:rPr sz="800" spc="-15">
                <a:solidFill>
                  <a:srgbClr val="7E7E7E"/>
                </a:solidFill>
                <a:latin typeface="微软雅黑"/>
                <a:cs typeface="微软雅黑"/>
              </a:rPr>
              <a:t>长</a:t>
            </a:r>
            <a:r>
              <a:rPr sz="800">
                <a:solidFill>
                  <a:srgbClr val="7E7E7E"/>
                </a:solidFill>
                <a:latin typeface="微软雅黑"/>
                <a:cs typeface="微软雅黑"/>
              </a:rPr>
              <a:t>、投</a:t>
            </a:r>
            <a:r>
              <a:rPr sz="800" spc="-15">
                <a:solidFill>
                  <a:srgbClr val="7E7E7E"/>
                </a:solidFill>
                <a:latin typeface="微软雅黑"/>
                <a:cs typeface="微软雅黑"/>
              </a:rPr>
              <a:t>入</a:t>
            </a:r>
            <a:r>
              <a:rPr sz="800">
                <a:solidFill>
                  <a:srgbClr val="7E7E7E"/>
                </a:solidFill>
                <a:latin typeface="微软雅黑"/>
                <a:cs typeface="微软雅黑"/>
              </a:rPr>
              <a:t>精力</a:t>
            </a:r>
            <a:r>
              <a:rPr sz="800" spc="-15">
                <a:solidFill>
                  <a:srgbClr val="7E7E7E"/>
                </a:solidFill>
                <a:latin typeface="微软雅黑"/>
                <a:cs typeface="微软雅黑"/>
              </a:rPr>
              <a:t>、</a:t>
            </a:r>
            <a:r>
              <a:rPr sz="800">
                <a:solidFill>
                  <a:srgbClr val="7E7E7E"/>
                </a:solidFill>
                <a:latin typeface="微软雅黑"/>
                <a:cs typeface="微软雅黑"/>
              </a:rPr>
              <a:t>学习</a:t>
            </a:r>
            <a:r>
              <a:rPr sz="800" spc="-15">
                <a:solidFill>
                  <a:srgbClr val="7E7E7E"/>
                </a:solidFill>
                <a:latin typeface="微软雅黑"/>
                <a:cs typeface="微软雅黑"/>
              </a:rPr>
              <a:t>效</a:t>
            </a:r>
            <a:r>
              <a:rPr sz="800">
                <a:solidFill>
                  <a:srgbClr val="7E7E7E"/>
                </a:solidFill>
                <a:latin typeface="微软雅黑"/>
                <a:cs typeface="微软雅黑"/>
              </a:rPr>
              <a:t>率及</a:t>
            </a:r>
            <a:r>
              <a:rPr sz="800" spc="-15">
                <a:solidFill>
                  <a:srgbClr val="7E7E7E"/>
                </a:solidFill>
                <a:latin typeface="微软雅黑"/>
                <a:cs typeface="微软雅黑"/>
              </a:rPr>
              <a:t>习</a:t>
            </a:r>
            <a:r>
              <a:rPr sz="800">
                <a:solidFill>
                  <a:srgbClr val="7E7E7E"/>
                </a:solidFill>
                <a:latin typeface="微软雅黑"/>
                <a:cs typeface="微软雅黑"/>
              </a:rPr>
              <a:t>惯等</a:t>
            </a:r>
            <a:r>
              <a:rPr sz="800" spc="-15">
                <a:solidFill>
                  <a:srgbClr val="7E7E7E"/>
                </a:solidFill>
                <a:latin typeface="微软雅黑"/>
                <a:cs typeface="微软雅黑"/>
              </a:rPr>
              <a:t>状</a:t>
            </a:r>
            <a:r>
              <a:rPr sz="800">
                <a:solidFill>
                  <a:srgbClr val="7E7E7E"/>
                </a:solidFill>
                <a:latin typeface="微软雅黑"/>
                <a:cs typeface="微软雅黑"/>
              </a:rPr>
              <a:t>态。</a:t>
            </a:r>
            <a:endParaRPr sz="800">
              <a:latin typeface="微软雅黑"/>
              <a:cs typeface="微软雅黑"/>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6193790" cy="514350"/>
          </a:xfrm>
          <a:prstGeom prst="rect">
            <a:avLst/>
          </a:prstGeom>
        </p:spPr>
        <p:txBody>
          <a:bodyPr vert="horz" wrap="square" lIns="0" tIns="13335" rIns="0" bIns="0" rtlCol="0">
            <a:spAutoFit/>
          </a:bodyPr>
          <a:lstStyle/>
          <a:p>
            <a:pPr marL="12700">
              <a:lnSpc>
                <a:spcPct val="100000"/>
              </a:lnSpc>
              <a:spcBef>
                <a:spcPts val="105"/>
              </a:spcBef>
            </a:pPr>
            <a:r>
              <a:rPr/>
              <a:t>家长的儿童教育痛</a:t>
            </a:r>
            <a:r>
              <a:rPr spc="5"/>
              <a:t>点</a:t>
            </a:r>
            <a:r>
              <a:rPr spc="-5"/>
              <a:t>——</a:t>
            </a:r>
            <a:r>
              <a:rPr/>
              <a:t>生活习惯</a:t>
            </a:r>
          </a:p>
        </p:txBody>
      </p:sp>
      <p:sp>
        <p:nvSpPr>
          <p:cNvPr id="4" name="object 4"/>
          <p:cNvSpPr/>
          <p:nvPr/>
        </p:nvSpPr>
        <p:spPr>
          <a:xfrm>
            <a:off x="998219" y="3201923"/>
            <a:ext cx="425450" cy="2292350"/>
          </a:xfrm>
          <a:custGeom>
            <a:rect l="l" t="t" r="r" b="b"/>
            <a:pathLst>
              <a:path w="425450" h="2292350">
                <a:moveTo>
                  <a:pt x="425196" y="0"/>
                </a:moveTo>
                <a:lnTo>
                  <a:pt x="0" y="0"/>
                </a:lnTo>
                <a:lnTo>
                  <a:pt x="0" y="2292096"/>
                </a:lnTo>
                <a:lnTo>
                  <a:pt x="425196" y="2292096"/>
                </a:lnTo>
                <a:lnTo>
                  <a:pt x="425196"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1677923" y="3598164"/>
            <a:ext cx="426720" cy="1896110"/>
          </a:xfrm>
          <a:custGeom>
            <a:rect l="l" t="t" r="r" b="b"/>
            <a:pathLst>
              <a:path w="426719" h="1896110">
                <a:moveTo>
                  <a:pt x="426719" y="0"/>
                </a:moveTo>
                <a:lnTo>
                  <a:pt x="0" y="0"/>
                </a:lnTo>
                <a:lnTo>
                  <a:pt x="0" y="1895856"/>
                </a:lnTo>
                <a:lnTo>
                  <a:pt x="426719" y="1895856"/>
                </a:lnTo>
                <a:lnTo>
                  <a:pt x="42671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2359151" y="3625596"/>
            <a:ext cx="425450" cy="1868805"/>
          </a:xfrm>
          <a:custGeom>
            <a:rect l="l" t="t" r="r" b="b"/>
            <a:pathLst>
              <a:path w="425450" h="1868804">
                <a:moveTo>
                  <a:pt x="425196" y="0"/>
                </a:moveTo>
                <a:lnTo>
                  <a:pt x="0" y="0"/>
                </a:lnTo>
                <a:lnTo>
                  <a:pt x="0" y="1868423"/>
                </a:lnTo>
                <a:lnTo>
                  <a:pt x="425196" y="1868423"/>
                </a:lnTo>
                <a:lnTo>
                  <a:pt x="425196"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3040379" y="3842003"/>
            <a:ext cx="425450" cy="1652270"/>
          </a:xfrm>
          <a:custGeom>
            <a:rect l="l" t="t" r="r" b="b"/>
            <a:pathLst>
              <a:path w="425450" h="1652270">
                <a:moveTo>
                  <a:pt x="425195" y="0"/>
                </a:moveTo>
                <a:lnTo>
                  <a:pt x="0" y="0"/>
                </a:lnTo>
                <a:lnTo>
                  <a:pt x="0" y="1652016"/>
                </a:lnTo>
                <a:lnTo>
                  <a:pt x="425195" y="1652016"/>
                </a:lnTo>
                <a:lnTo>
                  <a:pt x="42519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3721608" y="4447032"/>
            <a:ext cx="425450" cy="1047115"/>
          </a:xfrm>
          <a:custGeom>
            <a:rect l="l" t="t" r="r" b="b"/>
            <a:pathLst>
              <a:path w="425450" h="1047114">
                <a:moveTo>
                  <a:pt x="425195" y="0"/>
                </a:moveTo>
                <a:lnTo>
                  <a:pt x="0" y="0"/>
                </a:lnTo>
                <a:lnTo>
                  <a:pt x="0" y="1046988"/>
                </a:lnTo>
                <a:lnTo>
                  <a:pt x="425195" y="1046988"/>
                </a:lnTo>
                <a:lnTo>
                  <a:pt x="42519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4643628" y="3037332"/>
            <a:ext cx="426720" cy="2449195"/>
          </a:xfrm>
          <a:custGeom>
            <a:rect l="l" t="t" r="r" b="b"/>
            <a:pathLst>
              <a:path w="426720" h="2449195">
                <a:moveTo>
                  <a:pt x="426720" y="0"/>
                </a:moveTo>
                <a:lnTo>
                  <a:pt x="0" y="0"/>
                </a:lnTo>
                <a:lnTo>
                  <a:pt x="0" y="2449067"/>
                </a:lnTo>
                <a:lnTo>
                  <a:pt x="426720" y="2449067"/>
                </a:lnTo>
                <a:lnTo>
                  <a:pt x="42672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5324855" y="3264408"/>
            <a:ext cx="425450" cy="2222500"/>
          </a:xfrm>
          <a:custGeom>
            <a:rect l="l" t="t" r="r" b="b"/>
            <a:pathLst>
              <a:path w="425450" h="2222500">
                <a:moveTo>
                  <a:pt x="425196" y="0"/>
                </a:moveTo>
                <a:lnTo>
                  <a:pt x="0" y="0"/>
                </a:lnTo>
                <a:lnTo>
                  <a:pt x="0" y="2221991"/>
                </a:lnTo>
                <a:lnTo>
                  <a:pt x="425196" y="2221991"/>
                </a:lnTo>
                <a:lnTo>
                  <a:pt x="42519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6006084" y="4134611"/>
            <a:ext cx="425450" cy="1351915"/>
          </a:xfrm>
          <a:custGeom>
            <a:rect l="l" t="t" r="r" b="b"/>
            <a:pathLst>
              <a:path w="425450" h="1351914">
                <a:moveTo>
                  <a:pt x="425195" y="0"/>
                </a:moveTo>
                <a:lnTo>
                  <a:pt x="0" y="0"/>
                </a:lnTo>
                <a:lnTo>
                  <a:pt x="0" y="1351788"/>
                </a:lnTo>
                <a:lnTo>
                  <a:pt x="425195" y="1351788"/>
                </a:lnTo>
                <a:lnTo>
                  <a:pt x="425195"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6687311" y="4207764"/>
            <a:ext cx="425450" cy="1278890"/>
          </a:xfrm>
          <a:custGeom>
            <a:rect l="l" t="t" r="r" b="b"/>
            <a:pathLst>
              <a:path w="425450" h="1278889">
                <a:moveTo>
                  <a:pt x="425196" y="0"/>
                </a:moveTo>
                <a:lnTo>
                  <a:pt x="0" y="0"/>
                </a:lnTo>
                <a:lnTo>
                  <a:pt x="0" y="1278636"/>
                </a:lnTo>
                <a:lnTo>
                  <a:pt x="425196" y="1278636"/>
                </a:lnTo>
                <a:lnTo>
                  <a:pt x="42519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7367016" y="4579620"/>
            <a:ext cx="425450" cy="906780"/>
          </a:xfrm>
          <a:custGeom>
            <a:rect l="l" t="t" r="r" b="b"/>
            <a:pathLst>
              <a:path w="425450" h="906778">
                <a:moveTo>
                  <a:pt x="425195" y="0"/>
                </a:moveTo>
                <a:lnTo>
                  <a:pt x="0" y="0"/>
                </a:lnTo>
                <a:lnTo>
                  <a:pt x="0" y="906779"/>
                </a:lnTo>
                <a:lnTo>
                  <a:pt x="425195" y="906779"/>
                </a:lnTo>
                <a:lnTo>
                  <a:pt x="425195"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8311895" y="3345179"/>
            <a:ext cx="425450" cy="2141220"/>
          </a:xfrm>
          <a:custGeom>
            <a:rect l="l" t="t" r="r" b="b"/>
            <a:pathLst>
              <a:path w="425450" h="2141220">
                <a:moveTo>
                  <a:pt x="425196" y="0"/>
                </a:moveTo>
                <a:lnTo>
                  <a:pt x="0" y="0"/>
                </a:lnTo>
                <a:lnTo>
                  <a:pt x="0" y="2141220"/>
                </a:lnTo>
                <a:lnTo>
                  <a:pt x="425196" y="2141220"/>
                </a:lnTo>
                <a:lnTo>
                  <a:pt x="4251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8993123" y="3735323"/>
            <a:ext cx="425450" cy="1751330"/>
          </a:xfrm>
          <a:custGeom>
            <a:rect l="l" t="t" r="r" b="b"/>
            <a:pathLst>
              <a:path w="425450" h="1751329">
                <a:moveTo>
                  <a:pt x="425196" y="0"/>
                </a:moveTo>
                <a:lnTo>
                  <a:pt x="0" y="0"/>
                </a:lnTo>
                <a:lnTo>
                  <a:pt x="0" y="1751076"/>
                </a:lnTo>
                <a:lnTo>
                  <a:pt x="425196" y="1751076"/>
                </a:lnTo>
                <a:lnTo>
                  <a:pt x="4251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9674352" y="3980688"/>
            <a:ext cx="425450" cy="1506220"/>
          </a:xfrm>
          <a:custGeom>
            <a:rect l="l" t="t" r="r" b="b"/>
            <a:pathLst>
              <a:path w="425450" h="1506220">
                <a:moveTo>
                  <a:pt x="425196" y="0"/>
                </a:moveTo>
                <a:lnTo>
                  <a:pt x="0" y="0"/>
                </a:lnTo>
                <a:lnTo>
                  <a:pt x="0" y="1505712"/>
                </a:lnTo>
                <a:lnTo>
                  <a:pt x="425196" y="1505712"/>
                </a:lnTo>
                <a:lnTo>
                  <a:pt x="4251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10354056" y="4017264"/>
            <a:ext cx="426720" cy="1469390"/>
          </a:xfrm>
          <a:custGeom>
            <a:rect l="l" t="t" r="r" b="b"/>
            <a:pathLst>
              <a:path w="426720" h="1469389">
                <a:moveTo>
                  <a:pt x="426720" y="0"/>
                </a:moveTo>
                <a:lnTo>
                  <a:pt x="0" y="0"/>
                </a:lnTo>
                <a:lnTo>
                  <a:pt x="0" y="1469136"/>
                </a:lnTo>
                <a:lnTo>
                  <a:pt x="426720" y="1469136"/>
                </a:lnTo>
                <a:lnTo>
                  <a:pt x="426720"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11035283" y="4297679"/>
            <a:ext cx="425450" cy="1188720"/>
          </a:xfrm>
          <a:custGeom>
            <a:rect l="l" t="t" r="r" b="b"/>
            <a:pathLst>
              <a:path w="425450" h="1188720">
                <a:moveTo>
                  <a:pt x="425196" y="0"/>
                </a:moveTo>
                <a:lnTo>
                  <a:pt x="0" y="0"/>
                </a:lnTo>
                <a:lnTo>
                  <a:pt x="0" y="1188720"/>
                </a:lnTo>
                <a:lnTo>
                  <a:pt x="425196" y="1188720"/>
                </a:lnTo>
                <a:lnTo>
                  <a:pt x="425196"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19" name="object 19"/>
          <p:cNvGraphicFramePr>
            <a:graphicFrameLocks noGrp="1"/>
          </p:cNvGraphicFramePr>
          <p:nvPr/>
        </p:nvGraphicFramePr>
        <p:xfrm>
          <a:off x="862583" y="2788920"/>
          <a:ext cx="3403599" cy="3336032"/>
        </p:xfrm>
        <a:graphic>
          <a:graphicData uri="http://schemas.openxmlformats.org/drawingml/2006/table">
            <a:tbl>
              <a:tblPr firstRow="1" bandRow="1">
                <a:tableStyleId>{2D5ABB26-0587-4C30-8999-92F81FD0307C}</a:tableStyleId>
              </a:tblPr>
              <a:tblGrid>
                <a:gridCol w="677545">
                  <a:extLst>
                    <a:ext uri="{9D8B030D-6E8A-4147-A177-3AD203B41FA5}">
                      <a16:colId xmlns:a16="http://schemas.microsoft.com/office/drawing/2014/main" val="20000"/>
                    </a:ext>
                  </a:extLst>
                </a:gridCol>
                <a:gridCol w="686435">
                  <a:extLst>
                    <a:ext uri="{9D8B030D-6E8A-4147-A177-3AD203B41FA5}">
                      <a16:colId xmlns:a16="http://schemas.microsoft.com/office/drawing/2014/main" val="20001"/>
                    </a:ext>
                  </a:extLst>
                </a:gridCol>
                <a:gridCol w="675640">
                  <a:extLst>
                    <a:ext uri="{9D8B030D-6E8A-4147-A177-3AD203B41FA5}">
                      <a16:colId xmlns:a16="http://schemas.microsoft.com/office/drawing/2014/main" val="20002"/>
                    </a:ext>
                  </a:extLst>
                </a:gridCol>
                <a:gridCol w="681355">
                  <a:extLst>
                    <a:ext uri="{9D8B030D-6E8A-4147-A177-3AD203B41FA5}">
                      <a16:colId xmlns:a16="http://schemas.microsoft.com/office/drawing/2014/main" val="20003"/>
                    </a:ext>
                  </a:extLst>
                </a:gridCol>
                <a:gridCol w="682624">
                  <a:extLst>
                    <a:ext uri="{9D8B030D-6E8A-4147-A177-3AD203B41FA5}">
                      <a16:colId xmlns:a16="http://schemas.microsoft.com/office/drawing/2014/main" val="20004"/>
                    </a:ext>
                  </a:extLst>
                </a:gridCol>
              </a:tblGrid>
              <a:tr h="436740">
                <a:tc>
                  <a:txBody>
                    <a:bodyPr vert="horz" wrap="square"/>
                    <a:lstStyle/>
                    <a:p>
                      <a:pPr>
                        <a:lnSpc>
                          <a:spcPct val="100000"/>
                        </a:lnSpc>
                        <a:spcBef>
                          <a:spcPts val="5"/>
                        </a:spcBef>
                      </a:pPr>
                      <a:endParaRPr sz="1100">
                        <a:latin typeface="Times New Roman"/>
                        <a:cs typeface="Times New Roman"/>
                      </a:endParaRPr>
                    </a:p>
                    <a:p>
                      <a:pPr algn="ctr">
                        <a:lnSpc>
                          <a:spcPct val="100000"/>
                        </a:lnSpc>
                      </a:pPr>
                      <a:r>
                        <a:rPr sz="1000" spc="-5">
                          <a:solidFill>
                            <a:srgbClr val="585858"/>
                          </a:solidFill>
                          <a:latin typeface="微软雅黑"/>
                          <a:cs typeface="微软雅黑"/>
                        </a:rPr>
                        <a:t>63.5%</a:t>
                      </a:r>
                      <a:endParaRPr sz="1000">
                        <a:latin typeface="微软雅黑"/>
                        <a:cs typeface="微软雅黑"/>
                      </a:endParaRPr>
                    </a:p>
                  </a:txBody>
                  <a:tcPr marL="0" marR="0" marT="635" marB="0">
                    <a:lnL w="28575">
                      <a:solidFill>
                        <a:srgbClr val="F38285"/>
                      </a:solidFill>
                      <a:prstDash val="solid"/>
                    </a:lnL>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T w="28575">
                      <a:solidFill>
                        <a:srgbClr val="F38285"/>
                      </a:solidFill>
                      <a:prstDash val="solid"/>
                    </a:lnT>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0"/>
                  </a:ext>
                </a:extLst>
              </a:tr>
              <a:tr h="334009">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gn="ctr">
                        <a:lnSpc>
                          <a:spcPct val="100000"/>
                        </a:lnSpc>
                        <a:spcBef>
                          <a:spcPts val="960"/>
                        </a:spcBef>
                      </a:pPr>
                      <a:r>
                        <a:rPr sz="1000" spc="-5">
                          <a:solidFill>
                            <a:srgbClr val="585858"/>
                          </a:solidFill>
                          <a:latin typeface="微软雅黑"/>
                          <a:cs typeface="微软雅黑"/>
                        </a:rPr>
                        <a:t>52.5%</a:t>
                      </a:r>
                      <a:endParaRPr sz="1000">
                        <a:latin typeface="微软雅黑"/>
                        <a:cs typeface="微软雅黑"/>
                      </a:endParaRPr>
                    </a:p>
                  </a:txBody>
                  <a:tcPr marL="0" marR="0" marT="121920" marB="0">
                    <a:lnR w="28575">
                      <a:solidFill>
                        <a:srgbClr val="F38285"/>
                      </a:solidFill>
                      <a:prstDash val="solid"/>
                    </a:lnR>
                  </a:tcPr>
                </a:tc>
                <a:tc>
                  <a:txBody>
                    <a:bodyPr vert="horz" wrap="square"/>
                    <a:lstStyle/>
                    <a:p>
                      <a:pPr>
                        <a:lnSpc>
                          <a:spcPct val="100000"/>
                        </a:lnSpc>
                        <a:spcBef>
                          <a:spcPts val="20"/>
                        </a:spcBef>
                      </a:pPr>
                      <a:endParaRPr sz="1000">
                        <a:latin typeface="Times New Roman"/>
                        <a:cs typeface="Times New Roman"/>
                      </a:endParaRPr>
                    </a:p>
                    <a:p>
                      <a:pPr algn="ctr">
                        <a:lnSpc>
                          <a:spcPct val="100000"/>
                        </a:lnSpc>
                      </a:pPr>
                      <a:r>
                        <a:rPr sz="1000" spc="-5">
                          <a:solidFill>
                            <a:srgbClr val="585858"/>
                          </a:solidFill>
                          <a:latin typeface="微软雅黑"/>
                          <a:cs typeface="微软雅黑"/>
                        </a:rPr>
                        <a:t>51.8%</a:t>
                      </a:r>
                      <a:endParaRPr sz="1000">
                        <a:latin typeface="微软雅黑"/>
                        <a:cs typeface="微软雅黑"/>
                      </a:endParaRPr>
                    </a:p>
                  </a:txBody>
                  <a:tcPr marL="0" marR="0" marT="254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1"/>
                  </a:ext>
                </a:extLst>
              </a:tr>
              <a:tr h="410717">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tcPr>
                </a:tc>
                <a:tc>
                  <a:txBody>
                    <a:bodyPr vert="horz" wrap="square"/>
                    <a:lstStyle/>
                    <a:p>
                      <a:pPr algn="ctr">
                        <a:lnSpc>
                          <a:spcPct val="100000"/>
                        </a:lnSpc>
                        <a:spcBef>
                          <a:spcPts val="250"/>
                        </a:spcBef>
                      </a:pPr>
                      <a:r>
                        <a:rPr sz="1000" spc="-5">
                          <a:solidFill>
                            <a:srgbClr val="585858"/>
                          </a:solidFill>
                          <a:latin typeface="微软雅黑"/>
                          <a:cs typeface="微软雅黑"/>
                        </a:rPr>
                        <a:t>45.8%</a:t>
                      </a:r>
                      <a:endParaRPr sz="1000">
                        <a:latin typeface="微软雅黑"/>
                        <a:cs typeface="微软雅黑"/>
                      </a:endParaRPr>
                    </a:p>
                  </a:txBody>
                  <a:tcPr marL="0" marR="0" marT="31750" marB="0"/>
                </a:tc>
                <a:tc>
                  <a:txBody>
                    <a:bodyPr vert="horz" wrap="square"/>
                    <a:lstStyle/>
                    <a:p>
                      <a:pPr>
                        <a:lnSpc>
                          <a:spcPct val="100000"/>
                        </a:lnSpc>
                      </a:pPr>
                      <a:endParaRPr sz="1200">
                        <a:latin typeface="Times New Roman"/>
                        <a:cs typeface="Times New Roman"/>
                      </a:endParaRPr>
                    </a:p>
                  </a:txBody>
                  <a:tcPr marL="0" marR="0" marT="0" marB="0"/>
                </a:tc>
                <a:extLst>
                  <a:ext uri="{0D108BD9-81ED-4DB2-BD59-A6C34878D82A}">
                    <a16:rowId xmlns:a16="http://schemas.microsoft.com/office/drawing/2014/main" val="10002"/>
                  </a:ext>
                </a:extLst>
              </a:tr>
              <a:tr h="1513725">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R w="28575">
                      <a:solidFill>
                        <a:srgbClr val="F38285"/>
                      </a:solidFill>
                      <a:prstDash val="solid"/>
                    </a:lnR>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200">
                        <a:latin typeface="Times New Roman"/>
                        <a:cs typeface="Times New Roman"/>
                      </a:endParaRPr>
                    </a:p>
                  </a:txBody>
                  <a:tcPr marL="0" marR="0" marT="0" marB="0">
                    <a:lnB w="3175">
                      <a:solidFill>
                        <a:srgbClr val="585858"/>
                      </a:solidFill>
                      <a:prstDash val="solid"/>
                    </a:lnB>
                  </a:tcPr>
                </a:tc>
                <a:tc>
                  <a:txBody>
                    <a:bodyPr vert="horz" wrap="square"/>
                    <a:lstStyle/>
                    <a:p>
                      <a:pPr>
                        <a:lnSpc>
                          <a:spcPct val="100000"/>
                        </a:lnSpc>
                        <a:spcBef>
                          <a:spcPts val="50"/>
                        </a:spcBef>
                      </a:pPr>
                      <a:endParaRPr sz="1500">
                        <a:latin typeface="Times New Roman"/>
                        <a:cs typeface="Times New Roman"/>
                      </a:endParaRPr>
                    </a:p>
                    <a:p>
                      <a:pPr algn="ctr">
                        <a:lnSpc>
                          <a:spcPct val="100000"/>
                        </a:lnSpc>
                      </a:pPr>
                      <a:r>
                        <a:rPr sz="1000" spc="-5">
                          <a:solidFill>
                            <a:srgbClr val="585858"/>
                          </a:solidFill>
                          <a:latin typeface="微软雅黑"/>
                          <a:cs typeface="微软雅黑"/>
                        </a:rPr>
                        <a:t>29.0%</a:t>
                      </a:r>
                      <a:endParaRPr sz="1000">
                        <a:latin typeface="微软雅黑"/>
                        <a:cs typeface="微软雅黑"/>
                      </a:endParaRPr>
                    </a:p>
                  </a:txBody>
                  <a:tcPr marL="0" marR="0" marT="6350" marB="0">
                    <a:lnB w="3175">
                      <a:solidFill>
                        <a:srgbClr val="585858"/>
                      </a:solidFill>
                      <a:prstDash val="solid"/>
                    </a:lnB>
                  </a:tcPr>
                </a:tc>
                <a:extLst>
                  <a:ext uri="{0D108BD9-81ED-4DB2-BD59-A6C34878D82A}">
                    <a16:rowId xmlns:a16="http://schemas.microsoft.com/office/drawing/2014/main" val="10003"/>
                  </a:ext>
                </a:extLst>
              </a:tr>
              <a:tr h="238150">
                <a:tc>
                  <a:txBody>
                    <a:bodyPr vert="horz" wrap="square"/>
                    <a:lstStyle/>
                    <a:p>
                      <a:pPr marR="35560" algn="ctr">
                        <a:lnSpc>
                          <a:spcPts val="1000"/>
                        </a:lnSpc>
                        <a:spcBef>
                          <a:spcPts val="770"/>
                        </a:spcBef>
                      </a:pPr>
                      <a:r>
                        <a:rPr sz="1000">
                          <a:solidFill>
                            <a:srgbClr val="585858"/>
                          </a:solidFill>
                          <a:latin typeface="微软雅黑"/>
                          <a:cs typeface="微软雅黑"/>
                        </a:rPr>
                        <a:t>用</a:t>
                      </a:r>
                      <a:endParaRPr sz="1000">
                        <a:latin typeface="微软雅黑"/>
                        <a:cs typeface="微软雅黑"/>
                      </a:endParaRPr>
                    </a:p>
                  </a:txBody>
                  <a:tcPr marL="0" marR="0" marT="97790" marB="0">
                    <a:lnL w="28575">
                      <a:solidFill>
                        <a:srgbClr val="F38285"/>
                      </a:solidFill>
                      <a:prstDash val="solid"/>
                    </a:lnL>
                    <a:lnT w="3175">
                      <a:solidFill>
                        <a:srgbClr val="585858"/>
                      </a:solidFill>
                      <a:prstDash val="solid"/>
                    </a:lnT>
                  </a:tcPr>
                </a:tc>
                <a:tc>
                  <a:txBody>
                    <a:bodyPr vert="horz" wrap="square"/>
                    <a:lstStyle/>
                    <a:p>
                      <a:pPr marR="37465" algn="ctr">
                        <a:lnSpc>
                          <a:spcPts val="1000"/>
                        </a:lnSpc>
                        <a:spcBef>
                          <a:spcPts val="770"/>
                        </a:spcBef>
                      </a:pPr>
                      <a:r>
                        <a:rPr sz="1000">
                          <a:solidFill>
                            <a:srgbClr val="585858"/>
                          </a:solidFill>
                          <a:latin typeface="微软雅黑"/>
                          <a:cs typeface="微软雅黑"/>
                        </a:rPr>
                        <a:t>坐</a:t>
                      </a:r>
                      <a:endParaRPr sz="1000">
                        <a:latin typeface="微软雅黑"/>
                        <a:cs typeface="微软雅黑"/>
                      </a:endParaRPr>
                    </a:p>
                  </a:txBody>
                  <a:tcPr marL="0" marR="0" marT="97790" marB="0">
                    <a:lnR w="28575">
                      <a:solidFill>
                        <a:srgbClr val="F38285"/>
                      </a:solidFill>
                      <a:prstDash val="solid"/>
                    </a:lnR>
                    <a:lnT w="3175">
                      <a:solidFill>
                        <a:srgbClr val="585858"/>
                      </a:solidFill>
                      <a:prstDash val="solid"/>
                    </a:lnT>
                  </a:tcPr>
                </a:tc>
                <a:tc>
                  <a:txBody>
                    <a:bodyPr vert="horz" wrap="square"/>
                    <a:lstStyle/>
                    <a:p>
                      <a:pPr marR="37465" algn="ctr">
                        <a:lnSpc>
                          <a:spcPts val="1000"/>
                        </a:lnSpc>
                        <a:spcBef>
                          <a:spcPts val="770"/>
                        </a:spcBef>
                      </a:pPr>
                      <a:r>
                        <a:rPr sz="1000">
                          <a:solidFill>
                            <a:srgbClr val="585858"/>
                          </a:solidFill>
                          <a:latin typeface="微软雅黑"/>
                          <a:cs typeface="微软雅黑"/>
                        </a:rPr>
                        <a:t>饮</a:t>
                      </a:r>
                      <a:endParaRPr sz="1000">
                        <a:latin typeface="微软雅黑"/>
                        <a:cs typeface="微软雅黑"/>
                      </a:endParaRPr>
                    </a:p>
                  </a:txBody>
                  <a:tcPr marL="0" marR="0" marT="97790" marB="0">
                    <a:lnL w="28575">
                      <a:solidFill>
                        <a:srgbClr val="F38285"/>
                      </a:solidFill>
                      <a:prstDash val="solid"/>
                    </a:lnL>
                    <a:lnT w="3175">
                      <a:solidFill>
                        <a:srgbClr val="585858"/>
                      </a:solidFill>
                      <a:prstDash val="solid"/>
                    </a:lnT>
                  </a:tcPr>
                </a:tc>
                <a:tc>
                  <a:txBody>
                    <a:bodyPr vert="horz" wrap="square"/>
                    <a:lstStyle/>
                    <a:p>
                      <a:pPr marR="32384" algn="ctr">
                        <a:lnSpc>
                          <a:spcPts val="1000"/>
                        </a:lnSpc>
                        <a:spcBef>
                          <a:spcPts val="770"/>
                        </a:spcBef>
                      </a:pPr>
                      <a:r>
                        <a:rPr sz="1000">
                          <a:solidFill>
                            <a:srgbClr val="585858"/>
                          </a:solidFill>
                          <a:latin typeface="微软雅黑"/>
                          <a:cs typeface="微软雅黑"/>
                        </a:rPr>
                        <a:t>整</a:t>
                      </a:r>
                      <a:endParaRPr sz="1000">
                        <a:latin typeface="微软雅黑"/>
                        <a:cs typeface="微软雅黑"/>
                      </a:endParaRPr>
                    </a:p>
                  </a:txBody>
                  <a:tcPr marL="0" marR="0" marT="97790" marB="0">
                    <a:lnT w="3175">
                      <a:solidFill>
                        <a:srgbClr val="585858"/>
                      </a:solidFill>
                      <a:prstDash val="solid"/>
                    </a:lnT>
                  </a:tcPr>
                </a:tc>
                <a:tc>
                  <a:txBody>
                    <a:bodyPr vert="horz" wrap="square"/>
                    <a:lstStyle/>
                    <a:p>
                      <a:pPr marR="33020" algn="ctr">
                        <a:lnSpc>
                          <a:spcPts val="1000"/>
                        </a:lnSpc>
                        <a:spcBef>
                          <a:spcPts val="770"/>
                        </a:spcBef>
                      </a:pPr>
                      <a:r>
                        <a:rPr sz="1000">
                          <a:solidFill>
                            <a:srgbClr val="585858"/>
                          </a:solidFill>
                          <a:latin typeface="微软雅黑"/>
                          <a:cs typeface="微软雅黑"/>
                        </a:rPr>
                        <a:t>睡</a:t>
                      </a:r>
                      <a:endParaRPr sz="1000">
                        <a:latin typeface="微软雅黑"/>
                        <a:cs typeface="微软雅黑"/>
                      </a:endParaRPr>
                    </a:p>
                  </a:txBody>
                  <a:tcPr marL="0" marR="0" marT="97790" marB="0">
                    <a:lnT w="3175">
                      <a:solidFill>
                        <a:srgbClr val="585858"/>
                      </a:solidFill>
                      <a:prstDash val="solid"/>
                    </a:lnT>
                  </a:tcPr>
                </a:tc>
                <a:extLst>
                  <a:ext uri="{0D108BD9-81ED-4DB2-BD59-A6C34878D82A}">
                    <a16:rowId xmlns:a16="http://schemas.microsoft.com/office/drawing/2014/main" val="10004"/>
                  </a:ext>
                </a:extLst>
              </a:tr>
              <a:tr h="126492">
                <a:tc>
                  <a:txBody>
                    <a:bodyPr vert="horz" wrap="square"/>
                    <a:lstStyle/>
                    <a:p>
                      <a:pPr marR="35560" algn="ctr">
                        <a:lnSpc>
                          <a:spcPts val="894"/>
                        </a:lnSpc>
                      </a:pPr>
                      <a:r>
                        <a:rPr sz="1000">
                          <a:solidFill>
                            <a:srgbClr val="585858"/>
                          </a:solidFill>
                          <a:latin typeface="微软雅黑"/>
                          <a:cs typeface="微软雅黑"/>
                        </a:rPr>
                        <a:t>眼</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7465" algn="ctr">
                        <a:lnSpc>
                          <a:spcPts val="894"/>
                        </a:lnSpc>
                      </a:pPr>
                      <a:r>
                        <a:rPr sz="1000">
                          <a:solidFill>
                            <a:srgbClr val="585858"/>
                          </a:solidFill>
                          <a:latin typeface="微软雅黑"/>
                          <a:cs typeface="微软雅黑"/>
                        </a:rPr>
                        <a:t>姿</a:t>
                      </a:r>
                      <a:endParaRPr sz="1000">
                        <a:latin typeface="微软雅黑"/>
                        <a:cs typeface="微软雅黑"/>
                      </a:endParaRPr>
                    </a:p>
                  </a:txBody>
                  <a:tcPr marL="0" marR="0" marT="0" marB="0">
                    <a:lnR w="28575">
                      <a:solidFill>
                        <a:srgbClr val="F38285"/>
                      </a:solidFill>
                      <a:prstDash val="solid"/>
                    </a:lnR>
                  </a:tcPr>
                </a:tc>
                <a:tc>
                  <a:txBody>
                    <a:bodyPr vert="horz" wrap="square"/>
                    <a:lstStyle/>
                    <a:p>
                      <a:pPr marR="37465" algn="ctr">
                        <a:lnSpc>
                          <a:spcPts val="894"/>
                        </a:lnSpc>
                      </a:pPr>
                      <a:r>
                        <a:rPr sz="1000">
                          <a:solidFill>
                            <a:srgbClr val="585858"/>
                          </a:solidFill>
                          <a:latin typeface="微软雅黑"/>
                          <a:cs typeface="微软雅黑"/>
                        </a:rPr>
                        <a:t>食</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2384" algn="ctr">
                        <a:lnSpc>
                          <a:spcPts val="894"/>
                        </a:lnSpc>
                      </a:pPr>
                      <a:r>
                        <a:rPr sz="1000">
                          <a:solidFill>
                            <a:srgbClr val="585858"/>
                          </a:solidFill>
                          <a:latin typeface="微软雅黑"/>
                          <a:cs typeface="微软雅黑"/>
                        </a:rPr>
                        <a:t>洁</a:t>
                      </a:r>
                      <a:endParaRPr sz="1000">
                        <a:latin typeface="微软雅黑"/>
                        <a:cs typeface="微软雅黑"/>
                      </a:endParaRPr>
                    </a:p>
                  </a:txBody>
                  <a:tcPr marL="0" marR="0" marT="0" marB="0"/>
                </a:tc>
                <a:tc>
                  <a:txBody>
                    <a:bodyPr vert="horz" wrap="square"/>
                    <a:lstStyle/>
                    <a:p>
                      <a:pPr marR="33020" algn="ctr">
                        <a:lnSpc>
                          <a:spcPts val="894"/>
                        </a:lnSpc>
                      </a:pPr>
                      <a:r>
                        <a:rPr sz="1000">
                          <a:solidFill>
                            <a:srgbClr val="585858"/>
                          </a:solidFill>
                          <a:latin typeface="微软雅黑"/>
                          <a:cs typeface="微软雅黑"/>
                        </a:rPr>
                        <a:t>眠</a:t>
                      </a:r>
                      <a:endParaRPr sz="1000">
                        <a:latin typeface="微软雅黑"/>
                        <a:cs typeface="微软雅黑"/>
                      </a:endParaRPr>
                    </a:p>
                  </a:txBody>
                  <a:tcPr marL="0" marR="0" marT="0" marB="0"/>
                </a:tc>
                <a:extLst>
                  <a:ext uri="{0D108BD9-81ED-4DB2-BD59-A6C34878D82A}">
                    <a16:rowId xmlns:a16="http://schemas.microsoft.com/office/drawing/2014/main" val="10005"/>
                  </a:ext>
                </a:extLst>
              </a:tr>
              <a:tr h="126492">
                <a:tc>
                  <a:txBody>
                    <a:bodyPr vert="horz" wrap="square"/>
                    <a:lstStyle/>
                    <a:p>
                      <a:pPr marR="35560" algn="ctr">
                        <a:lnSpc>
                          <a:spcPts val="894"/>
                        </a:lnSpc>
                      </a:pPr>
                      <a:r>
                        <a:rPr sz="1000">
                          <a:solidFill>
                            <a:srgbClr val="585858"/>
                          </a:solidFill>
                          <a:latin typeface="微软雅黑"/>
                          <a:cs typeface="微软雅黑"/>
                        </a:rPr>
                        <a:t>习</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7465" algn="ctr">
                        <a:lnSpc>
                          <a:spcPts val="894"/>
                        </a:lnSpc>
                      </a:pPr>
                      <a:r>
                        <a:rPr sz="1000">
                          <a:solidFill>
                            <a:srgbClr val="585858"/>
                          </a:solidFill>
                          <a:latin typeface="微软雅黑"/>
                          <a:cs typeface="微软雅黑"/>
                        </a:rPr>
                        <a:t>习</a:t>
                      </a:r>
                      <a:endParaRPr sz="1000">
                        <a:latin typeface="微软雅黑"/>
                        <a:cs typeface="微软雅黑"/>
                      </a:endParaRPr>
                    </a:p>
                  </a:txBody>
                  <a:tcPr marL="0" marR="0" marT="0" marB="0">
                    <a:lnR w="28575">
                      <a:solidFill>
                        <a:srgbClr val="F38285"/>
                      </a:solidFill>
                      <a:prstDash val="solid"/>
                    </a:lnR>
                  </a:tcPr>
                </a:tc>
                <a:tc>
                  <a:txBody>
                    <a:bodyPr vert="horz" wrap="square"/>
                    <a:lstStyle/>
                    <a:p>
                      <a:pPr marR="37465" algn="ctr">
                        <a:lnSpc>
                          <a:spcPts val="894"/>
                        </a:lnSpc>
                      </a:pPr>
                      <a:r>
                        <a:rPr sz="1000">
                          <a:solidFill>
                            <a:srgbClr val="585858"/>
                          </a:solidFill>
                          <a:latin typeface="微软雅黑"/>
                          <a:cs typeface="微软雅黑"/>
                        </a:rPr>
                        <a:t>习</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2384" algn="ctr">
                        <a:lnSpc>
                          <a:spcPts val="894"/>
                        </a:lnSpc>
                      </a:pPr>
                      <a:r>
                        <a:rPr sz="1000">
                          <a:solidFill>
                            <a:srgbClr val="585858"/>
                          </a:solidFill>
                          <a:latin typeface="微软雅黑"/>
                          <a:cs typeface="微软雅黑"/>
                        </a:rPr>
                        <a:t>习</a:t>
                      </a:r>
                      <a:endParaRPr sz="1000">
                        <a:latin typeface="微软雅黑"/>
                        <a:cs typeface="微软雅黑"/>
                      </a:endParaRPr>
                    </a:p>
                  </a:txBody>
                  <a:tcPr marL="0" marR="0" marT="0" marB="0"/>
                </a:tc>
                <a:tc>
                  <a:txBody>
                    <a:bodyPr vert="horz" wrap="square"/>
                    <a:lstStyle/>
                    <a:p>
                      <a:pPr marR="33020" algn="ctr">
                        <a:lnSpc>
                          <a:spcPts val="894"/>
                        </a:lnSpc>
                      </a:pPr>
                      <a:r>
                        <a:rPr sz="1000">
                          <a:solidFill>
                            <a:srgbClr val="585858"/>
                          </a:solidFill>
                          <a:latin typeface="微软雅黑"/>
                          <a:cs typeface="微软雅黑"/>
                        </a:rPr>
                        <a:t>习</a:t>
                      </a:r>
                      <a:endParaRPr sz="1000">
                        <a:latin typeface="微软雅黑"/>
                        <a:cs typeface="微软雅黑"/>
                      </a:endParaRPr>
                    </a:p>
                  </a:txBody>
                  <a:tcPr marL="0" marR="0" marT="0" marB="0"/>
                </a:tc>
                <a:extLst>
                  <a:ext uri="{0D108BD9-81ED-4DB2-BD59-A6C34878D82A}">
                    <a16:rowId xmlns:a16="http://schemas.microsoft.com/office/drawing/2014/main" val="10006"/>
                  </a:ext>
                </a:extLst>
              </a:tr>
              <a:tr h="149707">
                <a:tc>
                  <a:txBody>
                    <a:bodyPr vert="horz" wrap="square"/>
                    <a:lstStyle/>
                    <a:p>
                      <a:pPr marR="35560" algn="ctr">
                        <a:lnSpc>
                          <a:spcPts val="1080"/>
                        </a:lnSpc>
                      </a:pPr>
                      <a:r>
                        <a:rPr sz="1000">
                          <a:solidFill>
                            <a:srgbClr val="585858"/>
                          </a:solidFill>
                          <a:latin typeface="微软雅黑"/>
                          <a:cs typeface="微软雅黑"/>
                        </a:rPr>
                        <a:t>惯</a:t>
                      </a:r>
                      <a:endParaRPr sz="1000">
                        <a:latin typeface="微软雅黑"/>
                        <a:cs typeface="微软雅黑"/>
                      </a:endParaRPr>
                    </a:p>
                  </a:txBody>
                  <a:tcPr marL="0" marR="0" marT="0" marB="0">
                    <a:lnL w="28575">
                      <a:solidFill>
                        <a:srgbClr val="F38285"/>
                      </a:solidFill>
                      <a:prstDash val="solid"/>
                    </a:lnL>
                    <a:lnB w="28575">
                      <a:solidFill>
                        <a:srgbClr val="F38285"/>
                      </a:solidFill>
                      <a:prstDash val="solid"/>
                    </a:lnB>
                  </a:tcPr>
                </a:tc>
                <a:tc>
                  <a:txBody>
                    <a:bodyPr vert="horz" wrap="square"/>
                    <a:lstStyle/>
                    <a:p>
                      <a:pPr marR="37465" algn="ctr">
                        <a:lnSpc>
                          <a:spcPts val="1080"/>
                        </a:lnSpc>
                      </a:pPr>
                      <a:r>
                        <a:rPr sz="1000">
                          <a:solidFill>
                            <a:srgbClr val="585858"/>
                          </a:solidFill>
                          <a:latin typeface="微软雅黑"/>
                          <a:cs typeface="微软雅黑"/>
                        </a:rPr>
                        <a:t>惯</a:t>
                      </a:r>
                      <a:endParaRPr sz="1000">
                        <a:latin typeface="微软雅黑"/>
                        <a:cs typeface="微软雅黑"/>
                      </a:endParaRPr>
                    </a:p>
                  </a:txBody>
                  <a:tcPr marL="0" marR="0" marT="0" marB="0">
                    <a:lnR w="28575">
                      <a:solidFill>
                        <a:srgbClr val="F38285"/>
                      </a:solidFill>
                      <a:prstDash val="solid"/>
                    </a:lnR>
                    <a:lnB w="28575">
                      <a:solidFill>
                        <a:srgbClr val="F38285"/>
                      </a:solidFill>
                      <a:prstDash val="solid"/>
                    </a:lnB>
                  </a:tcPr>
                </a:tc>
                <a:tc>
                  <a:txBody>
                    <a:bodyPr vert="horz" wrap="square"/>
                    <a:lstStyle/>
                    <a:p>
                      <a:pPr marR="37465" algn="ctr">
                        <a:lnSpc>
                          <a:spcPts val="1080"/>
                        </a:lnSpc>
                      </a:pPr>
                      <a:r>
                        <a:rPr sz="1000">
                          <a:solidFill>
                            <a:srgbClr val="585858"/>
                          </a:solidFill>
                          <a:latin typeface="微软雅黑"/>
                          <a:cs typeface="微软雅黑"/>
                        </a:rPr>
                        <a:t>惯</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2384" algn="ctr">
                        <a:lnSpc>
                          <a:spcPts val="1080"/>
                        </a:lnSpc>
                      </a:pPr>
                      <a:r>
                        <a:rPr sz="1000">
                          <a:solidFill>
                            <a:srgbClr val="585858"/>
                          </a:solidFill>
                          <a:latin typeface="微软雅黑"/>
                          <a:cs typeface="微软雅黑"/>
                        </a:rPr>
                        <a:t>惯</a:t>
                      </a:r>
                      <a:endParaRPr sz="1000">
                        <a:latin typeface="微软雅黑"/>
                        <a:cs typeface="微软雅黑"/>
                      </a:endParaRPr>
                    </a:p>
                  </a:txBody>
                  <a:tcPr marL="0" marR="0" marT="0" marB="0"/>
                </a:tc>
                <a:tc>
                  <a:txBody>
                    <a:bodyPr vert="horz" wrap="square"/>
                    <a:lstStyle/>
                    <a:p>
                      <a:pPr marR="33020" algn="ctr">
                        <a:lnSpc>
                          <a:spcPts val="1080"/>
                        </a:lnSpc>
                      </a:pPr>
                      <a:r>
                        <a:rPr sz="1000">
                          <a:solidFill>
                            <a:srgbClr val="585858"/>
                          </a:solidFill>
                          <a:latin typeface="微软雅黑"/>
                          <a:cs typeface="微软雅黑"/>
                        </a:rPr>
                        <a:t>惯</a:t>
                      </a:r>
                      <a:endParaRPr sz="1000">
                        <a:latin typeface="微软雅黑"/>
                        <a:cs typeface="微软雅黑"/>
                      </a:endParaRPr>
                    </a:p>
                  </a:txBody>
                  <a:tcPr marL="0" marR="0" marT="0" marB="0"/>
                </a:tc>
                <a:extLst>
                  <a:ext uri="{0D108BD9-81ED-4DB2-BD59-A6C34878D82A}">
                    <a16:rowId xmlns:a16="http://schemas.microsoft.com/office/drawing/2014/main" val="10007"/>
                  </a:ext>
                </a:extLst>
              </a:tr>
            </a:tbl>
          </a:graphicData>
        </a:graphic>
      </p:graphicFrame>
      <p:sp>
        <p:nvSpPr>
          <p:cNvPr id="27" name="object 27"/>
          <p:cNvSpPr txBox="1"/>
          <p:nvPr/>
        </p:nvSpPr>
        <p:spPr>
          <a:xfrm>
            <a:off x="523748" y="6431849"/>
            <a:ext cx="5143500" cy="316753"/>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marL="12700">
              <a:lnSpc>
                <a:spcPct val="100000"/>
              </a:lnSpc>
              <a:spcBef>
                <a:spcPts val="390"/>
              </a:spcBef>
            </a:pPr>
            <a:endParaRPr sz="800">
              <a:latin typeface="微软雅黑"/>
              <a:cs typeface="微软雅黑"/>
            </a:endParaRPr>
          </a:p>
        </p:txBody>
      </p:sp>
      <p:sp>
        <p:nvSpPr>
          <p:cNvPr id="28" name="object 28"/>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31</a:t>
            </a:r>
          </a:p>
        </p:txBody>
      </p:sp>
      <p:sp>
        <p:nvSpPr>
          <p:cNvPr id="29" name="object 29"/>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graphicFrame>
        <p:nvGraphicFramePr>
          <p:cNvPr id="20" name="object 20"/>
          <p:cNvGraphicFramePr>
            <a:graphicFrameLocks noGrp="1"/>
          </p:cNvGraphicFramePr>
          <p:nvPr/>
        </p:nvGraphicFramePr>
        <p:xfrm>
          <a:off x="4514088" y="2788920"/>
          <a:ext cx="3397248" cy="3336034"/>
        </p:xfrm>
        <a:graphic>
          <a:graphicData uri="http://schemas.openxmlformats.org/drawingml/2006/table">
            <a:tbl>
              <a:tblPr firstRow="1" bandRow="1">
                <a:tableStyleId>{2D5ABB26-0587-4C30-8999-92F81FD0307C}</a:tableStyleId>
              </a:tblPr>
              <a:tblGrid>
                <a:gridCol w="673100">
                  <a:extLst>
                    <a:ext uri="{9D8B030D-6E8A-4147-A177-3AD203B41FA5}">
                      <a16:colId xmlns:a16="http://schemas.microsoft.com/office/drawing/2014/main" val="20000"/>
                    </a:ext>
                  </a:extLst>
                </a:gridCol>
                <a:gridCol w="655955">
                  <a:extLst>
                    <a:ext uri="{9D8B030D-6E8A-4147-A177-3AD203B41FA5}">
                      <a16:colId xmlns:a16="http://schemas.microsoft.com/office/drawing/2014/main" val="20001"/>
                    </a:ext>
                  </a:extLst>
                </a:gridCol>
                <a:gridCol w="706119">
                  <a:extLst>
                    <a:ext uri="{9D8B030D-6E8A-4147-A177-3AD203B41FA5}">
                      <a16:colId xmlns:a16="http://schemas.microsoft.com/office/drawing/2014/main" val="20002"/>
                    </a:ext>
                  </a:extLst>
                </a:gridCol>
                <a:gridCol w="681355">
                  <a:extLst>
                    <a:ext uri="{9D8B030D-6E8A-4147-A177-3AD203B41FA5}">
                      <a16:colId xmlns:a16="http://schemas.microsoft.com/office/drawing/2014/main" val="20003"/>
                    </a:ext>
                  </a:extLst>
                </a:gridCol>
                <a:gridCol w="680719">
                  <a:extLst>
                    <a:ext uri="{9D8B030D-6E8A-4147-A177-3AD203B41FA5}">
                      <a16:colId xmlns:a16="http://schemas.microsoft.com/office/drawing/2014/main" val="20004"/>
                    </a:ext>
                  </a:extLst>
                </a:gridCol>
              </a:tblGrid>
              <a:tr h="2687574">
                <a:tc>
                  <a:txBody>
                    <a:bodyPr vert="horz" wrap="square"/>
                    <a:lstStyle/>
                    <a:p>
                      <a:pPr algn="ctr">
                        <a:lnSpc>
                          <a:spcPct val="100000"/>
                        </a:lnSpc>
                        <a:spcBef>
                          <a:spcPts val="475"/>
                        </a:spcBef>
                      </a:pPr>
                      <a:r>
                        <a:rPr sz="1000" spc="-5">
                          <a:solidFill>
                            <a:srgbClr val="585858"/>
                          </a:solidFill>
                          <a:latin typeface="微软雅黑"/>
                          <a:cs typeface="微软雅黑"/>
                        </a:rPr>
                        <a:t>67.5%</a:t>
                      </a:r>
                      <a:endParaRPr sz="1000">
                        <a:latin typeface="微软雅黑"/>
                        <a:cs typeface="微软雅黑"/>
                      </a:endParaRPr>
                    </a:p>
                  </a:txBody>
                  <a:tcPr marL="0" marR="0" marT="60325" marB="0">
                    <a:lnL w="28575">
                      <a:solidFill>
                        <a:srgbClr val="F38285"/>
                      </a:solidFill>
                      <a:prstDash val="solid"/>
                    </a:lnL>
                    <a:lnT w="28575">
                      <a:solidFill>
                        <a:srgbClr val="F38285"/>
                      </a:solidFill>
                      <a:prstDash val="solid"/>
                    </a:lnT>
                    <a:lnB w="3175">
                      <a:solidFill>
                        <a:srgbClr val="585858"/>
                      </a:solidFill>
                      <a:prstDash val="solid"/>
                    </a:lnB>
                  </a:tcPr>
                </a:tc>
                <a:tc>
                  <a:txBody>
                    <a:bodyPr vert="horz" wrap="square"/>
                    <a:lstStyle/>
                    <a:p>
                      <a:pPr>
                        <a:lnSpc>
                          <a:spcPct val="100000"/>
                        </a:lnSpc>
                        <a:spcBef>
                          <a:spcPts val="35"/>
                        </a:spcBef>
                      </a:pPr>
                      <a:endParaRPr sz="1500">
                        <a:latin typeface="Times New Roman"/>
                        <a:cs typeface="Times New Roman"/>
                      </a:endParaRPr>
                    </a:p>
                    <a:p>
                      <a:pPr marL="24130" algn="ctr">
                        <a:lnSpc>
                          <a:spcPct val="100000"/>
                        </a:lnSpc>
                        <a:spcBef>
                          <a:spcPts val="5"/>
                        </a:spcBef>
                      </a:pPr>
                      <a:r>
                        <a:rPr sz="1000" spc="-5">
                          <a:solidFill>
                            <a:srgbClr val="585858"/>
                          </a:solidFill>
                          <a:latin typeface="微软雅黑"/>
                          <a:cs typeface="微软雅黑"/>
                        </a:rPr>
                        <a:t>61.3%</a:t>
                      </a:r>
                      <a:endParaRPr sz="1000">
                        <a:latin typeface="微软雅黑"/>
                        <a:cs typeface="微软雅黑"/>
                      </a:endParaRPr>
                    </a:p>
                  </a:txBody>
                  <a:tcPr marL="0" marR="0" marT="4445" marB="0">
                    <a:lnR w="28575">
                      <a:solidFill>
                        <a:srgbClr val="F38285"/>
                      </a:solidFill>
                      <a:prstDash val="solid"/>
                    </a:lnR>
                    <a:lnT w="28575">
                      <a:solidFill>
                        <a:srgbClr val="F38285"/>
                      </a:solidFill>
                      <a:prstDash val="solid"/>
                    </a:lnT>
                    <a:lnB w="3175">
                      <a:solidFill>
                        <a:srgbClr val="585858"/>
                      </a:solidFill>
                      <a:prstDash val="solid"/>
                    </a:lnB>
                  </a:tcPr>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marL="24765" algn="ctr">
                        <a:lnSpc>
                          <a:spcPct val="100000"/>
                        </a:lnSpc>
                        <a:spcBef>
                          <a:spcPts val="1145"/>
                        </a:spcBef>
                      </a:pPr>
                      <a:r>
                        <a:rPr sz="1000" spc="-5">
                          <a:solidFill>
                            <a:srgbClr val="585858"/>
                          </a:solidFill>
                          <a:latin typeface="微软雅黑"/>
                          <a:cs typeface="微软雅黑"/>
                        </a:rPr>
                        <a:t>37.3%</a:t>
                      </a:r>
                      <a:endParaRPr sz="1000">
                        <a:latin typeface="微软雅黑"/>
                        <a:cs typeface="微软雅黑"/>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50"/>
                        </a:spcBef>
                      </a:pPr>
                      <a:endParaRPr sz="1450">
                        <a:latin typeface="Times New Roman"/>
                        <a:cs typeface="Times New Roman"/>
                      </a:endParaRPr>
                    </a:p>
                    <a:p>
                      <a:pPr algn="ctr">
                        <a:lnSpc>
                          <a:spcPct val="100000"/>
                        </a:lnSpc>
                      </a:pPr>
                      <a:r>
                        <a:rPr sz="1000" spc="-5">
                          <a:solidFill>
                            <a:srgbClr val="585858"/>
                          </a:solidFill>
                          <a:latin typeface="微软雅黑"/>
                          <a:cs typeface="微软雅黑"/>
                        </a:rPr>
                        <a:t>35.3%</a:t>
                      </a:r>
                      <a:endParaRPr sz="1000">
                        <a:latin typeface="微软雅黑"/>
                        <a:cs typeface="微软雅黑"/>
                      </a:endParaRPr>
                    </a:p>
                  </a:txBody>
                  <a:tcPr marL="0" marR="0" marT="0" marB="0">
                    <a:lnB w="3175">
                      <a:solidFill>
                        <a:srgbClr val="585858"/>
                      </a:solidFill>
                      <a:prstDash val="solid"/>
                    </a:lnB>
                  </a:tcPr>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45"/>
                        </a:spcBef>
                      </a:pPr>
                      <a:endParaRPr sz="1400">
                        <a:latin typeface="Times New Roman"/>
                        <a:cs typeface="Times New Roman"/>
                      </a:endParaRPr>
                    </a:p>
                    <a:p>
                      <a:pPr algn="ctr">
                        <a:lnSpc>
                          <a:spcPct val="100000"/>
                        </a:lnSpc>
                      </a:pPr>
                      <a:r>
                        <a:rPr sz="1000" spc="-5">
                          <a:solidFill>
                            <a:srgbClr val="585858"/>
                          </a:solidFill>
                          <a:latin typeface="微软雅黑"/>
                          <a:cs typeface="微软雅黑"/>
                        </a:rPr>
                        <a:t>25.0%</a:t>
                      </a:r>
                      <a:endParaRPr sz="1000">
                        <a:latin typeface="微软雅黑"/>
                        <a:cs typeface="微软雅黑"/>
                      </a:endParaRPr>
                    </a:p>
                  </a:txBody>
                  <a:tcPr marL="0" marR="0" marT="0" marB="0">
                    <a:lnB w="3175">
                      <a:solidFill>
                        <a:srgbClr val="585858"/>
                      </a:solidFill>
                      <a:prstDash val="solid"/>
                    </a:lnB>
                  </a:tcPr>
                </a:tc>
                <a:extLst>
                  <a:ext uri="{0D108BD9-81ED-4DB2-BD59-A6C34878D82A}">
                    <a16:rowId xmlns:a16="http://schemas.microsoft.com/office/drawing/2014/main" val="10000"/>
                  </a:ext>
                </a:extLst>
              </a:tr>
              <a:tr h="225196">
                <a:tc>
                  <a:txBody>
                    <a:bodyPr vert="horz" wrap="square"/>
                    <a:lstStyle/>
                    <a:p>
                      <a:pPr marR="40005" algn="ctr">
                        <a:lnSpc>
                          <a:spcPts val="1005"/>
                        </a:lnSpc>
                        <a:spcBef>
                          <a:spcPts val="670"/>
                        </a:spcBef>
                      </a:pPr>
                      <a:r>
                        <a:rPr sz="1000">
                          <a:solidFill>
                            <a:srgbClr val="585858"/>
                          </a:solidFill>
                          <a:latin typeface="微软雅黑"/>
                          <a:cs typeface="微软雅黑"/>
                        </a:rPr>
                        <a:t>用</a:t>
                      </a:r>
                      <a:endParaRPr sz="1000">
                        <a:latin typeface="微软雅黑"/>
                        <a:cs typeface="微软雅黑"/>
                      </a:endParaRPr>
                    </a:p>
                  </a:txBody>
                  <a:tcPr marL="0" marR="0" marT="85090" marB="0">
                    <a:lnL w="28575">
                      <a:solidFill>
                        <a:srgbClr val="F38285"/>
                      </a:solidFill>
                      <a:prstDash val="solid"/>
                    </a:lnL>
                    <a:lnT w="3175">
                      <a:solidFill>
                        <a:srgbClr val="585858"/>
                      </a:solidFill>
                      <a:prstDash val="solid"/>
                    </a:lnT>
                  </a:tcPr>
                </a:tc>
                <a:tc>
                  <a:txBody>
                    <a:bodyPr vert="horz" wrap="square"/>
                    <a:lstStyle/>
                    <a:p>
                      <a:pPr marR="7620" algn="ctr">
                        <a:lnSpc>
                          <a:spcPts val="1005"/>
                        </a:lnSpc>
                        <a:spcBef>
                          <a:spcPts val="670"/>
                        </a:spcBef>
                      </a:pPr>
                      <a:r>
                        <a:rPr sz="1000">
                          <a:solidFill>
                            <a:srgbClr val="585858"/>
                          </a:solidFill>
                          <a:latin typeface="微软雅黑"/>
                          <a:cs typeface="微软雅黑"/>
                        </a:rPr>
                        <a:t>坐</a:t>
                      </a:r>
                      <a:endParaRPr sz="1000">
                        <a:latin typeface="微软雅黑"/>
                        <a:cs typeface="微软雅黑"/>
                      </a:endParaRPr>
                    </a:p>
                  </a:txBody>
                  <a:tcPr marL="0" marR="0" marT="85090" marB="0">
                    <a:lnR w="28575">
                      <a:solidFill>
                        <a:srgbClr val="F38285"/>
                      </a:solidFill>
                      <a:prstDash val="solid"/>
                    </a:lnR>
                    <a:lnT w="3175">
                      <a:solidFill>
                        <a:srgbClr val="585858"/>
                      </a:solidFill>
                      <a:prstDash val="solid"/>
                    </a:lnT>
                  </a:tcPr>
                </a:tc>
                <a:tc>
                  <a:txBody>
                    <a:bodyPr vert="horz" wrap="square"/>
                    <a:lstStyle/>
                    <a:p>
                      <a:pPr marR="6985" algn="ctr">
                        <a:lnSpc>
                          <a:spcPts val="1005"/>
                        </a:lnSpc>
                        <a:spcBef>
                          <a:spcPts val="670"/>
                        </a:spcBef>
                      </a:pPr>
                      <a:r>
                        <a:rPr sz="1000">
                          <a:solidFill>
                            <a:srgbClr val="585858"/>
                          </a:solidFill>
                          <a:latin typeface="微软雅黑"/>
                          <a:cs typeface="微软雅黑"/>
                        </a:rPr>
                        <a:t>饮</a:t>
                      </a:r>
                      <a:endParaRPr sz="1000">
                        <a:latin typeface="微软雅黑"/>
                        <a:cs typeface="微软雅黑"/>
                      </a:endParaRPr>
                    </a:p>
                  </a:txBody>
                  <a:tcPr marL="0" marR="0" marT="85090" marB="0">
                    <a:lnL w="28575">
                      <a:solidFill>
                        <a:srgbClr val="F38285"/>
                      </a:solidFill>
                      <a:prstDash val="solid"/>
                    </a:lnL>
                    <a:lnT w="3175">
                      <a:solidFill>
                        <a:srgbClr val="585858"/>
                      </a:solidFill>
                      <a:prstDash val="solid"/>
                    </a:lnT>
                  </a:tcPr>
                </a:tc>
                <a:tc>
                  <a:txBody>
                    <a:bodyPr vert="horz" wrap="square"/>
                    <a:lstStyle/>
                    <a:p>
                      <a:pPr marR="32384" algn="ctr">
                        <a:lnSpc>
                          <a:spcPts val="1005"/>
                        </a:lnSpc>
                        <a:spcBef>
                          <a:spcPts val="670"/>
                        </a:spcBef>
                      </a:pPr>
                      <a:r>
                        <a:rPr sz="1000">
                          <a:solidFill>
                            <a:srgbClr val="585858"/>
                          </a:solidFill>
                          <a:latin typeface="微软雅黑"/>
                          <a:cs typeface="微软雅黑"/>
                        </a:rPr>
                        <a:t>整</a:t>
                      </a:r>
                      <a:endParaRPr sz="1000">
                        <a:latin typeface="微软雅黑"/>
                        <a:cs typeface="微软雅黑"/>
                      </a:endParaRPr>
                    </a:p>
                  </a:txBody>
                  <a:tcPr marL="0" marR="0" marT="85090" marB="0">
                    <a:lnT w="3175">
                      <a:solidFill>
                        <a:srgbClr val="585858"/>
                      </a:solidFill>
                      <a:prstDash val="solid"/>
                    </a:lnT>
                  </a:tcPr>
                </a:tc>
                <a:tc>
                  <a:txBody>
                    <a:bodyPr vert="horz" wrap="square"/>
                    <a:lstStyle/>
                    <a:p>
                      <a:pPr marR="31750" algn="ctr">
                        <a:lnSpc>
                          <a:spcPts val="1005"/>
                        </a:lnSpc>
                        <a:spcBef>
                          <a:spcPts val="670"/>
                        </a:spcBef>
                      </a:pPr>
                      <a:r>
                        <a:rPr sz="1000">
                          <a:solidFill>
                            <a:srgbClr val="585858"/>
                          </a:solidFill>
                          <a:latin typeface="微软雅黑"/>
                          <a:cs typeface="微软雅黑"/>
                        </a:rPr>
                        <a:t>睡</a:t>
                      </a:r>
                      <a:endParaRPr sz="1000">
                        <a:latin typeface="微软雅黑"/>
                        <a:cs typeface="微软雅黑"/>
                      </a:endParaRPr>
                    </a:p>
                  </a:txBody>
                  <a:tcPr marL="0" marR="0" marT="85090" marB="0">
                    <a:lnT w="3175">
                      <a:solidFill>
                        <a:srgbClr val="585858"/>
                      </a:solidFill>
                      <a:prstDash val="solid"/>
                    </a:lnT>
                  </a:tcPr>
                </a:tc>
                <a:extLst>
                  <a:ext uri="{0D108BD9-81ED-4DB2-BD59-A6C34878D82A}">
                    <a16:rowId xmlns:a16="http://schemas.microsoft.com/office/drawing/2014/main" val="10001"/>
                  </a:ext>
                </a:extLst>
              </a:tr>
              <a:tr h="126796">
                <a:tc>
                  <a:txBody>
                    <a:bodyPr vert="horz" wrap="square"/>
                    <a:lstStyle/>
                    <a:p>
                      <a:pPr marR="40005" algn="ctr">
                        <a:lnSpc>
                          <a:spcPts val="900"/>
                        </a:lnSpc>
                      </a:pPr>
                      <a:r>
                        <a:rPr sz="1000">
                          <a:solidFill>
                            <a:srgbClr val="585858"/>
                          </a:solidFill>
                          <a:latin typeface="微软雅黑"/>
                          <a:cs typeface="微软雅黑"/>
                        </a:rPr>
                        <a:t>眼</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7620" algn="ctr">
                        <a:lnSpc>
                          <a:spcPts val="900"/>
                        </a:lnSpc>
                      </a:pPr>
                      <a:r>
                        <a:rPr sz="1000">
                          <a:solidFill>
                            <a:srgbClr val="585858"/>
                          </a:solidFill>
                          <a:latin typeface="微软雅黑"/>
                          <a:cs typeface="微软雅黑"/>
                        </a:rPr>
                        <a:t>姿</a:t>
                      </a:r>
                      <a:endParaRPr sz="1000">
                        <a:latin typeface="微软雅黑"/>
                        <a:cs typeface="微软雅黑"/>
                      </a:endParaRPr>
                    </a:p>
                  </a:txBody>
                  <a:tcPr marL="0" marR="0" marT="0" marB="0">
                    <a:lnR w="28575">
                      <a:solidFill>
                        <a:srgbClr val="F38285"/>
                      </a:solidFill>
                      <a:prstDash val="solid"/>
                    </a:lnR>
                  </a:tcPr>
                </a:tc>
                <a:tc>
                  <a:txBody>
                    <a:bodyPr vert="horz" wrap="square"/>
                    <a:lstStyle/>
                    <a:p>
                      <a:pPr marR="6985" algn="ctr">
                        <a:lnSpc>
                          <a:spcPts val="900"/>
                        </a:lnSpc>
                      </a:pPr>
                      <a:r>
                        <a:rPr sz="1000">
                          <a:solidFill>
                            <a:srgbClr val="585858"/>
                          </a:solidFill>
                          <a:latin typeface="微软雅黑"/>
                          <a:cs typeface="微软雅黑"/>
                        </a:rPr>
                        <a:t>食</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2384" algn="ctr">
                        <a:lnSpc>
                          <a:spcPts val="900"/>
                        </a:lnSpc>
                      </a:pPr>
                      <a:r>
                        <a:rPr sz="1000">
                          <a:solidFill>
                            <a:srgbClr val="585858"/>
                          </a:solidFill>
                          <a:latin typeface="微软雅黑"/>
                          <a:cs typeface="微软雅黑"/>
                        </a:rPr>
                        <a:t>洁</a:t>
                      </a:r>
                      <a:endParaRPr sz="1000">
                        <a:latin typeface="微软雅黑"/>
                        <a:cs typeface="微软雅黑"/>
                      </a:endParaRPr>
                    </a:p>
                  </a:txBody>
                  <a:tcPr marL="0" marR="0" marT="0" marB="0"/>
                </a:tc>
                <a:tc>
                  <a:txBody>
                    <a:bodyPr vert="horz" wrap="square"/>
                    <a:lstStyle/>
                    <a:p>
                      <a:pPr marR="31750" algn="ctr">
                        <a:lnSpc>
                          <a:spcPts val="900"/>
                        </a:lnSpc>
                      </a:pPr>
                      <a:r>
                        <a:rPr sz="1000">
                          <a:solidFill>
                            <a:srgbClr val="585858"/>
                          </a:solidFill>
                          <a:latin typeface="微软雅黑"/>
                          <a:cs typeface="微软雅黑"/>
                        </a:rPr>
                        <a:t>眠</a:t>
                      </a:r>
                      <a:endParaRPr sz="1000">
                        <a:latin typeface="微软雅黑"/>
                        <a:cs typeface="微软雅黑"/>
                      </a:endParaRPr>
                    </a:p>
                  </a:txBody>
                  <a:tcPr marL="0" marR="0" marT="0" marB="0"/>
                </a:tc>
                <a:extLst>
                  <a:ext uri="{0D108BD9-81ED-4DB2-BD59-A6C34878D82A}">
                    <a16:rowId xmlns:a16="http://schemas.microsoft.com/office/drawing/2014/main" val="10002"/>
                  </a:ext>
                </a:extLst>
              </a:tr>
              <a:tr h="126796">
                <a:tc>
                  <a:txBody>
                    <a:bodyPr vert="horz" wrap="square"/>
                    <a:lstStyle/>
                    <a:p>
                      <a:pPr marR="40005" algn="ctr">
                        <a:lnSpc>
                          <a:spcPts val="900"/>
                        </a:lnSpc>
                      </a:pPr>
                      <a:r>
                        <a:rPr sz="1000">
                          <a:solidFill>
                            <a:srgbClr val="585858"/>
                          </a:solidFill>
                          <a:latin typeface="微软雅黑"/>
                          <a:cs typeface="微软雅黑"/>
                        </a:rPr>
                        <a:t>习</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7620" algn="ctr">
                        <a:lnSpc>
                          <a:spcPts val="900"/>
                        </a:lnSpc>
                      </a:pPr>
                      <a:r>
                        <a:rPr sz="1000">
                          <a:solidFill>
                            <a:srgbClr val="585858"/>
                          </a:solidFill>
                          <a:latin typeface="微软雅黑"/>
                          <a:cs typeface="微软雅黑"/>
                        </a:rPr>
                        <a:t>习</a:t>
                      </a:r>
                      <a:endParaRPr sz="1000">
                        <a:latin typeface="微软雅黑"/>
                        <a:cs typeface="微软雅黑"/>
                      </a:endParaRPr>
                    </a:p>
                  </a:txBody>
                  <a:tcPr marL="0" marR="0" marT="0" marB="0">
                    <a:lnR w="28575">
                      <a:solidFill>
                        <a:srgbClr val="F38285"/>
                      </a:solidFill>
                      <a:prstDash val="solid"/>
                    </a:lnR>
                  </a:tcPr>
                </a:tc>
                <a:tc>
                  <a:txBody>
                    <a:bodyPr vert="horz" wrap="square"/>
                    <a:lstStyle/>
                    <a:p>
                      <a:pPr marR="6985" algn="ctr">
                        <a:lnSpc>
                          <a:spcPts val="900"/>
                        </a:lnSpc>
                      </a:pPr>
                      <a:r>
                        <a:rPr sz="1000">
                          <a:solidFill>
                            <a:srgbClr val="585858"/>
                          </a:solidFill>
                          <a:latin typeface="微软雅黑"/>
                          <a:cs typeface="微软雅黑"/>
                        </a:rPr>
                        <a:t>习</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2384" algn="ctr">
                        <a:lnSpc>
                          <a:spcPts val="900"/>
                        </a:lnSpc>
                      </a:pPr>
                      <a:r>
                        <a:rPr sz="1000">
                          <a:solidFill>
                            <a:srgbClr val="585858"/>
                          </a:solidFill>
                          <a:latin typeface="微软雅黑"/>
                          <a:cs typeface="微软雅黑"/>
                        </a:rPr>
                        <a:t>习</a:t>
                      </a:r>
                      <a:endParaRPr sz="1000">
                        <a:latin typeface="微软雅黑"/>
                        <a:cs typeface="微软雅黑"/>
                      </a:endParaRPr>
                    </a:p>
                  </a:txBody>
                  <a:tcPr marL="0" marR="0" marT="0" marB="0"/>
                </a:tc>
                <a:tc>
                  <a:txBody>
                    <a:bodyPr vert="horz" wrap="square"/>
                    <a:lstStyle/>
                    <a:p>
                      <a:pPr marR="31750" algn="ctr">
                        <a:lnSpc>
                          <a:spcPts val="900"/>
                        </a:lnSpc>
                      </a:pPr>
                      <a:r>
                        <a:rPr sz="1000">
                          <a:solidFill>
                            <a:srgbClr val="585858"/>
                          </a:solidFill>
                          <a:latin typeface="微软雅黑"/>
                          <a:cs typeface="微软雅黑"/>
                        </a:rPr>
                        <a:t>习</a:t>
                      </a:r>
                      <a:endParaRPr sz="1000">
                        <a:latin typeface="微软雅黑"/>
                        <a:cs typeface="微软雅黑"/>
                      </a:endParaRPr>
                    </a:p>
                  </a:txBody>
                  <a:tcPr marL="0" marR="0" marT="0" marB="0"/>
                </a:tc>
                <a:extLst>
                  <a:ext uri="{0D108BD9-81ED-4DB2-BD59-A6C34878D82A}">
                    <a16:rowId xmlns:a16="http://schemas.microsoft.com/office/drawing/2014/main" val="10003"/>
                  </a:ext>
                </a:extLst>
              </a:tr>
              <a:tr h="169672">
                <a:tc>
                  <a:txBody>
                    <a:bodyPr vert="horz" wrap="square"/>
                    <a:lstStyle/>
                    <a:p>
                      <a:pPr marR="40005" algn="ctr">
                        <a:lnSpc>
                          <a:spcPts val="1095"/>
                        </a:lnSpc>
                      </a:pPr>
                      <a:r>
                        <a:rPr sz="1000">
                          <a:solidFill>
                            <a:srgbClr val="585858"/>
                          </a:solidFill>
                          <a:latin typeface="微软雅黑"/>
                          <a:cs typeface="微软雅黑"/>
                        </a:rPr>
                        <a:t>惯</a:t>
                      </a:r>
                      <a:endParaRPr sz="1000">
                        <a:latin typeface="微软雅黑"/>
                        <a:cs typeface="微软雅黑"/>
                      </a:endParaRPr>
                    </a:p>
                  </a:txBody>
                  <a:tcPr marL="0" marR="0" marT="0" marB="0">
                    <a:lnL w="28575">
                      <a:solidFill>
                        <a:srgbClr val="F38285"/>
                      </a:solidFill>
                      <a:prstDash val="solid"/>
                    </a:lnL>
                    <a:lnB w="28575">
                      <a:solidFill>
                        <a:srgbClr val="F38285"/>
                      </a:solidFill>
                      <a:prstDash val="solid"/>
                    </a:lnB>
                  </a:tcPr>
                </a:tc>
                <a:tc>
                  <a:txBody>
                    <a:bodyPr vert="horz" wrap="square"/>
                    <a:lstStyle/>
                    <a:p>
                      <a:pPr marR="7620" algn="ctr">
                        <a:lnSpc>
                          <a:spcPts val="1095"/>
                        </a:lnSpc>
                      </a:pPr>
                      <a:r>
                        <a:rPr sz="1000">
                          <a:solidFill>
                            <a:srgbClr val="585858"/>
                          </a:solidFill>
                          <a:latin typeface="微软雅黑"/>
                          <a:cs typeface="微软雅黑"/>
                        </a:rPr>
                        <a:t>惯</a:t>
                      </a:r>
                      <a:endParaRPr sz="1000">
                        <a:latin typeface="微软雅黑"/>
                        <a:cs typeface="微软雅黑"/>
                      </a:endParaRPr>
                    </a:p>
                  </a:txBody>
                  <a:tcPr marL="0" marR="0" marT="0" marB="0">
                    <a:lnR w="28575">
                      <a:solidFill>
                        <a:srgbClr val="F38285"/>
                      </a:solidFill>
                      <a:prstDash val="solid"/>
                    </a:lnR>
                    <a:lnB w="28575">
                      <a:solidFill>
                        <a:srgbClr val="F38285"/>
                      </a:solidFill>
                      <a:prstDash val="solid"/>
                    </a:lnB>
                  </a:tcPr>
                </a:tc>
                <a:tc>
                  <a:txBody>
                    <a:bodyPr vert="horz" wrap="square"/>
                    <a:lstStyle/>
                    <a:p>
                      <a:pPr marR="6985" algn="ctr">
                        <a:lnSpc>
                          <a:spcPts val="1095"/>
                        </a:lnSpc>
                      </a:pPr>
                      <a:r>
                        <a:rPr sz="1000">
                          <a:solidFill>
                            <a:srgbClr val="585858"/>
                          </a:solidFill>
                          <a:latin typeface="微软雅黑"/>
                          <a:cs typeface="微软雅黑"/>
                        </a:rPr>
                        <a:t>惯</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2384" algn="ctr">
                        <a:lnSpc>
                          <a:spcPts val="1095"/>
                        </a:lnSpc>
                      </a:pPr>
                      <a:r>
                        <a:rPr sz="1000">
                          <a:solidFill>
                            <a:srgbClr val="585858"/>
                          </a:solidFill>
                          <a:latin typeface="微软雅黑"/>
                          <a:cs typeface="微软雅黑"/>
                        </a:rPr>
                        <a:t>惯</a:t>
                      </a:r>
                      <a:endParaRPr sz="1000">
                        <a:latin typeface="微软雅黑"/>
                        <a:cs typeface="微软雅黑"/>
                      </a:endParaRPr>
                    </a:p>
                  </a:txBody>
                  <a:tcPr marL="0" marR="0" marT="0" marB="0"/>
                </a:tc>
                <a:tc>
                  <a:txBody>
                    <a:bodyPr vert="horz" wrap="square"/>
                    <a:lstStyle/>
                    <a:p>
                      <a:pPr marR="31750" algn="ctr">
                        <a:lnSpc>
                          <a:spcPts val="1095"/>
                        </a:lnSpc>
                      </a:pPr>
                      <a:r>
                        <a:rPr sz="1000">
                          <a:solidFill>
                            <a:srgbClr val="585858"/>
                          </a:solidFill>
                          <a:latin typeface="微软雅黑"/>
                          <a:cs typeface="微软雅黑"/>
                        </a:rPr>
                        <a:t>惯</a:t>
                      </a:r>
                      <a:endParaRPr sz="1000">
                        <a:latin typeface="微软雅黑"/>
                        <a:cs typeface="微软雅黑"/>
                      </a:endParaRPr>
                    </a:p>
                  </a:txBody>
                  <a:tcPr marL="0" marR="0" marT="0" marB="0"/>
                </a:tc>
                <a:extLst>
                  <a:ext uri="{0D108BD9-81ED-4DB2-BD59-A6C34878D82A}">
                    <a16:rowId xmlns:a16="http://schemas.microsoft.com/office/drawing/2014/main" val="10004"/>
                  </a:ext>
                </a:extLst>
              </a:tr>
            </a:tbl>
          </a:graphicData>
        </a:graphic>
      </p:graphicFrame>
      <p:graphicFrame>
        <p:nvGraphicFramePr>
          <p:cNvPr id="21" name="object 21"/>
          <p:cNvGraphicFramePr>
            <a:graphicFrameLocks noGrp="1"/>
          </p:cNvGraphicFramePr>
          <p:nvPr/>
        </p:nvGraphicFramePr>
        <p:xfrm>
          <a:off x="8182356" y="2788920"/>
          <a:ext cx="3395342" cy="3336034"/>
        </p:xfrm>
        <a:graphic>
          <a:graphicData uri="http://schemas.openxmlformats.org/drawingml/2006/table">
            <a:tbl>
              <a:tblPr firstRow="1" bandRow="1">
                <a:tableStyleId>{2D5ABB26-0587-4C30-8999-92F81FD0307C}</a:tableStyleId>
              </a:tblPr>
              <a:tblGrid>
                <a:gridCol w="692785">
                  <a:extLst>
                    <a:ext uri="{9D8B030D-6E8A-4147-A177-3AD203B41FA5}">
                      <a16:colId xmlns:a16="http://schemas.microsoft.com/office/drawing/2014/main" val="20000"/>
                    </a:ext>
                  </a:extLst>
                </a:gridCol>
                <a:gridCol w="634365">
                  <a:extLst>
                    <a:ext uri="{9D8B030D-6E8A-4147-A177-3AD203B41FA5}">
                      <a16:colId xmlns:a16="http://schemas.microsoft.com/office/drawing/2014/main" val="20001"/>
                    </a:ext>
                  </a:extLst>
                </a:gridCol>
                <a:gridCol w="707389">
                  <a:extLst>
                    <a:ext uri="{9D8B030D-6E8A-4147-A177-3AD203B41FA5}">
                      <a16:colId xmlns:a16="http://schemas.microsoft.com/office/drawing/2014/main" val="20002"/>
                    </a:ext>
                  </a:extLst>
                </a:gridCol>
                <a:gridCol w="680719">
                  <a:extLst>
                    <a:ext uri="{9D8B030D-6E8A-4147-A177-3AD203B41FA5}">
                      <a16:colId xmlns:a16="http://schemas.microsoft.com/office/drawing/2014/main" val="20003"/>
                    </a:ext>
                  </a:extLst>
                </a:gridCol>
                <a:gridCol w="680084">
                  <a:extLst>
                    <a:ext uri="{9D8B030D-6E8A-4147-A177-3AD203B41FA5}">
                      <a16:colId xmlns:a16="http://schemas.microsoft.com/office/drawing/2014/main" val="20004"/>
                    </a:ext>
                  </a:extLst>
                </a:gridCol>
              </a:tblGrid>
              <a:tr h="2687574">
                <a:tc>
                  <a:txBody>
                    <a:bodyPr vert="horz" wrap="square"/>
                    <a:lstStyle/>
                    <a:p>
                      <a:pPr>
                        <a:lnSpc>
                          <a:spcPct val="100000"/>
                        </a:lnSpc>
                        <a:spcBef>
                          <a:spcPts val="50"/>
                        </a:spcBef>
                      </a:pPr>
                      <a:endParaRPr sz="1700">
                        <a:latin typeface="Times New Roman"/>
                        <a:cs typeface="Times New Roman"/>
                      </a:endParaRPr>
                    </a:p>
                    <a:p>
                      <a:pPr marL="187960">
                        <a:lnSpc>
                          <a:spcPct val="100000"/>
                        </a:lnSpc>
                      </a:pPr>
                      <a:r>
                        <a:rPr sz="1000" spc="-5">
                          <a:solidFill>
                            <a:srgbClr val="585858"/>
                          </a:solidFill>
                          <a:latin typeface="微软雅黑"/>
                          <a:cs typeface="微软雅黑"/>
                        </a:rPr>
                        <a:t>59.0%</a:t>
                      </a:r>
                      <a:endParaRPr sz="1000">
                        <a:latin typeface="微软雅黑"/>
                        <a:cs typeface="微软雅黑"/>
                      </a:endParaRPr>
                    </a:p>
                  </a:txBody>
                  <a:tcPr marL="0" marR="0" marT="6350" marB="0">
                    <a:lnL w="28575">
                      <a:solidFill>
                        <a:srgbClr val="F38285"/>
                      </a:solidFill>
                      <a:prstDash val="solid"/>
                    </a:lnL>
                    <a:lnT w="28575">
                      <a:solidFill>
                        <a:srgbClr val="F38285"/>
                      </a:solidFill>
                      <a:prstDash val="solid"/>
                    </a:lnT>
                    <a:lnB w="3175">
                      <a:solidFill>
                        <a:srgbClr val="585858"/>
                      </a:solidFill>
                      <a:prstDash val="solid"/>
                    </a:lnB>
                  </a:tcPr>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10"/>
                        </a:spcBef>
                      </a:pPr>
                      <a:endParaRPr sz="1200">
                        <a:latin typeface="Times New Roman"/>
                        <a:cs typeface="Times New Roman"/>
                      </a:endParaRPr>
                    </a:p>
                    <a:p>
                      <a:pPr marL="8255" algn="ctr">
                        <a:lnSpc>
                          <a:spcPct val="100000"/>
                        </a:lnSpc>
                      </a:pPr>
                      <a:r>
                        <a:rPr sz="1000" spc="-5">
                          <a:solidFill>
                            <a:srgbClr val="585858"/>
                          </a:solidFill>
                          <a:latin typeface="微软雅黑"/>
                          <a:cs typeface="微软雅黑"/>
                        </a:rPr>
                        <a:t>48.3%</a:t>
                      </a:r>
                      <a:endParaRPr sz="1000">
                        <a:latin typeface="微软雅黑"/>
                        <a:cs typeface="微软雅黑"/>
                      </a:endParaRPr>
                    </a:p>
                  </a:txBody>
                  <a:tcPr marL="0" marR="0" marT="0" marB="0">
                    <a:lnR w="28575">
                      <a:solidFill>
                        <a:srgbClr val="F38285"/>
                      </a:solidFill>
                      <a:prstDash val="solid"/>
                    </a:lnR>
                    <a:lnT w="28575">
                      <a:solidFill>
                        <a:srgbClr val="F38285"/>
                      </a:solidFill>
                      <a:prstDash val="solid"/>
                    </a:lnT>
                    <a:lnB w="3175">
                      <a:solidFill>
                        <a:srgbClr val="585858"/>
                      </a:solidFill>
                      <a:prstDash val="solid"/>
                    </a:lnB>
                  </a:tcPr>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45"/>
                        </a:spcBef>
                      </a:pPr>
                      <a:endParaRPr sz="1200">
                        <a:latin typeface="Times New Roman"/>
                        <a:cs typeface="Times New Roman"/>
                      </a:endParaRPr>
                    </a:p>
                    <a:p>
                      <a:pPr marL="26670" algn="ctr">
                        <a:lnSpc>
                          <a:spcPct val="100000"/>
                        </a:lnSpc>
                      </a:pPr>
                      <a:r>
                        <a:rPr sz="1000" spc="-5">
                          <a:solidFill>
                            <a:srgbClr val="585858"/>
                          </a:solidFill>
                          <a:latin typeface="微软雅黑"/>
                          <a:cs typeface="微软雅黑"/>
                        </a:rPr>
                        <a:t>41.5%</a:t>
                      </a:r>
                      <a:endParaRPr sz="1000">
                        <a:latin typeface="微软雅黑"/>
                        <a:cs typeface="微软雅黑"/>
                      </a:endParaRPr>
                    </a:p>
                  </a:txBody>
                  <a:tcPr marL="0" marR="0" marT="0" marB="0">
                    <a:lnL w="28575">
                      <a:solidFill>
                        <a:srgbClr val="F38285"/>
                      </a:solidFill>
                      <a:prstDash val="solid"/>
                    </a:lnL>
                    <a:lnB w="3175">
                      <a:solidFill>
                        <a:srgbClr val="585858"/>
                      </a:solidFill>
                      <a:prstDash val="solid"/>
                    </a:lnB>
                  </a:tcPr>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45"/>
                        </a:spcBef>
                      </a:pPr>
                      <a:endParaRPr sz="1450">
                        <a:latin typeface="Times New Roman"/>
                        <a:cs typeface="Times New Roman"/>
                      </a:endParaRPr>
                    </a:p>
                    <a:p>
                      <a:pPr algn="ctr">
                        <a:lnSpc>
                          <a:spcPct val="100000"/>
                        </a:lnSpc>
                      </a:pPr>
                      <a:r>
                        <a:rPr sz="1000" spc="-5">
                          <a:solidFill>
                            <a:srgbClr val="585858"/>
                          </a:solidFill>
                          <a:latin typeface="微软雅黑"/>
                          <a:cs typeface="微软雅黑"/>
                        </a:rPr>
                        <a:t>40.5%</a:t>
                      </a:r>
                      <a:endParaRPr sz="1000">
                        <a:latin typeface="微软雅黑"/>
                        <a:cs typeface="微软雅黑"/>
                      </a:endParaRPr>
                    </a:p>
                  </a:txBody>
                  <a:tcPr marL="0" marR="0" marT="0" marB="0">
                    <a:lnB w="3175">
                      <a:solidFill>
                        <a:srgbClr val="585858"/>
                      </a:solidFill>
                      <a:prstDash val="solid"/>
                    </a:lnB>
                  </a:tcPr>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marL="635" algn="ctr">
                        <a:lnSpc>
                          <a:spcPct val="100000"/>
                        </a:lnSpc>
                        <a:spcBef>
                          <a:spcPts val="935"/>
                        </a:spcBef>
                      </a:pPr>
                      <a:r>
                        <a:rPr sz="1000" spc="-5">
                          <a:solidFill>
                            <a:srgbClr val="585858"/>
                          </a:solidFill>
                          <a:latin typeface="微软雅黑"/>
                          <a:cs typeface="微软雅黑"/>
                        </a:rPr>
                        <a:t>32.8%</a:t>
                      </a:r>
                      <a:endParaRPr sz="1000">
                        <a:latin typeface="微软雅黑"/>
                        <a:cs typeface="微软雅黑"/>
                      </a:endParaRPr>
                    </a:p>
                  </a:txBody>
                  <a:tcPr marL="0" marR="0" marT="0" marB="0">
                    <a:lnB w="3175">
                      <a:solidFill>
                        <a:srgbClr val="585858"/>
                      </a:solidFill>
                      <a:prstDash val="solid"/>
                    </a:lnB>
                  </a:tcPr>
                </a:tc>
                <a:extLst>
                  <a:ext uri="{0D108BD9-81ED-4DB2-BD59-A6C34878D82A}">
                    <a16:rowId xmlns:a16="http://schemas.microsoft.com/office/drawing/2014/main" val="10000"/>
                  </a:ext>
                </a:extLst>
              </a:tr>
              <a:tr h="225196">
                <a:tc>
                  <a:txBody>
                    <a:bodyPr vert="horz" wrap="square"/>
                    <a:lstStyle/>
                    <a:p>
                      <a:pPr marR="59690" algn="ctr">
                        <a:lnSpc>
                          <a:spcPts val="1005"/>
                        </a:lnSpc>
                        <a:spcBef>
                          <a:spcPts val="670"/>
                        </a:spcBef>
                      </a:pPr>
                      <a:r>
                        <a:rPr sz="1000">
                          <a:solidFill>
                            <a:srgbClr val="585858"/>
                          </a:solidFill>
                          <a:latin typeface="微软雅黑"/>
                          <a:cs typeface="微软雅黑"/>
                        </a:rPr>
                        <a:t>用</a:t>
                      </a:r>
                      <a:endParaRPr sz="1000">
                        <a:latin typeface="微软雅黑"/>
                        <a:cs typeface="微软雅黑"/>
                      </a:endParaRPr>
                    </a:p>
                  </a:txBody>
                  <a:tcPr marL="0" marR="0" marT="85090" marB="0">
                    <a:lnL w="28575">
                      <a:solidFill>
                        <a:srgbClr val="F38285"/>
                      </a:solidFill>
                      <a:prstDash val="solid"/>
                    </a:lnL>
                    <a:lnT w="3175">
                      <a:solidFill>
                        <a:srgbClr val="585858"/>
                      </a:solidFill>
                      <a:prstDash val="solid"/>
                    </a:lnT>
                  </a:tcPr>
                </a:tc>
                <a:tc>
                  <a:txBody>
                    <a:bodyPr vert="horz" wrap="square"/>
                    <a:lstStyle/>
                    <a:p>
                      <a:pPr marR="24765" algn="ctr">
                        <a:lnSpc>
                          <a:spcPts val="1005"/>
                        </a:lnSpc>
                        <a:spcBef>
                          <a:spcPts val="670"/>
                        </a:spcBef>
                      </a:pPr>
                      <a:r>
                        <a:rPr sz="1000">
                          <a:solidFill>
                            <a:srgbClr val="585858"/>
                          </a:solidFill>
                          <a:latin typeface="微软雅黑"/>
                          <a:cs typeface="微软雅黑"/>
                        </a:rPr>
                        <a:t>坐</a:t>
                      </a:r>
                      <a:endParaRPr sz="1000">
                        <a:latin typeface="微软雅黑"/>
                        <a:cs typeface="微软雅黑"/>
                      </a:endParaRPr>
                    </a:p>
                  </a:txBody>
                  <a:tcPr marL="0" marR="0" marT="85090" marB="0">
                    <a:lnR w="28575">
                      <a:solidFill>
                        <a:srgbClr val="F38285"/>
                      </a:solidFill>
                      <a:prstDash val="solid"/>
                    </a:lnR>
                    <a:lnT w="3175">
                      <a:solidFill>
                        <a:srgbClr val="585858"/>
                      </a:solidFill>
                      <a:prstDash val="solid"/>
                    </a:lnT>
                  </a:tcPr>
                </a:tc>
                <a:tc>
                  <a:txBody>
                    <a:bodyPr vert="horz" wrap="square"/>
                    <a:lstStyle/>
                    <a:p>
                      <a:pPr marR="5080" algn="ctr">
                        <a:lnSpc>
                          <a:spcPts val="1005"/>
                        </a:lnSpc>
                        <a:spcBef>
                          <a:spcPts val="670"/>
                        </a:spcBef>
                      </a:pPr>
                      <a:r>
                        <a:rPr sz="1000">
                          <a:solidFill>
                            <a:srgbClr val="585858"/>
                          </a:solidFill>
                          <a:latin typeface="微软雅黑"/>
                          <a:cs typeface="微软雅黑"/>
                        </a:rPr>
                        <a:t>睡</a:t>
                      </a:r>
                      <a:endParaRPr sz="1000">
                        <a:latin typeface="微软雅黑"/>
                        <a:cs typeface="微软雅黑"/>
                      </a:endParaRPr>
                    </a:p>
                  </a:txBody>
                  <a:tcPr marL="0" marR="0" marT="85090" marB="0">
                    <a:lnL w="28575">
                      <a:solidFill>
                        <a:srgbClr val="F38285"/>
                      </a:solidFill>
                      <a:prstDash val="solid"/>
                    </a:lnL>
                    <a:lnT w="3175">
                      <a:solidFill>
                        <a:srgbClr val="585858"/>
                      </a:solidFill>
                      <a:prstDash val="solid"/>
                    </a:lnT>
                  </a:tcPr>
                </a:tc>
                <a:tc>
                  <a:txBody>
                    <a:bodyPr vert="horz" wrap="square"/>
                    <a:lstStyle/>
                    <a:p>
                      <a:pPr marR="31750" algn="ctr">
                        <a:lnSpc>
                          <a:spcPts val="1005"/>
                        </a:lnSpc>
                        <a:spcBef>
                          <a:spcPts val="670"/>
                        </a:spcBef>
                      </a:pPr>
                      <a:r>
                        <a:rPr sz="1000">
                          <a:solidFill>
                            <a:srgbClr val="585858"/>
                          </a:solidFill>
                          <a:latin typeface="微软雅黑"/>
                          <a:cs typeface="微软雅黑"/>
                        </a:rPr>
                        <a:t>饮</a:t>
                      </a:r>
                      <a:endParaRPr sz="1000">
                        <a:latin typeface="微软雅黑"/>
                        <a:cs typeface="微软雅黑"/>
                      </a:endParaRPr>
                    </a:p>
                  </a:txBody>
                  <a:tcPr marL="0" marR="0" marT="85090" marB="0">
                    <a:lnT w="3175">
                      <a:solidFill>
                        <a:srgbClr val="585858"/>
                      </a:solidFill>
                      <a:prstDash val="solid"/>
                    </a:lnT>
                  </a:tcPr>
                </a:tc>
                <a:tc>
                  <a:txBody>
                    <a:bodyPr vert="horz" wrap="square"/>
                    <a:lstStyle/>
                    <a:p>
                      <a:pPr marR="31750" algn="ctr">
                        <a:lnSpc>
                          <a:spcPts val="1005"/>
                        </a:lnSpc>
                        <a:spcBef>
                          <a:spcPts val="670"/>
                        </a:spcBef>
                      </a:pPr>
                      <a:r>
                        <a:rPr sz="1000">
                          <a:solidFill>
                            <a:srgbClr val="585858"/>
                          </a:solidFill>
                          <a:latin typeface="微软雅黑"/>
                          <a:cs typeface="微软雅黑"/>
                        </a:rPr>
                        <a:t>整</a:t>
                      </a:r>
                      <a:endParaRPr sz="1000">
                        <a:latin typeface="微软雅黑"/>
                        <a:cs typeface="微软雅黑"/>
                      </a:endParaRPr>
                    </a:p>
                  </a:txBody>
                  <a:tcPr marL="0" marR="0" marT="85090" marB="0">
                    <a:lnT w="3175">
                      <a:solidFill>
                        <a:srgbClr val="585858"/>
                      </a:solidFill>
                      <a:prstDash val="solid"/>
                    </a:lnT>
                  </a:tcPr>
                </a:tc>
                <a:extLst>
                  <a:ext uri="{0D108BD9-81ED-4DB2-BD59-A6C34878D82A}">
                    <a16:rowId xmlns:a16="http://schemas.microsoft.com/office/drawing/2014/main" val="10001"/>
                  </a:ext>
                </a:extLst>
              </a:tr>
              <a:tr h="126796">
                <a:tc>
                  <a:txBody>
                    <a:bodyPr vert="horz" wrap="square"/>
                    <a:lstStyle/>
                    <a:p>
                      <a:pPr marR="59690" algn="ctr">
                        <a:lnSpc>
                          <a:spcPts val="900"/>
                        </a:lnSpc>
                      </a:pPr>
                      <a:r>
                        <a:rPr sz="1000">
                          <a:solidFill>
                            <a:srgbClr val="585858"/>
                          </a:solidFill>
                          <a:latin typeface="微软雅黑"/>
                          <a:cs typeface="微软雅黑"/>
                        </a:rPr>
                        <a:t>眼</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24765" algn="ctr">
                        <a:lnSpc>
                          <a:spcPts val="900"/>
                        </a:lnSpc>
                      </a:pPr>
                      <a:r>
                        <a:rPr sz="1000">
                          <a:solidFill>
                            <a:srgbClr val="585858"/>
                          </a:solidFill>
                          <a:latin typeface="微软雅黑"/>
                          <a:cs typeface="微软雅黑"/>
                        </a:rPr>
                        <a:t>姿</a:t>
                      </a:r>
                      <a:endParaRPr sz="1000">
                        <a:latin typeface="微软雅黑"/>
                        <a:cs typeface="微软雅黑"/>
                      </a:endParaRPr>
                    </a:p>
                  </a:txBody>
                  <a:tcPr marL="0" marR="0" marT="0" marB="0">
                    <a:lnR w="28575">
                      <a:solidFill>
                        <a:srgbClr val="F38285"/>
                      </a:solidFill>
                      <a:prstDash val="solid"/>
                    </a:lnR>
                  </a:tcPr>
                </a:tc>
                <a:tc>
                  <a:txBody>
                    <a:bodyPr vert="horz" wrap="square"/>
                    <a:lstStyle/>
                    <a:p>
                      <a:pPr marR="5080" algn="ctr">
                        <a:lnSpc>
                          <a:spcPts val="900"/>
                        </a:lnSpc>
                      </a:pPr>
                      <a:r>
                        <a:rPr sz="1000">
                          <a:solidFill>
                            <a:srgbClr val="585858"/>
                          </a:solidFill>
                          <a:latin typeface="微软雅黑"/>
                          <a:cs typeface="微软雅黑"/>
                        </a:rPr>
                        <a:t>眠</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750" algn="ctr">
                        <a:lnSpc>
                          <a:spcPts val="900"/>
                        </a:lnSpc>
                      </a:pPr>
                      <a:r>
                        <a:rPr sz="1000">
                          <a:solidFill>
                            <a:srgbClr val="585858"/>
                          </a:solidFill>
                          <a:latin typeface="微软雅黑"/>
                          <a:cs typeface="微软雅黑"/>
                        </a:rPr>
                        <a:t>食</a:t>
                      </a:r>
                      <a:endParaRPr sz="1000">
                        <a:latin typeface="微软雅黑"/>
                        <a:cs typeface="微软雅黑"/>
                      </a:endParaRPr>
                    </a:p>
                  </a:txBody>
                  <a:tcPr marL="0" marR="0" marT="0" marB="0"/>
                </a:tc>
                <a:tc>
                  <a:txBody>
                    <a:bodyPr vert="horz" wrap="square"/>
                    <a:lstStyle/>
                    <a:p>
                      <a:pPr marR="31750" algn="ctr">
                        <a:lnSpc>
                          <a:spcPts val="900"/>
                        </a:lnSpc>
                      </a:pPr>
                      <a:r>
                        <a:rPr sz="1000">
                          <a:solidFill>
                            <a:srgbClr val="585858"/>
                          </a:solidFill>
                          <a:latin typeface="微软雅黑"/>
                          <a:cs typeface="微软雅黑"/>
                        </a:rPr>
                        <a:t>洁</a:t>
                      </a:r>
                      <a:endParaRPr sz="1000">
                        <a:latin typeface="微软雅黑"/>
                        <a:cs typeface="微软雅黑"/>
                      </a:endParaRPr>
                    </a:p>
                  </a:txBody>
                  <a:tcPr marL="0" marR="0" marT="0" marB="0"/>
                </a:tc>
                <a:extLst>
                  <a:ext uri="{0D108BD9-81ED-4DB2-BD59-A6C34878D82A}">
                    <a16:rowId xmlns:a16="http://schemas.microsoft.com/office/drawing/2014/main" val="10002"/>
                  </a:ext>
                </a:extLst>
              </a:tr>
              <a:tr h="126796">
                <a:tc>
                  <a:txBody>
                    <a:bodyPr vert="horz" wrap="square"/>
                    <a:lstStyle/>
                    <a:p>
                      <a:pPr marR="59690" algn="ctr">
                        <a:lnSpc>
                          <a:spcPts val="900"/>
                        </a:lnSpc>
                      </a:pPr>
                      <a:r>
                        <a:rPr sz="1000">
                          <a:solidFill>
                            <a:srgbClr val="585858"/>
                          </a:solidFill>
                          <a:latin typeface="微软雅黑"/>
                          <a:cs typeface="微软雅黑"/>
                        </a:rPr>
                        <a:t>习</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24765" algn="ctr">
                        <a:lnSpc>
                          <a:spcPts val="900"/>
                        </a:lnSpc>
                      </a:pPr>
                      <a:r>
                        <a:rPr sz="1000">
                          <a:solidFill>
                            <a:srgbClr val="585858"/>
                          </a:solidFill>
                          <a:latin typeface="微软雅黑"/>
                          <a:cs typeface="微软雅黑"/>
                        </a:rPr>
                        <a:t>习</a:t>
                      </a:r>
                      <a:endParaRPr sz="1000">
                        <a:latin typeface="微软雅黑"/>
                        <a:cs typeface="微软雅黑"/>
                      </a:endParaRPr>
                    </a:p>
                  </a:txBody>
                  <a:tcPr marL="0" marR="0" marT="0" marB="0">
                    <a:lnR w="28575">
                      <a:solidFill>
                        <a:srgbClr val="F38285"/>
                      </a:solidFill>
                      <a:prstDash val="solid"/>
                    </a:lnR>
                  </a:tcPr>
                </a:tc>
                <a:tc>
                  <a:txBody>
                    <a:bodyPr vert="horz" wrap="square"/>
                    <a:lstStyle/>
                    <a:p>
                      <a:pPr marR="5080" algn="ctr">
                        <a:lnSpc>
                          <a:spcPts val="900"/>
                        </a:lnSpc>
                      </a:pPr>
                      <a:r>
                        <a:rPr sz="1000">
                          <a:solidFill>
                            <a:srgbClr val="585858"/>
                          </a:solidFill>
                          <a:latin typeface="微软雅黑"/>
                          <a:cs typeface="微软雅黑"/>
                        </a:rPr>
                        <a:t>习</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750" algn="ctr">
                        <a:lnSpc>
                          <a:spcPts val="900"/>
                        </a:lnSpc>
                      </a:pPr>
                      <a:r>
                        <a:rPr sz="1000">
                          <a:solidFill>
                            <a:srgbClr val="585858"/>
                          </a:solidFill>
                          <a:latin typeface="微软雅黑"/>
                          <a:cs typeface="微软雅黑"/>
                        </a:rPr>
                        <a:t>习</a:t>
                      </a:r>
                      <a:endParaRPr sz="1000">
                        <a:latin typeface="微软雅黑"/>
                        <a:cs typeface="微软雅黑"/>
                      </a:endParaRPr>
                    </a:p>
                  </a:txBody>
                  <a:tcPr marL="0" marR="0" marT="0" marB="0"/>
                </a:tc>
                <a:tc>
                  <a:txBody>
                    <a:bodyPr vert="horz" wrap="square"/>
                    <a:lstStyle/>
                    <a:p>
                      <a:pPr marR="31750" algn="ctr">
                        <a:lnSpc>
                          <a:spcPts val="900"/>
                        </a:lnSpc>
                      </a:pPr>
                      <a:r>
                        <a:rPr sz="1000">
                          <a:solidFill>
                            <a:srgbClr val="585858"/>
                          </a:solidFill>
                          <a:latin typeface="微软雅黑"/>
                          <a:cs typeface="微软雅黑"/>
                        </a:rPr>
                        <a:t>习</a:t>
                      </a:r>
                      <a:endParaRPr sz="1000">
                        <a:latin typeface="微软雅黑"/>
                        <a:cs typeface="微软雅黑"/>
                      </a:endParaRPr>
                    </a:p>
                  </a:txBody>
                  <a:tcPr marL="0" marR="0" marT="0" marB="0"/>
                </a:tc>
                <a:extLst>
                  <a:ext uri="{0D108BD9-81ED-4DB2-BD59-A6C34878D82A}">
                    <a16:rowId xmlns:a16="http://schemas.microsoft.com/office/drawing/2014/main" val="10003"/>
                  </a:ext>
                </a:extLst>
              </a:tr>
              <a:tr h="169672">
                <a:tc>
                  <a:txBody>
                    <a:bodyPr vert="horz" wrap="square"/>
                    <a:lstStyle/>
                    <a:p>
                      <a:pPr marR="59690" algn="ctr">
                        <a:lnSpc>
                          <a:spcPts val="1095"/>
                        </a:lnSpc>
                      </a:pPr>
                      <a:r>
                        <a:rPr sz="1000">
                          <a:solidFill>
                            <a:srgbClr val="585858"/>
                          </a:solidFill>
                          <a:latin typeface="微软雅黑"/>
                          <a:cs typeface="微软雅黑"/>
                        </a:rPr>
                        <a:t>惯</a:t>
                      </a:r>
                      <a:endParaRPr sz="1000">
                        <a:latin typeface="微软雅黑"/>
                        <a:cs typeface="微软雅黑"/>
                      </a:endParaRPr>
                    </a:p>
                  </a:txBody>
                  <a:tcPr marL="0" marR="0" marT="0" marB="0">
                    <a:lnL w="28575">
                      <a:solidFill>
                        <a:srgbClr val="F38285"/>
                      </a:solidFill>
                      <a:prstDash val="solid"/>
                    </a:lnL>
                    <a:lnB w="28575">
                      <a:solidFill>
                        <a:srgbClr val="F38285"/>
                      </a:solidFill>
                      <a:prstDash val="solid"/>
                    </a:lnB>
                  </a:tcPr>
                </a:tc>
                <a:tc>
                  <a:txBody>
                    <a:bodyPr vert="horz" wrap="square"/>
                    <a:lstStyle/>
                    <a:p>
                      <a:pPr marR="24765" algn="ctr">
                        <a:lnSpc>
                          <a:spcPts val="1095"/>
                        </a:lnSpc>
                      </a:pPr>
                      <a:r>
                        <a:rPr sz="1000">
                          <a:solidFill>
                            <a:srgbClr val="585858"/>
                          </a:solidFill>
                          <a:latin typeface="微软雅黑"/>
                          <a:cs typeface="微软雅黑"/>
                        </a:rPr>
                        <a:t>惯</a:t>
                      </a:r>
                      <a:endParaRPr sz="1000">
                        <a:latin typeface="微软雅黑"/>
                        <a:cs typeface="微软雅黑"/>
                      </a:endParaRPr>
                    </a:p>
                  </a:txBody>
                  <a:tcPr marL="0" marR="0" marT="0" marB="0">
                    <a:lnR w="28575">
                      <a:solidFill>
                        <a:srgbClr val="F38285"/>
                      </a:solidFill>
                      <a:prstDash val="solid"/>
                    </a:lnR>
                    <a:lnB w="28575">
                      <a:solidFill>
                        <a:srgbClr val="F38285"/>
                      </a:solidFill>
                      <a:prstDash val="solid"/>
                    </a:lnB>
                  </a:tcPr>
                </a:tc>
                <a:tc>
                  <a:txBody>
                    <a:bodyPr vert="horz" wrap="square"/>
                    <a:lstStyle/>
                    <a:p>
                      <a:pPr marR="5080" algn="ctr">
                        <a:lnSpc>
                          <a:spcPts val="1095"/>
                        </a:lnSpc>
                      </a:pPr>
                      <a:r>
                        <a:rPr sz="1000">
                          <a:solidFill>
                            <a:srgbClr val="585858"/>
                          </a:solidFill>
                          <a:latin typeface="微软雅黑"/>
                          <a:cs typeface="微软雅黑"/>
                        </a:rPr>
                        <a:t>惯</a:t>
                      </a:r>
                      <a:endParaRPr sz="1000">
                        <a:latin typeface="微软雅黑"/>
                        <a:cs typeface="微软雅黑"/>
                      </a:endParaRPr>
                    </a:p>
                  </a:txBody>
                  <a:tcPr marL="0" marR="0" marT="0" marB="0">
                    <a:lnL w="28575">
                      <a:solidFill>
                        <a:srgbClr val="F38285"/>
                      </a:solidFill>
                      <a:prstDash val="solid"/>
                    </a:lnL>
                  </a:tcPr>
                </a:tc>
                <a:tc>
                  <a:txBody>
                    <a:bodyPr vert="horz" wrap="square"/>
                    <a:lstStyle/>
                    <a:p>
                      <a:pPr marR="31750" algn="ctr">
                        <a:lnSpc>
                          <a:spcPts val="1095"/>
                        </a:lnSpc>
                      </a:pPr>
                      <a:r>
                        <a:rPr sz="1000">
                          <a:solidFill>
                            <a:srgbClr val="585858"/>
                          </a:solidFill>
                          <a:latin typeface="微软雅黑"/>
                          <a:cs typeface="微软雅黑"/>
                        </a:rPr>
                        <a:t>惯</a:t>
                      </a:r>
                      <a:endParaRPr sz="1000">
                        <a:latin typeface="微软雅黑"/>
                        <a:cs typeface="微软雅黑"/>
                      </a:endParaRPr>
                    </a:p>
                  </a:txBody>
                  <a:tcPr marL="0" marR="0" marT="0" marB="0"/>
                </a:tc>
                <a:tc>
                  <a:txBody>
                    <a:bodyPr vert="horz" wrap="square"/>
                    <a:lstStyle/>
                    <a:p>
                      <a:pPr marR="31750" algn="ctr">
                        <a:lnSpc>
                          <a:spcPts val="1095"/>
                        </a:lnSpc>
                      </a:pPr>
                      <a:r>
                        <a:rPr sz="1000">
                          <a:solidFill>
                            <a:srgbClr val="585858"/>
                          </a:solidFill>
                          <a:latin typeface="微软雅黑"/>
                          <a:cs typeface="微软雅黑"/>
                        </a:rPr>
                        <a:t>惯</a:t>
                      </a:r>
                      <a:endParaRPr sz="1000">
                        <a:latin typeface="微软雅黑"/>
                        <a:cs typeface="微软雅黑"/>
                      </a:endParaRPr>
                    </a:p>
                  </a:txBody>
                  <a:tcPr marL="0" marR="0" marT="0" marB="0"/>
                </a:tc>
                <a:extLst>
                  <a:ext uri="{0D108BD9-81ED-4DB2-BD59-A6C34878D82A}">
                    <a16:rowId xmlns:a16="http://schemas.microsoft.com/office/drawing/2014/main" val="10004"/>
                  </a:ext>
                </a:extLst>
              </a:tr>
            </a:tbl>
          </a:graphicData>
        </a:graphic>
      </p:graphicFrame>
      <p:sp>
        <p:nvSpPr>
          <p:cNvPr id="22" name="object 22"/>
          <p:cNvSpPr txBox="1"/>
          <p:nvPr/>
        </p:nvSpPr>
        <p:spPr>
          <a:xfrm>
            <a:off x="526795" y="1061720"/>
            <a:ext cx="10998200" cy="12452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与身心健康一致，家长多在孩子的用眼习惯和坐姿习惯方面存在更明显的痛点</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与家长在孩子视力、脊柱等身心健康方面的痛点非常一致，在儿童的生活习惯方面，各年龄段家长在孩子的用眼和坐姿习惯方面表现出明显的担忧；而相对幼儿园幼</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儿和小学生来说，中学生课业压力更大、平时睡眠时间更晚，所以中学生家长也表现出对孩子睡眠习惯的明显担忧。</a:t>
            </a:r>
            <a:endParaRPr sz="1200">
              <a:latin typeface="微软雅黑"/>
              <a:cs typeface="微软雅黑"/>
            </a:endParaRPr>
          </a:p>
          <a:p>
            <a:pPr marL="4323080">
              <a:lnSpc>
                <a:spcPct val="100000"/>
              </a:lnSpc>
              <a:spcBef>
                <a:spcPts val="590"/>
              </a:spcBef>
            </a:pPr>
            <a:r>
              <a:rPr sz="1400" b="1">
                <a:solidFill>
                  <a:srgbClr val="404040"/>
                </a:solidFill>
                <a:latin typeface="微软雅黑"/>
                <a:cs typeface="微软雅黑"/>
              </a:rPr>
              <a:t>家长在孩子生活习惯方</a:t>
            </a:r>
            <a:r>
              <a:rPr sz="1400" b="1" spc="-15">
                <a:solidFill>
                  <a:srgbClr val="404040"/>
                </a:solidFill>
                <a:latin typeface="微软雅黑"/>
                <a:cs typeface="微软雅黑"/>
              </a:rPr>
              <a:t>面</a:t>
            </a:r>
            <a:r>
              <a:rPr sz="1400" b="1">
                <a:solidFill>
                  <a:srgbClr val="404040"/>
                </a:solidFill>
                <a:latin typeface="微软雅黑"/>
                <a:cs typeface="微软雅黑"/>
              </a:rPr>
              <a:t>的痛点</a:t>
            </a:r>
            <a:endParaRPr sz="1400">
              <a:latin typeface="微软雅黑"/>
              <a:cs typeface="微软雅黑"/>
            </a:endParaRPr>
          </a:p>
        </p:txBody>
      </p:sp>
      <p:sp>
        <p:nvSpPr>
          <p:cNvPr id="23" name="object 23"/>
          <p:cNvSpPr txBox="1"/>
          <p:nvPr/>
        </p:nvSpPr>
        <p:spPr>
          <a:xfrm>
            <a:off x="1845055" y="2573528"/>
            <a:ext cx="119634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3-</a:t>
            </a:r>
            <a:r>
              <a:rPr sz="1200" b="1" spc="5">
                <a:solidFill>
                  <a:srgbClr val="585858"/>
                </a:solidFill>
                <a:latin typeface="微软雅黑"/>
                <a:cs typeface="微软雅黑"/>
              </a:rPr>
              <a:t>6</a:t>
            </a:r>
            <a:r>
              <a:rPr sz="1200" b="1">
                <a:solidFill>
                  <a:srgbClr val="585858"/>
                </a:solidFill>
                <a:latin typeface="微软雅黑"/>
                <a:cs typeface="微软雅黑"/>
              </a:rPr>
              <a:t>岁（幼儿园）</a:t>
            </a:r>
            <a:endParaRPr sz="1200">
              <a:latin typeface="微软雅黑"/>
              <a:cs typeface="微软雅黑"/>
            </a:endParaRPr>
          </a:p>
        </p:txBody>
      </p:sp>
      <p:sp>
        <p:nvSpPr>
          <p:cNvPr id="24" name="object 24"/>
          <p:cNvSpPr txBox="1"/>
          <p:nvPr/>
        </p:nvSpPr>
        <p:spPr>
          <a:xfrm>
            <a:off x="5504179" y="2573528"/>
            <a:ext cx="113792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6-12岁（小学）</a:t>
            </a:r>
            <a:endParaRPr sz="1200">
              <a:latin typeface="微软雅黑"/>
              <a:cs typeface="微软雅黑"/>
            </a:endParaRPr>
          </a:p>
        </p:txBody>
      </p:sp>
      <p:sp>
        <p:nvSpPr>
          <p:cNvPr id="25" name="object 25"/>
          <p:cNvSpPr txBox="1"/>
          <p:nvPr/>
        </p:nvSpPr>
        <p:spPr>
          <a:xfrm>
            <a:off x="9174606" y="2573528"/>
            <a:ext cx="1232535"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12-18岁（中学）</a:t>
            </a:r>
            <a:endParaRPr sz="1200">
              <a:latin typeface="微软雅黑"/>
              <a:cs typeface="微软雅黑"/>
            </a:endParaRPr>
          </a:p>
        </p:txBody>
      </p:sp>
      <p:sp>
        <p:nvSpPr>
          <p:cNvPr id="26" name="object 26"/>
          <p:cNvSpPr txBox="1"/>
          <p:nvPr/>
        </p:nvSpPr>
        <p:spPr>
          <a:xfrm>
            <a:off x="532282" y="6315862"/>
            <a:ext cx="2570480" cy="1479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生活习惯指：孩子在日</a:t>
            </a:r>
            <a:r>
              <a:rPr sz="800" spc="-15">
                <a:solidFill>
                  <a:srgbClr val="7E7E7E"/>
                </a:solidFill>
                <a:latin typeface="微软雅黑"/>
                <a:cs typeface="微软雅黑"/>
              </a:rPr>
              <a:t>常</a:t>
            </a:r>
            <a:r>
              <a:rPr sz="800">
                <a:solidFill>
                  <a:srgbClr val="7E7E7E"/>
                </a:solidFill>
                <a:latin typeface="微软雅黑"/>
                <a:cs typeface="微软雅黑"/>
              </a:rPr>
              <a:t>生活</a:t>
            </a:r>
            <a:r>
              <a:rPr sz="800" spc="-15">
                <a:solidFill>
                  <a:srgbClr val="7E7E7E"/>
                </a:solidFill>
                <a:latin typeface="微软雅黑"/>
                <a:cs typeface="微软雅黑"/>
              </a:rPr>
              <a:t>及</a:t>
            </a:r>
            <a:r>
              <a:rPr sz="800">
                <a:solidFill>
                  <a:srgbClr val="7E7E7E"/>
                </a:solidFill>
                <a:latin typeface="微软雅黑"/>
                <a:cs typeface="微软雅黑"/>
              </a:rPr>
              <a:t>学习</a:t>
            </a:r>
            <a:r>
              <a:rPr sz="800" spc="-15">
                <a:solidFill>
                  <a:srgbClr val="7E7E7E"/>
                </a:solidFill>
                <a:latin typeface="微软雅黑"/>
                <a:cs typeface="微软雅黑"/>
              </a:rPr>
              <a:t>中</a:t>
            </a:r>
            <a:r>
              <a:rPr sz="800">
                <a:solidFill>
                  <a:srgbClr val="7E7E7E"/>
                </a:solidFill>
                <a:latin typeface="微软雅黑"/>
                <a:cs typeface="微软雅黑"/>
              </a:rPr>
              <a:t>固定</a:t>
            </a:r>
            <a:r>
              <a:rPr sz="800" spc="-15">
                <a:solidFill>
                  <a:srgbClr val="7E7E7E"/>
                </a:solidFill>
                <a:latin typeface="微软雅黑"/>
                <a:cs typeface="微软雅黑"/>
              </a:rPr>
              <a:t>的</a:t>
            </a:r>
            <a:r>
              <a:rPr sz="800">
                <a:solidFill>
                  <a:srgbClr val="7E7E7E"/>
                </a:solidFill>
                <a:latin typeface="微软雅黑"/>
                <a:cs typeface="微软雅黑"/>
              </a:rPr>
              <a:t>行为</a:t>
            </a:r>
            <a:r>
              <a:rPr sz="800" spc="-15">
                <a:solidFill>
                  <a:srgbClr val="7E7E7E"/>
                </a:solidFill>
                <a:latin typeface="微软雅黑"/>
                <a:cs typeface="微软雅黑"/>
              </a:rPr>
              <a:t>方</a:t>
            </a:r>
            <a:r>
              <a:rPr sz="800">
                <a:solidFill>
                  <a:srgbClr val="7E7E7E"/>
                </a:solidFill>
                <a:latin typeface="微软雅黑"/>
                <a:cs typeface="微软雅黑"/>
              </a:rPr>
              <a:t>式。</a:t>
            </a:r>
            <a:endParaRPr sz="800">
              <a:latin typeface="微软雅黑"/>
              <a:cs typeface="微软雅黑"/>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7006590" cy="514350"/>
          </a:xfrm>
          <a:prstGeom prst="rect">
            <a:avLst/>
          </a:prstGeom>
        </p:spPr>
        <p:txBody>
          <a:bodyPr vert="horz" wrap="square" lIns="0" tIns="13335" rIns="0" bIns="0" rtlCol="0">
            <a:spAutoFit/>
          </a:bodyPr>
          <a:lstStyle/>
          <a:p>
            <a:pPr marL="12700">
              <a:lnSpc>
                <a:spcPct val="100000"/>
              </a:lnSpc>
              <a:spcBef>
                <a:spcPts val="105"/>
              </a:spcBef>
            </a:pPr>
            <a:r>
              <a:rPr/>
              <a:t>家长的儿童教育痛</a:t>
            </a:r>
            <a:r>
              <a:rPr spc="5"/>
              <a:t>点</a:t>
            </a:r>
            <a:r>
              <a:rPr spc="-5"/>
              <a:t>——</a:t>
            </a:r>
            <a:r>
              <a:rPr spc="5"/>
              <a:t>家长焦虑</a:t>
            </a:r>
            <a:r>
              <a:rPr spc="-20"/>
              <a:t>水</a:t>
            </a:r>
            <a:r>
              <a:rPr spc="5"/>
              <a:t>平</a:t>
            </a:r>
          </a:p>
        </p:txBody>
      </p:sp>
      <p:sp>
        <p:nvSpPr>
          <p:cNvPr id="4" name="object 4"/>
          <p:cNvSpPr txBox="1"/>
          <p:nvPr/>
        </p:nvSpPr>
        <p:spPr>
          <a:xfrm>
            <a:off x="5625465" y="2930728"/>
            <a:ext cx="941705" cy="2089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585858"/>
                </a:solidFill>
                <a:latin typeface="微软雅黑"/>
                <a:cs typeface="微软雅黑"/>
              </a:rPr>
              <a:t>学习状态问题</a:t>
            </a:r>
            <a:endParaRPr sz="1200">
              <a:latin typeface="微软雅黑"/>
              <a:cs typeface="微软雅黑"/>
            </a:endParaRPr>
          </a:p>
        </p:txBody>
      </p:sp>
      <p:sp>
        <p:nvSpPr>
          <p:cNvPr id="5" name="object 5"/>
          <p:cNvSpPr txBox="1"/>
          <p:nvPr/>
        </p:nvSpPr>
        <p:spPr>
          <a:xfrm>
            <a:off x="1848739" y="2930728"/>
            <a:ext cx="939800" cy="2089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spc="-5">
                <a:solidFill>
                  <a:srgbClr val="585858"/>
                </a:solidFill>
                <a:latin typeface="微软雅黑"/>
                <a:cs typeface="微软雅黑"/>
              </a:rPr>
              <a:t>身心健康问题</a:t>
            </a:r>
            <a:endParaRPr sz="1200">
              <a:latin typeface="微软雅黑"/>
              <a:cs typeface="微软雅黑"/>
            </a:endParaRPr>
          </a:p>
        </p:txBody>
      </p:sp>
      <p:sp>
        <p:nvSpPr>
          <p:cNvPr id="6" name="object 6"/>
          <p:cNvSpPr txBox="1"/>
          <p:nvPr/>
        </p:nvSpPr>
        <p:spPr>
          <a:xfrm>
            <a:off x="9402571" y="2930728"/>
            <a:ext cx="939800" cy="2089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spc="-5">
                <a:solidFill>
                  <a:srgbClr val="585858"/>
                </a:solidFill>
                <a:latin typeface="微软雅黑"/>
                <a:cs typeface="微软雅黑"/>
              </a:rPr>
              <a:t>生活习惯问题</a:t>
            </a:r>
            <a:endParaRPr sz="1200">
              <a:latin typeface="微软雅黑"/>
              <a:cs typeface="微软雅黑"/>
            </a:endParaRPr>
          </a:p>
        </p:txBody>
      </p:sp>
      <p:sp>
        <p:nvSpPr>
          <p:cNvPr id="7" name="object 7"/>
          <p:cNvSpPr txBox="1"/>
          <p:nvPr/>
        </p:nvSpPr>
        <p:spPr>
          <a:xfrm>
            <a:off x="526795" y="1061720"/>
            <a:ext cx="10998200" cy="160401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儿童健康成长的道路上问题多多、阻碍重重，家长表现出高水平的焦虑程度</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调研结果显示，儿童在成长过程中，不免在身心健康、学习状态和生活习惯等方面出现种种问题。而受访家长对此普遍表现出较高水平的焦虑程度，在身心健康、学</a:t>
            </a:r>
            <a:endParaRPr sz="1200">
              <a:latin typeface="微软雅黑"/>
              <a:cs typeface="微软雅黑"/>
            </a:endParaRPr>
          </a:p>
          <a:p>
            <a:pPr marL="12700">
              <a:lnSpc>
                <a:spcPct val="100000"/>
              </a:lnSpc>
              <a:spcBef>
                <a:spcPts val="295"/>
              </a:spcBef>
            </a:pPr>
            <a:r>
              <a:rPr sz="1200">
                <a:solidFill>
                  <a:srgbClr val="585858"/>
                </a:solidFill>
                <a:latin typeface="微软雅黑"/>
                <a:cs typeface="微软雅黑"/>
              </a:rPr>
              <a:t>习状态和生活习惯三个评分维度上表现出完全不担忧的家长，分别仅占</a:t>
            </a:r>
            <a:r>
              <a:rPr sz="1200" spc="5">
                <a:solidFill>
                  <a:srgbClr val="585858"/>
                </a:solidFill>
                <a:latin typeface="微软雅黑"/>
                <a:cs typeface="微软雅黑"/>
              </a:rPr>
              <a:t>比</a:t>
            </a:r>
            <a:r>
              <a:rPr sz="1200">
                <a:solidFill>
                  <a:srgbClr val="585858"/>
                </a:solidFill>
                <a:latin typeface="微软雅黑"/>
                <a:cs typeface="微软雅黑"/>
              </a:rPr>
              <a:t>26.4%、</a:t>
            </a:r>
            <a:r>
              <a:rPr sz="1200" spc="-5">
                <a:solidFill>
                  <a:srgbClr val="585858"/>
                </a:solidFill>
                <a:latin typeface="微软雅黑"/>
                <a:cs typeface="微软雅黑"/>
              </a:rPr>
              <a:t>17.3%</a:t>
            </a:r>
            <a:r>
              <a:rPr sz="1200">
                <a:solidFill>
                  <a:srgbClr val="585858"/>
                </a:solidFill>
                <a:latin typeface="微软雅黑"/>
                <a:cs typeface="微软雅黑"/>
              </a:rPr>
              <a:t>和</a:t>
            </a:r>
            <a:r>
              <a:rPr sz="1200" spc="-5">
                <a:solidFill>
                  <a:srgbClr val="585858"/>
                </a:solidFill>
                <a:latin typeface="微软雅黑"/>
                <a:cs typeface="微软雅黑"/>
              </a:rPr>
              <a:t>14.8%</a:t>
            </a:r>
            <a:r>
              <a:rPr sz="1200">
                <a:solidFill>
                  <a:srgbClr val="585858"/>
                </a:solidFill>
                <a:latin typeface="微软雅黑"/>
                <a:cs typeface="微软雅黑"/>
              </a:rPr>
              <a:t>。可见，儿童健康成长的道路上阻碍重重。</a:t>
            </a:r>
            <a:endParaRPr sz="1200">
              <a:latin typeface="微软雅黑"/>
              <a:cs typeface="微软雅黑"/>
            </a:endParaRPr>
          </a:p>
          <a:p>
            <a:pPr>
              <a:lnSpc>
                <a:spcPct val="100000"/>
              </a:lnSpc>
              <a:spcBef>
                <a:spcPts val="5"/>
              </a:spcBef>
            </a:pPr>
            <a:endParaRPr sz="1850">
              <a:latin typeface="微软雅黑"/>
              <a:cs typeface="微软雅黑"/>
            </a:endParaRPr>
          </a:p>
          <a:p>
            <a:pPr marL="142875" algn="ctr">
              <a:lnSpc>
                <a:spcPct val="100000"/>
              </a:lnSpc>
            </a:pPr>
            <a:r>
              <a:rPr sz="1400" b="1">
                <a:solidFill>
                  <a:srgbClr val="404040"/>
                </a:solidFill>
                <a:latin typeface="微软雅黑"/>
                <a:cs typeface="微软雅黑"/>
              </a:rPr>
              <a:t>家长对孩子成长问题的</a:t>
            </a:r>
            <a:r>
              <a:rPr sz="1400" b="1" spc="-15">
                <a:solidFill>
                  <a:srgbClr val="404040"/>
                </a:solidFill>
                <a:latin typeface="微软雅黑"/>
                <a:cs typeface="微软雅黑"/>
              </a:rPr>
              <a:t>焦</a:t>
            </a:r>
            <a:r>
              <a:rPr sz="1400" b="1">
                <a:solidFill>
                  <a:srgbClr val="404040"/>
                </a:solidFill>
                <a:latin typeface="微软雅黑"/>
                <a:cs typeface="微软雅黑"/>
              </a:rPr>
              <a:t>虑程度</a:t>
            </a:r>
            <a:endParaRPr sz="1400">
              <a:latin typeface="微软雅黑"/>
              <a:cs typeface="微软雅黑"/>
            </a:endParaRPr>
          </a:p>
        </p:txBody>
      </p:sp>
      <p:sp>
        <p:nvSpPr>
          <p:cNvPr id="8" name="object 8"/>
          <p:cNvSpPr/>
          <p:nvPr/>
        </p:nvSpPr>
        <p:spPr>
          <a:xfrm>
            <a:off x="2318639" y="3698875"/>
            <a:ext cx="309245" cy="725805"/>
          </a:xfrm>
          <a:custGeom>
            <a:rect l="l" t="t" r="r" b="b"/>
            <a:pathLst>
              <a:path w="309244" h="725804">
                <a:moveTo>
                  <a:pt x="0" y="0"/>
                </a:moveTo>
                <a:lnTo>
                  <a:pt x="0" y="725297"/>
                </a:lnTo>
                <a:lnTo>
                  <a:pt x="308737" y="68961"/>
                </a:lnTo>
                <a:lnTo>
                  <a:pt x="259762" y="48065"/>
                </a:lnTo>
                <a:lnTo>
                  <a:pt x="209502" y="30875"/>
                </a:lnTo>
                <a:lnTo>
                  <a:pt x="158178" y="17430"/>
                </a:lnTo>
                <a:lnTo>
                  <a:pt x="106007" y="7775"/>
                </a:lnTo>
                <a:lnTo>
                  <a:pt x="53208" y="1950"/>
                </a:lnTo>
                <a:lnTo>
                  <a:pt x="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2318639" y="3767835"/>
            <a:ext cx="725170" cy="818515"/>
          </a:xfrm>
          <a:custGeom>
            <a:rect l="l" t="t" r="r" b="b"/>
            <a:pathLst>
              <a:path w="725169" h="818514">
                <a:moveTo>
                  <a:pt x="308737" y="0"/>
                </a:moveTo>
                <a:lnTo>
                  <a:pt x="0" y="656336"/>
                </a:lnTo>
                <a:lnTo>
                  <a:pt x="707009" y="818261"/>
                </a:lnTo>
                <a:lnTo>
                  <a:pt x="716242" y="770730"/>
                </a:lnTo>
                <a:lnTo>
                  <a:pt x="722249" y="723222"/>
                </a:lnTo>
                <a:lnTo>
                  <a:pt x="725095" y="675869"/>
                </a:lnTo>
                <a:lnTo>
                  <a:pt x="724843" y="628802"/>
                </a:lnTo>
                <a:lnTo>
                  <a:pt x="721558" y="582152"/>
                </a:lnTo>
                <a:lnTo>
                  <a:pt x="715303" y="536052"/>
                </a:lnTo>
                <a:lnTo>
                  <a:pt x="706143" y="490633"/>
                </a:lnTo>
                <a:lnTo>
                  <a:pt x="694142" y="446027"/>
                </a:lnTo>
                <a:lnTo>
                  <a:pt x="679363" y="402365"/>
                </a:lnTo>
                <a:lnTo>
                  <a:pt x="661872" y="359779"/>
                </a:lnTo>
                <a:lnTo>
                  <a:pt x="641731" y="318401"/>
                </a:lnTo>
                <a:lnTo>
                  <a:pt x="619006" y="278362"/>
                </a:lnTo>
                <a:lnTo>
                  <a:pt x="593760" y="239793"/>
                </a:lnTo>
                <a:lnTo>
                  <a:pt x="566057" y="202828"/>
                </a:lnTo>
                <a:lnTo>
                  <a:pt x="535962" y="167597"/>
                </a:lnTo>
                <a:lnTo>
                  <a:pt x="503538" y="134231"/>
                </a:lnTo>
                <a:lnTo>
                  <a:pt x="468850" y="102863"/>
                </a:lnTo>
                <a:lnTo>
                  <a:pt x="431962" y="73624"/>
                </a:lnTo>
                <a:lnTo>
                  <a:pt x="392938" y="46646"/>
                </a:lnTo>
                <a:lnTo>
                  <a:pt x="351841" y="22061"/>
                </a:lnTo>
                <a:lnTo>
                  <a:pt x="308737"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1596136" y="4424171"/>
            <a:ext cx="1430020" cy="725170"/>
          </a:xfrm>
          <a:custGeom>
            <a:rect l="l" t="t" r="r" b="b"/>
            <a:pathLst>
              <a:path w="1430020" h="725170">
                <a:moveTo>
                  <a:pt x="722502" y="0"/>
                </a:moveTo>
                <a:lnTo>
                  <a:pt x="0" y="64515"/>
                </a:lnTo>
                <a:lnTo>
                  <a:pt x="6042" y="113461"/>
                </a:lnTo>
                <a:lnTo>
                  <a:pt x="15279" y="161399"/>
                </a:lnTo>
                <a:lnTo>
                  <a:pt x="27605" y="208211"/>
                </a:lnTo>
                <a:lnTo>
                  <a:pt x="42918" y="253777"/>
                </a:lnTo>
                <a:lnTo>
                  <a:pt x="61114" y="297979"/>
                </a:lnTo>
                <a:lnTo>
                  <a:pt x="82089" y="340699"/>
                </a:lnTo>
                <a:lnTo>
                  <a:pt x="105740" y="381816"/>
                </a:lnTo>
                <a:lnTo>
                  <a:pt x="131963" y="421213"/>
                </a:lnTo>
                <a:lnTo>
                  <a:pt x="160655" y="458770"/>
                </a:lnTo>
                <a:lnTo>
                  <a:pt x="191712" y="494368"/>
                </a:lnTo>
                <a:lnTo>
                  <a:pt x="225031" y="527889"/>
                </a:lnTo>
                <a:lnTo>
                  <a:pt x="260508" y="559214"/>
                </a:lnTo>
                <a:lnTo>
                  <a:pt x="298040" y="588224"/>
                </a:lnTo>
                <a:lnTo>
                  <a:pt x="337522" y="614800"/>
                </a:lnTo>
                <a:lnTo>
                  <a:pt x="378853" y="638823"/>
                </a:lnTo>
                <a:lnTo>
                  <a:pt x="421927" y="660174"/>
                </a:lnTo>
                <a:lnTo>
                  <a:pt x="466641" y="678734"/>
                </a:lnTo>
                <a:lnTo>
                  <a:pt x="512893" y="694386"/>
                </a:lnTo>
                <a:lnTo>
                  <a:pt x="560577" y="707008"/>
                </a:lnTo>
                <a:lnTo>
                  <a:pt x="607399" y="716149"/>
                </a:lnTo>
                <a:lnTo>
                  <a:pt x="654094" y="722159"/>
                </a:lnTo>
                <a:lnTo>
                  <a:pt x="700545" y="725112"/>
                </a:lnTo>
                <a:lnTo>
                  <a:pt x="746640" y="725078"/>
                </a:lnTo>
                <a:lnTo>
                  <a:pt x="792264" y="722131"/>
                </a:lnTo>
                <a:lnTo>
                  <a:pt x="837302" y="716341"/>
                </a:lnTo>
                <a:lnTo>
                  <a:pt x="881640" y="707781"/>
                </a:lnTo>
                <a:lnTo>
                  <a:pt x="925163" y="696522"/>
                </a:lnTo>
                <a:lnTo>
                  <a:pt x="967757" y="682637"/>
                </a:lnTo>
                <a:lnTo>
                  <a:pt x="1009308" y="666198"/>
                </a:lnTo>
                <a:lnTo>
                  <a:pt x="1049701" y="647275"/>
                </a:lnTo>
                <a:lnTo>
                  <a:pt x="1088821" y="625942"/>
                </a:lnTo>
                <a:lnTo>
                  <a:pt x="1126554" y="602270"/>
                </a:lnTo>
                <a:lnTo>
                  <a:pt x="1162786" y="576330"/>
                </a:lnTo>
                <a:lnTo>
                  <a:pt x="1197402" y="548196"/>
                </a:lnTo>
                <a:lnTo>
                  <a:pt x="1230288" y="517937"/>
                </a:lnTo>
                <a:lnTo>
                  <a:pt x="1261329" y="485628"/>
                </a:lnTo>
                <a:lnTo>
                  <a:pt x="1290411" y="451339"/>
                </a:lnTo>
                <a:lnTo>
                  <a:pt x="1317419" y="415142"/>
                </a:lnTo>
                <a:lnTo>
                  <a:pt x="1342239" y="377109"/>
                </a:lnTo>
                <a:lnTo>
                  <a:pt x="1364757" y="337313"/>
                </a:lnTo>
                <a:lnTo>
                  <a:pt x="1384857" y="295824"/>
                </a:lnTo>
                <a:lnTo>
                  <a:pt x="1402426" y="252715"/>
                </a:lnTo>
                <a:lnTo>
                  <a:pt x="1417349" y="208058"/>
                </a:lnTo>
                <a:lnTo>
                  <a:pt x="1429512" y="161925"/>
                </a:lnTo>
                <a:lnTo>
                  <a:pt x="722502"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1593438" y="3698875"/>
            <a:ext cx="725805" cy="789940"/>
          </a:xfrm>
          <a:custGeom>
            <a:rect l="l" t="t" r="r" b="b"/>
            <a:pathLst>
              <a:path w="725805" h="789939">
                <a:moveTo>
                  <a:pt x="725200" y="0"/>
                </a:moveTo>
                <a:lnTo>
                  <a:pt x="676783" y="1553"/>
                </a:lnTo>
                <a:lnTo>
                  <a:pt x="613316" y="8578"/>
                </a:lnTo>
                <a:lnTo>
                  <a:pt x="567038" y="17299"/>
                </a:lnTo>
                <a:lnTo>
                  <a:pt x="521937" y="28852"/>
                </a:lnTo>
                <a:lnTo>
                  <a:pt x="478099" y="43134"/>
                </a:lnTo>
                <a:lnTo>
                  <a:pt x="435610" y="60040"/>
                </a:lnTo>
                <a:lnTo>
                  <a:pt x="394559" y="79468"/>
                </a:lnTo>
                <a:lnTo>
                  <a:pt x="355030" y="101313"/>
                </a:lnTo>
                <a:lnTo>
                  <a:pt x="317111" y="125473"/>
                </a:lnTo>
                <a:lnTo>
                  <a:pt x="280888" y="151843"/>
                </a:lnTo>
                <a:lnTo>
                  <a:pt x="246448" y="180319"/>
                </a:lnTo>
                <a:lnTo>
                  <a:pt x="213878" y="210799"/>
                </a:lnTo>
                <a:lnTo>
                  <a:pt x="183264" y="243178"/>
                </a:lnTo>
                <a:lnTo>
                  <a:pt x="154693" y="277353"/>
                </a:lnTo>
                <a:lnTo>
                  <a:pt x="128251" y="313221"/>
                </a:lnTo>
                <a:lnTo>
                  <a:pt x="104024" y="350677"/>
                </a:lnTo>
                <a:lnTo>
                  <a:pt x="82101" y="389618"/>
                </a:lnTo>
                <a:lnTo>
                  <a:pt x="62567" y="429940"/>
                </a:lnTo>
                <a:lnTo>
                  <a:pt x="45508" y="471541"/>
                </a:lnTo>
                <a:lnTo>
                  <a:pt x="31012" y="514315"/>
                </a:lnTo>
                <a:lnTo>
                  <a:pt x="19165" y="558159"/>
                </a:lnTo>
                <a:lnTo>
                  <a:pt x="10054" y="602971"/>
                </a:lnTo>
                <a:lnTo>
                  <a:pt x="3765" y="648646"/>
                </a:lnTo>
                <a:lnTo>
                  <a:pt x="384" y="695080"/>
                </a:lnTo>
                <a:lnTo>
                  <a:pt x="0" y="742170"/>
                </a:lnTo>
                <a:lnTo>
                  <a:pt x="2697" y="789813"/>
                </a:lnTo>
                <a:lnTo>
                  <a:pt x="725200" y="725297"/>
                </a:lnTo>
                <a:lnTo>
                  <a:pt x="725200"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2476500" y="3677411"/>
            <a:ext cx="413384" cy="40005"/>
          </a:xfrm>
          <a:custGeom>
            <a:rect l="l" t="t" r="r" b="b"/>
            <a:pathLst>
              <a:path w="413384" h="40004">
                <a:moveTo>
                  <a:pt x="0" y="39624"/>
                </a:moveTo>
                <a:lnTo>
                  <a:pt x="356616" y="0"/>
                </a:lnTo>
                <a:lnTo>
                  <a:pt x="413004" y="0"/>
                </a:lnTo>
              </a:path>
            </a:pathLst>
          </a:custGeom>
          <a:ln w="9144">
            <a:solidFill>
              <a:srgbClr val="A6A6A6"/>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2970276" y="4107179"/>
            <a:ext cx="109855" cy="24765"/>
          </a:xfrm>
          <a:custGeom>
            <a:rect l="l" t="t" r="r" b="b"/>
            <a:pathLst>
              <a:path w="109855" h="24764">
                <a:moveTo>
                  <a:pt x="0" y="0"/>
                </a:moveTo>
                <a:lnTo>
                  <a:pt x="51816" y="24384"/>
                </a:lnTo>
                <a:lnTo>
                  <a:pt x="109728" y="24384"/>
                </a:lnTo>
              </a:path>
            </a:pathLst>
          </a:custGeom>
          <a:ln w="9144">
            <a:solidFill>
              <a:srgbClr val="A6A6A6"/>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1534667" y="3758184"/>
            <a:ext cx="248920" cy="177165"/>
          </a:xfrm>
          <a:custGeom>
            <a:rect l="l" t="t" r="r" b="b"/>
            <a:pathLst>
              <a:path w="248919" h="177164">
                <a:moveTo>
                  <a:pt x="248412" y="176784"/>
                </a:moveTo>
                <a:lnTo>
                  <a:pt x="56387" y="0"/>
                </a:lnTo>
                <a:lnTo>
                  <a:pt x="0" y="0"/>
                </a:lnTo>
              </a:path>
            </a:pathLst>
          </a:custGeom>
          <a:ln w="9143">
            <a:solidFill>
              <a:srgbClr val="A6A6A6"/>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p:nvPr/>
        </p:nvSpPr>
        <p:spPr>
          <a:xfrm>
            <a:off x="2980435" y="3441852"/>
            <a:ext cx="669290" cy="9480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33985" marR="111760" indent="-121920">
              <a:lnSpc>
                <a:spcPct val="143000"/>
              </a:lnSpc>
              <a:spcBef>
                <a:spcPts val="100"/>
              </a:spcBef>
            </a:pPr>
            <a:r>
              <a:rPr sz="1000" spc="-5">
                <a:solidFill>
                  <a:srgbClr val="585858"/>
                </a:solidFill>
                <a:latin typeface="微软雅黑"/>
                <a:cs typeface="微软雅黑"/>
              </a:rPr>
              <a:t>非常担忧,  7.0%</a:t>
            </a:r>
            <a:endParaRPr sz="1000">
              <a:latin typeface="微软雅黑"/>
              <a:cs typeface="微软雅黑"/>
            </a:endParaRPr>
          </a:p>
          <a:p>
            <a:pPr marL="203200" marR="5080" indent="-83820">
              <a:lnSpc>
                <a:spcPct val="143200"/>
              </a:lnSpc>
              <a:spcBef>
                <a:spcPts val="395"/>
              </a:spcBef>
            </a:pPr>
            <a:r>
              <a:rPr sz="1000" spc="-5">
                <a:solidFill>
                  <a:srgbClr val="585858"/>
                </a:solidFill>
                <a:latin typeface="微软雅黑"/>
                <a:cs typeface="微软雅黑"/>
              </a:rPr>
              <a:t>比较担忧,  21.6%</a:t>
            </a:r>
            <a:endParaRPr sz="1000">
              <a:latin typeface="微软雅黑"/>
              <a:cs typeface="微软雅黑"/>
            </a:endParaRPr>
          </a:p>
        </p:txBody>
      </p:sp>
      <p:sp>
        <p:nvSpPr>
          <p:cNvPr id="16" name="object 16"/>
          <p:cNvSpPr txBox="1"/>
          <p:nvPr/>
        </p:nvSpPr>
        <p:spPr>
          <a:xfrm>
            <a:off x="1178763" y="4887874"/>
            <a:ext cx="562610" cy="4616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6520" marR="5080" indent="-84455">
              <a:lnSpc>
                <a:spcPct val="143000"/>
              </a:lnSpc>
              <a:spcBef>
                <a:spcPts val="100"/>
              </a:spcBef>
            </a:pPr>
            <a:r>
              <a:rPr sz="1000" spc="-5">
                <a:solidFill>
                  <a:srgbClr val="585858"/>
                </a:solidFill>
                <a:latin typeface="微软雅黑"/>
                <a:cs typeface="微软雅黑"/>
              </a:rPr>
              <a:t>有些担忧,  45.0%</a:t>
            </a:r>
            <a:endParaRPr sz="1000">
              <a:latin typeface="微软雅黑"/>
              <a:cs typeface="微软雅黑"/>
            </a:endParaRPr>
          </a:p>
        </p:txBody>
      </p:sp>
      <p:sp>
        <p:nvSpPr>
          <p:cNvPr id="17" name="object 17"/>
          <p:cNvSpPr txBox="1"/>
          <p:nvPr/>
        </p:nvSpPr>
        <p:spPr>
          <a:xfrm>
            <a:off x="965098" y="3553948"/>
            <a:ext cx="561975" cy="461009"/>
          </a:xfrm>
          <a:prstGeom prst="rect">
            <a:avLst/>
          </a:prstGeom>
        </p:spPr>
        <p:txBody>
          <a:bodyPr vert="horz" wrap="square" lIns="0" tIns="7747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610"/>
              </a:spcBef>
            </a:pPr>
            <a:r>
              <a:rPr sz="1000" spc="-5">
                <a:solidFill>
                  <a:srgbClr val="585858"/>
                </a:solidFill>
                <a:latin typeface="微软雅黑"/>
                <a:cs typeface="微软雅黑"/>
              </a:rPr>
              <a:t>不太担</a:t>
            </a:r>
            <a:r>
              <a:rPr sz="1000" spc="-10">
                <a:solidFill>
                  <a:srgbClr val="585858"/>
                </a:solidFill>
                <a:latin typeface="微软雅黑"/>
                <a:cs typeface="微软雅黑"/>
              </a:rPr>
              <a:t>忧</a:t>
            </a:r>
            <a:r>
              <a:rPr sz="1000" spc="-5">
                <a:solidFill>
                  <a:srgbClr val="585858"/>
                </a:solidFill>
                <a:latin typeface="微软雅黑"/>
                <a:cs typeface="微软雅黑"/>
              </a:rPr>
              <a:t>,</a:t>
            </a:r>
            <a:endParaRPr sz="1000">
              <a:latin typeface="微软雅黑"/>
              <a:cs typeface="微软雅黑"/>
            </a:endParaRPr>
          </a:p>
          <a:p>
            <a:pPr algn="ctr">
              <a:lnSpc>
                <a:spcPct val="100000"/>
              </a:lnSpc>
              <a:spcBef>
                <a:spcPts val="520"/>
              </a:spcBef>
            </a:pPr>
            <a:r>
              <a:rPr sz="1000" spc="-5">
                <a:solidFill>
                  <a:srgbClr val="585858"/>
                </a:solidFill>
                <a:latin typeface="微软雅黑"/>
                <a:cs typeface="微软雅黑"/>
              </a:rPr>
              <a:t>26.4%</a:t>
            </a:r>
            <a:endParaRPr sz="1000">
              <a:latin typeface="微软雅黑"/>
              <a:cs typeface="微软雅黑"/>
            </a:endParaRPr>
          </a:p>
        </p:txBody>
      </p:sp>
      <p:sp>
        <p:nvSpPr>
          <p:cNvPr id="18" name="object 18"/>
          <p:cNvSpPr/>
          <p:nvPr/>
        </p:nvSpPr>
        <p:spPr>
          <a:xfrm>
            <a:off x="6094984" y="3698875"/>
            <a:ext cx="456565" cy="725805"/>
          </a:xfrm>
          <a:custGeom>
            <a:rect l="l" t="t" r="r" b="b"/>
            <a:pathLst>
              <a:path w="456565" h="725804">
                <a:moveTo>
                  <a:pt x="0" y="0"/>
                </a:moveTo>
                <a:lnTo>
                  <a:pt x="0" y="725297"/>
                </a:lnTo>
                <a:lnTo>
                  <a:pt x="456438" y="161544"/>
                </a:lnTo>
                <a:lnTo>
                  <a:pt x="416757" y="131622"/>
                </a:lnTo>
                <a:lnTo>
                  <a:pt x="375318" y="104607"/>
                </a:lnTo>
                <a:lnTo>
                  <a:pt x="332284" y="80556"/>
                </a:lnTo>
                <a:lnTo>
                  <a:pt x="287816" y="59527"/>
                </a:lnTo>
                <a:lnTo>
                  <a:pt x="242077" y="41576"/>
                </a:lnTo>
                <a:lnTo>
                  <a:pt x="195230" y="26761"/>
                </a:lnTo>
                <a:lnTo>
                  <a:pt x="147436" y="15139"/>
                </a:lnTo>
                <a:lnTo>
                  <a:pt x="98858" y="6766"/>
                </a:lnTo>
                <a:lnTo>
                  <a:pt x="49659" y="1701"/>
                </a:lnTo>
                <a:lnTo>
                  <a:pt x="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6094984" y="3860419"/>
            <a:ext cx="725805" cy="1236980"/>
          </a:xfrm>
          <a:custGeom>
            <a:rect l="l" t="t" r="r" b="b"/>
            <a:pathLst>
              <a:path w="725804" h="1236979">
                <a:moveTo>
                  <a:pt x="456438" y="0"/>
                </a:moveTo>
                <a:lnTo>
                  <a:pt x="0" y="563752"/>
                </a:lnTo>
                <a:lnTo>
                  <a:pt x="270510" y="1236725"/>
                </a:lnTo>
                <a:lnTo>
                  <a:pt x="318737" y="1215254"/>
                </a:lnTo>
                <a:lnTo>
                  <a:pt x="365120" y="1190432"/>
                </a:lnTo>
                <a:lnTo>
                  <a:pt x="409496" y="1162377"/>
                </a:lnTo>
                <a:lnTo>
                  <a:pt x="451698" y="1131208"/>
                </a:lnTo>
                <a:lnTo>
                  <a:pt x="491564" y="1097042"/>
                </a:lnTo>
                <a:lnTo>
                  <a:pt x="528927" y="1059997"/>
                </a:lnTo>
                <a:lnTo>
                  <a:pt x="563625" y="1020190"/>
                </a:lnTo>
                <a:lnTo>
                  <a:pt x="592439" y="982161"/>
                </a:lnTo>
                <a:lnTo>
                  <a:pt x="618385" y="942869"/>
                </a:lnTo>
                <a:lnTo>
                  <a:pt x="641479" y="902449"/>
                </a:lnTo>
                <a:lnTo>
                  <a:pt x="661734" y="861035"/>
                </a:lnTo>
                <a:lnTo>
                  <a:pt x="679165" y="818761"/>
                </a:lnTo>
                <a:lnTo>
                  <a:pt x="693786" y="775763"/>
                </a:lnTo>
                <a:lnTo>
                  <a:pt x="705610" y="732175"/>
                </a:lnTo>
                <a:lnTo>
                  <a:pt x="714653" y="688132"/>
                </a:lnTo>
                <a:lnTo>
                  <a:pt x="720927" y="643767"/>
                </a:lnTo>
                <a:lnTo>
                  <a:pt x="724448" y="599215"/>
                </a:lnTo>
                <a:lnTo>
                  <a:pt x="725230" y="554611"/>
                </a:lnTo>
                <a:lnTo>
                  <a:pt x="723286" y="510090"/>
                </a:lnTo>
                <a:lnTo>
                  <a:pt x="718630" y="465785"/>
                </a:lnTo>
                <a:lnTo>
                  <a:pt x="711278" y="421832"/>
                </a:lnTo>
                <a:lnTo>
                  <a:pt x="701243" y="378364"/>
                </a:lnTo>
                <a:lnTo>
                  <a:pt x="688539" y="335517"/>
                </a:lnTo>
                <a:lnTo>
                  <a:pt x="673180" y="293424"/>
                </a:lnTo>
                <a:lnTo>
                  <a:pt x="655180" y="252221"/>
                </a:lnTo>
                <a:lnTo>
                  <a:pt x="634555" y="212042"/>
                </a:lnTo>
                <a:lnTo>
                  <a:pt x="611317" y="173021"/>
                </a:lnTo>
                <a:lnTo>
                  <a:pt x="585480" y="135293"/>
                </a:lnTo>
                <a:lnTo>
                  <a:pt x="557060" y="98993"/>
                </a:lnTo>
                <a:lnTo>
                  <a:pt x="526070" y="64254"/>
                </a:lnTo>
                <a:lnTo>
                  <a:pt x="492525" y="31211"/>
                </a:lnTo>
                <a:lnTo>
                  <a:pt x="456438"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5369797" y="4084701"/>
            <a:ext cx="996315" cy="1065530"/>
          </a:xfrm>
          <a:custGeom>
            <a:rect l="l" t="t" r="r" b="b"/>
            <a:pathLst>
              <a:path w="996314" h="1065529">
                <a:moveTo>
                  <a:pt x="84090" y="0"/>
                </a:moveTo>
                <a:lnTo>
                  <a:pt x="62621" y="44135"/>
                </a:lnTo>
                <a:lnTo>
                  <a:pt x="44289" y="89329"/>
                </a:lnTo>
                <a:lnTo>
                  <a:pt x="29103" y="135421"/>
                </a:lnTo>
                <a:lnTo>
                  <a:pt x="17073" y="182248"/>
                </a:lnTo>
                <a:lnTo>
                  <a:pt x="8206" y="229648"/>
                </a:lnTo>
                <a:lnTo>
                  <a:pt x="2512" y="277458"/>
                </a:lnTo>
                <a:lnTo>
                  <a:pt x="0" y="325516"/>
                </a:lnTo>
                <a:lnTo>
                  <a:pt x="677" y="373659"/>
                </a:lnTo>
                <a:lnTo>
                  <a:pt x="4552" y="421726"/>
                </a:lnTo>
                <a:lnTo>
                  <a:pt x="11635" y="469554"/>
                </a:lnTo>
                <a:lnTo>
                  <a:pt x="21934" y="516980"/>
                </a:lnTo>
                <a:lnTo>
                  <a:pt x="35457" y="563843"/>
                </a:lnTo>
                <a:lnTo>
                  <a:pt x="52213" y="609981"/>
                </a:lnTo>
                <a:lnTo>
                  <a:pt x="71425" y="653659"/>
                </a:lnTo>
                <a:lnTo>
                  <a:pt x="93135" y="695445"/>
                </a:lnTo>
                <a:lnTo>
                  <a:pt x="117216" y="735286"/>
                </a:lnTo>
                <a:lnTo>
                  <a:pt x="143547" y="773128"/>
                </a:lnTo>
                <a:lnTo>
                  <a:pt x="172001" y="808918"/>
                </a:lnTo>
                <a:lnTo>
                  <a:pt x="202455" y="842605"/>
                </a:lnTo>
                <a:lnTo>
                  <a:pt x="234784" y="874134"/>
                </a:lnTo>
                <a:lnTo>
                  <a:pt x="268864" y="903452"/>
                </a:lnTo>
                <a:lnTo>
                  <a:pt x="304572" y="930508"/>
                </a:lnTo>
                <a:lnTo>
                  <a:pt x="341781" y="955248"/>
                </a:lnTo>
                <a:lnTo>
                  <a:pt x="380369" y="977619"/>
                </a:lnTo>
                <a:lnTo>
                  <a:pt x="420211" y="997568"/>
                </a:lnTo>
                <a:lnTo>
                  <a:pt x="461183" y="1015042"/>
                </a:lnTo>
                <a:lnTo>
                  <a:pt x="503159" y="1029988"/>
                </a:lnTo>
                <a:lnTo>
                  <a:pt x="546017" y="1042355"/>
                </a:lnTo>
                <a:lnTo>
                  <a:pt x="589631" y="1052087"/>
                </a:lnTo>
                <a:lnTo>
                  <a:pt x="633877" y="1059133"/>
                </a:lnTo>
                <a:lnTo>
                  <a:pt x="678632" y="1063440"/>
                </a:lnTo>
                <a:lnTo>
                  <a:pt x="723770" y="1064955"/>
                </a:lnTo>
                <a:lnTo>
                  <a:pt x="769168" y="1063625"/>
                </a:lnTo>
                <a:lnTo>
                  <a:pt x="814701" y="1059396"/>
                </a:lnTo>
                <a:lnTo>
                  <a:pt x="860244" y="1052217"/>
                </a:lnTo>
                <a:lnTo>
                  <a:pt x="905674" y="1042033"/>
                </a:lnTo>
                <a:lnTo>
                  <a:pt x="950866" y="1028793"/>
                </a:lnTo>
                <a:lnTo>
                  <a:pt x="995696" y="1012444"/>
                </a:lnTo>
                <a:lnTo>
                  <a:pt x="725186" y="339471"/>
                </a:lnTo>
                <a:lnTo>
                  <a:pt x="8409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5453888" y="3698875"/>
            <a:ext cx="641350" cy="725805"/>
          </a:xfrm>
          <a:custGeom>
            <a:rect l="l" t="t" r="r" b="b"/>
            <a:pathLst>
              <a:path w="641350" h="725804">
                <a:moveTo>
                  <a:pt x="641096" y="0"/>
                </a:moveTo>
                <a:lnTo>
                  <a:pt x="590991" y="1725"/>
                </a:lnTo>
                <a:lnTo>
                  <a:pt x="541550" y="6842"/>
                </a:lnTo>
                <a:lnTo>
                  <a:pt x="492916" y="15265"/>
                </a:lnTo>
                <a:lnTo>
                  <a:pt x="445234" y="26906"/>
                </a:lnTo>
                <a:lnTo>
                  <a:pt x="398649" y="41677"/>
                </a:lnTo>
                <a:lnTo>
                  <a:pt x="353305" y="59491"/>
                </a:lnTo>
                <a:lnTo>
                  <a:pt x="309348" y="80262"/>
                </a:lnTo>
                <a:lnTo>
                  <a:pt x="266922" y="103901"/>
                </a:lnTo>
                <a:lnTo>
                  <a:pt x="226171" y="130322"/>
                </a:lnTo>
                <a:lnTo>
                  <a:pt x="187242" y="159438"/>
                </a:lnTo>
                <a:lnTo>
                  <a:pt x="150277" y="191160"/>
                </a:lnTo>
                <a:lnTo>
                  <a:pt x="115423" y="225403"/>
                </a:lnTo>
                <a:lnTo>
                  <a:pt x="82823" y="262078"/>
                </a:lnTo>
                <a:lnTo>
                  <a:pt x="52623" y="301098"/>
                </a:lnTo>
                <a:lnTo>
                  <a:pt x="24967" y="342376"/>
                </a:lnTo>
                <a:lnTo>
                  <a:pt x="0" y="385825"/>
                </a:lnTo>
                <a:lnTo>
                  <a:pt x="641096" y="725297"/>
                </a:lnTo>
                <a:lnTo>
                  <a:pt x="641096"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5480303" y="3732276"/>
            <a:ext cx="241300" cy="70485"/>
          </a:xfrm>
          <a:custGeom>
            <a:rect l="l" t="t" r="r" b="b"/>
            <a:pathLst>
              <a:path w="241300" h="70485">
                <a:moveTo>
                  <a:pt x="240792" y="70104"/>
                </a:moveTo>
                <a:lnTo>
                  <a:pt x="56387" y="0"/>
                </a:lnTo>
                <a:lnTo>
                  <a:pt x="0" y="0"/>
                </a:lnTo>
              </a:path>
            </a:pathLst>
          </a:custGeom>
          <a:ln w="9144">
            <a:solidFill>
              <a:srgbClr val="A6A6A6"/>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txBox="1"/>
          <p:nvPr/>
        </p:nvSpPr>
        <p:spPr>
          <a:xfrm>
            <a:off x="6657593" y="3663467"/>
            <a:ext cx="561975" cy="4616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6520" marR="5080" indent="-83820">
              <a:lnSpc>
                <a:spcPct val="143000"/>
              </a:lnSpc>
              <a:spcBef>
                <a:spcPts val="100"/>
              </a:spcBef>
            </a:pPr>
            <a:r>
              <a:rPr sz="1000" spc="-5">
                <a:solidFill>
                  <a:srgbClr val="585858"/>
                </a:solidFill>
                <a:latin typeface="微软雅黑"/>
                <a:cs typeface="微软雅黑"/>
              </a:rPr>
              <a:t>非常担忧,  10.8%</a:t>
            </a:r>
            <a:endParaRPr sz="1000">
              <a:latin typeface="微软雅黑"/>
              <a:cs typeface="微软雅黑"/>
            </a:endParaRPr>
          </a:p>
        </p:txBody>
      </p:sp>
      <p:sp>
        <p:nvSpPr>
          <p:cNvPr id="24" name="object 24"/>
          <p:cNvSpPr txBox="1"/>
          <p:nvPr/>
        </p:nvSpPr>
        <p:spPr>
          <a:xfrm>
            <a:off x="6856603" y="4369460"/>
            <a:ext cx="562610" cy="4616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6520" marR="5080" indent="-83820">
              <a:lnSpc>
                <a:spcPct val="143000"/>
              </a:lnSpc>
              <a:spcBef>
                <a:spcPts val="100"/>
              </a:spcBef>
            </a:pPr>
            <a:r>
              <a:rPr sz="1000" spc="-5">
                <a:solidFill>
                  <a:srgbClr val="585858"/>
                </a:solidFill>
                <a:latin typeface="微软雅黑"/>
                <a:cs typeface="微软雅黑"/>
              </a:rPr>
              <a:t>比较担忧,  33.1%</a:t>
            </a:r>
            <a:endParaRPr sz="1000">
              <a:latin typeface="微软雅黑"/>
              <a:cs typeface="微软雅黑"/>
            </a:endParaRPr>
          </a:p>
        </p:txBody>
      </p:sp>
      <p:sp>
        <p:nvSpPr>
          <p:cNvPr id="25" name="object 25"/>
          <p:cNvSpPr txBox="1"/>
          <p:nvPr/>
        </p:nvSpPr>
        <p:spPr>
          <a:xfrm>
            <a:off x="4966461" y="4815334"/>
            <a:ext cx="561975" cy="462280"/>
          </a:xfrm>
          <a:prstGeom prst="rect">
            <a:avLst/>
          </a:prstGeom>
        </p:spPr>
        <p:txBody>
          <a:bodyPr vert="horz" wrap="square" lIns="0" tIns="7874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620"/>
              </a:spcBef>
            </a:pPr>
            <a:r>
              <a:rPr sz="1000" spc="-10">
                <a:solidFill>
                  <a:srgbClr val="585858"/>
                </a:solidFill>
                <a:latin typeface="微软雅黑"/>
                <a:cs typeface="微软雅黑"/>
              </a:rPr>
              <a:t>有些担忧</a:t>
            </a:r>
            <a:r>
              <a:rPr sz="1000" spc="-5">
                <a:solidFill>
                  <a:srgbClr val="585858"/>
                </a:solidFill>
                <a:latin typeface="微软雅黑"/>
                <a:cs typeface="微软雅黑"/>
              </a:rPr>
              <a:t>,</a:t>
            </a:r>
            <a:endParaRPr sz="1000">
              <a:latin typeface="微软雅黑"/>
              <a:cs typeface="微软雅黑"/>
            </a:endParaRPr>
          </a:p>
          <a:p>
            <a:pPr algn="ctr">
              <a:lnSpc>
                <a:spcPct val="100000"/>
              </a:lnSpc>
              <a:spcBef>
                <a:spcPts val="520"/>
              </a:spcBef>
            </a:pPr>
            <a:r>
              <a:rPr sz="1000" spc="-5">
                <a:solidFill>
                  <a:srgbClr val="585858"/>
                </a:solidFill>
                <a:latin typeface="微软雅黑"/>
                <a:cs typeface="微软雅黑"/>
              </a:rPr>
              <a:t>38.8%</a:t>
            </a:r>
            <a:endParaRPr sz="1000">
              <a:latin typeface="微软雅黑"/>
              <a:cs typeface="微软雅黑"/>
            </a:endParaRPr>
          </a:p>
        </p:txBody>
      </p:sp>
      <p:sp>
        <p:nvSpPr>
          <p:cNvPr id="26" name="object 26"/>
          <p:cNvSpPr txBox="1"/>
          <p:nvPr/>
        </p:nvSpPr>
        <p:spPr>
          <a:xfrm>
            <a:off x="4911344" y="3526919"/>
            <a:ext cx="561975" cy="462280"/>
          </a:xfrm>
          <a:prstGeom prst="rect">
            <a:avLst/>
          </a:prstGeom>
        </p:spPr>
        <p:txBody>
          <a:bodyPr vert="horz" wrap="square" lIns="0" tIns="7874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620"/>
              </a:spcBef>
            </a:pPr>
            <a:r>
              <a:rPr sz="1000" spc="-10">
                <a:solidFill>
                  <a:srgbClr val="585858"/>
                </a:solidFill>
                <a:latin typeface="微软雅黑"/>
                <a:cs typeface="微软雅黑"/>
              </a:rPr>
              <a:t>不太担忧</a:t>
            </a:r>
            <a:r>
              <a:rPr sz="1000" spc="-5">
                <a:solidFill>
                  <a:srgbClr val="585858"/>
                </a:solidFill>
                <a:latin typeface="微软雅黑"/>
                <a:cs typeface="微软雅黑"/>
              </a:rPr>
              <a:t>,</a:t>
            </a:r>
            <a:endParaRPr sz="1000">
              <a:latin typeface="微软雅黑"/>
              <a:cs typeface="微软雅黑"/>
            </a:endParaRPr>
          </a:p>
          <a:p>
            <a:pPr algn="ctr">
              <a:lnSpc>
                <a:spcPct val="100000"/>
              </a:lnSpc>
              <a:spcBef>
                <a:spcPts val="520"/>
              </a:spcBef>
            </a:pPr>
            <a:r>
              <a:rPr sz="1000" spc="-5">
                <a:solidFill>
                  <a:srgbClr val="585858"/>
                </a:solidFill>
                <a:latin typeface="微软雅黑"/>
                <a:cs typeface="微软雅黑"/>
              </a:rPr>
              <a:t>17.3%</a:t>
            </a:r>
            <a:endParaRPr sz="1000">
              <a:latin typeface="微软雅黑"/>
              <a:cs typeface="微软雅黑"/>
            </a:endParaRPr>
          </a:p>
        </p:txBody>
      </p:sp>
      <p:sp>
        <p:nvSpPr>
          <p:cNvPr id="27" name="object 27"/>
          <p:cNvSpPr/>
          <p:nvPr/>
        </p:nvSpPr>
        <p:spPr>
          <a:xfrm>
            <a:off x="9871329" y="3705097"/>
            <a:ext cx="474345" cy="725805"/>
          </a:xfrm>
          <a:custGeom>
            <a:rect l="l" t="t" r="r" b="b"/>
            <a:pathLst>
              <a:path w="474345" h="725804">
                <a:moveTo>
                  <a:pt x="0" y="0"/>
                </a:moveTo>
                <a:lnTo>
                  <a:pt x="0" y="725296"/>
                </a:lnTo>
                <a:lnTo>
                  <a:pt x="473964" y="176275"/>
                </a:lnTo>
                <a:lnTo>
                  <a:pt x="433357" y="143688"/>
                </a:lnTo>
                <a:lnTo>
                  <a:pt x="390753" y="114247"/>
                </a:lnTo>
                <a:lnTo>
                  <a:pt x="346336" y="88018"/>
                </a:lnTo>
                <a:lnTo>
                  <a:pt x="300288" y="65068"/>
                </a:lnTo>
                <a:lnTo>
                  <a:pt x="252793" y="45466"/>
                </a:lnTo>
                <a:lnTo>
                  <a:pt x="204033" y="29277"/>
                </a:lnTo>
                <a:lnTo>
                  <a:pt x="154190" y="16568"/>
                </a:lnTo>
                <a:lnTo>
                  <a:pt x="103449" y="7408"/>
                </a:lnTo>
                <a:lnTo>
                  <a:pt x="51991" y="1863"/>
                </a:lnTo>
                <a:lnTo>
                  <a:pt x="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9871329" y="3881373"/>
            <a:ext cx="725170" cy="1268095"/>
          </a:xfrm>
          <a:custGeom>
            <a:rect l="l" t="t" r="r" b="b"/>
            <a:pathLst>
              <a:path w="725170" h="1268095">
                <a:moveTo>
                  <a:pt x="473964" y="0"/>
                </a:moveTo>
                <a:lnTo>
                  <a:pt x="0" y="549020"/>
                </a:lnTo>
                <a:lnTo>
                  <a:pt x="94615" y="1268095"/>
                </a:lnTo>
                <a:lnTo>
                  <a:pt x="142339" y="1260182"/>
                </a:lnTo>
                <a:lnTo>
                  <a:pt x="189200" y="1249170"/>
                </a:lnTo>
                <a:lnTo>
                  <a:pt x="235057" y="1235134"/>
                </a:lnTo>
                <a:lnTo>
                  <a:pt x="279770" y="1218149"/>
                </a:lnTo>
                <a:lnTo>
                  <a:pt x="323201" y="1198290"/>
                </a:lnTo>
                <a:lnTo>
                  <a:pt x="365209" y="1175633"/>
                </a:lnTo>
                <a:lnTo>
                  <a:pt x="405655" y="1150251"/>
                </a:lnTo>
                <a:lnTo>
                  <a:pt x="444399" y="1122220"/>
                </a:lnTo>
                <a:lnTo>
                  <a:pt x="481301" y="1091616"/>
                </a:lnTo>
                <a:lnTo>
                  <a:pt x="516221" y="1058512"/>
                </a:lnTo>
                <a:lnTo>
                  <a:pt x="549021" y="1022984"/>
                </a:lnTo>
                <a:lnTo>
                  <a:pt x="579014" y="985871"/>
                </a:lnTo>
                <a:lnTo>
                  <a:pt x="606181" y="947408"/>
                </a:lnTo>
                <a:lnTo>
                  <a:pt x="630533" y="907729"/>
                </a:lnTo>
                <a:lnTo>
                  <a:pt x="652078" y="866969"/>
                </a:lnTo>
                <a:lnTo>
                  <a:pt x="670828" y="825264"/>
                </a:lnTo>
                <a:lnTo>
                  <a:pt x="686791" y="782747"/>
                </a:lnTo>
                <a:lnTo>
                  <a:pt x="699978" y="739553"/>
                </a:lnTo>
                <a:lnTo>
                  <a:pt x="710399" y="695818"/>
                </a:lnTo>
                <a:lnTo>
                  <a:pt x="718064" y="651676"/>
                </a:lnTo>
                <a:lnTo>
                  <a:pt x="722982" y="607262"/>
                </a:lnTo>
                <a:lnTo>
                  <a:pt x="725164" y="562710"/>
                </a:lnTo>
                <a:lnTo>
                  <a:pt x="724620" y="518155"/>
                </a:lnTo>
                <a:lnTo>
                  <a:pt x="721359" y="473732"/>
                </a:lnTo>
                <a:lnTo>
                  <a:pt x="715391" y="429576"/>
                </a:lnTo>
                <a:lnTo>
                  <a:pt x="706727" y="385821"/>
                </a:lnTo>
                <a:lnTo>
                  <a:pt x="695376" y="342603"/>
                </a:lnTo>
                <a:lnTo>
                  <a:pt x="681349" y="300056"/>
                </a:lnTo>
                <a:lnTo>
                  <a:pt x="664655" y="258314"/>
                </a:lnTo>
                <a:lnTo>
                  <a:pt x="645304" y="217512"/>
                </a:lnTo>
                <a:lnTo>
                  <a:pt x="623306" y="177786"/>
                </a:lnTo>
                <a:lnTo>
                  <a:pt x="598672" y="139270"/>
                </a:lnTo>
                <a:lnTo>
                  <a:pt x="571410" y="102099"/>
                </a:lnTo>
                <a:lnTo>
                  <a:pt x="541532" y="66406"/>
                </a:lnTo>
                <a:lnTo>
                  <a:pt x="509046" y="32329"/>
                </a:lnTo>
                <a:lnTo>
                  <a:pt x="473964"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9145972" y="3994911"/>
            <a:ext cx="820419" cy="1161415"/>
          </a:xfrm>
          <a:custGeom>
            <a:rect l="l" t="t" r="r" b="b"/>
            <a:pathLst>
              <a:path w="820419" h="1161414">
                <a:moveTo>
                  <a:pt x="145347" y="0"/>
                </a:moveTo>
                <a:lnTo>
                  <a:pt x="115870" y="42285"/>
                </a:lnTo>
                <a:lnTo>
                  <a:pt x="89610" y="86306"/>
                </a:lnTo>
                <a:lnTo>
                  <a:pt x="66616" y="131878"/>
                </a:lnTo>
                <a:lnTo>
                  <a:pt x="46938" y="178816"/>
                </a:lnTo>
                <a:lnTo>
                  <a:pt x="30624" y="226935"/>
                </a:lnTo>
                <a:lnTo>
                  <a:pt x="17724" y="276051"/>
                </a:lnTo>
                <a:lnTo>
                  <a:pt x="8287" y="325977"/>
                </a:lnTo>
                <a:lnTo>
                  <a:pt x="2363" y="376530"/>
                </a:lnTo>
                <a:lnTo>
                  <a:pt x="0" y="427524"/>
                </a:lnTo>
                <a:lnTo>
                  <a:pt x="1247" y="478775"/>
                </a:lnTo>
                <a:lnTo>
                  <a:pt x="6155" y="530098"/>
                </a:lnTo>
                <a:lnTo>
                  <a:pt x="13914" y="577189"/>
                </a:lnTo>
                <a:lnTo>
                  <a:pt x="24561" y="623069"/>
                </a:lnTo>
                <a:lnTo>
                  <a:pt x="37989" y="667654"/>
                </a:lnTo>
                <a:lnTo>
                  <a:pt x="54091" y="710862"/>
                </a:lnTo>
                <a:lnTo>
                  <a:pt x="72760" y="752611"/>
                </a:lnTo>
                <a:lnTo>
                  <a:pt x="93888" y="792818"/>
                </a:lnTo>
                <a:lnTo>
                  <a:pt x="117368" y="831402"/>
                </a:lnTo>
                <a:lnTo>
                  <a:pt x="143093" y="868281"/>
                </a:lnTo>
                <a:lnTo>
                  <a:pt x="170956" y="903371"/>
                </a:lnTo>
                <a:lnTo>
                  <a:pt x="200849" y="936591"/>
                </a:lnTo>
                <a:lnTo>
                  <a:pt x="232665" y="967859"/>
                </a:lnTo>
                <a:lnTo>
                  <a:pt x="266297" y="997092"/>
                </a:lnTo>
                <a:lnTo>
                  <a:pt x="301638" y="1024208"/>
                </a:lnTo>
                <a:lnTo>
                  <a:pt x="338581" y="1049125"/>
                </a:lnTo>
                <a:lnTo>
                  <a:pt x="377017" y="1071761"/>
                </a:lnTo>
                <a:lnTo>
                  <a:pt x="416841" y="1092033"/>
                </a:lnTo>
                <a:lnTo>
                  <a:pt x="457944" y="1109859"/>
                </a:lnTo>
                <a:lnTo>
                  <a:pt x="500220" y="1125158"/>
                </a:lnTo>
                <a:lnTo>
                  <a:pt x="543561" y="1137846"/>
                </a:lnTo>
                <a:lnTo>
                  <a:pt x="587860" y="1147842"/>
                </a:lnTo>
                <a:lnTo>
                  <a:pt x="633009" y="1155063"/>
                </a:lnTo>
                <a:lnTo>
                  <a:pt x="678902" y="1159427"/>
                </a:lnTo>
                <a:lnTo>
                  <a:pt x="725432" y="1160852"/>
                </a:lnTo>
                <a:lnTo>
                  <a:pt x="772491" y="1159256"/>
                </a:lnTo>
                <a:lnTo>
                  <a:pt x="819971" y="1154557"/>
                </a:lnTo>
                <a:lnTo>
                  <a:pt x="725356" y="435482"/>
                </a:lnTo>
                <a:lnTo>
                  <a:pt x="14534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9291319" y="3705097"/>
            <a:ext cx="580390" cy="725805"/>
          </a:xfrm>
          <a:custGeom>
            <a:rect l="l" t="t" r="r" b="b"/>
            <a:pathLst>
              <a:path w="580390" h="725804">
                <a:moveTo>
                  <a:pt x="580008" y="0"/>
                </a:moveTo>
                <a:lnTo>
                  <a:pt x="531332" y="1630"/>
                </a:lnTo>
                <a:lnTo>
                  <a:pt x="483205" y="6476"/>
                </a:lnTo>
                <a:lnTo>
                  <a:pt x="435769" y="14467"/>
                </a:lnTo>
                <a:lnTo>
                  <a:pt x="389166" y="25531"/>
                </a:lnTo>
                <a:lnTo>
                  <a:pt x="343536" y="39600"/>
                </a:lnTo>
                <a:lnTo>
                  <a:pt x="299020" y="56603"/>
                </a:lnTo>
                <a:lnTo>
                  <a:pt x="255762" y="76469"/>
                </a:lnTo>
                <a:lnTo>
                  <a:pt x="213900" y="99129"/>
                </a:lnTo>
                <a:lnTo>
                  <a:pt x="173578" y="124512"/>
                </a:lnTo>
                <a:lnTo>
                  <a:pt x="134936" y="152548"/>
                </a:lnTo>
                <a:lnTo>
                  <a:pt x="98116" y="183166"/>
                </a:lnTo>
                <a:lnTo>
                  <a:pt x="63259" y="216296"/>
                </a:lnTo>
                <a:lnTo>
                  <a:pt x="30506" y="251869"/>
                </a:lnTo>
                <a:lnTo>
                  <a:pt x="0" y="289813"/>
                </a:lnTo>
                <a:lnTo>
                  <a:pt x="580008" y="725296"/>
                </a:lnTo>
                <a:lnTo>
                  <a:pt x="580008"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9308592" y="3738371"/>
            <a:ext cx="239395" cy="43180"/>
          </a:xfrm>
          <a:custGeom>
            <a:rect l="l" t="t" r="r" b="b"/>
            <a:pathLst>
              <a:path w="239395" h="43179">
                <a:moveTo>
                  <a:pt x="239267" y="42671"/>
                </a:moveTo>
                <a:lnTo>
                  <a:pt x="56387" y="0"/>
                </a:lnTo>
                <a:lnTo>
                  <a:pt x="0" y="0"/>
                </a:lnTo>
              </a:path>
            </a:pathLst>
          </a:custGeom>
          <a:ln w="9144">
            <a:solidFill>
              <a:srgbClr val="A6A6A6"/>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txBox="1"/>
          <p:nvPr/>
        </p:nvSpPr>
        <p:spPr>
          <a:xfrm>
            <a:off x="10445622" y="3669944"/>
            <a:ext cx="561975" cy="4616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6520" marR="5080" indent="-83820">
              <a:lnSpc>
                <a:spcPct val="143000"/>
              </a:lnSpc>
              <a:spcBef>
                <a:spcPts val="100"/>
              </a:spcBef>
            </a:pPr>
            <a:r>
              <a:rPr sz="1000" spc="-5">
                <a:solidFill>
                  <a:srgbClr val="585858"/>
                </a:solidFill>
                <a:latin typeface="微软雅黑"/>
                <a:cs typeface="微软雅黑"/>
              </a:rPr>
              <a:t>非常担忧,  11.3%</a:t>
            </a:r>
            <a:endParaRPr sz="1000">
              <a:latin typeface="微软雅黑"/>
              <a:cs typeface="微软雅黑"/>
            </a:endParaRPr>
          </a:p>
        </p:txBody>
      </p:sp>
      <p:sp>
        <p:nvSpPr>
          <p:cNvPr id="36" name="object 36"/>
          <p:cNvSpPr txBox="1"/>
          <p:nvPr/>
        </p:nvSpPr>
        <p:spPr>
          <a:xfrm>
            <a:off x="523748" y="6431849"/>
            <a:ext cx="5143500" cy="316753"/>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5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5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5">
                <a:solidFill>
                  <a:srgbClr val="7E7E7E"/>
                </a:solidFill>
                <a:latin typeface="微软雅黑"/>
                <a:cs typeface="微软雅黑"/>
              </a:rPr>
              <a:t> </a:t>
            </a:r>
            <a:r>
              <a:rPr sz="800" spc="-5">
                <a:solidFill>
                  <a:srgbClr val="7E7E7E"/>
                </a:solidFill>
                <a:latin typeface="微软雅黑"/>
                <a:cs typeface="微软雅黑"/>
              </a:rPr>
              <a:t>400</a:t>
            </a:r>
            <a:r>
              <a:rPr sz="800" spc="40">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marL="12700">
              <a:lnSpc>
                <a:spcPct val="100000"/>
              </a:lnSpc>
              <a:spcBef>
                <a:spcPts val="390"/>
              </a:spcBef>
            </a:pPr>
            <a:endParaRPr sz="800">
              <a:latin typeface="微软雅黑"/>
              <a:cs typeface="微软雅黑"/>
            </a:endParaRPr>
          </a:p>
        </p:txBody>
      </p:sp>
      <p:sp>
        <p:nvSpPr>
          <p:cNvPr id="37" name="object 37"/>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32</a:t>
            </a:r>
          </a:p>
        </p:txBody>
      </p:sp>
      <p:sp>
        <p:nvSpPr>
          <p:cNvPr id="38" name="object 38"/>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33" name="object 33"/>
          <p:cNvSpPr txBox="1"/>
          <p:nvPr/>
        </p:nvSpPr>
        <p:spPr>
          <a:xfrm>
            <a:off x="10610215" y="4514748"/>
            <a:ext cx="561975" cy="4616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5885" marR="5080" indent="-83820">
              <a:lnSpc>
                <a:spcPct val="143000"/>
              </a:lnSpc>
              <a:spcBef>
                <a:spcPts val="100"/>
              </a:spcBef>
            </a:pPr>
            <a:r>
              <a:rPr sz="1000" spc="-5">
                <a:solidFill>
                  <a:srgbClr val="585858"/>
                </a:solidFill>
                <a:latin typeface="微软雅黑"/>
                <a:cs typeface="微软雅黑"/>
              </a:rPr>
              <a:t>比较担忧,  36.6%</a:t>
            </a:r>
            <a:endParaRPr sz="1000">
              <a:latin typeface="微软雅黑"/>
              <a:cs typeface="微软雅黑"/>
            </a:endParaRPr>
          </a:p>
        </p:txBody>
      </p:sp>
      <p:sp>
        <p:nvSpPr>
          <p:cNvPr id="34" name="object 34"/>
          <p:cNvSpPr txBox="1"/>
          <p:nvPr/>
        </p:nvSpPr>
        <p:spPr>
          <a:xfrm>
            <a:off x="8651875" y="4623333"/>
            <a:ext cx="561975" cy="4616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6520" marR="5080" indent="-83820">
              <a:lnSpc>
                <a:spcPct val="143000"/>
              </a:lnSpc>
              <a:spcBef>
                <a:spcPts val="100"/>
              </a:spcBef>
            </a:pPr>
            <a:r>
              <a:rPr sz="1000" spc="-5">
                <a:solidFill>
                  <a:srgbClr val="585858"/>
                </a:solidFill>
                <a:latin typeface="微软雅黑"/>
                <a:cs typeface="微软雅黑"/>
              </a:rPr>
              <a:t>有些担忧,  37.3%</a:t>
            </a:r>
            <a:endParaRPr sz="1000">
              <a:latin typeface="微软雅黑"/>
              <a:cs typeface="微软雅黑"/>
            </a:endParaRPr>
          </a:p>
        </p:txBody>
      </p:sp>
      <p:sp>
        <p:nvSpPr>
          <p:cNvPr id="35" name="object 35"/>
          <p:cNvSpPr txBox="1"/>
          <p:nvPr/>
        </p:nvSpPr>
        <p:spPr>
          <a:xfrm>
            <a:off x="8740520" y="3533927"/>
            <a:ext cx="561975" cy="4616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6520" marR="5080" indent="-83820">
              <a:lnSpc>
                <a:spcPct val="143000"/>
              </a:lnSpc>
              <a:spcBef>
                <a:spcPts val="100"/>
              </a:spcBef>
            </a:pPr>
            <a:r>
              <a:rPr sz="1000" spc="-5">
                <a:solidFill>
                  <a:srgbClr val="585858"/>
                </a:solidFill>
                <a:latin typeface="微软雅黑"/>
                <a:cs typeface="微软雅黑"/>
              </a:rPr>
              <a:t>不太担忧,  14.8%</a:t>
            </a:r>
            <a:endParaRPr sz="1000">
              <a:latin typeface="微软雅黑"/>
              <a:cs typeface="微软雅黑"/>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3" name="object 13"/>
          <p:cNvSpPr txBox="1"/>
          <p:nvPr/>
        </p:nvSpPr>
        <p:spPr>
          <a:xfrm>
            <a:off x="3393947" y="2142744"/>
            <a:ext cx="4544695" cy="413384"/>
          </a:xfrm>
          <a:prstGeom prst="rect">
            <a:avLst/>
          </a:prstGeom>
          <a:solidFill>
            <a:srgbClr val="F1F1F1"/>
          </a:solidFill>
        </p:spPr>
        <p:txBody>
          <a:bodyPr vert="horz" wrap="square" lIns="0" tIns="4635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0835">
              <a:lnSpc>
                <a:spcPct val="100000"/>
              </a:lnSpc>
              <a:spcBef>
                <a:spcPts val="365"/>
              </a:spcBef>
            </a:pPr>
            <a:r>
              <a:rPr sz="1800">
                <a:solidFill>
                  <a:srgbClr val="7E7E7E"/>
                </a:solidFill>
                <a:latin typeface="微软雅黑"/>
                <a:cs typeface="微软雅黑"/>
              </a:rPr>
              <a:t>第一篇：儿童成长与家庭教育现状</a:t>
            </a:r>
            <a:endParaRPr sz="1800">
              <a:latin typeface="微软雅黑"/>
              <a:cs typeface="微软雅黑"/>
            </a:endParaRPr>
          </a:p>
        </p:txBody>
      </p:sp>
      <p:sp>
        <p:nvSpPr>
          <p:cNvPr id="21" name="object 21"/>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33</a:t>
            </a:r>
          </a:p>
        </p:txBody>
      </p:sp>
      <p:sp>
        <p:nvSpPr>
          <p:cNvPr id="14" name="object 14"/>
          <p:cNvSpPr txBox="1"/>
          <p:nvPr/>
        </p:nvSpPr>
        <p:spPr>
          <a:xfrm>
            <a:off x="7944611" y="2142744"/>
            <a:ext cx="853440" cy="413384"/>
          </a:xfrm>
          <a:prstGeom prst="rect">
            <a:avLst/>
          </a:prstGeom>
          <a:solidFill>
            <a:srgbClr val="B1D234"/>
          </a:solidFill>
        </p:spPr>
        <p:txBody>
          <a:bodyPr vert="horz" wrap="square" lIns="0" tIns="4381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384" algn="ctr">
              <a:lnSpc>
                <a:spcPct val="100000"/>
              </a:lnSpc>
              <a:spcBef>
                <a:spcPts val="345"/>
              </a:spcBef>
            </a:pPr>
            <a:r>
              <a:rPr sz="1800" spc="-5">
                <a:solidFill>
                  <a:srgbClr val="FFFFFF"/>
                </a:solidFill>
                <a:latin typeface="Arial"/>
                <a:cs typeface="Arial"/>
              </a:rPr>
              <a:t>1</a:t>
            </a:r>
            <a:endParaRPr sz="1800">
              <a:latin typeface="Arial"/>
              <a:cs typeface="Arial"/>
            </a:endParaRPr>
          </a:p>
        </p:txBody>
      </p:sp>
      <p:sp>
        <p:nvSpPr>
          <p:cNvPr id="15" name="object 15"/>
          <p:cNvSpPr txBox="1"/>
          <p:nvPr/>
        </p:nvSpPr>
        <p:spPr>
          <a:xfrm>
            <a:off x="3393947" y="2863595"/>
            <a:ext cx="4544695" cy="413384"/>
          </a:xfrm>
          <a:prstGeom prst="rect">
            <a:avLst/>
          </a:prstGeom>
          <a:solidFill>
            <a:srgbClr val="B1D234"/>
          </a:solidFill>
        </p:spPr>
        <p:txBody>
          <a:bodyPr vert="horz" wrap="square" lIns="0" tIns="6032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0835">
              <a:lnSpc>
                <a:spcPct val="100000"/>
              </a:lnSpc>
              <a:spcBef>
                <a:spcPts val="475"/>
              </a:spcBef>
            </a:pPr>
            <a:r>
              <a:rPr sz="1800">
                <a:solidFill>
                  <a:srgbClr val="FFFFFF"/>
                </a:solidFill>
                <a:latin typeface="微软雅黑"/>
                <a:cs typeface="微软雅黑"/>
              </a:rPr>
              <a:t>第二篇：儿童健康成长的阻碍</a:t>
            </a:r>
            <a:endParaRPr sz="1800">
              <a:latin typeface="微软雅黑"/>
              <a:cs typeface="微软雅黑"/>
            </a:endParaRPr>
          </a:p>
        </p:txBody>
      </p:sp>
      <p:sp>
        <p:nvSpPr>
          <p:cNvPr id="16" name="object 16"/>
          <p:cNvSpPr txBox="1"/>
          <p:nvPr/>
        </p:nvSpPr>
        <p:spPr>
          <a:xfrm>
            <a:off x="7944611" y="2863595"/>
            <a:ext cx="853440" cy="413384"/>
          </a:xfrm>
          <a:prstGeom prst="rect">
            <a:avLst/>
          </a:prstGeom>
          <a:solidFill>
            <a:srgbClr val="B1D234"/>
          </a:solidFill>
        </p:spPr>
        <p:txBody>
          <a:bodyPr vert="horz" wrap="square" lIns="0" tIns="64769"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384" algn="ctr">
              <a:lnSpc>
                <a:spcPct val="100000"/>
              </a:lnSpc>
              <a:spcBef>
                <a:spcPts val="509"/>
              </a:spcBef>
            </a:pPr>
            <a:r>
              <a:rPr sz="1800" spc="-5">
                <a:solidFill>
                  <a:srgbClr val="FFFFFF"/>
                </a:solidFill>
                <a:latin typeface="Arial"/>
                <a:cs typeface="Arial"/>
              </a:rPr>
              <a:t>2</a:t>
            </a:r>
            <a:endParaRPr sz="1800">
              <a:latin typeface="Arial"/>
              <a:cs typeface="Arial"/>
            </a:endParaRPr>
          </a:p>
        </p:txBody>
      </p:sp>
      <p:sp>
        <p:nvSpPr>
          <p:cNvPr id="17" name="object 17"/>
          <p:cNvSpPr txBox="1"/>
          <p:nvPr/>
        </p:nvSpPr>
        <p:spPr>
          <a:xfrm>
            <a:off x="3393947" y="3581400"/>
            <a:ext cx="4544695" cy="413384"/>
          </a:xfrm>
          <a:prstGeom prst="rect">
            <a:avLst/>
          </a:prstGeom>
          <a:solidFill>
            <a:srgbClr val="F1F1F1"/>
          </a:solidFill>
        </p:spPr>
        <p:txBody>
          <a:bodyPr vert="horz" wrap="square" lIns="0" tIns="58419"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0835">
              <a:lnSpc>
                <a:spcPct val="100000"/>
              </a:lnSpc>
              <a:spcBef>
                <a:spcPts val="459"/>
              </a:spcBef>
            </a:pPr>
            <a:r>
              <a:rPr sz="1800">
                <a:solidFill>
                  <a:srgbClr val="7E7E7E"/>
                </a:solidFill>
                <a:latin typeface="微软雅黑"/>
                <a:cs typeface="微软雅黑"/>
              </a:rPr>
              <a:t>第三篇：儿童健康成长倡议</a:t>
            </a:r>
            <a:endParaRPr sz="1800">
              <a:latin typeface="微软雅黑"/>
              <a:cs typeface="微软雅黑"/>
            </a:endParaRPr>
          </a:p>
        </p:txBody>
      </p:sp>
      <p:sp>
        <p:nvSpPr>
          <p:cNvPr id="18" name="object 18"/>
          <p:cNvSpPr txBox="1"/>
          <p:nvPr/>
        </p:nvSpPr>
        <p:spPr>
          <a:xfrm>
            <a:off x="7944611" y="3581400"/>
            <a:ext cx="853440" cy="413384"/>
          </a:xfrm>
          <a:prstGeom prst="rect">
            <a:avLst/>
          </a:prstGeom>
          <a:solidFill>
            <a:srgbClr val="B1D234"/>
          </a:solidFill>
        </p:spPr>
        <p:txBody>
          <a:bodyPr vert="horz" wrap="square" lIns="0" tIns="641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384" algn="ctr">
              <a:lnSpc>
                <a:spcPct val="100000"/>
              </a:lnSpc>
              <a:spcBef>
                <a:spcPts val="505"/>
              </a:spcBef>
            </a:pPr>
            <a:r>
              <a:rPr sz="1800" spc="-5">
                <a:solidFill>
                  <a:srgbClr val="FFFFFF"/>
                </a:solidFill>
                <a:latin typeface="Arial"/>
                <a:cs typeface="Arial"/>
              </a:rPr>
              <a:t>3</a:t>
            </a:r>
            <a:endParaRPr sz="1800">
              <a:latin typeface="Arial"/>
              <a:cs typeface="Arial"/>
            </a:endParaRPr>
          </a:p>
        </p:txBody>
      </p:sp>
      <p:sp>
        <p:nvSpPr>
          <p:cNvPr id="19" name="object 19"/>
          <p:cNvSpPr txBox="1"/>
          <p:nvPr/>
        </p:nvSpPr>
        <p:spPr>
          <a:xfrm>
            <a:off x="3393947" y="4302252"/>
            <a:ext cx="4544695" cy="411480"/>
          </a:xfrm>
          <a:prstGeom prst="rect">
            <a:avLst/>
          </a:prstGeom>
          <a:solidFill>
            <a:srgbClr val="F1F1F1"/>
          </a:solidFill>
        </p:spPr>
        <p:txBody>
          <a:bodyPr vert="horz" wrap="square" lIns="0" tIns="5778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0835">
              <a:lnSpc>
                <a:spcPct val="100000"/>
              </a:lnSpc>
              <a:spcBef>
                <a:spcPts val="455"/>
              </a:spcBef>
            </a:pPr>
            <a:r>
              <a:rPr sz="1800">
                <a:solidFill>
                  <a:srgbClr val="7E7E7E"/>
                </a:solidFill>
                <a:latin typeface="微软雅黑"/>
                <a:cs typeface="微软雅黑"/>
              </a:rPr>
              <a:t>第四篇：儿童成长的科学认知</a:t>
            </a:r>
            <a:endParaRPr sz="1800">
              <a:latin typeface="微软雅黑"/>
              <a:cs typeface="微软雅黑"/>
            </a:endParaRPr>
          </a:p>
        </p:txBody>
      </p:sp>
      <p:sp>
        <p:nvSpPr>
          <p:cNvPr id="20" name="object 20"/>
          <p:cNvSpPr txBox="1"/>
          <p:nvPr/>
        </p:nvSpPr>
        <p:spPr>
          <a:xfrm>
            <a:off x="7944611" y="4302252"/>
            <a:ext cx="853440" cy="411480"/>
          </a:xfrm>
          <a:prstGeom prst="rect">
            <a:avLst/>
          </a:prstGeom>
          <a:solidFill>
            <a:srgbClr val="B1D234"/>
          </a:solidFill>
        </p:spPr>
        <p:txBody>
          <a:bodyPr vert="horz" wrap="square" lIns="0" tIns="635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384" algn="ctr">
              <a:lnSpc>
                <a:spcPct val="100000"/>
              </a:lnSpc>
              <a:spcBef>
                <a:spcPts val="500"/>
              </a:spcBef>
            </a:pPr>
            <a:r>
              <a:rPr sz="1800" spc="-5">
                <a:solidFill>
                  <a:srgbClr val="FFFFFF"/>
                </a:solidFill>
                <a:latin typeface="Arial"/>
                <a:cs typeface="Arial"/>
              </a:rPr>
              <a:t>4</a:t>
            </a:r>
            <a:endParaRPr sz="1800">
              <a:latin typeface="Arial"/>
              <a:cs typeface="Arial"/>
            </a:endParaRPr>
          </a:p>
        </p:txBody>
      </p:sp>
      <p:sp>
        <p:nvSpPr>
          <p:cNvPr id="22" name="object 17">
            <a:extLst>
              <a:ext uri="{FF2B5EF4-FFF2-40B4-BE49-F238E27FC236}">
                <a16:creationId xmlns:a16="http://schemas.microsoft.com/office/drawing/2014/main" id="{CBF97DE8-0586-43A4-90C7-A676F5DA5853}"/>
              </a:ext>
            </a:extLst>
          </p:cNvPr>
          <p:cNvSpPr txBox="1"/>
          <p:nvPr/>
        </p:nvSpPr>
        <p:spPr>
          <a:xfrm>
            <a:off x="685800" y="582269"/>
            <a:ext cx="1759261" cy="689932"/>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spcBef>
                <a:spcPts val="100"/>
              </a:spcBef>
            </a:pPr>
            <a:r>
              <a:rPr lang="zh-CN" altLang="en-US" sz="4400" b="1" kern="0">
                <a:solidFill>
                  <a:srgbClr val="B2D234"/>
                </a:solidFill>
                <a:latin typeface="微软雅黑" panose="020b0503020204020204" pitchFamily="34" charset="-122"/>
                <a:ea typeface="微软雅黑" panose="020b0503020204020204" pitchFamily="34" charset="-122"/>
                <a:cs typeface="微软雅黑"/>
              </a:rPr>
              <a:t>目录</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11"/>
          <a:stretch>
            <a:fillRect/>
          </a:stretch>
        </a:blipFill>
        <a:effectLst/>
      </p:bgPr>
    </p:bg>
    <p:spTree>
      <p:nvGrpSpPr>
        <p:cNvPr id="1" name=""/>
        <p:cNvGrpSpPr/>
        <p:nvPr/>
      </p:nvGrpSpPr>
      <p:grpSpPr>
        <a:xfrm>
          <a:off x="0" y="0"/>
          <a:ext cx="0" cy="0"/>
        </a:xfrm>
      </p:grpSpPr>
      <p:sp>
        <p:nvSpPr>
          <p:cNvPr id="13" name="object 13"/>
          <p:cNvSpPr txBox="1">
            <a:spLocks noGrp="1"/>
          </p:cNvSpPr>
          <p:nvPr>
            <p:ph type="title"/>
          </p:nvPr>
        </p:nvSpPr>
        <p:spPr>
          <a:xfrm>
            <a:off x="1602994" y="1758823"/>
            <a:ext cx="4641850" cy="452120"/>
          </a:xfrm>
          <a:prstGeom prst="rect">
            <a:avLst/>
          </a:prstGeom>
        </p:spPr>
        <p:txBody>
          <a:bodyPr vert="horz" wrap="square" lIns="0" tIns="12065" rIns="0" bIns="0" rtlCol="0">
            <a:spAutoFit/>
          </a:bodyPr>
          <a:lstStyle/>
          <a:p>
            <a:pPr marL="12700">
              <a:lnSpc>
                <a:spcPct val="100000"/>
              </a:lnSpc>
              <a:spcBef>
                <a:spcPts val="95"/>
              </a:spcBef>
            </a:pPr>
            <a:r>
              <a:rPr sz="2800" b="1" spc="-5">
                <a:solidFill>
                  <a:srgbClr val="B1D234"/>
                </a:solidFill>
                <a:latin typeface="微软雅黑"/>
                <a:cs typeface="微软雅黑"/>
              </a:rPr>
              <a:t>第二篇：儿童健康成长的阻碍</a:t>
            </a:r>
            <a:endParaRPr sz="2800">
              <a:latin typeface="微软雅黑"/>
              <a:cs typeface="微软雅黑"/>
            </a:endParaRPr>
          </a:p>
        </p:txBody>
      </p:sp>
      <p:sp>
        <p:nvSpPr>
          <p:cNvPr id="14" name="object 14"/>
          <p:cNvSpPr/>
          <p:nvPr/>
        </p:nvSpPr>
        <p:spPr>
          <a:xfrm>
            <a:off x="1524761" y="2550414"/>
            <a:ext cx="3491865" cy="152400"/>
          </a:xfrm>
          <a:custGeom>
            <a:rect l="l" t="t" r="r" b="b"/>
            <a:pathLst>
              <a:path w="3491865" h="152400">
                <a:moveTo>
                  <a:pt x="0" y="152400"/>
                </a:moveTo>
                <a:lnTo>
                  <a:pt x="3491484" y="152400"/>
                </a:lnTo>
                <a:lnTo>
                  <a:pt x="3491484" y="0"/>
                </a:lnTo>
                <a:lnTo>
                  <a:pt x="0" y="0"/>
                </a:lnTo>
                <a:lnTo>
                  <a:pt x="0" y="15240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1524761" y="2550414"/>
            <a:ext cx="3491865" cy="152400"/>
          </a:xfrm>
          <a:custGeom>
            <a:rect l="l" t="t" r="r" b="b"/>
            <a:pathLst>
              <a:path w="3491865" h="152400">
                <a:moveTo>
                  <a:pt x="0" y="152400"/>
                </a:moveTo>
                <a:lnTo>
                  <a:pt x="3491484" y="152400"/>
                </a:lnTo>
                <a:lnTo>
                  <a:pt x="3491484" y="0"/>
                </a:lnTo>
                <a:lnTo>
                  <a:pt x="0" y="0"/>
                </a:lnTo>
                <a:lnTo>
                  <a:pt x="0" y="152400"/>
                </a:lnTo>
                <a:close/>
              </a:path>
            </a:pathLst>
          </a:custGeom>
          <a:ln w="25908">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1524761" y="2760726"/>
            <a:ext cx="9144000" cy="0"/>
          </a:xfrm>
          <a:custGeom>
            <a:rect l="l" t="t" r="r" b="b"/>
            <a:pathLst>
              <a:path w="9144000">
                <a:moveTo>
                  <a:pt x="0" y="0"/>
                </a:moveTo>
                <a:lnTo>
                  <a:pt x="9144000" y="0"/>
                </a:lnTo>
              </a:path>
            </a:pathLst>
          </a:custGeom>
          <a:ln w="19812">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8750807" y="4564379"/>
            <a:ext cx="176784" cy="176783"/>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7557516" y="5836920"/>
            <a:ext cx="158495" cy="158496"/>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8481059" y="6470903"/>
            <a:ext cx="134112" cy="134111"/>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10206228" y="4750308"/>
            <a:ext cx="164592" cy="164592"/>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9218676" y="5577840"/>
            <a:ext cx="256540" cy="256540"/>
          </a:xfrm>
          <a:custGeom>
            <a:rect l="l" t="t" r="r" b="b"/>
            <a:pathLst>
              <a:path w="256540" h="256539">
                <a:moveTo>
                  <a:pt x="128016" y="0"/>
                </a:moveTo>
                <a:lnTo>
                  <a:pt x="78170" y="10060"/>
                </a:lnTo>
                <a:lnTo>
                  <a:pt x="37480" y="37495"/>
                </a:lnTo>
                <a:lnTo>
                  <a:pt x="10054" y="78186"/>
                </a:lnTo>
                <a:lnTo>
                  <a:pt x="0" y="128016"/>
                </a:lnTo>
                <a:lnTo>
                  <a:pt x="10054" y="177845"/>
                </a:lnTo>
                <a:lnTo>
                  <a:pt x="37480" y="218536"/>
                </a:lnTo>
                <a:lnTo>
                  <a:pt x="78170" y="245971"/>
                </a:lnTo>
                <a:lnTo>
                  <a:pt x="128016" y="256032"/>
                </a:lnTo>
                <a:lnTo>
                  <a:pt x="177861" y="245971"/>
                </a:lnTo>
                <a:lnTo>
                  <a:pt x="218551" y="218536"/>
                </a:lnTo>
                <a:lnTo>
                  <a:pt x="245977" y="177845"/>
                </a:lnTo>
                <a:lnTo>
                  <a:pt x="256031" y="128016"/>
                </a:lnTo>
                <a:lnTo>
                  <a:pt x="245977" y="78186"/>
                </a:lnTo>
                <a:lnTo>
                  <a:pt x="218551" y="37495"/>
                </a:lnTo>
                <a:lnTo>
                  <a:pt x="177861" y="10060"/>
                </a:lnTo>
                <a:lnTo>
                  <a:pt x="128016" y="0"/>
                </a:lnTo>
                <a:close/>
              </a:path>
            </a:pathLst>
          </a:custGeom>
          <a:solidFill>
            <a:srgbClr val="B1D234">
              <a:alpha val="50195"/>
            </a:srgbClr>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9925811" y="6242303"/>
            <a:ext cx="112776" cy="111251"/>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7636764" y="4715255"/>
            <a:ext cx="1139825" cy="1122680"/>
          </a:xfrm>
          <a:custGeom>
            <a:rect l="l" t="t" r="r" b="b"/>
            <a:pathLst>
              <a:path w="1139825" h="1122679">
                <a:moveTo>
                  <a:pt x="1139697" y="0"/>
                </a:moveTo>
                <a:lnTo>
                  <a:pt x="0" y="1122133"/>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8901683" y="4715255"/>
            <a:ext cx="445134" cy="863600"/>
          </a:xfrm>
          <a:custGeom>
            <a:rect l="l" t="t" r="r" b="b"/>
            <a:pathLst>
              <a:path w="445134" h="863600">
                <a:moveTo>
                  <a:pt x="0" y="0"/>
                </a:moveTo>
                <a:lnTo>
                  <a:pt x="444881" y="863473"/>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8548116" y="4741164"/>
            <a:ext cx="291465" cy="1731010"/>
          </a:xfrm>
          <a:custGeom>
            <a:rect l="l" t="t" r="r" b="b"/>
            <a:pathLst>
              <a:path w="291465" h="1731010">
                <a:moveTo>
                  <a:pt x="290956" y="0"/>
                </a:moveTo>
                <a:lnTo>
                  <a:pt x="0" y="1730578"/>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9436607" y="5797296"/>
            <a:ext cx="506095" cy="462280"/>
          </a:xfrm>
          <a:custGeom>
            <a:rect l="l" t="t" r="r" b="b"/>
            <a:pathLst>
              <a:path w="506095" h="462279">
                <a:moveTo>
                  <a:pt x="0" y="0"/>
                </a:moveTo>
                <a:lnTo>
                  <a:pt x="506095" y="461962"/>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9982200" y="4914900"/>
            <a:ext cx="306070" cy="1328420"/>
          </a:xfrm>
          <a:custGeom>
            <a:rect l="l" t="t" r="r" b="b"/>
            <a:pathLst>
              <a:path w="306070" h="1328420">
                <a:moveTo>
                  <a:pt x="305816" y="0"/>
                </a:moveTo>
                <a:lnTo>
                  <a:pt x="0" y="1328267"/>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8595359" y="6298691"/>
            <a:ext cx="1331595" cy="287655"/>
          </a:xfrm>
          <a:custGeom>
            <a:rect l="l" t="t" r="r" b="b"/>
            <a:pathLst>
              <a:path w="1331595" h="287654">
                <a:moveTo>
                  <a:pt x="0" y="287566"/>
                </a:moveTo>
                <a:lnTo>
                  <a:pt x="1331214"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7716011" y="5705855"/>
            <a:ext cx="1502410" cy="210185"/>
          </a:xfrm>
          <a:custGeom>
            <a:rect l="l" t="t" r="r" b="b"/>
            <a:pathLst>
              <a:path w="1502409" h="210185">
                <a:moveTo>
                  <a:pt x="0" y="209956"/>
                </a:moveTo>
                <a:lnTo>
                  <a:pt x="1502410"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7693152" y="4832603"/>
            <a:ext cx="2513330" cy="1028700"/>
          </a:xfrm>
          <a:custGeom>
            <a:rect l="l" t="t" r="r" b="b"/>
            <a:pathLst>
              <a:path w="2513329" h="1028700">
                <a:moveTo>
                  <a:pt x="0" y="1028357"/>
                </a:moveTo>
                <a:lnTo>
                  <a:pt x="2513076"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8595359" y="5797296"/>
            <a:ext cx="660400" cy="694690"/>
          </a:xfrm>
          <a:custGeom>
            <a:rect l="l" t="t" r="r" b="b"/>
            <a:pathLst>
              <a:path w="660400" h="694689">
                <a:moveTo>
                  <a:pt x="0" y="694169"/>
                </a:moveTo>
                <a:lnTo>
                  <a:pt x="660400"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7693152" y="5972555"/>
            <a:ext cx="808355" cy="518795"/>
          </a:xfrm>
          <a:custGeom>
            <a:rect l="l" t="t" r="r" b="b"/>
            <a:pathLst>
              <a:path w="808354" h="518795">
                <a:moveTo>
                  <a:pt x="807847" y="518693"/>
                </a:moveTo>
                <a:lnTo>
                  <a:pt x="0"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8927592" y="4652771"/>
            <a:ext cx="1303020" cy="121285"/>
          </a:xfrm>
          <a:custGeom>
            <a:rect l="l" t="t" r="r" b="b"/>
            <a:pathLst>
              <a:path w="1303020" h="121285">
                <a:moveTo>
                  <a:pt x="0" y="0"/>
                </a:moveTo>
                <a:lnTo>
                  <a:pt x="1302638" y="121284"/>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9436607" y="4890515"/>
            <a:ext cx="793115" cy="725805"/>
          </a:xfrm>
          <a:custGeom>
            <a:rect l="l" t="t" r="r" b="b"/>
            <a:pathLst>
              <a:path w="793115" h="725804">
                <a:moveTo>
                  <a:pt x="793115" y="0"/>
                </a:moveTo>
                <a:lnTo>
                  <a:pt x="0" y="725728"/>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7318247" y="5967984"/>
            <a:ext cx="266953" cy="316992"/>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6771131" y="5954267"/>
            <a:ext cx="91440" cy="91439"/>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6862571" y="5999988"/>
            <a:ext cx="455295" cy="225425"/>
          </a:xfrm>
          <a:custGeom>
            <a:rect l="l" t="t" r="r" b="b"/>
            <a:pathLst>
              <a:path w="455295" h="225425">
                <a:moveTo>
                  <a:pt x="455041" y="225082"/>
                </a:moveTo>
                <a:lnTo>
                  <a:pt x="0"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6039611" y="6379464"/>
            <a:ext cx="106679" cy="106679"/>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6131052" y="5999988"/>
            <a:ext cx="640080" cy="395605"/>
          </a:xfrm>
          <a:custGeom>
            <a:rect l="l" t="t" r="r" b="b"/>
            <a:pathLst>
              <a:path w="640079" h="395604">
                <a:moveTo>
                  <a:pt x="639952" y="0"/>
                </a:moveTo>
                <a:lnTo>
                  <a:pt x="0" y="395211"/>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9390888" y="3372611"/>
            <a:ext cx="91439" cy="91439"/>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8839200" y="3450335"/>
            <a:ext cx="565785" cy="1113790"/>
          </a:xfrm>
          <a:custGeom>
            <a:rect l="l" t="t" r="r" b="b"/>
            <a:pathLst>
              <a:path w="565784" h="1113789">
                <a:moveTo>
                  <a:pt x="0" y="1113536"/>
                </a:moveTo>
                <a:lnTo>
                  <a:pt x="565403" y="0"/>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8948928" y="2139695"/>
            <a:ext cx="161544" cy="161543"/>
          </a:xfrm>
          <a:prstGeom prst="rect">
            <a:avLst/>
          </a:prstGeom>
          <a:blipFill>
            <a:blip r:embed="rId1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9087611" y="2276855"/>
            <a:ext cx="349885" cy="1094740"/>
          </a:xfrm>
          <a:custGeom>
            <a:rect l="l" t="t" r="r" b="b"/>
            <a:pathLst>
              <a:path w="349884" h="1094739">
                <a:moveTo>
                  <a:pt x="0" y="0"/>
                </a:moveTo>
                <a:lnTo>
                  <a:pt x="349631" y="1094613"/>
                </a:lnTo>
              </a:path>
            </a:pathLst>
          </a:custGeom>
          <a:ln w="9144">
            <a:solidFill>
              <a:srgbClr val="DFECA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txBox="1"/>
          <p:nvPr/>
        </p:nvSpPr>
        <p:spPr>
          <a:xfrm>
            <a:off x="1602994" y="3070351"/>
            <a:ext cx="5817235" cy="848994"/>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50100"/>
              </a:lnSpc>
              <a:spcBef>
                <a:spcPts val="95"/>
              </a:spcBef>
            </a:pPr>
            <a:r>
              <a:rPr sz="1200">
                <a:solidFill>
                  <a:srgbClr val="585858"/>
                </a:solidFill>
                <a:latin typeface="微软雅黑"/>
                <a:cs typeface="微软雅黑"/>
              </a:rPr>
              <a:t>经调研发现，家长对孩子的视力健康、脊柱健康、心理健康及学习状态等方面都存在不 同程度的担忧，本篇将从各类健康问题的形成原因及不良影响的角度切</a:t>
            </a:r>
            <a:r>
              <a:rPr sz="1200" spc="5">
                <a:solidFill>
                  <a:srgbClr val="585858"/>
                </a:solidFill>
                <a:latin typeface="微软雅黑"/>
                <a:cs typeface="微软雅黑"/>
              </a:rPr>
              <a:t>入</a:t>
            </a:r>
            <a:r>
              <a:rPr sz="1200">
                <a:solidFill>
                  <a:srgbClr val="585858"/>
                </a:solidFill>
                <a:latin typeface="微软雅黑"/>
                <a:cs typeface="微软雅黑"/>
              </a:rPr>
              <a:t>，对中国儿童 的健康现状做出进一步分析与阐释。</a:t>
            </a:r>
            <a:endParaRPr sz="1200">
              <a:latin typeface="微软雅黑"/>
              <a:cs typeface="微软雅黑"/>
            </a:endParaRPr>
          </a:p>
        </p:txBody>
      </p:sp>
      <p:sp>
        <p:nvSpPr>
          <p:cNvPr id="45" name="object 45"/>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34</a:t>
            </a: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18873" y="6556057"/>
            <a:ext cx="158750" cy="177800"/>
          </a:xfrm>
          <a:prstGeom prst="rect">
            <a:avLst/>
          </a:prstGeom>
        </p:spPr>
        <p:txBody>
          <a:bodyPr vert="horz" wrap="square" lIns="0" tIns="88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70"/>
              </a:spcBef>
            </a:pPr>
            <a:r>
              <a:rPr sz="1050">
                <a:solidFill>
                  <a:srgbClr val="A6A6A6"/>
                </a:solidFill>
                <a:latin typeface="微软雅黑"/>
                <a:cs typeface="微软雅黑"/>
              </a:rPr>
              <a:t>35</a:t>
            </a:r>
            <a:endParaRPr sz="1050">
              <a:latin typeface="微软雅黑"/>
              <a:cs typeface="微软雅黑"/>
            </a:endParaRPr>
          </a:p>
        </p:txBody>
      </p:sp>
      <p:sp>
        <p:nvSpPr>
          <p:cNvPr id="13" name="object 13"/>
          <p:cNvSpPr/>
          <p:nvPr/>
        </p:nvSpPr>
        <p:spPr>
          <a:xfrm>
            <a:off x="0" y="0"/>
            <a:ext cx="13716000" cy="7721600"/>
          </a:xfrm>
          <a:custGeom>
            <a:rect l="l" t="t" r="r" b="b"/>
            <a:pathLst>
              <a:path w="12192000" h="6858000">
                <a:moveTo>
                  <a:pt x="0" y="6858000"/>
                </a:moveTo>
                <a:lnTo>
                  <a:pt x="12192000" y="6858000"/>
                </a:lnTo>
                <a:lnTo>
                  <a:pt x="12192000" y="0"/>
                </a:lnTo>
                <a:lnTo>
                  <a:pt x="0" y="0"/>
                </a:lnTo>
                <a:lnTo>
                  <a:pt x="0" y="685800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5748528" y="1999488"/>
            <a:ext cx="672465" cy="647700"/>
          </a:xfrm>
          <a:custGeom>
            <a:rect l="l" t="t" r="r" b="b"/>
            <a:pathLst>
              <a:path w="672464" h="647700">
                <a:moveTo>
                  <a:pt x="0" y="647700"/>
                </a:moveTo>
                <a:lnTo>
                  <a:pt x="672084" y="647700"/>
                </a:lnTo>
                <a:lnTo>
                  <a:pt x="672084" y="0"/>
                </a:lnTo>
                <a:lnTo>
                  <a:pt x="0" y="0"/>
                </a:lnTo>
                <a:lnTo>
                  <a:pt x="0" y="64770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6211823" y="2520695"/>
            <a:ext cx="208915" cy="239395"/>
          </a:xfrm>
          <a:custGeom>
            <a:rect l="l" t="t" r="r" b="b"/>
            <a:pathLst>
              <a:path w="208914" h="239394">
                <a:moveTo>
                  <a:pt x="208787" y="0"/>
                </a:moveTo>
                <a:lnTo>
                  <a:pt x="0" y="119633"/>
                </a:lnTo>
                <a:lnTo>
                  <a:pt x="208787" y="239267"/>
                </a:lnTo>
                <a:lnTo>
                  <a:pt x="208787"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3780790" y="2030984"/>
            <a:ext cx="4627245" cy="171958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175" algn="ctr">
              <a:lnSpc>
                <a:spcPct val="100000"/>
              </a:lnSpc>
              <a:spcBef>
                <a:spcPts val="100"/>
              </a:spcBef>
            </a:pPr>
            <a:r>
              <a:rPr sz="3600" b="1" spc="-5">
                <a:solidFill>
                  <a:srgbClr val="B1D234"/>
                </a:solidFill>
                <a:latin typeface="Arial"/>
                <a:cs typeface="Arial"/>
              </a:rPr>
              <a:t>01</a:t>
            </a:r>
            <a:endParaRPr sz="3600">
              <a:latin typeface="Arial"/>
              <a:cs typeface="Arial"/>
            </a:endParaRPr>
          </a:p>
          <a:p>
            <a:pPr>
              <a:lnSpc>
                <a:spcPct val="100000"/>
              </a:lnSpc>
              <a:spcBef>
                <a:spcPts val="35"/>
              </a:spcBef>
            </a:pPr>
            <a:endParaRPr sz="4050">
              <a:latin typeface="Arial"/>
              <a:cs typeface="Arial"/>
            </a:endParaRPr>
          </a:p>
          <a:p>
            <a:pPr algn="ctr">
              <a:lnSpc>
                <a:spcPct val="100000"/>
              </a:lnSpc>
              <a:spcBef>
                <a:spcPts val="5"/>
              </a:spcBef>
              <a:tabLst>
                <a:tab pos="828040"/>
                <a:tab pos="1656714"/>
                <a:tab pos="2484755"/>
                <a:tab pos="3313429"/>
                <a:tab pos="4143375"/>
              </a:tabLst>
            </a:pPr>
            <a:r>
              <a:rPr sz="3600" b="1">
                <a:solidFill>
                  <a:srgbClr val="FFFFFF"/>
                </a:solidFill>
                <a:latin typeface="微软雅黑"/>
                <a:cs typeface="微软雅黑"/>
              </a:rPr>
              <a:t>儿	童	视	力	健	康</a:t>
            </a:r>
            <a:endParaRPr sz="3600">
              <a:latin typeface="微软雅黑"/>
              <a:cs typeface="微软雅黑"/>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a:effectLst/>
      </p:bgPr>
    </p:bg>
    <p:spTree>
      <p:nvGrpSpPr>
        <p:cNvPr id="1" name=""/>
        <p:cNvGrpSpPr/>
        <p:nvPr/>
      </p:nvGrpSpPr>
      <p:grpSpPr>
        <a:xfrm>
          <a:off x="0" y="0"/>
          <a:ext cx="0" cy="0"/>
        </a:xfrm>
      </p:grpSpPr>
      <p:sp>
        <p:nvSpPr>
          <p:cNvPr id="2" name="object 2"/>
          <p:cNvSpPr txBox="1"/>
          <p:nvPr/>
        </p:nvSpPr>
        <p:spPr>
          <a:xfrm>
            <a:off x="11806173" y="6551168"/>
            <a:ext cx="184150" cy="18732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a:solidFill>
                  <a:srgbClr val="A6A6A6"/>
                </a:solidFill>
                <a:latin typeface="微软雅黑"/>
                <a:cs typeface="微软雅黑"/>
              </a:rPr>
              <a:t>36</a:t>
            </a:r>
            <a:endParaRPr sz="1050">
              <a:latin typeface="微软雅黑"/>
              <a:cs typeface="微软雅黑"/>
            </a:endParaRPr>
          </a:p>
        </p:txBody>
      </p:sp>
      <p:sp>
        <p:nvSpPr>
          <p:cNvPr id="3" name="object 3"/>
          <p:cNvSpPr/>
          <p:nvPr/>
        </p:nvSpPr>
        <p:spPr>
          <a:xfrm>
            <a:off x="11281800" y="802802"/>
            <a:ext cx="102886" cy="101424"/>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11604394" y="802803"/>
            <a:ext cx="103812" cy="10197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flipH="1">
            <a:off x="10655427" y="538994"/>
            <a:ext cx="0" cy="132715"/>
          </a:xfrm>
          <a:custGeom>
            <a:rect l="l" t="t" r="r" b="b"/>
            <a:pathLst>
              <a:path h="132715">
                <a:moveTo>
                  <a:pt x="0" y="0"/>
                </a:moveTo>
                <a:lnTo>
                  <a:pt x="0" y="132543"/>
                </a:lnTo>
              </a:path>
            </a:pathLst>
          </a:custGeom>
          <a:ln w="45329">
            <a:solidFill>
              <a:srgbClr val="B7D1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10628375" y="462455"/>
            <a:ext cx="56515" cy="54610"/>
          </a:xfrm>
          <a:custGeom>
            <a:rect l="l" t="t" r="r" b="b"/>
            <a:pathLst>
              <a:path w="56515" h="54607">
                <a:moveTo>
                  <a:pt x="27050" y="0"/>
                </a:moveTo>
                <a:lnTo>
                  <a:pt x="16501" y="2176"/>
                </a:lnTo>
                <a:lnTo>
                  <a:pt x="7904" y="8078"/>
                </a:lnTo>
                <a:lnTo>
                  <a:pt x="2119" y="16762"/>
                </a:lnTo>
                <a:lnTo>
                  <a:pt x="0" y="27286"/>
                </a:lnTo>
                <a:lnTo>
                  <a:pt x="2119" y="37852"/>
                </a:lnTo>
                <a:lnTo>
                  <a:pt x="7904" y="46461"/>
                </a:lnTo>
                <a:lnTo>
                  <a:pt x="16501" y="52255"/>
                </a:lnTo>
                <a:lnTo>
                  <a:pt x="27050" y="54378"/>
                </a:lnTo>
                <a:lnTo>
                  <a:pt x="37914" y="52255"/>
                </a:lnTo>
                <a:lnTo>
                  <a:pt x="47201" y="46461"/>
                </a:lnTo>
                <a:lnTo>
                  <a:pt x="53678" y="37852"/>
                </a:lnTo>
                <a:lnTo>
                  <a:pt x="56111" y="27286"/>
                </a:lnTo>
                <a:lnTo>
                  <a:pt x="53678" y="16762"/>
                </a:lnTo>
                <a:lnTo>
                  <a:pt x="47201" y="8078"/>
                </a:lnTo>
                <a:lnTo>
                  <a:pt x="37914" y="2176"/>
                </a:lnTo>
                <a:lnTo>
                  <a:pt x="27050" y="0"/>
                </a:lnTo>
                <a:close/>
              </a:path>
            </a:pathLst>
          </a:custGeom>
          <a:solidFill>
            <a:srgbClr val="2D63A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11240674" y="597571"/>
            <a:ext cx="53340" cy="39370"/>
          </a:xfrm>
          <a:custGeom>
            <a:rect l="l" t="t" r="r" b="b"/>
            <a:pathLst>
              <a:path w="53340" h="39370">
                <a:moveTo>
                  <a:pt x="38567" y="0"/>
                </a:moveTo>
                <a:lnTo>
                  <a:pt x="9306" y="3660"/>
                </a:lnTo>
                <a:lnTo>
                  <a:pt x="6212" y="5125"/>
                </a:lnTo>
                <a:lnTo>
                  <a:pt x="3825" y="6955"/>
                </a:lnTo>
                <a:lnTo>
                  <a:pt x="2363" y="9518"/>
                </a:lnTo>
                <a:lnTo>
                  <a:pt x="730" y="11910"/>
                </a:lnTo>
                <a:lnTo>
                  <a:pt x="0" y="15205"/>
                </a:lnTo>
                <a:lnTo>
                  <a:pt x="0" y="23625"/>
                </a:lnTo>
                <a:lnTo>
                  <a:pt x="901" y="27286"/>
                </a:lnTo>
                <a:lnTo>
                  <a:pt x="2728" y="30020"/>
                </a:lnTo>
                <a:lnTo>
                  <a:pt x="4555" y="32582"/>
                </a:lnTo>
                <a:lnTo>
                  <a:pt x="7114" y="34608"/>
                </a:lnTo>
                <a:lnTo>
                  <a:pt x="10232" y="35877"/>
                </a:lnTo>
                <a:lnTo>
                  <a:pt x="13156" y="37171"/>
                </a:lnTo>
                <a:lnTo>
                  <a:pt x="16810" y="38074"/>
                </a:lnTo>
                <a:lnTo>
                  <a:pt x="28700" y="39172"/>
                </a:lnTo>
                <a:lnTo>
                  <a:pt x="35643" y="39172"/>
                </a:lnTo>
                <a:lnTo>
                  <a:pt x="43854" y="38635"/>
                </a:lnTo>
                <a:lnTo>
                  <a:pt x="47703" y="38269"/>
                </a:lnTo>
                <a:lnTo>
                  <a:pt x="52990" y="38074"/>
                </a:lnTo>
                <a:lnTo>
                  <a:pt x="52990" y="561"/>
                </a:lnTo>
                <a:lnTo>
                  <a:pt x="48604" y="561"/>
                </a:lnTo>
                <a:lnTo>
                  <a:pt x="41661" y="195"/>
                </a:lnTo>
                <a:lnTo>
                  <a:pt x="38567" y="0"/>
                </a:lnTo>
                <a:close/>
              </a:path>
            </a:pathLst>
          </a:custGeom>
          <a:solidFill>
            <a:srgbClr val="B7D1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10695635" y="390188"/>
            <a:ext cx="1014730" cy="367030"/>
          </a:xfrm>
          <a:custGeom>
            <a:rect l="l" t="t" r="r" b="b"/>
            <a:pathLst>
              <a:path w="1014728" h="367030">
                <a:moveTo>
                  <a:pt x="1014398" y="0"/>
                </a:moveTo>
                <a:lnTo>
                  <a:pt x="65617" y="63499"/>
                </a:lnTo>
                <a:lnTo>
                  <a:pt x="0" y="281939"/>
                </a:lnTo>
                <a:lnTo>
                  <a:pt x="906006" y="367029"/>
                </a:lnTo>
                <a:lnTo>
                  <a:pt x="937136" y="261619"/>
                </a:lnTo>
                <a:lnTo>
                  <a:pt x="235411" y="261619"/>
                </a:lnTo>
                <a:lnTo>
                  <a:pt x="227528" y="259079"/>
                </a:lnTo>
                <a:lnTo>
                  <a:pt x="69820" y="259079"/>
                </a:lnTo>
                <a:lnTo>
                  <a:pt x="69820" y="115569"/>
                </a:lnTo>
                <a:lnTo>
                  <a:pt x="821026" y="115569"/>
                </a:lnTo>
                <a:lnTo>
                  <a:pt x="821026" y="105409"/>
                </a:lnTo>
                <a:lnTo>
                  <a:pt x="983268" y="105409"/>
                </a:lnTo>
                <a:lnTo>
                  <a:pt x="1014398" y="0"/>
                </a:lnTo>
                <a:close/>
              </a:path>
              <a:path w="1014728" h="367030">
                <a:moveTo>
                  <a:pt x="305961" y="243839"/>
                </a:moveTo>
                <a:lnTo>
                  <a:pt x="284936" y="243839"/>
                </a:lnTo>
                <a:lnTo>
                  <a:pt x="284936" y="257809"/>
                </a:lnTo>
                <a:lnTo>
                  <a:pt x="278358" y="260349"/>
                </a:lnTo>
                <a:lnTo>
                  <a:pt x="272145" y="260349"/>
                </a:lnTo>
                <a:lnTo>
                  <a:pt x="266493" y="261619"/>
                </a:lnTo>
                <a:lnTo>
                  <a:pt x="329911" y="261619"/>
                </a:lnTo>
                <a:lnTo>
                  <a:pt x="317851" y="260349"/>
                </a:lnTo>
                <a:lnTo>
                  <a:pt x="305961" y="257809"/>
                </a:lnTo>
                <a:lnTo>
                  <a:pt x="305961" y="243839"/>
                </a:lnTo>
                <a:close/>
              </a:path>
              <a:path w="1014728" h="367030">
                <a:moveTo>
                  <a:pt x="363897" y="165099"/>
                </a:moveTo>
                <a:lnTo>
                  <a:pt x="344894" y="165099"/>
                </a:lnTo>
                <a:lnTo>
                  <a:pt x="341800" y="166369"/>
                </a:lnTo>
                <a:lnTo>
                  <a:pt x="338681" y="166369"/>
                </a:lnTo>
                <a:lnTo>
                  <a:pt x="326256" y="176529"/>
                </a:lnTo>
                <a:lnTo>
                  <a:pt x="326256" y="182879"/>
                </a:lnTo>
                <a:lnTo>
                  <a:pt x="327718" y="186689"/>
                </a:lnTo>
                <a:lnTo>
                  <a:pt x="331007" y="187959"/>
                </a:lnTo>
                <a:lnTo>
                  <a:pt x="334296" y="190499"/>
                </a:lnTo>
                <a:lnTo>
                  <a:pt x="364628" y="198119"/>
                </a:lnTo>
                <a:lnTo>
                  <a:pt x="369939" y="199389"/>
                </a:lnTo>
                <a:lnTo>
                  <a:pt x="374690" y="201929"/>
                </a:lnTo>
                <a:lnTo>
                  <a:pt x="379612" y="204469"/>
                </a:lnTo>
                <a:lnTo>
                  <a:pt x="383656" y="207009"/>
                </a:lnTo>
                <a:lnTo>
                  <a:pt x="386945" y="210819"/>
                </a:lnTo>
                <a:lnTo>
                  <a:pt x="390039" y="215899"/>
                </a:lnTo>
                <a:lnTo>
                  <a:pt x="391696" y="220979"/>
                </a:lnTo>
                <a:lnTo>
                  <a:pt x="391696" y="227329"/>
                </a:lnTo>
                <a:lnTo>
                  <a:pt x="390906" y="234949"/>
                </a:lnTo>
                <a:lnTo>
                  <a:pt x="353867" y="261619"/>
                </a:lnTo>
                <a:lnTo>
                  <a:pt x="451919" y="261619"/>
                </a:lnTo>
                <a:lnTo>
                  <a:pt x="415046" y="238759"/>
                </a:lnTo>
                <a:lnTo>
                  <a:pt x="406484" y="194309"/>
                </a:lnTo>
                <a:lnTo>
                  <a:pt x="407776" y="185419"/>
                </a:lnTo>
                <a:lnTo>
                  <a:pt x="413257" y="172719"/>
                </a:lnTo>
                <a:lnTo>
                  <a:pt x="415552" y="168909"/>
                </a:lnTo>
                <a:lnTo>
                  <a:pt x="384557" y="168909"/>
                </a:lnTo>
                <a:lnTo>
                  <a:pt x="379441" y="167639"/>
                </a:lnTo>
                <a:lnTo>
                  <a:pt x="374325" y="167639"/>
                </a:lnTo>
                <a:lnTo>
                  <a:pt x="363897" y="165099"/>
                </a:lnTo>
                <a:close/>
              </a:path>
              <a:path w="1014728" h="367030">
                <a:moveTo>
                  <a:pt x="527132" y="243839"/>
                </a:moveTo>
                <a:lnTo>
                  <a:pt x="501355" y="243839"/>
                </a:lnTo>
                <a:lnTo>
                  <a:pt x="501355" y="257809"/>
                </a:lnTo>
                <a:lnTo>
                  <a:pt x="494777" y="260349"/>
                </a:lnTo>
                <a:lnTo>
                  <a:pt x="488735" y="260349"/>
                </a:lnTo>
                <a:lnTo>
                  <a:pt x="483083" y="261619"/>
                </a:lnTo>
                <a:lnTo>
                  <a:pt x="557829" y="261619"/>
                </a:lnTo>
                <a:lnTo>
                  <a:pt x="546135" y="259079"/>
                </a:lnTo>
                <a:lnTo>
                  <a:pt x="541189" y="257809"/>
                </a:lnTo>
                <a:lnTo>
                  <a:pt x="532784" y="252729"/>
                </a:lnTo>
                <a:lnTo>
                  <a:pt x="529495" y="248919"/>
                </a:lnTo>
                <a:lnTo>
                  <a:pt x="527132" y="243839"/>
                </a:lnTo>
                <a:close/>
              </a:path>
              <a:path w="1014728" h="367030">
                <a:moveTo>
                  <a:pt x="766745" y="149859"/>
                </a:moveTo>
                <a:lnTo>
                  <a:pt x="583411" y="149859"/>
                </a:lnTo>
                <a:lnTo>
                  <a:pt x="595471" y="151129"/>
                </a:lnTo>
                <a:lnTo>
                  <a:pt x="600587" y="152399"/>
                </a:lnTo>
                <a:lnTo>
                  <a:pt x="618518" y="259079"/>
                </a:lnTo>
                <a:lnTo>
                  <a:pt x="609382" y="260349"/>
                </a:lnTo>
                <a:lnTo>
                  <a:pt x="600952" y="261619"/>
                </a:lnTo>
                <a:lnTo>
                  <a:pt x="767281" y="261619"/>
                </a:lnTo>
                <a:lnTo>
                  <a:pt x="759241" y="260349"/>
                </a:lnTo>
                <a:lnTo>
                  <a:pt x="755684" y="259079"/>
                </a:lnTo>
                <a:lnTo>
                  <a:pt x="645732" y="259079"/>
                </a:lnTo>
                <a:lnTo>
                  <a:pt x="645732" y="151129"/>
                </a:lnTo>
                <a:lnTo>
                  <a:pt x="759241" y="151129"/>
                </a:lnTo>
                <a:lnTo>
                  <a:pt x="766745" y="149859"/>
                </a:lnTo>
                <a:close/>
              </a:path>
              <a:path w="1014728" h="367030">
                <a:moveTo>
                  <a:pt x="821026" y="243839"/>
                </a:moveTo>
                <a:lnTo>
                  <a:pt x="804021" y="243839"/>
                </a:lnTo>
                <a:lnTo>
                  <a:pt x="804021" y="259079"/>
                </a:lnTo>
                <a:lnTo>
                  <a:pt x="793983" y="261619"/>
                </a:lnTo>
                <a:lnTo>
                  <a:pt x="937136" y="261619"/>
                </a:lnTo>
                <a:lnTo>
                  <a:pt x="937886" y="259079"/>
                </a:lnTo>
                <a:lnTo>
                  <a:pt x="821026" y="259079"/>
                </a:lnTo>
                <a:lnTo>
                  <a:pt x="821026" y="243839"/>
                </a:lnTo>
                <a:close/>
              </a:path>
              <a:path w="1014728" h="367030">
                <a:moveTo>
                  <a:pt x="115696" y="203199"/>
                </a:moveTo>
                <a:lnTo>
                  <a:pt x="91206" y="203199"/>
                </a:lnTo>
                <a:lnTo>
                  <a:pt x="91206" y="259079"/>
                </a:lnTo>
                <a:lnTo>
                  <a:pt x="153347" y="259079"/>
                </a:lnTo>
                <a:lnTo>
                  <a:pt x="115696" y="203199"/>
                </a:lnTo>
                <a:close/>
              </a:path>
              <a:path w="1014728" h="367030">
                <a:moveTo>
                  <a:pt x="821026" y="115569"/>
                </a:moveTo>
                <a:lnTo>
                  <a:pt x="118074" y="115569"/>
                </a:lnTo>
                <a:lnTo>
                  <a:pt x="129451" y="116839"/>
                </a:lnTo>
                <a:lnTo>
                  <a:pt x="139457" y="118109"/>
                </a:lnTo>
                <a:lnTo>
                  <a:pt x="167516" y="148589"/>
                </a:lnTo>
                <a:lnTo>
                  <a:pt x="168335" y="162559"/>
                </a:lnTo>
                <a:lnTo>
                  <a:pt x="167787" y="167639"/>
                </a:lnTo>
                <a:lnTo>
                  <a:pt x="152068" y="191769"/>
                </a:lnTo>
                <a:lnTo>
                  <a:pt x="148413" y="194309"/>
                </a:lnTo>
                <a:lnTo>
                  <a:pt x="144026" y="196849"/>
                </a:lnTo>
                <a:lnTo>
                  <a:pt x="139275" y="198119"/>
                </a:lnTo>
                <a:lnTo>
                  <a:pt x="138361" y="200659"/>
                </a:lnTo>
                <a:lnTo>
                  <a:pt x="179662" y="259079"/>
                </a:lnTo>
                <a:lnTo>
                  <a:pt x="227528" y="259079"/>
                </a:lnTo>
                <a:lnTo>
                  <a:pt x="223586" y="257809"/>
                </a:lnTo>
                <a:lnTo>
                  <a:pt x="213474" y="253999"/>
                </a:lnTo>
                <a:lnTo>
                  <a:pt x="190851" y="217169"/>
                </a:lnTo>
                <a:lnTo>
                  <a:pt x="189894" y="194309"/>
                </a:lnTo>
                <a:lnTo>
                  <a:pt x="191356" y="185419"/>
                </a:lnTo>
                <a:lnTo>
                  <a:pt x="196838" y="172719"/>
                </a:lnTo>
                <a:lnTo>
                  <a:pt x="200492" y="166369"/>
                </a:lnTo>
                <a:lnTo>
                  <a:pt x="205268" y="162559"/>
                </a:lnTo>
                <a:lnTo>
                  <a:pt x="209824" y="157479"/>
                </a:lnTo>
                <a:lnTo>
                  <a:pt x="215305" y="154939"/>
                </a:lnTo>
                <a:lnTo>
                  <a:pt x="221347" y="152399"/>
                </a:lnTo>
                <a:lnTo>
                  <a:pt x="227560" y="149859"/>
                </a:lnTo>
                <a:lnTo>
                  <a:pt x="821026" y="149859"/>
                </a:lnTo>
                <a:lnTo>
                  <a:pt x="821026" y="115569"/>
                </a:lnTo>
                <a:close/>
              </a:path>
              <a:path w="1014728" h="367030">
                <a:moveTo>
                  <a:pt x="759241" y="151129"/>
                </a:moveTo>
                <a:lnTo>
                  <a:pt x="707712" y="151129"/>
                </a:lnTo>
                <a:lnTo>
                  <a:pt x="707712" y="170179"/>
                </a:lnTo>
                <a:lnTo>
                  <a:pt x="686492" y="170179"/>
                </a:lnTo>
                <a:lnTo>
                  <a:pt x="683398" y="171449"/>
                </a:lnTo>
                <a:lnTo>
                  <a:pt x="680109" y="171449"/>
                </a:lnTo>
                <a:lnTo>
                  <a:pt x="677185" y="172719"/>
                </a:lnTo>
                <a:lnTo>
                  <a:pt x="671703" y="173989"/>
                </a:lnTo>
                <a:lnTo>
                  <a:pt x="668950" y="176529"/>
                </a:lnTo>
                <a:lnTo>
                  <a:pt x="666222" y="177799"/>
                </a:lnTo>
                <a:lnTo>
                  <a:pt x="666222" y="259079"/>
                </a:lnTo>
                <a:lnTo>
                  <a:pt x="755684" y="259079"/>
                </a:lnTo>
                <a:lnTo>
                  <a:pt x="752127" y="257809"/>
                </a:lnTo>
                <a:lnTo>
                  <a:pt x="744818" y="256539"/>
                </a:lnTo>
                <a:lnTo>
                  <a:pt x="738581" y="252729"/>
                </a:lnTo>
                <a:lnTo>
                  <a:pt x="733465" y="247649"/>
                </a:lnTo>
                <a:lnTo>
                  <a:pt x="728178" y="242569"/>
                </a:lnTo>
                <a:lnTo>
                  <a:pt x="724158" y="236219"/>
                </a:lnTo>
                <a:lnTo>
                  <a:pt x="717019" y="194309"/>
                </a:lnTo>
                <a:lnTo>
                  <a:pt x="718481" y="186689"/>
                </a:lnTo>
                <a:lnTo>
                  <a:pt x="721405" y="180339"/>
                </a:lnTo>
                <a:lnTo>
                  <a:pt x="724523" y="173989"/>
                </a:lnTo>
                <a:lnTo>
                  <a:pt x="728543" y="167639"/>
                </a:lnTo>
                <a:lnTo>
                  <a:pt x="733830" y="163829"/>
                </a:lnTo>
                <a:lnTo>
                  <a:pt x="738946" y="158749"/>
                </a:lnTo>
                <a:lnTo>
                  <a:pt x="745183" y="154939"/>
                </a:lnTo>
                <a:lnTo>
                  <a:pt x="752127" y="152399"/>
                </a:lnTo>
                <a:lnTo>
                  <a:pt x="759241" y="151129"/>
                </a:lnTo>
                <a:close/>
              </a:path>
              <a:path w="1014728" h="367030">
                <a:moveTo>
                  <a:pt x="880253" y="165099"/>
                </a:moveTo>
                <a:lnTo>
                  <a:pt x="873286" y="165099"/>
                </a:lnTo>
                <a:lnTo>
                  <a:pt x="870362" y="166369"/>
                </a:lnTo>
                <a:lnTo>
                  <a:pt x="861055" y="167639"/>
                </a:lnTo>
                <a:lnTo>
                  <a:pt x="857937" y="168909"/>
                </a:lnTo>
                <a:lnTo>
                  <a:pt x="854648" y="170179"/>
                </a:lnTo>
                <a:lnTo>
                  <a:pt x="851724" y="171449"/>
                </a:lnTo>
                <a:lnTo>
                  <a:pt x="848995" y="172719"/>
                </a:lnTo>
                <a:lnTo>
                  <a:pt x="846072" y="173989"/>
                </a:lnTo>
                <a:lnTo>
                  <a:pt x="841686" y="175259"/>
                </a:lnTo>
                <a:lnTo>
                  <a:pt x="841686" y="259079"/>
                </a:lnTo>
                <a:lnTo>
                  <a:pt x="895408" y="259079"/>
                </a:lnTo>
                <a:lnTo>
                  <a:pt x="895322" y="182879"/>
                </a:lnTo>
                <a:lnTo>
                  <a:pt x="895237" y="181609"/>
                </a:lnTo>
                <a:lnTo>
                  <a:pt x="883908" y="166369"/>
                </a:lnTo>
                <a:lnTo>
                  <a:pt x="880253" y="165099"/>
                </a:lnTo>
                <a:close/>
              </a:path>
              <a:path w="1014728" h="367030">
                <a:moveTo>
                  <a:pt x="970516" y="148589"/>
                </a:moveTo>
                <a:lnTo>
                  <a:pt x="891022" y="148589"/>
                </a:lnTo>
                <a:lnTo>
                  <a:pt x="894871" y="149859"/>
                </a:lnTo>
                <a:lnTo>
                  <a:pt x="898891" y="151129"/>
                </a:lnTo>
                <a:lnTo>
                  <a:pt x="902351" y="152399"/>
                </a:lnTo>
                <a:lnTo>
                  <a:pt x="905469" y="154939"/>
                </a:lnTo>
                <a:lnTo>
                  <a:pt x="908564" y="158749"/>
                </a:lnTo>
                <a:lnTo>
                  <a:pt x="911122" y="161289"/>
                </a:lnTo>
                <a:lnTo>
                  <a:pt x="913144" y="166369"/>
                </a:lnTo>
                <a:lnTo>
                  <a:pt x="914971" y="170179"/>
                </a:lnTo>
                <a:lnTo>
                  <a:pt x="916068" y="176529"/>
                </a:lnTo>
                <a:lnTo>
                  <a:pt x="916068" y="259079"/>
                </a:lnTo>
                <a:lnTo>
                  <a:pt x="937886" y="259079"/>
                </a:lnTo>
                <a:lnTo>
                  <a:pt x="970516" y="148589"/>
                </a:lnTo>
                <a:close/>
              </a:path>
              <a:path w="1014728" h="367030">
                <a:moveTo>
                  <a:pt x="340338" y="212089"/>
                </a:moveTo>
                <a:lnTo>
                  <a:pt x="212382" y="212089"/>
                </a:lnTo>
                <a:lnTo>
                  <a:pt x="213113" y="220979"/>
                </a:lnTo>
                <a:lnTo>
                  <a:pt x="215135" y="227329"/>
                </a:lnTo>
                <a:lnTo>
                  <a:pt x="265202" y="246379"/>
                </a:lnTo>
                <a:lnTo>
                  <a:pt x="274703" y="245109"/>
                </a:lnTo>
                <a:lnTo>
                  <a:pt x="279649" y="245109"/>
                </a:lnTo>
                <a:lnTo>
                  <a:pt x="284936" y="243839"/>
                </a:lnTo>
                <a:lnTo>
                  <a:pt x="305961" y="243839"/>
                </a:lnTo>
                <a:lnTo>
                  <a:pt x="305961" y="241299"/>
                </a:lnTo>
                <a:lnTo>
                  <a:pt x="363727" y="241299"/>
                </a:lnTo>
                <a:lnTo>
                  <a:pt x="366090" y="240029"/>
                </a:lnTo>
                <a:lnTo>
                  <a:pt x="367747" y="237489"/>
                </a:lnTo>
                <a:lnTo>
                  <a:pt x="369379" y="236219"/>
                </a:lnTo>
                <a:lnTo>
                  <a:pt x="370305" y="233679"/>
                </a:lnTo>
                <a:lnTo>
                  <a:pt x="370305" y="226059"/>
                </a:lnTo>
                <a:lnTo>
                  <a:pt x="369208" y="223519"/>
                </a:lnTo>
                <a:lnTo>
                  <a:pt x="364263" y="219709"/>
                </a:lnTo>
                <a:lnTo>
                  <a:pt x="361339" y="217169"/>
                </a:lnTo>
                <a:lnTo>
                  <a:pt x="358050" y="215899"/>
                </a:lnTo>
                <a:lnTo>
                  <a:pt x="354590" y="214629"/>
                </a:lnTo>
                <a:lnTo>
                  <a:pt x="350936" y="214629"/>
                </a:lnTo>
                <a:lnTo>
                  <a:pt x="347281" y="213359"/>
                </a:lnTo>
                <a:lnTo>
                  <a:pt x="343432" y="213359"/>
                </a:lnTo>
                <a:lnTo>
                  <a:pt x="340338" y="212089"/>
                </a:lnTo>
                <a:close/>
              </a:path>
              <a:path w="1014728" h="367030">
                <a:moveTo>
                  <a:pt x="363727" y="241299"/>
                </a:moveTo>
                <a:lnTo>
                  <a:pt x="305961" y="241299"/>
                </a:lnTo>
                <a:lnTo>
                  <a:pt x="312369" y="242569"/>
                </a:lnTo>
                <a:lnTo>
                  <a:pt x="318216" y="243839"/>
                </a:lnTo>
                <a:lnTo>
                  <a:pt x="329180" y="245109"/>
                </a:lnTo>
                <a:lnTo>
                  <a:pt x="334661" y="246379"/>
                </a:lnTo>
                <a:lnTo>
                  <a:pt x="347452" y="246379"/>
                </a:lnTo>
                <a:lnTo>
                  <a:pt x="354761" y="245109"/>
                </a:lnTo>
                <a:lnTo>
                  <a:pt x="358050" y="243839"/>
                </a:lnTo>
                <a:lnTo>
                  <a:pt x="360803" y="242569"/>
                </a:lnTo>
                <a:lnTo>
                  <a:pt x="363727" y="241299"/>
                </a:lnTo>
                <a:close/>
              </a:path>
              <a:path w="1014728" h="367030">
                <a:moveTo>
                  <a:pt x="550197" y="149859"/>
                </a:moveTo>
                <a:lnTo>
                  <a:pt x="466978" y="149859"/>
                </a:lnTo>
                <a:lnTo>
                  <a:pt x="474848" y="151129"/>
                </a:lnTo>
                <a:lnTo>
                  <a:pt x="488004" y="156209"/>
                </a:lnTo>
                <a:lnTo>
                  <a:pt x="508835" y="190499"/>
                </a:lnTo>
                <a:lnTo>
                  <a:pt x="509760" y="212089"/>
                </a:lnTo>
                <a:lnTo>
                  <a:pt x="428801" y="212089"/>
                </a:lnTo>
                <a:lnTo>
                  <a:pt x="429703" y="220979"/>
                </a:lnTo>
                <a:lnTo>
                  <a:pt x="431725" y="227329"/>
                </a:lnTo>
                <a:lnTo>
                  <a:pt x="437937" y="236219"/>
                </a:lnTo>
                <a:lnTo>
                  <a:pt x="441592" y="240029"/>
                </a:lnTo>
                <a:lnTo>
                  <a:pt x="445977" y="241299"/>
                </a:lnTo>
                <a:lnTo>
                  <a:pt x="450168" y="243839"/>
                </a:lnTo>
                <a:lnTo>
                  <a:pt x="454553" y="245109"/>
                </a:lnTo>
                <a:lnTo>
                  <a:pt x="459134" y="246379"/>
                </a:lnTo>
                <a:lnTo>
                  <a:pt x="486542" y="246379"/>
                </a:lnTo>
                <a:lnTo>
                  <a:pt x="491123" y="245109"/>
                </a:lnTo>
                <a:lnTo>
                  <a:pt x="496239" y="245109"/>
                </a:lnTo>
                <a:lnTo>
                  <a:pt x="501355" y="243839"/>
                </a:lnTo>
                <a:lnTo>
                  <a:pt x="527132" y="243839"/>
                </a:lnTo>
                <a:lnTo>
                  <a:pt x="524744" y="240029"/>
                </a:lnTo>
                <a:lnTo>
                  <a:pt x="523648" y="233679"/>
                </a:lnTo>
                <a:lnTo>
                  <a:pt x="523648" y="218439"/>
                </a:lnTo>
                <a:lnTo>
                  <a:pt x="525475" y="212089"/>
                </a:lnTo>
                <a:lnTo>
                  <a:pt x="533149" y="201929"/>
                </a:lnTo>
                <a:lnTo>
                  <a:pt x="537730" y="199389"/>
                </a:lnTo>
                <a:lnTo>
                  <a:pt x="543577" y="196849"/>
                </a:lnTo>
                <a:lnTo>
                  <a:pt x="549229" y="194309"/>
                </a:lnTo>
                <a:lnTo>
                  <a:pt x="555271" y="194309"/>
                </a:lnTo>
                <a:lnTo>
                  <a:pt x="568622" y="193039"/>
                </a:lnTo>
                <a:lnTo>
                  <a:pt x="597858" y="193039"/>
                </a:lnTo>
                <a:lnTo>
                  <a:pt x="597761" y="185419"/>
                </a:lnTo>
                <a:lnTo>
                  <a:pt x="597663" y="182879"/>
                </a:lnTo>
                <a:lnTo>
                  <a:pt x="597127" y="179069"/>
                </a:lnTo>
                <a:lnTo>
                  <a:pt x="596762" y="175259"/>
                </a:lnTo>
                <a:lnTo>
                  <a:pt x="595665" y="172719"/>
                </a:lnTo>
                <a:lnTo>
                  <a:pt x="591646" y="168909"/>
                </a:lnTo>
                <a:lnTo>
                  <a:pt x="531151" y="168909"/>
                </a:lnTo>
                <a:lnTo>
                  <a:pt x="531151" y="153669"/>
                </a:lnTo>
                <a:lnTo>
                  <a:pt x="540709" y="151129"/>
                </a:lnTo>
                <a:lnTo>
                  <a:pt x="550197" y="149859"/>
                </a:lnTo>
                <a:close/>
              </a:path>
              <a:path w="1014728" h="367030">
                <a:moveTo>
                  <a:pt x="785188" y="165099"/>
                </a:moveTo>
                <a:lnTo>
                  <a:pt x="747181" y="177799"/>
                </a:lnTo>
                <a:lnTo>
                  <a:pt x="738776" y="196849"/>
                </a:lnTo>
                <a:lnTo>
                  <a:pt x="738865" y="204469"/>
                </a:lnTo>
                <a:lnTo>
                  <a:pt x="756676" y="240029"/>
                </a:lnTo>
                <a:lnTo>
                  <a:pt x="795079" y="245109"/>
                </a:lnTo>
                <a:lnTo>
                  <a:pt x="799270" y="243839"/>
                </a:lnTo>
                <a:lnTo>
                  <a:pt x="821026" y="243839"/>
                </a:lnTo>
                <a:lnTo>
                  <a:pt x="821026" y="167639"/>
                </a:lnTo>
                <a:lnTo>
                  <a:pt x="798539" y="167639"/>
                </a:lnTo>
                <a:lnTo>
                  <a:pt x="794884" y="166369"/>
                </a:lnTo>
                <a:lnTo>
                  <a:pt x="785188" y="165099"/>
                </a:lnTo>
                <a:close/>
              </a:path>
              <a:path w="1014728" h="367030">
                <a:moveTo>
                  <a:pt x="339047" y="149859"/>
                </a:moveTo>
                <a:lnTo>
                  <a:pt x="250413" y="149859"/>
                </a:lnTo>
                <a:lnTo>
                  <a:pt x="258453" y="151129"/>
                </a:lnTo>
                <a:lnTo>
                  <a:pt x="271609" y="156209"/>
                </a:lnTo>
                <a:lnTo>
                  <a:pt x="276896" y="160019"/>
                </a:lnTo>
                <a:lnTo>
                  <a:pt x="281111" y="165099"/>
                </a:lnTo>
                <a:lnTo>
                  <a:pt x="285496" y="170179"/>
                </a:lnTo>
                <a:lnTo>
                  <a:pt x="293365" y="212089"/>
                </a:lnTo>
                <a:lnTo>
                  <a:pt x="337585" y="212089"/>
                </a:lnTo>
                <a:lnTo>
                  <a:pt x="330276" y="209549"/>
                </a:lnTo>
                <a:lnTo>
                  <a:pt x="322601" y="207009"/>
                </a:lnTo>
                <a:lnTo>
                  <a:pt x="319117" y="204469"/>
                </a:lnTo>
                <a:lnTo>
                  <a:pt x="305425" y="175259"/>
                </a:lnTo>
                <a:lnTo>
                  <a:pt x="306692" y="170179"/>
                </a:lnTo>
                <a:lnTo>
                  <a:pt x="328449" y="152399"/>
                </a:lnTo>
                <a:lnTo>
                  <a:pt x="339047" y="149859"/>
                </a:lnTo>
                <a:close/>
              </a:path>
              <a:path w="1014728" h="367030">
                <a:moveTo>
                  <a:pt x="444150" y="149859"/>
                </a:moveTo>
                <a:lnTo>
                  <a:pt x="369744" y="149859"/>
                </a:lnTo>
                <a:lnTo>
                  <a:pt x="375421" y="151129"/>
                </a:lnTo>
                <a:lnTo>
                  <a:pt x="380172" y="152399"/>
                </a:lnTo>
                <a:lnTo>
                  <a:pt x="384557" y="152399"/>
                </a:lnTo>
                <a:lnTo>
                  <a:pt x="384557" y="168909"/>
                </a:lnTo>
                <a:lnTo>
                  <a:pt x="415552" y="168909"/>
                </a:lnTo>
                <a:lnTo>
                  <a:pt x="417082" y="166369"/>
                </a:lnTo>
                <a:lnTo>
                  <a:pt x="421663" y="162559"/>
                </a:lnTo>
                <a:lnTo>
                  <a:pt x="426413" y="157479"/>
                </a:lnTo>
                <a:lnTo>
                  <a:pt x="431725" y="154939"/>
                </a:lnTo>
                <a:lnTo>
                  <a:pt x="444150" y="149859"/>
                </a:lnTo>
                <a:close/>
              </a:path>
              <a:path w="1014728" h="367030">
                <a:moveTo>
                  <a:pt x="580122" y="165099"/>
                </a:moveTo>
                <a:lnTo>
                  <a:pt x="555076" y="165099"/>
                </a:lnTo>
                <a:lnTo>
                  <a:pt x="536804" y="168909"/>
                </a:lnTo>
                <a:lnTo>
                  <a:pt x="591646" y="168909"/>
                </a:lnTo>
                <a:lnTo>
                  <a:pt x="588527" y="167639"/>
                </a:lnTo>
                <a:lnTo>
                  <a:pt x="580122" y="165099"/>
                </a:lnTo>
                <a:close/>
              </a:path>
              <a:path w="1014728" h="367030">
                <a:moveTo>
                  <a:pt x="821026" y="149859"/>
                </a:moveTo>
                <a:lnTo>
                  <a:pt x="793617" y="149859"/>
                </a:lnTo>
                <a:lnTo>
                  <a:pt x="798003" y="151129"/>
                </a:lnTo>
                <a:lnTo>
                  <a:pt x="800366" y="151129"/>
                </a:lnTo>
                <a:lnTo>
                  <a:pt x="802924" y="152399"/>
                </a:lnTo>
                <a:lnTo>
                  <a:pt x="802924" y="167639"/>
                </a:lnTo>
                <a:lnTo>
                  <a:pt x="821026" y="167639"/>
                </a:lnTo>
                <a:lnTo>
                  <a:pt x="821026" y="149859"/>
                </a:lnTo>
                <a:close/>
              </a:path>
              <a:path w="1014728" h="367030">
                <a:moveTo>
                  <a:pt x="690707" y="151129"/>
                </a:moveTo>
                <a:lnTo>
                  <a:pt x="664394" y="151129"/>
                </a:lnTo>
                <a:lnTo>
                  <a:pt x="664394" y="162559"/>
                </a:lnTo>
                <a:lnTo>
                  <a:pt x="667683" y="160019"/>
                </a:lnTo>
                <a:lnTo>
                  <a:pt x="670778" y="157479"/>
                </a:lnTo>
                <a:lnTo>
                  <a:pt x="674067" y="156209"/>
                </a:lnTo>
                <a:lnTo>
                  <a:pt x="677185" y="154939"/>
                </a:lnTo>
                <a:lnTo>
                  <a:pt x="680474" y="153669"/>
                </a:lnTo>
                <a:lnTo>
                  <a:pt x="683763" y="153669"/>
                </a:lnTo>
                <a:lnTo>
                  <a:pt x="687052" y="152399"/>
                </a:lnTo>
                <a:lnTo>
                  <a:pt x="690707" y="151129"/>
                </a:lnTo>
                <a:close/>
              </a:path>
              <a:path w="1014728" h="367030">
                <a:moveTo>
                  <a:pt x="983268" y="105409"/>
                </a:moveTo>
                <a:lnTo>
                  <a:pt x="841491" y="105409"/>
                </a:lnTo>
                <a:lnTo>
                  <a:pt x="841491" y="158749"/>
                </a:lnTo>
                <a:lnTo>
                  <a:pt x="846437" y="157479"/>
                </a:lnTo>
                <a:lnTo>
                  <a:pt x="850628" y="154939"/>
                </a:lnTo>
                <a:lnTo>
                  <a:pt x="857937" y="152399"/>
                </a:lnTo>
                <a:lnTo>
                  <a:pt x="864344" y="151129"/>
                </a:lnTo>
                <a:lnTo>
                  <a:pt x="867438" y="149859"/>
                </a:lnTo>
                <a:lnTo>
                  <a:pt x="870557" y="149859"/>
                </a:lnTo>
                <a:lnTo>
                  <a:pt x="876404" y="148589"/>
                </a:lnTo>
                <a:lnTo>
                  <a:pt x="970516" y="148589"/>
                </a:lnTo>
                <a:lnTo>
                  <a:pt x="983268" y="105409"/>
                </a:lnTo>
                <a:close/>
              </a:path>
            </a:pathLst>
          </a:custGeom>
          <a:solidFill>
            <a:srgbClr val="B7D1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10908212" y="553443"/>
            <a:ext cx="57785" cy="34290"/>
          </a:xfrm>
          <a:custGeom>
            <a:rect l="l" t="t" r="r" b="b"/>
            <a:pathLst>
              <a:path w="57782" h="34290">
                <a:moveTo>
                  <a:pt x="33791" y="0"/>
                </a:moveTo>
                <a:lnTo>
                  <a:pt x="657" y="26259"/>
                </a:lnTo>
                <a:lnTo>
                  <a:pt x="0" y="33876"/>
                </a:lnTo>
                <a:lnTo>
                  <a:pt x="57570" y="33876"/>
                </a:lnTo>
                <a:lnTo>
                  <a:pt x="50992" y="9713"/>
                </a:lnTo>
                <a:lnTo>
                  <a:pt x="48799" y="6785"/>
                </a:lnTo>
                <a:lnTo>
                  <a:pt x="45876" y="4393"/>
                </a:lnTo>
                <a:lnTo>
                  <a:pt x="42026" y="2757"/>
                </a:lnTo>
                <a:lnTo>
                  <a:pt x="38372" y="927"/>
                </a:lnTo>
                <a:lnTo>
                  <a:pt x="33791" y="0"/>
                </a:lnTo>
                <a:close/>
              </a:path>
            </a:pathLst>
          </a:custGeom>
          <a:solidFill>
            <a:srgbClr val="B7D1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11124802" y="553443"/>
            <a:ext cx="57785" cy="34290"/>
          </a:xfrm>
          <a:custGeom>
            <a:rect l="l" t="t" r="r" b="b"/>
            <a:pathLst>
              <a:path w="57782" h="34290">
                <a:moveTo>
                  <a:pt x="33791" y="0"/>
                </a:moveTo>
                <a:lnTo>
                  <a:pt x="572" y="26259"/>
                </a:lnTo>
                <a:lnTo>
                  <a:pt x="0" y="33876"/>
                </a:lnTo>
                <a:lnTo>
                  <a:pt x="57375" y="33876"/>
                </a:lnTo>
                <a:lnTo>
                  <a:pt x="42026" y="2757"/>
                </a:lnTo>
                <a:lnTo>
                  <a:pt x="38372" y="927"/>
                </a:lnTo>
                <a:lnTo>
                  <a:pt x="33791" y="0"/>
                </a:lnTo>
                <a:close/>
              </a:path>
            </a:pathLst>
          </a:custGeom>
          <a:solidFill>
            <a:srgbClr val="B7D1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10786841" y="522154"/>
            <a:ext cx="55244" cy="53975"/>
          </a:xfrm>
          <a:custGeom>
            <a:rect l="l" t="t" r="r" b="b"/>
            <a:pathLst>
              <a:path w="55244" h="53975">
                <a:moveTo>
                  <a:pt x="27050" y="0"/>
                </a:moveTo>
                <a:lnTo>
                  <a:pt x="0" y="0"/>
                </a:lnTo>
                <a:lnTo>
                  <a:pt x="0" y="53450"/>
                </a:lnTo>
                <a:lnTo>
                  <a:pt x="24307" y="53450"/>
                </a:lnTo>
                <a:lnTo>
                  <a:pt x="55197" y="31655"/>
                </a:lnTo>
                <a:lnTo>
                  <a:pt x="55197" y="20672"/>
                </a:lnTo>
                <a:lnTo>
                  <a:pt x="27050" y="0"/>
                </a:lnTo>
                <a:close/>
              </a:path>
            </a:pathLst>
          </a:custGeom>
          <a:solidFill>
            <a:srgbClr val="B7D1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10633676" y="802802"/>
            <a:ext cx="106556" cy="103804"/>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10957378" y="802802"/>
            <a:ext cx="105444" cy="103804"/>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p:nvPr/>
        </p:nvSpPr>
        <p:spPr>
          <a:xfrm>
            <a:off x="4742815" y="6609080"/>
            <a:ext cx="1102360" cy="136576"/>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endParaRPr sz="800">
              <a:latin typeface="微软雅黑"/>
              <a:cs typeface="微软雅黑"/>
            </a:endParaRPr>
          </a:p>
        </p:txBody>
      </p:sp>
      <p:sp>
        <p:nvSpPr>
          <p:cNvPr id="16" name="object 16"/>
          <p:cNvSpPr/>
          <p:nvPr/>
        </p:nvSpPr>
        <p:spPr>
          <a:xfrm>
            <a:off x="539495"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6335267"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txBox="1">
            <a:spLocks noGrp="1"/>
          </p:cNvSpPr>
          <p:nvPr>
            <p:ph type="title"/>
          </p:nvPr>
        </p:nvSpPr>
        <p:spPr>
          <a:xfrm>
            <a:off x="526795" y="482041"/>
            <a:ext cx="4094479" cy="514350"/>
          </a:xfrm>
          <a:prstGeom prst="rect">
            <a:avLst/>
          </a:prstGeom>
        </p:spPr>
        <p:txBody>
          <a:bodyPr vert="horz" wrap="square" lIns="0" tIns="13335" rIns="0" bIns="0" rtlCol="0">
            <a:spAutoFit/>
          </a:bodyPr>
          <a:lstStyle/>
          <a:p>
            <a:pPr marL="12700">
              <a:lnSpc>
                <a:spcPct val="100000"/>
              </a:lnSpc>
              <a:spcBef>
                <a:spcPts val="105"/>
              </a:spcBef>
            </a:pPr>
            <a:r>
              <a:rPr/>
              <a:t>中国儿童视力健康现状</a:t>
            </a:r>
          </a:p>
        </p:txBody>
      </p:sp>
      <p:sp>
        <p:nvSpPr>
          <p:cNvPr id="19" name="object 19"/>
          <p:cNvSpPr txBox="1"/>
          <p:nvPr/>
        </p:nvSpPr>
        <p:spPr>
          <a:xfrm>
            <a:off x="526795" y="1061720"/>
            <a:ext cx="11130280" cy="161480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超半数青少年儿童患有近视问题，且呈现高发、低龄化趋势</a:t>
            </a:r>
            <a:endParaRPr sz="2400">
              <a:latin typeface="微软雅黑"/>
              <a:cs typeface="微软雅黑"/>
            </a:endParaRPr>
          </a:p>
          <a:p>
            <a:pPr marL="12700" marR="5080">
              <a:lnSpc>
                <a:spcPct val="120100"/>
              </a:lnSpc>
              <a:spcBef>
                <a:spcPts val="990"/>
              </a:spcBef>
            </a:pPr>
            <a:r>
              <a:rPr sz="1200" spc="-5">
                <a:solidFill>
                  <a:srgbClr val="585858"/>
                </a:solidFill>
                <a:latin typeface="微软雅黑"/>
                <a:cs typeface="微软雅黑"/>
              </a:rPr>
              <a:t>视力，又称视觉分辨力，是眼睛能够分辨的外界两个物点间最小距离的能力，是随着屈光系统和视网膜发育而逐渐发育成熟的。儿童时期是视力发育的关键阶段，其 </a:t>
            </a:r>
            <a:r>
              <a:rPr sz="1200">
                <a:solidFill>
                  <a:srgbClr val="585858"/>
                </a:solidFill>
                <a:latin typeface="微软雅黑"/>
                <a:cs typeface="微软雅黑"/>
              </a:rPr>
              <a:t>中，0~6岁阶段更是儿童眼睛的快速发育阶段。</a:t>
            </a:r>
            <a:r>
              <a:rPr sz="1200" b="1">
                <a:solidFill>
                  <a:srgbClr val="585858"/>
                </a:solidFill>
                <a:latin typeface="微软雅黑"/>
                <a:cs typeface="微软雅黑"/>
              </a:rPr>
              <a:t>近年来，中国青少年儿童视力不良问题呈现高发趋势，低龄化现象凸显</a:t>
            </a:r>
            <a:r>
              <a:rPr sz="1200" b="1" spc="-70">
                <a:solidFill>
                  <a:srgbClr val="585858"/>
                </a:solidFill>
                <a:latin typeface="微软雅黑"/>
                <a:cs typeface="微软雅黑"/>
              </a:rPr>
              <a:t>。</a:t>
            </a:r>
            <a:r>
              <a:rPr sz="1200">
                <a:solidFill>
                  <a:srgbClr val="585858"/>
                </a:solidFill>
                <a:latin typeface="微软雅黑"/>
                <a:cs typeface="微软雅黑"/>
              </a:rPr>
              <a:t>根据国家卫健委相关数据，2020年全国青少 年儿童总近视率为52.7%，其中6岁儿童近视率为</a:t>
            </a:r>
            <a:r>
              <a:rPr sz="1200" spc="-10">
                <a:solidFill>
                  <a:srgbClr val="585858"/>
                </a:solidFill>
                <a:latin typeface="微软雅黑"/>
                <a:cs typeface="微软雅黑"/>
              </a:rPr>
              <a:t>14.3%，</a:t>
            </a:r>
            <a:r>
              <a:rPr sz="1200">
                <a:solidFill>
                  <a:srgbClr val="585858"/>
                </a:solidFill>
                <a:latin typeface="微软雅黑"/>
                <a:cs typeface="微软雅黑"/>
              </a:rPr>
              <a:t>小学生为</a:t>
            </a:r>
            <a:r>
              <a:rPr sz="1200" spc="-5">
                <a:solidFill>
                  <a:srgbClr val="585858"/>
                </a:solidFill>
                <a:latin typeface="微软雅黑"/>
                <a:cs typeface="微软雅黑"/>
              </a:rPr>
              <a:t>35.6%，</a:t>
            </a:r>
            <a:r>
              <a:rPr sz="1200">
                <a:solidFill>
                  <a:srgbClr val="585858"/>
                </a:solidFill>
                <a:latin typeface="微软雅黑"/>
                <a:cs typeface="微软雅黑"/>
              </a:rPr>
              <a:t>初中生为</a:t>
            </a:r>
            <a:r>
              <a:rPr sz="1200" spc="-10">
                <a:solidFill>
                  <a:srgbClr val="585858"/>
                </a:solidFill>
                <a:latin typeface="微软雅黑"/>
                <a:cs typeface="微软雅黑"/>
              </a:rPr>
              <a:t>71.1%，</a:t>
            </a:r>
            <a:r>
              <a:rPr sz="1200">
                <a:solidFill>
                  <a:srgbClr val="585858"/>
                </a:solidFill>
                <a:latin typeface="微软雅黑"/>
                <a:cs typeface="微软雅黑"/>
              </a:rPr>
              <a:t>高中生为</a:t>
            </a:r>
            <a:r>
              <a:rPr sz="1200" spc="-5">
                <a:solidFill>
                  <a:srgbClr val="585858"/>
                </a:solidFill>
                <a:latin typeface="微软雅黑"/>
                <a:cs typeface="微软雅黑"/>
              </a:rPr>
              <a:t>80.5%</a:t>
            </a:r>
            <a:r>
              <a:rPr sz="1200">
                <a:solidFill>
                  <a:srgbClr val="585858"/>
                </a:solidFill>
                <a:latin typeface="微软雅黑"/>
                <a:cs typeface="微软雅黑"/>
              </a:rPr>
              <a:t>。从用户调研数据来看，在孩子处于幼儿园阶段的家长 中，孩子患有近视/散光/远视等视力问题的占比为27%，小学为3</a:t>
            </a:r>
            <a:r>
              <a:rPr sz="1200" spc="-10">
                <a:solidFill>
                  <a:srgbClr val="585858"/>
                </a:solidFill>
                <a:latin typeface="微软雅黑"/>
                <a:cs typeface="微软雅黑"/>
              </a:rPr>
              <a:t>8</a:t>
            </a:r>
            <a:r>
              <a:rPr sz="1200">
                <a:solidFill>
                  <a:srgbClr val="585858"/>
                </a:solidFill>
                <a:latin typeface="微软雅黑"/>
                <a:cs typeface="微软雅黑"/>
              </a:rPr>
              <a:t>%，中学为</a:t>
            </a:r>
            <a:r>
              <a:rPr sz="1200" spc="-10">
                <a:solidFill>
                  <a:srgbClr val="585858"/>
                </a:solidFill>
                <a:latin typeface="微软雅黑"/>
                <a:cs typeface="微软雅黑"/>
              </a:rPr>
              <a:t>3</a:t>
            </a:r>
            <a:r>
              <a:rPr sz="1200">
                <a:solidFill>
                  <a:srgbClr val="585858"/>
                </a:solidFill>
                <a:latin typeface="微软雅黑"/>
                <a:cs typeface="微软雅黑"/>
              </a:rPr>
              <a:t>9</a:t>
            </a:r>
            <a:r>
              <a:rPr sz="1200" spc="-15">
                <a:solidFill>
                  <a:srgbClr val="585858"/>
                </a:solidFill>
                <a:latin typeface="微软雅黑"/>
                <a:cs typeface="微软雅黑"/>
              </a:rPr>
              <a:t>.</a:t>
            </a:r>
            <a:r>
              <a:rPr sz="1200">
                <a:solidFill>
                  <a:srgbClr val="585858"/>
                </a:solidFill>
                <a:latin typeface="微软雅黑"/>
                <a:cs typeface="微软雅黑"/>
              </a:rPr>
              <a:t>5</a:t>
            </a:r>
            <a:r>
              <a:rPr sz="1200" spc="-10">
                <a:solidFill>
                  <a:srgbClr val="585858"/>
                </a:solidFill>
                <a:latin typeface="微软雅黑"/>
                <a:cs typeface="微软雅黑"/>
              </a:rPr>
              <a:t>%</a:t>
            </a:r>
            <a:r>
              <a:rPr sz="1200">
                <a:solidFill>
                  <a:srgbClr val="585858"/>
                </a:solidFill>
                <a:latin typeface="微软雅黑"/>
                <a:cs typeface="微软雅黑"/>
              </a:rPr>
              <a:t>，可见，视力问题随着孩子年龄的增长日益加剧，青少年儿童的视力健康防控已刻 不容缓。</a:t>
            </a:r>
            <a:endParaRPr sz="1200">
              <a:latin typeface="微软雅黑"/>
              <a:cs typeface="微软雅黑"/>
            </a:endParaRPr>
          </a:p>
        </p:txBody>
      </p:sp>
      <p:sp>
        <p:nvSpPr>
          <p:cNvPr id="20" name="object 20"/>
          <p:cNvSpPr txBox="1"/>
          <p:nvPr/>
        </p:nvSpPr>
        <p:spPr>
          <a:xfrm>
            <a:off x="532282" y="6369507"/>
            <a:ext cx="2672715"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来源：国家卫健委，</a:t>
            </a:r>
            <a:r>
              <a:rPr sz="800" spc="-15">
                <a:solidFill>
                  <a:srgbClr val="7E7E7E"/>
                </a:solidFill>
                <a:latin typeface="微软雅黑"/>
                <a:cs typeface="微软雅黑"/>
              </a:rPr>
              <a:t>研</a:t>
            </a:r>
            <a:r>
              <a:rPr sz="800">
                <a:solidFill>
                  <a:srgbClr val="7E7E7E"/>
                </a:solidFill>
                <a:latin typeface="微软雅黑"/>
                <a:cs typeface="微软雅黑"/>
              </a:rPr>
              <a:t>究院</a:t>
            </a:r>
            <a:r>
              <a:rPr sz="800" spc="-15">
                <a:solidFill>
                  <a:srgbClr val="7E7E7E"/>
                </a:solidFill>
                <a:latin typeface="微软雅黑"/>
                <a:cs typeface="微软雅黑"/>
              </a:rPr>
              <a:t>自</a:t>
            </a:r>
            <a:r>
              <a:rPr sz="800">
                <a:solidFill>
                  <a:srgbClr val="7E7E7E"/>
                </a:solidFill>
                <a:latin typeface="微软雅黑"/>
                <a:cs typeface="微软雅黑"/>
              </a:rPr>
              <a:t>主研</a:t>
            </a:r>
            <a:r>
              <a:rPr sz="800" spc="-15">
                <a:solidFill>
                  <a:srgbClr val="7E7E7E"/>
                </a:solidFill>
                <a:latin typeface="微软雅黑"/>
                <a:cs typeface="微软雅黑"/>
              </a:rPr>
              <a:t>究</a:t>
            </a:r>
            <a:r>
              <a:rPr sz="800">
                <a:solidFill>
                  <a:srgbClr val="7E7E7E"/>
                </a:solidFill>
                <a:latin typeface="微软雅黑"/>
                <a:cs typeface="微软雅黑"/>
              </a:rPr>
              <a:t>整理</a:t>
            </a:r>
            <a:r>
              <a:rPr sz="800" spc="-15">
                <a:solidFill>
                  <a:srgbClr val="7E7E7E"/>
                </a:solidFill>
                <a:latin typeface="微软雅黑"/>
                <a:cs typeface="微软雅黑"/>
              </a:rPr>
              <a:t>并</a:t>
            </a:r>
            <a:r>
              <a:rPr sz="800">
                <a:solidFill>
                  <a:srgbClr val="7E7E7E"/>
                </a:solidFill>
                <a:latin typeface="微软雅黑"/>
                <a:cs typeface="微软雅黑"/>
              </a:rPr>
              <a:t>绘制。</a:t>
            </a:r>
            <a:endParaRPr sz="800">
              <a:latin typeface="微软雅黑"/>
              <a:cs typeface="微软雅黑"/>
            </a:endParaRPr>
          </a:p>
        </p:txBody>
      </p:sp>
      <p:sp>
        <p:nvSpPr>
          <p:cNvPr id="21" name="object 21"/>
          <p:cNvSpPr txBox="1"/>
          <p:nvPr/>
        </p:nvSpPr>
        <p:spPr>
          <a:xfrm>
            <a:off x="6320790" y="6369507"/>
            <a:ext cx="5321300" cy="33598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0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a:t>
            </a:r>
            <a:r>
              <a:rPr sz="800" spc="-5">
                <a:solidFill>
                  <a:srgbClr val="7E7E7E"/>
                </a:solidFill>
                <a:latin typeface="微软雅黑"/>
                <a:cs typeface="微软雅黑"/>
              </a:rPr>
              <a:t>学N=</a:t>
            </a:r>
            <a:r>
              <a:rPr sz="800" spc="-20">
                <a:solidFill>
                  <a:srgbClr val="7E7E7E"/>
                </a:solidFill>
                <a:latin typeface="微软雅黑"/>
                <a:cs typeface="微软雅黑"/>
              </a:rPr>
              <a:t> </a:t>
            </a:r>
            <a:r>
              <a:rPr sz="800" spc="-5">
                <a:solidFill>
                  <a:srgbClr val="7E7E7E"/>
                </a:solidFill>
                <a:latin typeface="微软雅黑"/>
                <a:cs typeface="微软雅黑"/>
              </a:rPr>
              <a:t>400</a:t>
            </a:r>
            <a:r>
              <a:rPr sz="800" spc="3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25">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a:lnSpc>
                <a:spcPct val="100000"/>
              </a:lnSpc>
              <a:spcBef>
                <a:spcPts val="10"/>
              </a:spcBef>
            </a:pPr>
            <a:endParaRPr sz="500">
              <a:latin typeface="微软雅黑"/>
              <a:cs typeface="微软雅黑"/>
            </a:endParaRPr>
          </a:p>
          <a:p>
            <a:pPr marL="12700">
              <a:lnSpc>
                <a:spcPct val="100000"/>
              </a:lnSpc>
              <a:tabLst>
                <a:tab pos="4231005"/>
              </a:tabLst>
            </a:pPr>
            <a:r>
              <a:rPr sz="800">
                <a:solidFill>
                  <a:srgbClr val="7E7E7E"/>
                </a:solidFill>
                <a:latin typeface="微软雅黑"/>
                <a:cs typeface="微软雅黑"/>
              </a:rPr>
              <a:t>	</a:t>
            </a:r>
            <a:endParaRPr sz="800">
              <a:latin typeface="微软雅黑"/>
              <a:cs typeface="微软雅黑"/>
            </a:endParaRPr>
          </a:p>
        </p:txBody>
      </p:sp>
      <p:sp>
        <p:nvSpPr>
          <p:cNvPr id="22" name="object 22"/>
          <p:cNvSpPr txBox="1"/>
          <p:nvPr/>
        </p:nvSpPr>
        <p:spPr>
          <a:xfrm>
            <a:off x="1991614" y="2728976"/>
            <a:ext cx="2424430" cy="23939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spc="-5">
                <a:solidFill>
                  <a:srgbClr val="404040"/>
                </a:solidFill>
                <a:latin typeface="微软雅黑"/>
                <a:cs typeface="微软雅黑"/>
              </a:rPr>
              <a:t>2020</a:t>
            </a:r>
            <a:r>
              <a:rPr sz="1400" b="1">
                <a:solidFill>
                  <a:srgbClr val="404040"/>
                </a:solidFill>
                <a:latin typeface="微软雅黑"/>
                <a:cs typeface="微软雅黑"/>
              </a:rPr>
              <a:t>年中国青少年儿童近</a:t>
            </a:r>
            <a:r>
              <a:rPr sz="1400" b="1" spc="-15">
                <a:solidFill>
                  <a:srgbClr val="404040"/>
                </a:solidFill>
                <a:latin typeface="微软雅黑"/>
                <a:cs typeface="微软雅黑"/>
              </a:rPr>
              <a:t>视</a:t>
            </a:r>
            <a:r>
              <a:rPr sz="1400" b="1">
                <a:solidFill>
                  <a:srgbClr val="404040"/>
                </a:solidFill>
                <a:latin typeface="微软雅黑"/>
                <a:cs typeface="微软雅黑"/>
              </a:rPr>
              <a:t>率</a:t>
            </a:r>
            <a:endParaRPr sz="1400">
              <a:latin typeface="微软雅黑"/>
              <a:cs typeface="微软雅黑"/>
            </a:endParaRPr>
          </a:p>
        </p:txBody>
      </p:sp>
      <p:sp>
        <p:nvSpPr>
          <p:cNvPr id="23" name="object 23"/>
          <p:cNvSpPr/>
          <p:nvPr/>
        </p:nvSpPr>
        <p:spPr>
          <a:xfrm>
            <a:off x="868680" y="5260847"/>
            <a:ext cx="629920" cy="391795"/>
          </a:xfrm>
          <a:custGeom>
            <a:rect l="l" t="t" r="r" b="b"/>
            <a:pathLst>
              <a:path w="629919" h="391795">
                <a:moveTo>
                  <a:pt x="629411" y="0"/>
                </a:moveTo>
                <a:lnTo>
                  <a:pt x="0" y="0"/>
                </a:lnTo>
                <a:lnTo>
                  <a:pt x="0" y="391667"/>
                </a:lnTo>
                <a:lnTo>
                  <a:pt x="629411" y="391667"/>
                </a:lnTo>
                <a:lnTo>
                  <a:pt x="62941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1876044" y="4677155"/>
            <a:ext cx="629920" cy="975360"/>
          </a:xfrm>
          <a:custGeom>
            <a:rect l="l" t="t" r="r" b="b"/>
            <a:pathLst>
              <a:path w="629919" h="975360">
                <a:moveTo>
                  <a:pt x="629412" y="0"/>
                </a:moveTo>
                <a:lnTo>
                  <a:pt x="0" y="0"/>
                </a:lnTo>
                <a:lnTo>
                  <a:pt x="0" y="975360"/>
                </a:lnTo>
                <a:lnTo>
                  <a:pt x="629412" y="975360"/>
                </a:lnTo>
                <a:lnTo>
                  <a:pt x="62941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2883407" y="3704844"/>
            <a:ext cx="629920" cy="1948180"/>
          </a:xfrm>
          <a:custGeom>
            <a:rect l="l" t="t" r="r" b="b"/>
            <a:pathLst>
              <a:path w="629920" h="1948179">
                <a:moveTo>
                  <a:pt x="629412" y="0"/>
                </a:moveTo>
                <a:lnTo>
                  <a:pt x="0" y="0"/>
                </a:lnTo>
                <a:lnTo>
                  <a:pt x="0" y="1947672"/>
                </a:lnTo>
                <a:lnTo>
                  <a:pt x="629412" y="1947672"/>
                </a:lnTo>
                <a:lnTo>
                  <a:pt x="62941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3890771" y="3447288"/>
            <a:ext cx="629920" cy="2205355"/>
          </a:xfrm>
          <a:custGeom>
            <a:rect l="l" t="t" r="r" b="b"/>
            <a:pathLst>
              <a:path w="629920" h="2205354">
                <a:moveTo>
                  <a:pt x="629412" y="0"/>
                </a:moveTo>
                <a:lnTo>
                  <a:pt x="0" y="0"/>
                </a:lnTo>
                <a:lnTo>
                  <a:pt x="0" y="2205228"/>
                </a:lnTo>
                <a:lnTo>
                  <a:pt x="629412" y="2205228"/>
                </a:lnTo>
                <a:lnTo>
                  <a:pt x="62941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4898135" y="4209288"/>
            <a:ext cx="629920" cy="1443355"/>
          </a:xfrm>
          <a:custGeom>
            <a:rect l="l" t="t" r="r" b="b"/>
            <a:pathLst>
              <a:path w="629920" h="1443354">
                <a:moveTo>
                  <a:pt x="629412" y="0"/>
                </a:moveTo>
                <a:lnTo>
                  <a:pt x="0" y="0"/>
                </a:lnTo>
                <a:lnTo>
                  <a:pt x="0" y="1443228"/>
                </a:lnTo>
                <a:lnTo>
                  <a:pt x="629412" y="1443228"/>
                </a:lnTo>
                <a:lnTo>
                  <a:pt x="629412"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679704" y="5652515"/>
            <a:ext cx="5036820" cy="0"/>
          </a:xfrm>
          <a:custGeom>
            <a:rect l="l" t="t" r="r" b="b"/>
            <a:pathLst>
              <a:path w="5036820">
                <a:moveTo>
                  <a:pt x="0" y="0"/>
                </a:moveTo>
                <a:lnTo>
                  <a:pt x="5036820"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txBox="1"/>
          <p:nvPr/>
        </p:nvSpPr>
        <p:spPr>
          <a:xfrm>
            <a:off x="986434" y="5007990"/>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14.3%</a:t>
            </a:r>
            <a:endParaRPr sz="1000">
              <a:latin typeface="微软雅黑"/>
              <a:cs typeface="微软雅黑"/>
            </a:endParaRPr>
          </a:p>
        </p:txBody>
      </p:sp>
      <p:sp>
        <p:nvSpPr>
          <p:cNvPr id="30" name="object 30"/>
          <p:cNvSpPr txBox="1"/>
          <p:nvPr/>
        </p:nvSpPr>
        <p:spPr>
          <a:xfrm>
            <a:off x="1994154" y="442429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35.6%</a:t>
            </a:r>
            <a:endParaRPr sz="1000">
              <a:latin typeface="微软雅黑"/>
              <a:cs typeface="微软雅黑"/>
            </a:endParaRPr>
          </a:p>
        </p:txBody>
      </p:sp>
      <p:sp>
        <p:nvSpPr>
          <p:cNvPr id="31" name="object 31"/>
          <p:cNvSpPr txBox="1"/>
          <p:nvPr/>
        </p:nvSpPr>
        <p:spPr>
          <a:xfrm>
            <a:off x="3001517" y="3193795"/>
            <a:ext cx="1400175" cy="434975"/>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5080" algn="r">
              <a:lnSpc>
                <a:spcPct val="100000"/>
              </a:lnSpc>
              <a:spcBef>
                <a:spcPts val="95"/>
              </a:spcBef>
            </a:pPr>
            <a:r>
              <a:rPr sz="1000" spc="-5">
                <a:solidFill>
                  <a:srgbClr val="585858"/>
                </a:solidFill>
                <a:latin typeface="微软雅黑"/>
                <a:cs typeface="微软雅黑"/>
              </a:rPr>
              <a:t>80.5%</a:t>
            </a:r>
            <a:endParaRPr sz="1000">
              <a:latin typeface="微软雅黑"/>
              <a:cs typeface="微软雅黑"/>
            </a:endParaRPr>
          </a:p>
          <a:p>
            <a:pPr marL="12700">
              <a:lnSpc>
                <a:spcPct val="100000"/>
              </a:lnSpc>
              <a:spcBef>
                <a:spcPts val="825"/>
              </a:spcBef>
            </a:pPr>
            <a:r>
              <a:rPr sz="1000" spc="-5">
                <a:solidFill>
                  <a:srgbClr val="585858"/>
                </a:solidFill>
                <a:latin typeface="微软雅黑"/>
                <a:cs typeface="微软雅黑"/>
              </a:rPr>
              <a:t>71.1%</a:t>
            </a:r>
            <a:endParaRPr sz="1000">
              <a:latin typeface="微软雅黑"/>
              <a:cs typeface="微软雅黑"/>
            </a:endParaRPr>
          </a:p>
        </p:txBody>
      </p:sp>
      <p:sp>
        <p:nvSpPr>
          <p:cNvPr id="32" name="object 32"/>
          <p:cNvSpPr txBox="1"/>
          <p:nvPr/>
        </p:nvSpPr>
        <p:spPr>
          <a:xfrm>
            <a:off x="4941570" y="3902202"/>
            <a:ext cx="546100" cy="257810"/>
          </a:xfrm>
          <a:prstGeom prst="rect">
            <a:avLst/>
          </a:prstGeom>
          <a:ln w="25907">
            <a:solidFill>
              <a:srgbClr val="F38285"/>
            </a:solidFill>
          </a:ln>
        </p:spPr>
        <p:txBody>
          <a:bodyPr vert="horz" wrap="square" lIns="0" tIns="6540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8265">
              <a:lnSpc>
                <a:spcPct val="100000"/>
              </a:lnSpc>
              <a:spcBef>
                <a:spcPts val="515"/>
              </a:spcBef>
            </a:pPr>
            <a:r>
              <a:rPr sz="1000" spc="-5">
                <a:solidFill>
                  <a:srgbClr val="585858"/>
                </a:solidFill>
                <a:latin typeface="微软雅黑"/>
                <a:cs typeface="微软雅黑"/>
              </a:rPr>
              <a:t>52.7%</a:t>
            </a:r>
            <a:endParaRPr sz="1000">
              <a:latin typeface="微软雅黑"/>
              <a:cs typeface="微软雅黑"/>
            </a:endParaRPr>
          </a:p>
        </p:txBody>
      </p:sp>
      <p:sp>
        <p:nvSpPr>
          <p:cNvPr id="33" name="object 33"/>
          <p:cNvSpPr txBox="1"/>
          <p:nvPr/>
        </p:nvSpPr>
        <p:spPr>
          <a:xfrm>
            <a:off x="942847" y="5764479"/>
            <a:ext cx="480059"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6岁儿童</a:t>
            </a:r>
            <a:endParaRPr sz="1000">
              <a:latin typeface="微软雅黑"/>
              <a:cs typeface="微软雅黑"/>
            </a:endParaRPr>
          </a:p>
        </p:txBody>
      </p:sp>
      <p:sp>
        <p:nvSpPr>
          <p:cNvPr id="34" name="object 34"/>
          <p:cNvSpPr txBox="1"/>
          <p:nvPr/>
        </p:nvSpPr>
        <p:spPr>
          <a:xfrm>
            <a:off x="1988311" y="5764479"/>
            <a:ext cx="4051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小学生</a:t>
            </a:r>
            <a:endParaRPr sz="1000">
              <a:latin typeface="微软雅黑"/>
              <a:cs typeface="微软雅黑"/>
            </a:endParaRPr>
          </a:p>
        </p:txBody>
      </p:sp>
      <p:sp>
        <p:nvSpPr>
          <p:cNvPr id="35" name="object 35"/>
          <p:cNvSpPr txBox="1"/>
          <p:nvPr/>
        </p:nvSpPr>
        <p:spPr>
          <a:xfrm>
            <a:off x="2995929" y="5764479"/>
            <a:ext cx="4051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初中生</a:t>
            </a:r>
            <a:endParaRPr sz="1000">
              <a:latin typeface="微软雅黑"/>
              <a:cs typeface="微软雅黑"/>
            </a:endParaRPr>
          </a:p>
        </p:txBody>
      </p:sp>
      <p:sp>
        <p:nvSpPr>
          <p:cNvPr id="36" name="object 36"/>
          <p:cNvSpPr txBox="1"/>
          <p:nvPr/>
        </p:nvSpPr>
        <p:spPr>
          <a:xfrm>
            <a:off x="4003675" y="5764479"/>
            <a:ext cx="4051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高中生</a:t>
            </a:r>
            <a:endParaRPr sz="1000">
              <a:latin typeface="微软雅黑"/>
              <a:cs typeface="微软雅黑"/>
            </a:endParaRPr>
          </a:p>
        </p:txBody>
      </p:sp>
      <p:sp>
        <p:nvSpPr>
          <p:cNvPr id="37" name="object 37"/>
          <p:cNvSpPr txBox="1"/>
          <p:nvPr/>
        </p:nvSpPr>
        <p:spPr>
          <a:xfrm>
            <a:off x="4947030" y="5764479"/>
            <a:ext cx="531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总近视率</a:t>
            </a:r>
            <a:endParaRPr sz="1000">
              <a:latin typeface="微软雅黑"/>
              <a:cs typeface="微软雅黑"/>
            </a:endParaRPr>
          </a:p>
        </p:txBody>
      </p:sp>
      <p:sp>
        <p:nvSpPr>
          <p:cNvPr id="38" name="object 38"/>
          <p:cNvSpPr/>
          <p:nvPr/>
        </p:nvSpPr>
        <p:spPr>
          <a:xfrm>
            <a:off x="2982467" y="6121908"/>
            <a:ext cx="64135" cy="70485"/>
          </a:xfrm>
          <a:custGeom>
            <a:rect l="l" t="t" r="r" b="b"/>
            <a:pathLst>
              <a:path w="64135" h="70485">
                <a:moveTo>
                  <a:pt x="0" y="70103"/>
                </a:moveTo>
                <a:lnTo>
                  <a:pt x="64007" y="70103"/>
                </a:lnTo>
                <a:lnTo>
                  <a:pt x="64007" y="0"/>
                </a:lnTo>
                <a:lnTo>
                  <a:pt x="0" y="0"/>
                </a:lnTo>
                <a:lnTo>
                  <a:pt x="0" y="70103"/>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txBox="1"/>
          <p:nvPr/>
        </p:nvSpPr>
        <p:spPr>
          <a:xfrm>
            <a:off x="3083051" y="6069143"/>
            <a:ext cx="379730" cy="167005"/>
          </a:xfrm>
          <a:prstGeom prst="rect">
            <a:avLst/>
          </a:prstGeom>
        </p:spPr>
        <p:txBody>
          <a:bodyPr vert="horz" wrap="square" lIns="0" tIns="63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50"/>
              </a:spcBef>
            </a:pPr>
            <a:r>
              <a:rPr sz="1000" spc="-5">
                <a:solidFill>
                  <a:srgbClr val="585858"/>
                </a:solidFill>
                <a:latin typeface="微软雅黑"/>
                <a:cs typeface="微软雅黑"/>
              </a:rPr>
              <a:t>系列</a:t>
            </a:r>
            <a:r>
              <a:rPr sz="1000" spc="-35">
                <a:solidFill>
                  <a:srgbClr val="585858"/>
                </a:solidFill>
                <a:latin typeface="微软雅黑"/>
                <a:cs typeface="微软雅黑"/>
              </a:rPr>
              <a:t> </a:t>
            </a:r>
            <a:r>
              <a:rPr sz="1000" spc="-5">
                <a:solidFill>
                  <a:srgbClr val="585858"/>
                </a:solidFill>
                <a:latin typeface="Verdana"/>
                <a:cs typeface="Verdana"/>
              </a:rPr>
              <a:t>1</a:t>
            </a:r>
            <a:endParaRPr sz="1000">
              <a:latin typeface="Verdana"/>
              <a:cs typeface="Verdana"/>
            </a:endParaRPr>
          </a:p>
        </p:txBody>
      </p:sp>
      <p:sp>
        <p:nvSpPr>
          <p:cNvPr id="40" name="object 40"/>
          <p:cNvSpPr txBox="1"/>
          <p:nvPr/>
        </p:nvSpPr>
        <p:spPr>
          <a:xfrm>
            <a:off x="6458458" y="2728976"/>
            <a:ext cx="5083175" cy="45339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05"/>
              </a:spcBef>
            </a:pPr>
            <a:r>
              <a:rPr sz="1400" b="1" spc="-5">
                <a:solidFill>
                  <a:srgbClr val="404040"/>
                </a:solidFill>
                <a:latin typeface="微软雅黑"/>
                <a:cs typeface="微软雅黑"/>
              </a:rPr>
              <a:t>2022</a:t>
            </a:r>
            <a:r>
              <a:rPr sz="1400" b="1">
                <a:solidFill>
                  <a:srgbClr val="404040"/>
                </a:solidFill>
                <a:latin typeface="微软雅黑"/>
                <a:cs typeface="微软雅黑"/>
              </a:rPr>
              <a:t>年中国儿童家长在儿</a:t>
            </a:r>
            <a:r>
              <a:rPr sz="1400" b="1" spc="-15">
                <a:solidFill>
                  <a:srgbClr val="404040"/>
                </a:solidFill>
                <a:latin typeface="微软雅黑"/>
                <a:cs typeface="微软雅黑"/>
              </a:rPr>
              <a:t>童</a:t>
            </a:r>
            <a:r>
              <a:rPr sz="1400" b="1">
                <a:solidFill>
                  <a:srgbClr val="404040"/>
                </a:solidFill>
                <a:latin typeface="微软雅黑"/>
                <a:cs typeface="微软雅黑"/>
              </a:rPr>
              <a:t>视力</a:t>
            </a:r>
            <a:r>
              <a:rPr sz="1400" b="1" spc="-15">
                <a:solidFill>
                  <a:srgbClr val="404040"/>
                </a:solidFill>
                <a:latin typeface="微软雅黑"/>
                <a:cs typeface="微软雅黑"/>
              </a:rPr>
              <a:t>问</a:t>
            </a:r>
            <a:r>
              <a:rPr sz="1400" b="1">
                <a:solidFill>
                  <a:srgbClr val="404040"/>
                </a:solidFill>
                <a:latin typeface="微软雅黑"/>
                <a:cs typeface="微软雅黑"/>
              </a:rPr>
              <a:t>题（</a:t>
            </a:r>
            <a:r>
              <a:rPr sz="1400" b="1" spc="-15">
                <a:solidFill>
                  <a:srgbClr val="404040"/>
                </a:solidFill>
                <a:latin typeface="微软雅黑"/>
                <a:cs typeface="微软雅黑"/>
              </a:rPr>
              <a:t>近</a:t>
            </a:r>
            <a:r>
              <a:rPr sz="1400" b="1">
                <a:solidFill>
                  <a:srgbClr val="404040"/>
                </a:solidFill>
                <a:latin typeface="微软雅黑"/>
                <a:cs typeface="微软雅黑"/>
              </a:rPr>
              <a:t>视</a:t>
            </a:r>
            <a:r>
              <a:rPr sz="1400" b="1" spc="-5">
                <a:solidFill>
                  <a:srgbClr val="404040"/>
                </a:solidFill>
                <a:latin typeface="微软雅黑"/>
                <a:cs typeface="微软雅黑"/>
              </a:rPr>
              <a:t>/</a:t>
            </a:r>
            <a:r>
              <a:rPr sz="1400" b="1">
                <a:solidFill>
                  <a:srgbClr val="404040"/>
                </a:solidFill>
                <a:latin typeface="微软雅黑"/>
                <a:cs typeface="微软雅黑"/>
              </a:rPr>
              <a:t>散</a:t>
            </a:r>
            <a:r>
              <a:rPr sz="1400" b="1" spc="-15">
                <a:solidFill>
                  <a:srgbClr val="404040"/>
                </a:solidFill>
                <a:latin typeface="微软雅黑"/>
                <a:cs typeface="微软雅黑"/>
              </a:rPr>
              <a:t>光</a:t>
            </a:r>
            <a:r>
              <a:rPr sz="1400" b="1" spc="-5">
                <a:solidFill>
                  <a:srgbClr val="404040"/>
                </a:solidFill>
                <a:latin typeface="微软雅黑"/>
                <a:cs typeface="微软雅黑"/>
              </a:rPr>
              <a:t>/</a:t>
            </a:r>
            <a:r>
              <a:rPr sz="1400" b="1">
                <a:solidFill>
                  <a:srgbClr val="404040"/>
                </a:solidFill>
                <a:latin typeface="微软雅黑"/>
                <a:cs typeface="微软雅黑"/>
              </a:rPr>
              <a:t>远视等</a:t>
            </a:r>
            <a:r>
              <a:rPr sz="1400" b="1" spc="-15">
                <a:solidFill>
                  <a:srgbClr val="404040"/>
                </a:solidFill>
                <a:latin typeface="微软雅黑"/>
                <a:cs typeface="微软雅黑"/>
              </a:rPr>
              <a:t>）</a:t>
            </a:r>
            <a:r>
              <a:rPr sz="1400" b="1">
                <a:solidFill>
                  <a:srgbClr val="404040"/>
                </a:solidFill>
                <a:latin typeface="微软雅黑"/>
                <a:cs typeface="微软雅黑"/>
              </a:rPr>
              <a:t>方面</a:t>
            </a:r>
            <a:endParaRPr sz="1400">
              <a:latin typeface="微软雅黑"/>
              <a:cs typeface="微软雅黑"/>
            </a:endParaRPr>
          </a:p>
          <a:p>
            <a:pPr algn="ctr">
              <a:lnSpc>
                <a:spcPct val="100000"/>
              </a:lnSpc>
            </a:pPr>
            <a:r>
              <a:rPr sz="1400" b="1">
                <a:solidFill>
                  <a:srgbClr val="404040"/>
                </a:solidFill>
                <a:latin typeface="微软雅黑"/>
                <a:cs typeface="微软雅黑"/>
              </a:rPr>
              <a:t>存在担忧的比例</a:t>
            </a:r>
            <a:endParaRPr sz="1400">
              <a:latin typeface="微软雅黑"/>
              <a:cs typeface="微软雅黑"/>
            </a:endParaRPr>
          </a:p>
        </p:txBody>
      </p:sp>
      <p:sp>
        <p:nvSpPr>
          <p:cNvPr id="41" name="object 41"/>
          <p:cNvSpPr/>
          <p:nvPr/>
        </p:nvSpPr>
        <p:spPr>
          <a:xfrm>
            <a:off x="8203692" y="4357115"/>
            <a:ext cx="1999614" cy="521334"/>
          </a:xfrm>
          <a:custGeom>
            <a:rect l="l" t="t" r="r" b="b"/>
            <a:pathLst>
              <a:path w="1999614" h="521334">
                <a:moveTo>
                  <a:pt x="0" y="521207"/>
                </a:moveTo>
                <a:lnTo>
                  <a:pt x="1999488" y="521207"/>
                </a:lnTo>
                <a:lnTo>
                  <a:pt x="1999488" y="0"/>
                </a:lnTo>
                <a:lnTo>
                  <a:pt x="0" y="0"/>
                </a:lnTo>
                <a:lnTo>
                  <a:pt x="0" y="521207"/>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8203692" y="3521964"/>
            <a:ext cx="2077720" cy="523240"/>
          </a:xfrm>
          <a:custGeom>
            <a:rect l="l" t="t" r="r" b="b"/>
            <a:pathLst>
              <a:path w="2077720" h="523239">
                <a:moveTo>
                  <a:pt x="0" y="522731"/>
                </a:moveTo>
                <a:lnTo>
                  <a:pt x="2077211" y="522731"/>
                </a:lnTo>
                <a:lnTo>
                  <a:pt x="2077211" y="0"/>
                </a:lnTo>
                <a:lnTo>
                  <a:pt x="0" y="0"/>
                </a:lnTo>
                <a:lnTo>
                  <a:pt x="0" y="522731"/>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8203692" y="5192267"/>
            <a:ext cx="1420495" cy="521334"/>
          </a:xfrm>
          <a:custGeom>
            <a:rect l="l" t="t" r="r" b="b"/>
            <a:pathLst>
              <a:path w="1420495" h="521334">
                <a:moveTo>
                  <a:pt x="0" y="521207"/>
                </a:moveTo>
                <a:lnTo>
                  <a:pt x="1420368" y="521207"/>
                </a:lnTo>
                <a:lnTo>
                  <a:pt x="1420368" y="0"/>
                </a:lnTo>
                <a:lnTo>
                  <a:pt x="0" y="0"/>
                </a:lnTo>
                <a:lnTo>
                  <a:pt x="0" y="521207"/>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flipH="1">
            <a:off x="8203692" y="3366515"/>
            <a:ext cx="0" cy="2504440"/>
          </a:xfrm>
          <a:custGeom>
            <a:rect l="l" t="t" r="r" b="b"/>
            <a:pathLst>
              <a:path h="2504440">
                <a:moveTo>
                  <a:pt x="0" y="2503932"/>
                </a:moveTo>
                <a:lnTo>
                  <a:pt x="0" y="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txBox="1"/>
          <p:nvPr/>
        </p:nvSpPr>
        <p:spPr>
          <a:xfrm>
            <a:off x="9687559" y="536638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27.0%</a:t>
            </a:r>
            <a:endParaRPr sz="1000">
              <a:latin typeface="微软雅黑"/>
              <a:cs typeface="微软雅黑"/>
            </a:endParaRPr>
          </a:p>
        </p:txBody>
      </p:sp>
      <p:sp>
        <p:nvSpPr>
          <p:cNvPr id="46" name="object 46"/>
          <p:cNvSpPr txBox="1"/>
          <p:nvPr/>
        </p:nvSpPr>
        <p:spPr>
          <a:xfrm>
            <a:off x="10266426" y="4531233"/>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38.0%</a:t>
            </a:r>
            <a:endParaRPr sz="1000">
              <a:latin typeface="微软雅黑"/>
              <a:cs typeface="微软雅黑"/>
            </a:endParaRPr>
          </a:p>
        </p:txBody>
      </p:sp>
      <p:sp>
        <p:nvSpPr>
          <p:cNvPr id="47" name="object 47"/>
          <p:cNvSpPr txBox="1"/>
          <p:nvPr/>
        </p:nvSpPr>
        <p:spPr>
          <a:xfrm>
            <a:off x="10345293" y="3696080"/>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39.5%</a:t>
            </a:r>
            <a:endParaRPr sz="1000">
              <a:latin typeface="微软雅黑"/>
              <a:cs typeface="微软雅黑"/>
            </a:endParaRPr>
          </a:p>
        </p:txBody>
      </p:sp>
      <p:sp>
        <p:nvSpPr>
          <p:cNvPr id="48" name="object 48"/>
          <p:cNvSpPr txBox="1"/>
          <p:nvPr/>
        </p:nvSpPr>
        <p:spPr>
          <a:xfrm>
            <a:off x="7117842" y="5362143"/>
            <a:ext cx="98869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a:t>
            </a:r>
            <a:r>
              <a:rPr sz="1000" spc="-10">
                <a:solidFill>
                  <a:srgbClr val="585858"/>
                </a:solidFill>
                <a:latin typeface="微软雅黑"/>
                <a:cs typeface="微软雅黑"/>
              </a:rPr>
              <a:t>岁（幼儿园）</a:t>
            </a:r>
            <a:endParaRPr sz="1000">
              <a:latin typeface="微软雅黑"/>
              <a:cs typeface="微软雅黑"/>
            </a:endParaRPr>
          </a:p>
        </p:txBody>
      </p:sp>
      <p:sp>
        <p:nvSpPr>
          <p:cNvPr id="49" name="object 49"/>
          <p:cNvSpPr txBox="1"/>
          <p:nvPr/>
        </p:nvSpPr>
        <p:spPr>
          <a:xfrm>
            <a:off x="7169911" y="4527550"/>
            <a:ext cx="9372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6-</a:t>
            </a:r>
            <a:r>
              <a:rPr sz="1000">
                <a:solidFill>
                  <a:srgbClr val="585858"/>
                </a:solidFill>
                <a:latin typeface="微软雅黑"/>
                <a:cs typeface="微软雅黑"/>
              </a:rPr>
              <a:t>1</a:t>
            </a:r>
            <a:r>
              <a:rPr sz="1000" spc="-5">
                <a:solidFill>
                  <a:srgbClr val="585858"/>
                </a:solidFill>
                <a:latin typeface="微软雅黑"/>
                <a:cs typeface="微软雅黑"/>
              </a:rPr>
              <a:t>2岁（小学）</a:t>
            </a:r>
            <a:endParaRPr sz="1000">
              <a:latin typeface="微软雅黑"/>
              <a:cs typeface="微软雅黑"/>
            </a:endParaRPr>
          </a:p>
        </p:txBody>
      </p:sp>
      <p:sp>
        <p:nvSpPr>
          <p:cNvPr id="50" name="object 50"/>
          <p:cNvSpPr txBox="1"/>
          <p:nvPr/>
        </p:nvSpPr>
        <p:spPr>
          <a:xfrm>
            <a:off x="7094601" y="3692397"/>
            <a:ext cx="101346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12-18岁（中学）</a:t>
            </a:r>
            <a:endParaRPr sz="1000">
              <a:latin typeface="微软雅黑"/>
              <a:cs typeface="微软雅黑"/>
            </a:endParaRPr>
          </a:p>
        </p:txBody>
      </p:sp>
      <p:sp>
        <p:nvSpPr>
          <p:cNvPr id="51" name="object 51"/>
          <p:cNvSpPr/>
          <p:nvPr/>
        </p:nvSpPr>
        <p:spPr>
          <a:xfrm>
            <a:off x="10459593" y="4763515"/>
            <a:ext cx="948690" cy="877569"/>
          </a:xfrm>
          <a:custGeom>
            <a:rect l="l" t="t" r="r" b="b"/>
            <a:pathLst>
              <a:path w="948690" h="877569">
                <a:moveTo>
                  <a:pt x="610361" y="0"/>
                </a:moveTo>
                <a:lnTo>
                  <a:pt x="689482" y="90042"/>
                </a:lnTo>
                <a:lnTo>
                  <a:pt x="0" y="697102"/>
                </a:lnTo>
                <a:lnTo>
                  <a:pt x="158368" y="877011"/>
                </a:lnTo>
                <a:lnTo>
                  <a:pt x="847978" y="270001"/>
                </a:lnTo>
                <a:lnTo>
                  <a:pt x="932837" y="270001"/>
                </a:lnTo>
                <a:lnTo>
                  <a:pt x="948689" y="21589"/>
                </a:lnTo>
                <a:lnTo>
                  <a:pt x="610361" y="0"/>
                </a:lnTo>
                <a:close/>
              </a:path>
              <a:path w="948690" h="877569">
                <a:moveTo>
                  <a:pt x="932837" y="270001"/>
                </a:moveTo>
                <a:lnTo>
                  <a:pt x="847978" y="270001"/>
                </a:lnTo>
                <a:lnTo>
                  <a:pt x="927100" y="359917"/>
                </a:lnTo>
                <a:lnTo>
                  <a:pt x="932837" y="270001"/>
                </a:lnTo>
                <a:close/>
              </a:path>
            </a:pathLst>
          </a:custGeom>
          <a:solidFill>
            <a:srgbClr val="F3828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3046476" y="6028944"/>
            <a:ext cx="1422400" cy="245745"/>
          </a:xfrm>
          <a:custGeom>
            <a:rect l="l" t="t" r="r" b="b"/>
            <a:pathLst>
              <a:path w="1422400" h="245745">
                <a:moveTo>
                  <a:pt x="0" y="245363"/>
                </a:moveTo>
                <a:lnTo>
                  <a:pt x="1421891" y="245363"/>
                </a:lnTo>
                <a:lnTo>
                  <a:pt x="1421891" y="0"/>
                </a:lnTo>
                <a:lnTo>
                  <a:pt x="0" y="0"/>
                </a:lnTo>
                <a:lnTo>
                  <a:pt x="0" y="245363"/>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txBox="1"/>
          <p:nvPr/>
        </p:nvSpPr>
        <p:spPr>
          <a:xfrm>
            <a:off x="3125470" y="6058915"/>
            <a:ext cx="77089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近视率（%）</a:t>
            </a:r>
            <a:endParaRPr sz="1000">
              <a:latin typeface="微软雅黑"/>
              <a:cs typeface="微软雅黑"/>
            </a:endParaRP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4094479" cy="514350"/>
          </a:xfrm>
          <a:prstGeom prst="rect">
            <a:avLst/>
          </a:prstGeom>
        </p:spPr>
        <p:txBody>
          <a:bodyPr vert="horz" wrap="square" lIns="0" tIns="13335" rIns="0" bIns="0" rtlCol="0">
            <a:spAutoFit/>
          </a:bodyPr>
          <a:lstStyle/>
          <a:p>
            <a:pPr marL="12700">
              <a:lnSpc>
                <a:spcPct val="100000"/>
              </a:lnSpc>
              <a:spcBef>
                <a:spcPts val="105"/>
              </a:spcBef>
            </a:pPr>
            <a:r>
              <a:rPr/>
              <a:t>视力不良是如何形成的</a:t>
            </a:r>
          </a:p>
        </p:txBody>
      </p:sp>
      <p:sp>
        <p:nvSpPr>
          <p:cNvPr id="4" name="object 4"/>
          <p:cNvSpPr txBox="1"/>
          <p:nvPr/>
        </p:nvSpPr>
        <p:spPr>
          <a:xfrm>
            <a:off x="532282" y="6369507"/>
            <a:ext cx="10737850"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来源：国家卫健委《儿</a:t>
            </a:r>
            <a:r>
              <a:rPr sz="800" spc="-15">
                <a:solidFill>
                  <a:srgbClr val="7E7E7E"/>
                </a:solidFill>
                <a:latin typeface="微软雅黑"/>
                <a:cs typeface="微软雅黑"/>
              </a:rPr>
              <a:t>童</a:t>
            </a:r>
            <a:r>
              <a:rPr sz="800">
                <a:solidFill>
                  <a:srgbClr val="7E7E7E"/>
                </a:solidFill>
                <a:latin typeface="微软雅黑"/>
                <a:cs typeface="微软雅黑"/>
              </a:rPr>
              <a:t>青少</a:t>
            </a:r>
            <a:r>
              <a:rPr sz="800" spc="-15">
                <a:solidFill>
                  <a:srgbClr val="7E7E7E"/>
                </a:solidFill>
                <a:latin typeface="微软雅黑"/>
                <a:cs typeface="微软雅黑"/>
              </a:rPr>
              <a:t>年</a:t>
            </a:r>
            <a:r>
              <a:rPr sz="800">
                <a:solidFill>
                  <a:srgbClr val="7E7E7E"/>
                </a:solidFill>
                <a:latin typeface="微软雅黑"/>
                <a:cs typeface="微软雅黑"/>
              </a:rPr>
              <a:t>近视</a:t>
            </a:r>
            <a:r>
              <a:rPr sz="800" spc="-15">
                <a:solidFill>
                  <a:srgbClr val="7E7E7E"/>
                </a:solidFill>
                <a:latin typeface="微软雅黑"/>
                <a:cs typeface="微软雅黑"/>
              </a:rPr>
              <a:t>防</a:t>
            </a:r>
            <a:r>
              <a:rPr sz="800">
                <a:solidFill>
                  <a:srgbClr val="7E7E7E"/>
                </a:solidFill>
                <a:latin typeface="微软雅黑"/>
                <a:cs typeface="微软雅黑"/>
              </a:rPr>
              <a:t>控适</a:t>
            </a:r>
            <a:r>
              <a:rPr sz="800" spc="-15">
                <a:solidFill>
                  <a:srgbClr val="7E7E7E"/>
                </a:solidFill>
                <a:latin typeface="微软雅黑"/>
                <a:cs typeface="微软雅黑"/>
              </a:rPr>
              <a:t>宜</a:t>
            </a:r>
            <a:r>
              <a:rPr sz="800">
                <a:solidFill>
                  <a:srgbClr val="7E7E7E"/>
                </a:solidFill>
                <a:latin typeface="微软雅黑"/>
                <a:cs typeface="微软雅黑"/>
              </a:rPr>
              <a:t>技术</a:t>
            </a:r>
            <a:r>
              <a:rPr sz="800" spc="-15">
                <a:solidFill>
                  <a:srgbClr val="7E7E7E"/>
                </a:solidFill>
                <a:latin typeface="微软雅黑"/>
                <a:cs typeface="微软雅黑"/>
              </a:rPr>
              <a:t>指</a:t>
            </a:r>
            <a:r>
              <a:rPr sz="800">
                <a:solidFill>
                  <a:srgbClr val="7E7E7E"/>
                </a:solidFill>
                <a:latin typeface="微软雅黑"/>
                <a:cs typeface="微软雅黑"/>
              </a:rPr>
              <a:t>南（</a:t>
            </a:r>
            <a:r>
              <a:rPr sz="800" spc="-15">
                <a:solidFill>
                  <a:srgbClr val="7E7E7E"/>
                </a:solidFill>
                <a:latin typeface="微软雅黑"/>
                <a:cs typeface="微软雅黑"/>
              </a:rPr>
              <a:t>更</a:t>
            </a:r>
            <a:r>
              <a:rPr sz="800">
                <a:solidFill>
                  <a:srgbClr val="7E7E7E"/>
                </a:solidFill>
                <a:latin typeface="微软雅黑"/>
                <a:cs typeface="微软雅黑"/>
              </a:rPr>
              <a:t>新版</a:t>
            </a:r>
            <a:r>
              <a:rPr sz="800" spc="-10">
                <a:solidFill>
                  <a:srgbClr val="7E7E7E"/>
                </a:solidFill>
                <a:latin typeface="微软雅黑"/>
                <a:cs typeface="微软雅黑"/>
              </a:rPr>
              <a:t>）</a:t>
            </a:r>
            <a:r>
              <a:rPr sz="800">
                <a:solidFill>
                  <a:srgbClr val="7E7E7E"/>
                </a:solidFill>
                <a:latin typeface="微软雅黑"/>
                <a:cs typeface="微软雅黑"/>
              </a:rPr>
              <a:t>》，</a:t>
            </a:r>
            <a:r>
              <a:rPr sz="800" spc="-15">
                <a:solidFill>
                  <a:srgbClr val="7E7E7E"/>
                </a:solidFill>
                <a:latin typeface="微软雅黑"/>
                <a:cs typeface="微软雅黑"/>
              </a:rPr>
              <a:t>中</a:t>
            </a:r>
            <a:r>
              <a:rPr sz="800">
                <a:solidFill>
                  <a:srgbClr val="7E7E7E"/>
                </a:solidFill>
                <a:latin typeface="微软雅黑"/>
                <a:cs typeface="微软雅黑"/>
              </a:rPr>
              <a:t>华预</a:t>
            </a:r>
            <a:r>
              <a:rPr sz="800" spc="-15">
                <a:solidFill>
                  <a:srgbClr val="7E7E7E"/>
                </a:solidFill>
                <a:latin typeface="微软雅黑"/>
                <a:cs typeface="微软雅黑"/>
              </a:rPr>
              <a:t>防</a:t>
            </a:r>
            <a:r>
              <a:rPr sz="800">
                <a:solidFill>
                  <a:srgbClr val="7E7E7E"/>
                </a:solidFill>
                <a:latin typeface="微软雅黑"/>
                <a:cs typeface="微软雅黑"/>
              </a:rPr>
              <a:t>医学</a:t>
            </a:r>
            <a:r>
              <a:rPr sz="800" spc="-15">
                <a:solidFill>
                  <a:srgbClr val="7E7E7E"/>
                </a:solidFill>
                <a:latin typeface="微软雅黑"/>
                <a:cs typeface="微软雅黑"/>
              </a:rPr>
              <a:t>会</a:t>
            </a:r>
            <a:r>
              <a:rPr sz="800">
                <a:solidFill>
                  <a:srgbClr val="7E7E7E"/>
                </a:solidFill>
                <a:latin typeface="微软雅黑"/>
                <a:cs typeface="微软雅黑"/>
              </a:rPr>
              <a:t>公共</a:t>
            </a:r>
            <a:r>
              <a:rPr sz="800" spc="-15">
                <a:solidFill>
                  <a:srgbClr val="7E7E7E"/>
                </a:solidFill>
                <a:latin typeface="微软雅黑"/>
                <a:cs typeface="微软雅黑"/>
              </a:rPr>
              <a:t>卫</a:t>
            </a:r>
            <a:r>
              <a:rPr sz="800">
                <a:solidFill>
                  <a:srgbClr val="7E7E7E"/>
                </a:solidFill>
                <a:latin typeface="微软雅黑"/>
                <a:cs typeface="微软雅黑"/>
              </a:rPr>
              <a:t>生眼</a:t>
            </a:r>
            <a:r>
              <a:rPr sz="800" spc="-15">
                <a:solidFill>
                  <a:srgbClr val="7E7E7E"/>
                </a:solidFill>
                <a:latin typeface="微软雅黑"/>
                <a:cs typeface="微软雅黑"/>
              </a:rPr>
              <a:t>科</a:t>
            </a:r>
            <a:r>
              <a:rPr sz="800">
                <a:solidFill>
                  <a:srgbClr val="7E7E7E"/>
                </a:solidFill>
                <a:latin typeface="微软雅黑"/>
                <a:cs typeface="微软雅黑"/>
              </a:rPr>
              <a:t>分会</a:t>
            </a:r>
            <a:r>
              <a:rPr sz="800" spc="-15">
                <a:solidFill>
                  <a:srgbClr val="7E7E7E"/>
                </a:solidFill>
                <a:latin typeface="微软雅黑"/>
                <a:cs typeface="微软雅黑"/>
              </a:rPr>
              <a:t>《</a:t>
            </a:r>
            <a:r>
              <a:rPr sz="800">
                <a:solidFill>
                  <a:srgbClr val="7E7E7E"/>
                </a:solidFill>
                <a:latin typeface="微软雅黑"/>
                <a:cs typeface="微软雅黑"/>
              </a:rPr>
              <a:t>中国</a:t>
            </a:r>
            <a:r>
              <a:rPr sz="800" spc="-15">
                <a:solidFill>
                  <a:srgbClr val="7E7E7E"/>
                </a:solidFill>
                <a:latin typeface="微软雅黑"/>
                <a:cs typeface="微软雅黑"/>
              </a:rPr>
              <a:t>学</a:t>
            </a:r>
            <a:r>
              <a:rPr sz="800">
                <a:solidFill>
                  <a:srgbClr val="7E7E7E"/>
                </a:solidFill>
                <a:latin typeface="微软雅黑"/>
                <a:cs typeface="微软雅黑"/>
              </a:rPr>
              <a:t>龄儿</a:t>
            </a:r>
            <a:r>
              <a:rPr sz="800" spc="-15">
                <a:solidFill>
                  <a:srgbClr val="7E7E7E"/>
                </a:solidFill>
                <a:latin typeface="微软雅黑"/>
                <a:cs typeface="微软雅黑"/>
              </a:rPr>
              <a:t>童</a:t>
            </a:r>
            <a:r>
              <a:rPr sz="800">
                <a:solidFill>
                  <a:srgbClr val="7E7E7E"/>
                </a:solidFill>
                <a:latin typeface="微软雅黑"/>
                <a:cs typeface="微软雅黑"/>
              </a:rPr>
              <a:t>眼球</a:t>
            </a:r>
            <a:r>
              <a:rPr sz="800" spc="-15">
                <a:solidFill>
                  <a:srgbClr val="7E7E7E"/>
                </a:solidFill>
                <a:latin typeface="微软雅黑"/>
                <a:cs typeface="微软雅黑"/>
              </a:rPr>
              <a:t>远</a:t>
            </a:r>
            <a:r>
              <a:rPr sz="800">
                <a:solidFill>
                  <a:srgbClr val="7E7E7E"/>
                </a:solidFill>
                <a:latin typeface="微软雅黑"/>
                <a:cs typeface="微软雅黑"/>
              </a:rPr>
              <a:t>视储</a:t>
            </a:r>
            <a:r>
              <a:rPr sz="800" spc="-15">
                <a:solidFill>
                  <a:srgbClr val="7E7E7E"/>
                </a:solidFill>
                <a:latin typeface="微软雅黑"/>
                <a:cs typeface="微软雅黑"/>
              </a:rPr>
              <a:t>备</a:t>
            </a:r>
            <a:r>
              <a:rPr sz="800">
                <a:solidFill>
                  <a:srgbClr val="7E7E7E"/>
                </a:solidFill>
                <a:latin typeface="微软雅黑"/>
                <a:cs typeface="微软雅黑"/>
              </a:rPr>
              <a:t>、眼</a:t>
            </a:r>
            <a:r>
              <a:rPr sz="800" spc="-15">
                <a:solidFill>
                  <a:srgbClr val="7E7E7E"/>
                </a:solidFill>
                <a:latin typeface="微软雅黑"/>
                <a:cs typeface="微软雅黑"/>
              </a:rPr>
              <a:t>轴</a:t>
            </a:r>
            <a:r>
              <a:rPr sz="800">
                <a:solidFill>
                  <a:srgbClr val="7E7E7E"/>
                </a:solidFill>
                <a:latin typeface="微软雅黑"/>
                <a:cs typeface="微软雅黑"/>
              </a:rPr>
              <a:t>长度</a:t>
            </a:r>
            <a:r>
              <a:rPr sz="800" spc="-15">
                <a:solidFill>
                  <a:srgbClr val="7E7E7E"/>
                </a:solidFill>
                <a:latin typeface="微软雅黑"/>
                <a:cs typeface="微软雅黑"/>
              </a:rPr>
              <a:t>、</a:t>
            </a:r>
            <a:r>
              <a:rPr sz="800">
                <a:solidFill>
                  <a:srgbClr val="7E7E7E"/>
                </a:solidFill>
                <a:latin typeface="微软雅黑"/>
                <a:cs typeface="微软雅黑"/>
              </a:rPr>
              <a:t>角膜</a:t>
            </a:r>
            <a:r>
              <a:rPr sz="800" spc="-15">
                <a:solidFill>
                  <a:srgbClr val="7E7E7E"/>
                </a:solidFill>
                <a:latin typeface="微软雅黑"/>
                <a:cs typeface="微软雅黑"/>
              </a:rPr>
              <a:t>曲</a:t>
            </a:r>
            <a:r>
              <a:rPr sz="800">
                <a:solidFill>
                  <a:srgbClr val="7E7E7E"/>
                </a:solidFill>
                <a:latin typeface="微软雅黑"/>
                <a:cs typeface="微软雅黑"/>
              </a:rPr>
              <a:t>率参</a:t>
            </a:r>
            <a:r>
              <a:rPr sz="800" spc="-15">
                <a:solidFill>
                  <a:srgbClr val="7E7E7E"/>
                </a:solidFill>
                <a:latin typeface="微软雅黑"/>
                <a:cs typeface="微软雅黑"/>
              </a:rPr>
              <a:t>考</a:t>
            </a:r>
            <a:r>
              <a:rPr sz="800">
                <a:solidFill>
                  <a:srgbClr val="7E7E7E"/>
                </a:solidFill>
                <a:latin typeface="微软雅黑"/>
                <a:cs typeface="微软雅黑"/>
              </a:rPr>
              <a:t>区间</a:t>
            </a:r>
            <a:r>
              <a:rPr sz="800" spc="-15">
                <a:solidFill>
                  <a:srgbClr val="7E7E7E"/>
                </a:solidFill>
                <a:latin typeface="微软雅黑"/>
                <a:cs typeface="微软雅黑"/>
              </a:rPr>
              <a:t>及</a:t>
            </a:r>
            <a:r>
              <a:rPr sz="800">
                <a:solidFill>
                  <a:srgbClr val="7E7E7E"/>
                </a:solidFill>
                <a:latin typeface="微软雅黑"/>
                <a:cs typeface="微软雅黑"/>
              </a:rPr>
              <a:t>相关</a:t>
            </a:r>
            <a:r>
              <a:rPr sz="800" spc="-15">
                <a:solidFill>
                  <a:srgbClr val="7E7E7E"/>
                </a:solidFill>
                <a:latin typeface="微软雅黑"/>
                <a:cs typeface="微软雅黑"/>
              </a:rPr>
              <a:t>遗</a:t>
            </a:r>
            <a:r>
              <a:rPr sz="800">
                <a:solidFill>
                  <a:srgbClr val="7E7E7E"/>
                </a:solidFill>
                <a:latin typeface="微软雅黑"/>
                <a:cs typeface="微软雅黑"/>
              </a:rPr>
              <a:t>传因</a:t>
            </a:r>
            <a:r>
              <a:rPr sz="800" spc="-15">
                <a:solidFill>
                  <a:srgbClr val="7E7E7E"/>
                </a:solidFill>
                <a:latin typeface="微软雅黑"/>
                <a:cs typeface="微软雅黑"/>
              </a:rPr>
              <a:t>素</a:t>
            </a:r>
            <a:r>
              <a:rPr sz="800">
                <a:solidFill>
                  <a:srgbClr val="7E7E7E"/>
                </a:solidFill>
                <a:latin typeface="微软雅黑"/>
                <a:cs typeface="微软雅黑"/>
              </a:rPr>
              <a:t>专家</a:t>
            </a:r>
            <a:r>
              <a:rPr sz="800" spc="-15">
                <a:solidFill>
                  <a:srgbClr val="7E7E7E"/>
                </a:solidFill>
                <a:latin typeface="微软雅黑"/>
                <a:cs typeface="微软雅黑"/>
              </a:rPr>
              <a:t>共</a:t>
            </a:r>
            <a:r>
              <a:rPr sz="800">
                <a:solidFill>
                  <a:srgbClr val="7E7E7E"/>
                </a:solidFill>
                <a:latin typeface="微软雅黑"/>
                <a:cs typeface="微软雅黑"/>
              </a:rPr>
              <a:t>识</a:t>
            </a:r>
            <a:r>
              <a:rPr sz="800" spc="-5">
                <a:solidFill>
                  <a:srgbClr val="7E7E7E"/>
                </a:solidFill>
                <a:latin typeface="微软雅黑"/>
                <a:cs typeface="微软雅黑"/>
              </a:rPr>
              <a:t>（2022</a:t>
            </a:r>
            <a:r>
              <a:rPr sz="800">
                <a:solidFill>
                  <a:srgbClr val="7E7E7E"/>
                </a:solidFill>
                <a:latin typeface="微软雅黑"/>
                <a:cs typeface="微软雅黑"/>
              </a:rPr>
              <a:t>年）》，研究</a:t>
            </a:r>
            <a:r>
              <a:rPr sz="800" spc="-15">
                <a:solidFill>
                  <a:srgbClr val="7E7E7E"/>
                </a:solidFill>
                <a:latin typeface="微软雅黑"/>
                <a:cs typeface="微软雅黑"/>
              </a:rPr>
              <a:t>院</a:t>
            </a:r>
            <a:r>
              <a:rPr sz="800">
                <a:solidFill>
                  <a:srgbClr val="7E7E7E"/>
                </a:solidFill>
                <a:latin typeface="微软雅黑"/>
                <a:cs typeface="微软雅黑"/>
              </a:rPr>
              <a:t>自主</a:t>
            </a:r>
            <a:r>
              <a:rPr sz="800" spc="-15">
                <a:solidFill>
                  <a:srgbClr val="7E7E7E"/>
                </a:solidFill>
                <a:latin typeface="微软雅黑"/>
                <a:cs typeface="微软雅黑"/>
              </a:rPr>
              <a:t>研</a:t>
            </a:r>
            <a:r>
              <a:rPr sz="800">
                <a:solidFill>
                  <a:srgbClr val="7E7E7E"/>
                </a:solidFill>
                <a:latin typeface="微软雅黑"/>
                <a:cs typeface="微软雅黑"/>
              </a:rPr>
              <a:t>究整</a:t>
            </a:r>
            <a:r>
              <a:rPr sz="800" spc="-15">
                <a:solidFill>
                  <a:srgbClr val="7E7E7E"/>
                </a:solidFill>
                <a:latin typeface="微软雅黑"/>
                <a:cs typeface="微软雅黑"/>
              </a:rPr>
              <a:t>理</a:t>
            </a:r>
            <a:r>
              <a:rPr sz="800">
                <a:solidFill>
                  <a:srgbClr val="7E7E7E"/>
                </a:solidFill>
                <a:latin typeface="微软雅黑"/>
                <a:cs typeface="微软雅黑"/>
              </a:rPr>
              <a:t>。</a:t>
            </a:r>
            <a:endParaRPr sz="800">
              <a:latin typeface="微软雅黑"/>
              <a:cs typeface="微软雅黑"/>
            </a:endParaRPr>
          </a:p>
        </p:txBody>
      </p:sp>
      <p:sp>
        <p:nvSpPr>
          <p:cNvPr id="5" name="object 5"/>
          <p:cNvSpPr txBox="1"/>
          <p:nvPr/>
        </p:nvSpPr>
        <p:spPr>
          <a:xfrm>
            <a:off x="526795" y="1061720"/>
            <a:ext cx="11026140" cy="20929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坐姿不良、不健康用眼、用眼过度等不良用眼习惯导致远视储备过早消耗</a:t>
            </a:r>
            <a:endParaRPr sz="2400">
              <a:latin typeface="微软雅黑"/>
              <a:cs typeface="微软雅黑"/>
            </a:endParaRPr>
          </a:p>
          <a:p>
            <a:pPr marL="12700" marR="5080" algn="just">
              <a:lnSpc>
                <a:spcPct val="120100"/>
              </a:lnSpc>
              <a:spcBef>
                <a:spcPts val="990"/>
              </a:spcBef>
            </a:pPr>
            <a:r>
              <a:rPr sz="1200" spc="-5">
                <a:solidFill>
                  <a:srgbClr val="585858"/>
                </a:solidFill>
                <a:latin typeface="微软雅黑"/>
                <a:cs typeface="微软雅黑"/>
              </a:rPr>
              <a:t>儿童视力不良的原因多见于近视、远视、散光等屈光不正及其他眼病（如弱视、斜视等），</a:t>
            </a:r>
            <a:r>
              <a:rPr sz="1200" b="1" spc="-5">
                <a:solidFill>
                  <a:srgbClr val="585858"/>
                </a:solidFill>
                <a:latin typeface="微软雅黑"/>
                <a:cs typeface="微软雅黑"/>
              </a:rPr>
              <a:t>其中以近视最为常见</a:t>
            </a:r>
            <a:r>
              <a:rPr sz="1200" spc="-5">
                <a:solidFill>
                  <a:srgbClr val="585858"/>
                </a:solidFill>
                <a:latin typeface="微软雅黑"/>
                <a:cs typeface="微软雅黑"/>
              </a:rPr>
              <a:t>。大多数儿童的近视问题都是由于眼轴长度增加而导 </a:t>
            </a:r>
            <a:r>
              <a:rPr sz="1200">
                <a:solidFill>
                  <a:srgbClr val="585858"/>
                </a:solidFill>
                <a:latin typeface="微软雅黑"/>
                <a:cs typeface="微软雅黑"/>
              </a:rPr>
              <a:t>致。根据儿童眼球和视力的发育规律，儿童时期是眼屈光变化最快的阶段，婴幼儿的眼球一般较小，双眼的屈光状态为远视状态，随着生长发育，儿童的眼球逐渐长 大，一般到1</a:t>
            </a:r>
            <a:r>
              <a:rPr sz="1200" spc="5">
                <a:solidFill>
                  <a:srgbClr val="585858"/>
                </a:solidFill>
                <a:latin typeface="微软雅黑"/>
                <a:cs typeface="微软雅黑"/>
              </a:rPr>
              <a:t>5</a:t>
            </a:r>
            <a:r>
              <a:rPr sz="1200">
                <a:solidFill>
                  <a:srgbClr val="585858"/>
                </a:solidFill>
                <a:latin typeface="微软雅黑"/>
                <a:cs typeface="微软雅黑"/>
              </a:rPr>
              <a:t>岁左右逐渐趋于正视。然而随着现代生活方式的改变，儿童近距离用眼时间变长、负荷变重，长此以往就会导致“远视储备”过早消耗，如果远视储备 量消耗过多，就极有可能较早（如在小学阶段）发展成为近视。坐姿不良、不健康用眼、用眼过度、睡眠时间不达标及饮食不当等因素都会影响儿童的视力发育。此 外，遗传因素也是导致儿童形成近视的重要原因之一，近视的遗传倾向性比较强，如果父母都近视，且度数较高，那么孩子发生近视的概率也会相对较大。</a:t>
            </a:r>
            <a:endParaRPr sz="1200">
              <a:latin typeface="微软雅黑"/>
              <a:cs typeface="微软雅黑"/>
            </a:endParaRPr>
          </a:p>
          <a:p>
            <a:pPr>
              <a:lnSpc>
                <a:spcPct val="100000"/>
              </a:lnSpc>
              <a:spcBef>
                <a:spcPts val="55"/>
              </a:spcBef>
            </a:pPr>
            <a:endParaRPr sz="1100">
              <a:latin typeface="微软雅黑"/>
              <a:cs typeface="微软雅黑"/>
            </a:endParaRPr>
          </a:p>
          <a:p>
            <a:pPr marL="1214755">
              <a:lnSpc>
                <a:spcPct val="100000"/>
              </a:lnSpc>
              <a:tabLst>
                <a:tab pos="7365365"/>
              </a:tabLst>
            </a:pPr>
            <a:r>
              <a:rPr sz="1400" b="1">
                <a:solidFill>
                  <a:srgbClr val="404040"/>
                </a:solidFill>
                <a:latin typeface="微软雅黑"/>
                <a:cs typeface="微软雅黑"/>
              </a:rPr>
              <a:t>儿童眼球和视力的发育</a:t>
            </a:r>
            <a:r>
              <a:rPr sz="1400" b="1" spc="-15">
                <a:solidFill>
                  <a:srgbClr val="404040"/>
                </a:solidFill>
                <a:latin typeface="微软雅黑"/>
                <a:cs typeface="微软雅黑"/>
              </a:rPr>
              <a:t>规</a:t>
            </a:r>
            <a:r>
              <a:rPr sz="1400" b="1">
                <a:solidFill>
                  <a:srgbClr val="404040"/>
                </a:solidFill>
                <a:latin typeface="微软雅黑"/>
                <a:cs typeface="微软雅黑"/>
              </a:rPr>
              <a:t>律示</a:t>
            </a:r>
            <a:r>
              <a:rPr sz="1400" b="1" spc="-15">
                <a:solidFill>
                  <a:srgbClr val="404040"/>
                </a:solidFill>
                <a:latin typeface="微软雅黑"/>
                <a:cs typeface="微软雅黑"/>
              </a:rPr>
              <a:t>意</a:t>
            </a:r>
            <a:r>
              <a:rPr sz="1400" b="1" spc="5">
                <a:solidFill>
                  <a:srgbClr val="404040"/>
                </a:solidFill>
                <a:latin typeface="微软雅黑"/>
                <a:cs typeface="微软雅黑"/>
              </a:rPr>
              <a:t>图	</a:t>
            </a:r>
            <a:r>
              <a:rPr sz="1400" b="1">
                <a:solidFill>
                  <a:srgbClr val="404040"/>
                </a:solidFill>
                <a:latin typeface="微软雅黑"/>
                <a:cs typeface="微软雅黑"/>
              </a:rPr>
              <a:t>儿童视力不良的影响因素</a:t>
            </a:r>
            <a:endParaRPr sz="1400">
              <a:latin typeface="微软雅黑"/>
              <a:cs typeface="微软雅黑"/>
            </a:endParaRPr>
          </a:p>
        </p:txBody>
      </p:sp>
      <p:sp>
        <p:nvSpPr>
          <p:cNvPr id="6" name="object 6"/>
          <p:cNvSpPr/>
          <p:nvPr/>
        </p:nvSpPr>
        <p:spPr>
          <a:xfrm>
            <a:off x="2715767" y="4261484"/>
            <a:ext cx="2889885" cy="1386840"/>
          </a:xfrm>
          <a:custGeom>
            <a:rect l="l" t="t" r="r" b="b"/>
            <a:pathLst>
              <a:path w="2889885" h="1386839">
                <a:moveTo>
                  <a:pt x="126" y="0"/>
                </a:moveTo>
                <a:lnTo>
                  <a:pt x="837" y="65690"/>
                </a:lnTo>
                <a:lnTo>
                  <a:pt x="3332" y="112314"/>
                </a:lnTo>
                <a:lnTo>
                  <a:pt x="7458" y="158515"/>
                </a:lnTo>
                <a:lnTo>
                  <a:pt x="13188" y="204267"/>
                </a:lnTo>
                <a:lnTo>
                  <a:pt x="20494" y="249544"/>
                </a:lnTo>
                <a:lnTo>
                  <a:pt x="29351" y="294322"/>
                </a:lnTo>
                <a:lnTo>
                  <a:pt x="39730" y="338575"/>
                </a:lnTo>
                <a:lnTo>
                  <a:pt x="51606" y="382277"/>
                </a:lnTo>
                <a:lnTo>
                  <a:pt x="64950" y="425402"/>
                </a:lnTo>
                <a:lnTo>
                  <a:pt x="79738" y="467927"/>
                </a:lnTo>
                <a:lnTo>
                  <a:pt x="95940" y="509824"/>
                </a:lnTo>
                <a:lnTo>
                  <a:pt x="113532" y="551068"/>
                </a:lnTo>
                <a:lnTo>
                  <a:pt x="132485" y="591635"/>
                </a:lnTo>
                <a:lnTo>
                  <a:pt x="152772" y="631498"/>
                </a:lnTo>
                <a:lnTo>
                  <a:pt x="174368" y="670632"/>
                </a:lnTo>
                <a:lnTo>
                  <a:pt x="197245" y="709012"/>
                </a:lnTo>
                <a:lnTo>
                  <a:pt x="221375" y="746612"/>
                </a:lnTo>
                <a:lnTo>
                  <a:pt x="246733" y="783407"/>
                </a:lnTo>
                <a:lnTo>
                  <a:pt x="273292" y="819371"/>
                </a:lnTo>
                <a:lnTo>
                  <a:pt x="301024" y="854478"/>
                </a:lnTo>
                <a:lnTo>
                  <a:pt x="329902" y="888704"/>
                </a:lnTo>
                <a:lnTo>
                  <a:pt x="359900" y="922023"/>
                </a:lnTo>
                <a:lnTo>
                  <a:pt x="390991" y="954409"/>
                </a:lnTo>
                <a:lnTo>
                  <a:pt x="423148" y="985837"/>
                </a:lnTo>
                <a:lnTo>
                  <a:pt x="456343" y="1016281"/>
                </a:lnTo>
                <a:lnTo>
                  <a:pt x="490551" y="1045717"/>
                </a:lnTo>
                <a:lnTo>
                  <a:pt x="525744" y="1074117"/>
                </a:lnTo>
                <a:lnTo>
                  <a:pt x="561895" y="1101458"/>
                </a:lnTo>
                <a:lnTo>
                  <a:pt x="598978" y="1127713"/>
                </a:lnTo>
                <a:lnTo>
                  <a:pt x="636965" y="1152858"/>
                </a:lnTo>
                <a:lnTo>
                  <a:pt x="675830" y="1176866"/>
                </a:lnTo>
                <a:lnTo>
                  <a:pt x="715546" y="1199712"/>
                </a:lnTo>
                <a:lnTo>
                  <a:pt x="756085" y="1221371"/>
                </a:lnTo>
                <a:lnTo>
                  <a:pt x="797422" y="1241817"/>
                </a:lnTo>
                <a:lnTo>
                  <a:pt x="839528" y="1261025"/>
                </a:lnTo>
                <a:lnTo>
                  <a:pt x="882378" y="1278969"/>
                </a:lnTo>
                <a:lnTo>
                  <a:pt x="925944" y="1295624"/>
                </a:lnTo>
                <a:lnTo>
                  <a:pt x="970199" y="1310964"/>
                </a:lnTo>
                <a:lnTo>
                  <a:pt x="1015117" y="1324964"/>
                </a:lnTo>
                <a:lnTo>
                  <a:pt x="1060670" y="1337599"/>
                </a:lnTo>
                <a:lnTo>
                  <a:pt x="1106832" y="1348842"/>
                </a:lnTo>
                <a:lnTo>
                  <a:pt x="1153576" y="1358669"/>
                </a:lnTo>
                <a:lnTo>
                  <a:pt x="1200875" y="1367054"/>
                </a:lnTo>
                <a:lnTo>
                  <a:pt x="1248702" y="1373972"/>
                </a:lnTo>
                <a:lnTo>
                  <a:pt x="1297030" y="1379397"/>
                </a:lnTo>
                <a:lnTo>
                  <a:pt x="1345832" y="1383303"/>
                </a:lnTo>
                <a:lnTo>
                  <a:pt x="1395081" y="1385665"/>
                </a:lnTo>
                <a:lnTo>
                  <a:pt x="1444752" y="1386458"/>
                </a:lnTo>
                <a:lnTo>
                  <a:pt x="1494422" y="1385665"/>
                </a:lnTo>
                <a:lnTo>
                  <a:pt x="1543671" y="1383303"/>
                </a:lnTo>
                <a:lnTo>
                  <a:pt x="1592473" y="1379397"/>
                </a:lnTo>
                <a:lnTo>
                  <a:pt x="1640801" y="1373972"/>
                </a:lnTo>
                <a:lnTo>
                  <a:pt x="1688628" y="1367054"/>
                </a:lnTo>
                <a:lnTo>
                  <a:pt x="1735927" y="1358669"/>
                </a:lnTo>
                <a:lnTo>
                  <a:pt x="1782671" y="1348842"/>
                </a:lnTo>
                <a:lnTo>
                  <a:pt x="1828833" y="1337599"/>
                </a:lnTo>
                <a:lnTo>
                  <a:pt x="1874386" y="1324964"/>
                </a:lnTo>
                <a:lnTo>
                  <a:pt x="1919304" y="1310964"/>
                </a:lnTo>
                <a:lnTo>
                  <a:pt x="1963559" y="1295624"/>
                </a:lnTo>
                <a:lnTo>
                  <a:pt x="2007125" y="1278969"/>
                </a:lnTo>
                <a:lnTo>
                  <a:pt x="2049975" y="1261025"/>
                </a:lnTo>
                <a:lnTo>
                  <a:pt x="2092081" y="1241817"/>
                </a:lnTo>
                <a:lnTo>
                  <a:pt x="2115727" y="1230121"/>
                </a:lnTo>
                <a:lnTo>
                  <a:pt x="1426971" y="1230121"/>
                </a:lnTo>
                <a:lnTo>
                  <a:pt x="1377563" y="1228611"/>
                </a:lnTo>
                <a:lnTo>
                  <a:pt x="1328651" y="1225378"/>
                </a:lnTo>
                <a:lnTo>
                  <a:pt x="1280268" y="1220454"/>
                </a:lnTo>
                <a:lnTo>
                  <a:pt x="1232447" y="1213871"/>
                </a:lnTo>
                <a:lnTo>
                  <a:pt x="1185221" y="1205660"/>
                </a:lnTo>
                <a:lnTo>
                  <a:pt x="1138622" y="1195853"/>
                </a:lnTo>
                <a:lnTo>
                  <a:pt x="1092684" y="1184483"/>
                </a:lnTo>
                <a:lnTo>
                  <a:pt x="1047440" y="1171580"/>
                </a:lnTo>
                <a:lnTo>
                  <a:pt x="1002922" y="1157177"/>
                </a:lnTo>
                <a:lnTo>
                  <a:pt x="959163" y="1141306"/>
                </a:lnTo>
                <a:lnTo>
                  <a:pt x="916196" y="1123998"/>
                </a:lnTo>
                <a:lnTo>
                  <a:pt x="874054" y="1105285"/>
                </a:lnTo>
                <a:lnTo>
                  <a:pt x="832770" y="1085200"/>
                </a:lnTo>
                <a:lnTo>
                  <a:pt x="792377" y="1063773"/>
                </a:lnTo>
                <a:lnTo>
                  <a:pt x="752908" y="1041037"/>
                </a:lnTo>
                <a:lnTo>
                  <a:pt x="714395" y="1017024"/>
                </a:lnTo>
                <a:lnTo>
                  <a:pt x="676872" y="991765"/>
                </a:lnTo>
                <a:lnTo>
                  <a:pt x="640371" y="965291"/>
                </a:lnTo>
                <a:lnTo>
                  <a:pt x="604925" y="937636"/>
                </a:lnTo>
                <a:lnTo>
                  <a:pt x="570568" y="908831"/>
                </a:lnTo>
                <a:lnTo>
                  <a:pt x="537331" y="878907"/>
                </a:lnTo>
                <a:lnTo>
                  <a:pt x="505249" y="847897"/>
                </a:lnTo>
                <a:lnTo>
                  <a:pt x="474354" y="815832"/>
                </a:lnTo>
                <a:lnTo>
                  <a:pt x="444678" y="782744"/>
                </a:lnTo>
                <a:lnTo>
                  <a:pt x="416255" y="748665"/>
                </a:lnTo>
                <a:lnTo>
                  <a:pt x="389117" y="713626"/>
                </a:lnTo>
                <a:lnTo>
                  <a:pt x="363298" y="677660"/>
                </a:lnTo>
                <a:lnTo>
                  <a:pt x="338830" y="640799"/>
                </a:lnTo>
                <a:lnTo>
                  <a:pt x="315746" y="603073"/>
                </a:lnTo>
                <a:lnTo>
                  <a:pt x="294080" y="564516"/>
                </a:lnTo>
                <a:lnTo>
                  <a:pt x="273863" y="525158"/>
                </a:lnTo>
                <a:lnTo>
                  <a:pt x="255129" y="485032"/>
                </a:lnTo>
                <a:lnTo>
                  <a:pt x="237912" y="444169"/>
                </a:lnTo>
                <a:lnTo>
                  <a:pt x="222242" y="402602"/>
                </a:lnTo>
                <a:lnTo>
                  <a:pt x="208155" y="360362"/>
                </a:lnTo>
                <a:lnTo>
                  <a:pt x="195681" y="317480"/>
                </a:lnTo>
                <a:lnTo>
                  <a:pt x="184856" y="273989"/>
                </a:lnTo>
                <a:lnTo>
                  <a:pt x="175710" y="229921"/>
                </a:lnTo>
                <a:lnTo>
                  <a:pt x="168277" y="185307"/>
                </a:lnTo>
                <a:lnTo>
                  <a:pt x="162591" y="140180"/>
                </a:lnTo>
                <a:lnTo>
                  <a:pt x="158683" y="94570"/>
                </a:lnTo>
                <a:lnTo>
                  <a:pt x="156588" y="48510"/>
                </a:lnTo>
                <a:lnTo>
                  <a:pt x="156337" y="2031"/>
                </a:lnTo>
                <a:lnTo>
                  <a:pt x="126" y="0"/>
                </a:lnTo>
                <a:close/>
              </a:path>
              <a:path w="2889885" h="1386839">
                <a:moveTo>
                  <a:pt x="2889504" y="18668"/>
                </a:moveTo>
                <a:lnTo>
                  <a:pt x="2733294" y="18668"/>
                </a:lnTo>
                <a:lnTo>
                  <a:pt x="2733167" y="35306"/>
                </a:lnTo>
                <a:lnTo>
                  <a:pt x="2731557" y="81768"/>
                </a:lnTo>
                <a:lnTo>
                  <a:pt x="2728115" y="127765"/>
                </a:lnTo>
                <a:lnTo>
                  <a:pt x="2722875" y="173263"/>
                </a:lnTo>
                <a:lnTo>
                  <a:pt x="2715870" y="218234"/>
                </a:lnTo>
                <a:lnTo>
                  <a:pt x="2707134" y="262645"/>
                </a:lnTo>
                <a:lnTo>
                  <a:pt x="2696702" y="306466"/>
                </a:lnTo>
                <a:lnTo>
                  <a:pt x="2684606" y="349665"/>
                </a:lnTo>
                <a:lnTo>
                  <a:pt x="2670882" y="392212"/>
                </a:lnTo>
                <a:lnTo>
                  <a:pt x="2655562" y="434077"/>
                </a:lnTo>
                <a:lnTo>
                  <a:pt x="2638680" y="475227"/>
                </a:lnTo>
                <a:lnTo>
                  <a:pt x="2620270" y="515632"/>
                </a:lnTo>
                <a:lnTo>
                  <a:pt x="2600367" y="555261"/>
                </a:lnTo>
                <a:lnTo>
                  <a:pt x="2579004" y="594084"/>
                </a:lnTo>
                <a:lnTo>
                  <a:pt x="2556214" y="632069"/>
                </a:lnTo>
                <a:lnTo>
                  <a:pt x="2532032" y="669185"/>
                </a:lnTo>
                <a:lnTo>
                  <a:pt x="2506491" y="705401"/>
                </a:lnTo>
                <a:lnTo>
                  <a:pt x="2479626" y="740686"/>
                </a:lnTo>
                <a:lnTo>
                  <a:pt x="2451469" y="775011"/>
                </a:lnTo>
                <a:lnTo>
                  <a:pt x="2422056" y="808342"/>
                </a:lnTo>
                <a:lnTo>
                  <a:pt x="2391419" y="840650"/>
                </a:lnTo>
                <a:lnTo>
                  <a:pt x="2359593" y="871904"/>
                </a:lnTo>
                <a:lnTo>
                  <a:pt x="2326612" y="902073"/>
                </a:lnTo>
                <a:lnTo>
                  <a:pt x="2292508" y="931125"/>
                </a:lnTo>
                <a:lnTo>
                  <a:pt x="2257317" y="959031"/>
                </a:lnTo>
                <a:lnTo>
                  <a:pt x="2220955" y="985837"/>
                </a:lnTo>
                <a:lnTo>
                  <a:pt x="2183806" y="1011276"/>
                </a:lnTo>
                <a:lnTo>
                  <a:pt x="2145554" y="1035554"/>
                </a:lnTo>
                <a:lnTo>
                  <a:pt x="2106349" y="1058561"/>
                </a:lnTo>
                <a:lnTo>
                  <a:pt x="2066225" y="1080266"/>
                </a:lnTo>
                <a:lnTo>
                  <a:pt x="2025217" y="1100639"/>
                </a:lnTo>
                <a:lnTo>
                  <a:pt x="1983357" y="1119648"/>
                </a:lnTo>
                <a:lnTo>
                  <a:pt x="1940680" y="1137262"/>
                </a:lnTo>
                <a:lnTo>
                  <a:pt x="1897220" y="1153450"/>
                </a:lnTo>
                <a:lnTo>
                  <a:pt x="1853010" y="1168182"/>
                </a:lnTo>
                <a:lnTo>
                  <a:pt x="1808085" y="1181427"/>
                </a:lnTo>
                <a:lnTo>
                  <a:pt x="1762477" y="1193153"/>
                </a:lnTo>
                <a:lnTo>
                  <a:pt x="1716221" y="1203330"/>
                </a:lnTo>
                <a:lnTo>
                  <a:pt x="1669351" y="1211926"/>
                </a:lnTo>
                <a:lnTo>
                  <a:pt x="1621901" y="1218911"/>
                </a:lnTo>
                <a:lnTo>
                  <a:pt x="1573904" y="1224255"/>
                </a:lnTo>
                <a:lnTo>
                  <a:pt x="1525394" y="1227925"/>
                </a:lnTo>
                <a:lnTo>
                  <a:pt x="1476405" y="1229891"/>
                </a:lnTo>
                <a:lnTo>
                  <a:pt x="1426971" y="1230121"/>
                </a:lnTo>
                <a:lnTo>
                  <a:pt x="2115727" y="1230121"/>
                </a:lnTo>
                <a:lnTo>
                  <a:pt x="2173957" y="1199712"/>
                </a:lnTo>
                <a:lnTo>
                  <a:pt x="2213673" y="1176866"/>
                </a:lnTo>
                <a:lnTo>
                  <a:pt x="2252538" y="1152858"/>
                </a:lnTo>
                <a:lnTo>
                  <a:pt x="2290525" y="1127713"/>
                </a:lnTo>
                <a:lnTo>
                  <a:pt x="2327608" y="1101458"/>
                </a:lnTo>
                <a:lnTo>
                  <a:pt x="2363759" y="1074117"/>
                </a:lnTo>
                <a:lnTo>
                  <a:pt x="2398952" y="1045717"/>
                </a:lnTo>
                <a:lnTo>
                  <a:pt x="2433160" y="1016281"/>
                </a:lnTo>
                <a:lnTo>
                  <a:pt x="2466437" y="985758"/>
                </a:lnTo>
                <a:lnTo>
                  <a:pt x="2498512" y="954409"/>
                </a:lnTo>
                <a:lnTo>
                  <a:pt x="2529603" y="922023"/>
                </a:lnTo>
                <a:lnTo>
                  <a:pt x="2559601" y="888704"/>
                </a:lnTo>
                <a:lnTo>
                  <a:pt x="2588479" y="854478"/>
                </a:lnTo>
                <a:lnTo>
                  <a:pt x="2616211" y="819371"/>
                </a:lnTo>
                <a:lnTo>
                  <a:pt x="2642770" y="783407"/>
                </a:lnTo>
                <a:lnTo>
                  <a:pt x="2668128" y="746612"/>
                </a:lnTo>
                <a:lnTo>
                  <a:pt x="2692258" y="709012"/>
                </a:lnTo>
                <a:lnTo>
                  <a:pt x="2715135" y="670632"/>
                </a:lnTo>
                <a:lnTo>
                  <a:pt x="2736731" y="631498"/>
                </a:lnTo>
                <a:lnTo>
                  <a:pt x="2757018" y="591635"/>
                </a:lnTo>
                <a:lnTo>
                  <a:pt x="2775971" y="551068"/>
                </a:lnTo>
                <a:lnTo>
                  <a:pt x="2793563" y="509824"/>
                </a:lnTo>
                <a:lnTo>
                  <a:pt x="2809765" y="467927"/>
                </a:lnTo>
                <a:lnTo>
                  <a:pt x="2824553" y="425402"/>
                </a:lnTo>
                <a:lnTo>
                  <a:pt x="2837897" y="382277"/>
                </a:lnTo>
                <a:lnTo>
                  <a:pt x="2849773" y="338575"/>
                </a:lnTo>
                <a:lnTo>
                  <a:pt x="2860152" y="294322"/>
                </a:lnTo>
                <a:lnTo>
                  <a:pt x="2869009" y="249544"/>
                </a:lnTo>
                <a:lnTo>
                  <a:pt x="2876315" y="204267"/>
                </a:lnTo>
                <a:lnTo>
                  <a:pt x="2882045" y="158515"/>
                </a:lnTo>
                <a:lnTo>
                  <a:pt x="2886171" y="112314"/>
                </a:lnTo>
                <a:lnTo>
                  <a:pt x="2888666" y="65690"/>
                </a:lnTo>
                <a:lnTo>
                  <a:pt x="2889504" y="18668"/>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681227" y="4030979"/>
            <a:ext cx="2887980" cy="1367790"/>
          </a:xfrm>
          <a:custGeom>
            <a:rect l="l" t="t" r="r" b="b"/>
            <a:pathLst>
              <a:path w="2887979" h="1367789">
                <a:moveTo>
                  <a:pt x="1443990" y="0"/>
                </a:moveTo>
                <a:lnTo>
                  <a:pt x="1394351" y="793"/>
                </a:lnTo>
                <a:lnTo>
                  <a:pt x="1345132" y="3155"/>
                </a:lnTo>
                <a:lnTo>
                  <a:pt x="1296360" y="7061"/>
                </a:lnTo>
                <a:lnTo>
                  <a:pt x="1248061" y="12486"/>
                </a:lnTo>
                <a:lnTo>
                  <a:pt x="1200263" y="19404"/>
                </a:lnTo>
                <a:lnTo>
                  <a:pt x="1152993" y="27789"/>
                </a:lnTo>
                <a:lnTo>
                  <a:pt x="1106276" y="37616"/>
                </a:lnTo>
                <a:lnTo>
                  <a:pt x="1060141" y="48859"/>
                </a:lnTo>
                <a:lnTo>
                  <a:pt x="1014614" y="61494"/>
                </a:lnTo>
                <a:lnTo>
                  <a:pt x="969721" y="75494"/>
                </a:lnTo>
                <a:lnTo>
                  <a:pt x="925491" y="90834"/>
                </a:lnTo>
                <a:lnTo>
                  <a:pt x="881949" y="107489"/>
                </a:lnTo>
                <a:lnTo>
                  <a:pt x="839123" y="125433"/>
                </a:lnTo>
                <a:lnTo>
                  <a:pt x="797039" y="144641"/>
                </a:lnTo>
                <a:lnTo>
                  <a:pt x="755725" y="165087"/>
                </a:lnTo>
                <a:lnTo>
                  <a:pt x="715178" y="186763"/>
                </a:lnTo>
                <a:lnTo>
                  <a:pt x="675512" y="209592"/>
                </a:lnTo>
                <a:lnTo>
                  <a:pt x="636668" y="233600"/>
                </a:lnTo>
                <a:lnTo>
                  <a:pt x="598700" y="258745"/>
                </a:lnTo>
                <a:lnTo>
                  <a:pt x="561636" y="285000"/>
                </a:lnTo>
                <a:lnTo>
                  <a:pt x="525503" y="312341"/>
                </a:lnTo>
                <a:lnTo>
                  <a:pt x="490328" y="340741"/>
                </a:lnTo>
                <a:lnTo>
                  <a:pt x="456137" y="370177"/>
                </a:lnTo>
                <a:lnTo>
                  <a:pt x="422957" y="400621"/>
                </a:lnTo>
                <a:lnTo>
                  <a:pt x="390816" y="432049"/>
                </a:lnTo>
                <a:lnTo>
                  <a:pt x="359740" y="464435"/>
                </a:lnTo>
                <a:lnTo>
                  <a:pt x="329756" y="497754"/>
                </a:lnTo>
                <a:lnTo>
                  <a:pt x="300891" y="531980"/>
                </a:lnTo>
                <a:lnTo>
                  <a:pt x="273172" y="567087"/>
                </a:lnTo>
                <a:lnTo>
                  <a:pt x="246626" y="603051"/>
                </a:lnTo>
                <a:lnTo>
                  <a:pt x="221280" y="639846"/>
                </a:lnTo>
                <a:lnTo>
                  <a:pt x="197160" y="677446"/>
                </a:lnTo>
                <a:lnTo>
                  <a:pt x="174294" y="715826"/>
                </a:lnTo>
                <a:lnTo>
                  <a:pt x="152707" y="754960"/>
                </a:lnTo>
                <a:lnTo>
                  <a:pt x="132429" y="794823"/>
                </a:lnTo>
                <a:lnTo>
                  <a:pt x="113484" y="835390"/>
                </a:lnTo>
                <a:lnTo>
                  <a:pt x="95900" y="876634"/>
                </a:lnTo>
                <a:lnTo>
                  <a:pt x="79705" y="918531"/>
                </a:lnTo>
                <a:lnTo>
                  <a:pt x="64924" y="961056"/>
                </a:lnTo>
                <a:lnTo>
                  <a:pt x="51584" y="1004181"/>
                </a:lnTo>
                <a:lnTo>
                  <a:pt x="39714" y="1047883"/>
                </a:lnTo>
                <a:lnTo>
                  <a:pt x="29339" y="1092136"/>
                </a:lnTo>
                <a:lnTo>
                  <a:pt x="20486" y="1136914"/>
                </a:lnTo>
                <a:lnTo>
                  <a:pt x="13183" y="1182191"/>
                </a:lnTo>
                <a:lnTo>
                  <a:pt x="7455" y="1227943"/>
                </a:lnTo>
                <a:lnTo>
                  <a:pt x="3331" y="1274144"/>
                </a:lnTo>
                <a:lnTo>
                  <a:pt x="837" y="1320768"/>
                </a:lnTo>
                <a:lnTo>
                  <a:pt x="0" y="1367790"/>
                </a:lnTo>
                <a:lnTo>
                  <a:pt x="156197" y="1367790"/>
                </a:lnTo>
                <a:lnTo>
                  <a:pt x="157127" y="1321315"/>
                </a:lnTo>
                <a:lnTo>
                  <a:pt x="159894" y="1275282"/>
                </a:lnTo>
                <a:lnTo>
                  <a:pt x="164466" y="1229724"/>
                </a:lnTo>
                <a:lnTo>
                  <a:pt x="170809" y="1184671"/>
                </a:lnTo>
                <a:lnTo>
                  <a:pt x="178890" y="1140155"/>
                </a:lnTo>
                <a:lnTo>
                  <a:pt x="188675" y="1096207"/>
                </a:lnTo>
                <a:lnTo>
                  <a:pt x="200131" y="1052859"/>
                </a:lnTo>
                <a:lnTo>
                  <a:pt x="213224" y="1010141"/>
                </a:lnTo>
                <a:lnTo>
                  <a:pt x="227921" y="968086"/>
                </a:lnTo>
                <a:lnTo>
                  <a:pt x="244190" y="926724"/>
                </a:lnTo>
                <a:lnTo>
                  <a:pt x="261996" y="886087"/>
                </a:lnTo>
                <a:lnTo>
                  <a:pt x="281306" y="846207"/>
                </a:lnTo>
                <a:lnTo>
                  <a:pt x="302087" y="807114"/>
                </a:lnTo>
                <a:lnTo>
                  <a:pt x="324305" y="768841"/>
                </a:lnTo>
                <a:lnTo>
                  <a:pt x="347927" y="731418"/>
                </a:lnTo>
                <a:lnTo>
                  <a:pt x="372920" y="694876"/>
                </a:lnTo>
                <a:lnTo>
                  <a:pt x="399251" y="659248"/>
                </a:lnTo>
                <a:lnTo>
                  <a:pt x="426885" y="624565"/>
                </a:lnTo>
                <a:lnTo>
                  <a:pt x="455790" y="590857"/>
                </a:lnTo>
                <a:lnTo>
                  <a:pt x="485933" y="558157"/>
                </a:lnTo>
                <a:lnTo>
                  <a:pt x="517279" y="526495"/>
                </a:lnTo>
                <a:lnTo>
                  <a:pt x="549796" y="495903"/>
                </a:lnTo>
                <a:lnTo>
                  <a:pt x="583450" y="466413"/>
                </a:lnTo>
                <a:lnTo>
                  <a:pt x="618208" y="438055"/>
                </a:lnTo>
                <a:lnTo>
                  <a:pt x="654037" y="410862"/>
                </a:lnTo>
                <a:lnTo>
                  <a:pt x="690903" y="384864"/>
                </a:lnTo>
                <a:lnTo>
                  <a:pt x="728772" y="360093"/>
                </a:lnTo>
                <a:lnTo>
                  <a:pt x="767612" y="336581"/>
                </a:lnTo>
                <a:lnTo>
                  <a:pt x="807390" y="314357"/>
                </a:lnTo>
                <a:lnTo>
                  <a:pt x="848071" y="293455"/>
                </a:lnTo>
                <a:lnTo>
                  <a:pt x="889622" y="273906"/>
                </a:lnTo>
                <a:lnTo>
                  <a:pt x="932010" y="255739"/>
                </a:lnTo>
                <a:lnTo>
                  <a:pt x="975203" y="238988"/>
                </a:lnTo>
                <a:lnTo>
                  <a:pt x="1019165" y="223684"/>
                </a:lnTo>
                <a:lnTo>
                  <a:pt x="1063865" y="209857"/>
                </a:lnTo>
                <a:lnTo>
                  <a:pt x="1109268" y="197540"/>
                </a:lnTo>
                <a:lnTo>
                  <a:pt x="1155426" y="186746"/>
                </a:lnTo>
                <a:lnTo>
                  <a:pt x="1202051" y="177558"/>
                </a:lnTo>
                <a:lnTo>
                  <a:pt x="1249365" y="169956"/>
                </a:lnTo>
                <a:lnTo>
                  <a:pt x="1297249" y="163989"/>
                </a:lnTo>
                <a:lnTo>
                  <a:pt x="1345670" y="159688"/>
                </a:lnTo>
                <a:lnTo>
                  <a:pt x="1394595" y="157084"/>
                </a:lnTo>
                <a:lnTo>
                  <a:pt x="1443990" y="156210"/>
                </a:lnTo>
                <a:lnTo>
                  <a:pt x="2114316" y="156210"/>
                </a:lnTo>
                <a:lnTo>
                  <a:pt x="2090940" y="144641"/>
                </a:lnTo>
                <a:lnTo>
                  <a:pt x="2048856" y="125433"/>
                </a:lnTo>
                <a:lnTo>
                  <a:pt x="2006030" y="107489"/>
                </a:lnTo>
                <a:lnTo>
                  <a:pt x="1962488" y="90834"/>
                </a:lnTo>
                <a:lnTo>
                  <a:pt x="1918258" y="75494"/>
                </a:lnTo>
                <a:lnTo>
                  <a:pt x="1873365" y="61494"/>
                </a:lnTo>
                <a:lnTo>
                  <a:pt x="1827838" y="48859"/>
                </a:lnTo>
                <a:lnTo>
                  <a:pt x="1781703" y="37616"/>
                </a:lnTo>
                <a:lnTo>
                  <a:pt x="1734986" y="27789"/>
                </a:lnTo>
                <a:lnTo>
                  <a:pt x="1687716" y="19404"/>
                </a:lnTo>
                <a:lnTo>
                  <a:pt x="1639918" y="12486"/>
                </a:lnTo>
                <a:lnTo>
                  <a:pt x="1591619" y="7061"/>
                </a:lnTo>
                <a:lnTo>
                  <a:pt x="1542847" y="3155"/>
                </a:lnTo>
                <a:lnTo>
                  <a:pt x="1493628" y="793"/>
                </a:lnTo>
                <a:lnTo>
                  <a:pt x="1443990" y="0"/>
                </a:lnTo>
                <a:close/>
              </a:path>
              <a:path w="2887979" h="1367789">
                <a:moveTo>
                  <a:pt x="2114316" y="156210"/>
                </a:moveTo>
                <a:lnTo>
                  <a:pt x="1443990" y="156210"/>
                </a:lnTo>
                <a:lnTo>
                  <a:pt x="1493384" y="157084"/>
                </a:lnTo>
                <a:lnTo>
                  <a:pt x="1542309" y="159688"/>
                </a:lnTo>
                <a:lnTo>
                  <a:pt x="1590729" y="163989"/>
                </a:lnTo>
                <a:lnTo>
                  <a:pt x="1638613" y="169956"/>
                </a:lnTo>
                <a:lnTo>
                  <a:pt x="1685927" y="177558"/>
                </a:lnTo>
                <a:lnTo>
                  <a:pt x="1732637" y="186763"/>
                </a:lnTo>
                <a:lnTo>
                  <a:pt x="1778710" y="197540"/>
                </a:lnTo>
                <a:lnTo>
                  <a:pt x="1824113" y="209857"/>
                </a:lnTo>
                <a:lnTo>
                  <a:pt x="1868813" y="223684"/>
                </a:lnTo>
                <a:lnTo>
                  <a:pt x="1912775" y="238988"/>
                </a:lnTo>
                <a:lnTo>
                  <a:pt x="1955967" y="255739"/>
                </a:lnTo>
                <a:lnTo>
                  <a:pt x="1998355" y="273906"/>
                </a:lnTo>
                <a:lnTo>
                  <a:pt x="2039906" y="293455"/>
                </a:lnTo>
                <a:lnTo>
                  <a:pt x="2080586" y="314357"/>
                </a:lnTo>
                <a:lnTo>
                  <a:pt x="2120363" y="336581"/>
                </a:lnTo>
                <a:lnTo>
                  <a:pt x="2159203" y="360093"/>
                </a:lnTo>
                <a:lnTo>
                  <a:pt x="2197072" y="384864"/>
                </a:lnTo>
                <a:lnTo>
                  <a:pt x="2233937" y="410862"/>
                </a:lnTo>
                <a:lnTo>
                  <a:pt x="2269766" y="438055"/>
                </a:lnTo>
                <a:lnTo>
                  <a:pt x="2304523" y="466413"/>
                </a:lnTo>
                <a:lnTo>
                  <a:pt x="2338177" y="495903"/>
                </a:lnTo>
                <a:lnTo>
                  <a:pt x="2370694" y="526495"/>
                </a:lnTo>
                <a:lnTo>
                  <a:pt x="2402039" y="558157"/>
                </a:lnTo>
                <a:lnTo>
                  <a:pt x="2432181" y="590857"/>
                </a:lnTo>
                <a:lnTo>
                  <a:pt x="2461086" y="624565"/>
                </a:lnTo>
                <a:lnTo>
                  <a:pt x="2488720" y="659248"/>
                </a:lnTo>
                <a:lnTo>
                  <a:pt x="2515050" y="694876"/>
                </a:lnTo>
                <a:lnTo>
                  <a:pt x="2540043" y="731418"/>
                </a:lnTo>
                <a:lnTo>
                  <a:pt x="2563665" y="768841"/>
                </a:lnTo>
                <a:lnTo>
                  <a:pt x="2585883" y="807114"/>
                </a:lnTo>
                <a:lnTo>
                  <a:pt x="2606663" y="846207"/>
                </a:lnTo>
                <a:lnTo>
                  <a:pt x="2625973" y="886087"/>
                </a:lnTo>
                <a:lnTo>
                  <a:pt x="2643778" y="926724"/>
                </a:lnTo>
                <a:lnTo>
                  <a:pt x="2660046" y="968086"/>
                </a:lnTo>
                <a:lnTo>
                  <a:pt x="2674744" y="1010141"/>
                </a:lnTo>
                <a:lnTo>
                  <a:pt x="2687837" y="1052859"/>
                </a:lnTo>
                <a:lnTo>
                  <a:pt x="2699292" y="1096207"/>
                </a:lnTo>
                <a:lnTo>
                  <a:pt x="2709077" y="1140155"/>
                </a:lnTo>
                <a:lnTo>
                  <a:pt x="2717157" y="1184671"/>
                </a:lnTo>
                <a:lnTo>
                  <a:pt x="2723500" y="1229724"/>
                </a:lnTo>
                <a:lnTo>
                  <a:pt x="2728072" y="1275282"/>
                </a:lnTo>
                <a:lnTo>
                  <a:pt x="2730840" y="1321315"/>
                </a:lnTo>
                <a:lnTo>
                  <a:pt x="2731770" y="1367790"/>
                </a:lnTo>
                <a:lnTo>
                  <a:pt x="2887980" y="1367790"/>
                </a:lnTo>
                <a:lnTo>
                  <a:pt x="2887142" y="1320768"/>
                </a:lnTo>
                <a:lnTo>
                  <a:pt x="2884648" y="1274144"/>
                </a:lnTo>
                <a:lnTo>
                  <a:pt x="2880524" y="1227943"/>
                </a:lnTo>
                <a:lnTo>
                  <a:pt x="2874796" y="1182191"/>
                </a:lnTo>
                <a:lnTo>
                  <a:pt x="2867493" y="1136914"/>
                </a:lnTo>
                <a:lnTo>
                  <a:pt x="2858640" y="1092136"/>
                </a:lnTo>
                <a:lnTo>
                  <a:pt x="2848265" y="1047883"/>
                </a:lnTo>
                <a:lnTo>
                  <a:pt x="2836395" y="1004181"/>
                </a:lnTo>
                <a:lnTo>
                  <a:pt x="2823055" y="961056"/>
                </a:lnTo>
                <a:lnTo>
                  <a:pt x="2808274" y="918531"/>
                </a:lnTo>
                <a:lnTo>
                  <a:pt x="2792079" y="876634"/>
                </a:lnTo>
                <a:lnTo>
                  <a:pt x="2774495" y="835390"/>
                </a:lnTo>
                <a:lnTo>
                  <a:pt x="2755550" y="794823"/>
                </a:lnTo>
                <a:lnTo>
                  <a:pt x="2735272" y="754960"/>
                </a:lnTo>
                <a:lnTo>
                  <a:pt x="2713685" y="715826"/>
                </a:lnTo>
                <a:lnTo>
                  <a:pt x="2690819" y="677446"/>
                </a:lnTo>
                <a:lnTo>
                  <a:pt x="2666699" y="639846"/>
                </a:lnTo>
                <a:lnTo>
                  <a:pt x="2641353" y="603051"/>
                </a:lnTo>
                <a:lnTo>
                  <a:pt x="2614807" y="567087"/>
                </a:lnTo>
                <a:lnTo>
                  <a:pt x="2587088" y="531980"/>
                </a:lnTo>
                <a:lnTo>
                  <a:pt x="2558223" y="497754"/>
                </a:lnTo>
                <a:lnTo>
                  <a:pt x="2528239" y="464435"/>
                </a:lnTo>
                <a:lnTo>
                  <a:pt x="2497163" y="432049"/>
                </a:lnTo>
                <a:lnTo>
                  <a:pt x="2465022" y="400621"/>
                </a:lnTo>
                <a:lnTo>
                  <a:pt x="2431842" y="370177"/>
                </a:lnTo>
                <a:lnTo>
                  <a:pt x="2397651" y="340741"/>
                </a:lnTo>
                <a:lnTo>
                  <a:pt x="2362476" y="312341"/>
                </a:lnTo>
                <a:lnTo>
                  <a:pt x="2326343" y="285000"/>
                </a:lnTo>
                <a:lnTo>
                  <a:pt x="2289279" y="258745"/>
                </a:lnTo>
                <a:lnTo>
                  <a:pt x="2251311" y="233600"/>
                </a:lnTo>
                <a:lnTo>
                  <a:pt x="2212467" y="209592"/>
                </a:lnTo>
                <a:lnTo>
                  <a:pt x="2172772" y="186746"/>
                </a:lnTo>
                <a:lnTo>
                  <a:pt x="2132254" y="165087"/>
                </a:lnTo>
                <a:lnTo>
                  <a:pt x="2114316" y="15621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txBox="1"/>
          <p:nvPr/>
        </p:nvSpPr>
        <p:spPr>
          <a:xfrm>
            <a:off x="1268349" y="4433671"/>
            <a:ext cx="1459865" cy="153479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marR="5080" indent="-172720" algn="just">
              <a:lnSpc>
                <a:spcPct val="150000"/>
              </a:lnSpc>
              <a:spcBef>
                <a:spcPts val="100"/>
              </a:spcBef>
              <a:buFont typeface="Arial"/>
              <a:buChar char="•"/>
              <a:tabLst>
                <a:tab pos="185420"/>
              </a:tabLst>
            </a:pPr>
            <a:r>
              <a:rPr sz="1100">
                <a:solidFill>
                  <a:srgbClr val="585858"/>
                </a:solidFill>
                <a:latin typeface="微软雅黑"/>
                <a:cs typeface="微软雅黑"/>
              </a:rPr>
              <a:t>一般情况下，新生儿 的眼球较小，眼轴较 短，此时</a:t>
            </a:r>
            <a:r>
              <a:rPr sz="1100">
                <a:solidFill>
                  <a:srgbClr val="B1D234"/>
                </a:solidFill>
                <a:latin typeface="微软雅黑"/>
                <a:cs typeface="微软雅黑"/>
              </a:rPr>
              <a:t>双眼为远视 状态</a:t>
            </a:r>
            <a:r>
              <a:rPr sz="1100">
                <a:solidFill>
                  <a:srgbClr val="585858"/>
                </a:solidFill>
                <a:latin typeface="微软雅黑"/>
                <a:cs typeface="微软雅黑"/>
              </a:rPr>
              <a:t>，这种生理性远 视就是我们通常所说 的</a:t>
            </a:r>
            <a:r>
              <a:rPr sz="1100">
                <a:solidFill>
                  <a:srgbClr val="B1D234"/>
                </a:solidFill>
                <a:latin typeface="微软雅黑"/>
                <a:cs typeface="微软雅黑"/>
              </a:rPr>
              <a:t>“远视储备”</a:t>
            </a:r>
            <a:endParaRPr sz="1100">
              <a:latin typeface="微软雅黑"/>
              <a:cs typeface="微软雅黑"/>
            </a:endParaRPr>
          </a:p>
        </p:txBody>
      </p:sp>
      <p:sp>
        <p:nvSpPr>
          <p:cNvPr id="9" name="object 9"/>
          <p:cNvSpPr/>
          <p:nvPr/>
        </p:nvSpPr>
        <p:spPr>
          <a:xfrm>
            <a:off x="1386839" y="3419855"/>
            <a:ext cx="1254760" cy="309880"/>
          </a:xfrm>
          <a:custGeom>
            <a:rect l="l" t="t" r="r" b="b"/>
            <a:pathLst>
              <a:path w="1254760" h="309879">
                <a:moveTo>
                  <a:pt x="1202690" y="0"/>
                </a:moveTo>
                <a:lnTo>
                  <a:pt x="51562" y="0"/>
                </a:lnTo>
                <a:lnTo>
                  <a:pt x="31503" y="4056"/>
                </a:lnTo>
                <a:lnTo>
                  <a:pt x="15112" y="15113"/>
                </a:lnTo>
                <a:lnTo>
                  <a:pt x="4056" y="31503"/>
                </a:lnTo>
                <a:lnTo>
                  <a:pt x="0" y="51562"/>
                </a:lnTo>
                <a:lnTo>
                  <a:pt x="0" y="257810"/>
                </a:lnTo>
                <a:lnTo>
                  <a:pt x="4056" y="277868"/>
                </a:lnTo>
                <a:lnTo>
                  <a:pt x="15113" y="294259"/>
                </a:lnTo>
                <a:lnTo>
                  <a:pt x="31503" y="305315"/>
                </a:lnTo>
                <a:lnTo>
                  <a:pt x="51562" y="309372"/>
                </a:lnTo>
                <a:lnTo>
                  <a:pt x="1202690" y="309372"/>
                </a:lnTo>
                <a:lnTo>
                  <a:pt x="1222748" y="305315"/>
                </a:lnTo>
                <a:lnTo>
                  <a:pt x="1239138" y="294259"/>
                </a:lnTo>
                <a:lnTo>
                  <a:pt x="1250195" y="277868"/>
                </a:lnTo>
                <a:lnTo>
                  <a:pt x="1254252" y="257810"/>
                </a:lnTo>
                <a:lnTo>
                  <a:pt x="1254252" y="51562"/>
                </a:lnTo>
                <a:lnTo>
                  <a:pt x="1250195" y="31503"/>
                </a:lnTo>
                <a:lnTo>
                  <a:pt x="1239139" y="15113"/>
                </a:lnTo>
                <a:lnTo>
                  <a:pt x="1222748" y="4056"/>
                </a:lnTo>
                <a:lnTo>
                  <a:pt x="120269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txBox="1"/>
          <p:nvPr/>
        </p:nvSpPr>
        <p:spPr>
          <a:xfrm>
            <a:off x="1619250" y="3465067"/>
            <a:ext cx="789305"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FFFFFF"/>
                </a:solidFill>
                <a:latin typeface="微软雅黑"/>
                <a:cs typeface="微软雅黑"/>
              </a:rPr>
              <a:t>婴幼儿时期</a:t>
            </a:r>
            <a:endParaRPr sz="1200">
              <a:latin typeface="微软雅黑"/>
              <a:cs typeface="微软雅黑"/>
            </a:endParaRPr>
          </a:p>
        </p:txBody>
      </p:sp>
      <p:sp>
        <p:nvSpPr>
          <p:cNvPr id="11" name="object 11"/>
          <p:cNvSpPr txBox="1"/>
          <p:nvPr/>
        </p:nvSpPr>
        <p:spPr>
          <a:xfrm>
            <a:off x="3513201" y="3590899"/>
            <a:ext cx="1462405" cy="153479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marR="5080" indent="-172720">
              <a:lnSpc>
                <a:spcPct val="150000"/>
              </a:lnSpc>
              <a:spcBef>
                <a:spcPts val="100"/>
              </a:spcBef>
              <a:buFont typeface="Arial"/>
              <a:buChar char="•"/>
              <a:tabLst>
                <a:tab pos="185420"/>
              </a:tabLst>
            </a:pPr>
            <a:r>
              <a:rPr sz="1100">
                <a:solidFill>
                  <a:srgbClr val="585858"/>
                </a:solidFill>
                <a:latin typeface="微软雅黑"/>
                <a:cs typeface="微软雅黑"/>
              </a:rPr>
              <a:t>随着生长发育，儿童 的眼球逐渐长大，眼 </a:t>
            </a:r>
            <a:r>
              <a:rPr sz="1100" spc="5">
                <a:solidFill>
                  <a:srgbClr val="585858"/>
                </a:solidFill>
                <a:latin typeface="微软雅黑"/>
                <a:cs typeface="微软雅黑"/>
              </a:rPr>
              <a:t>轴随之变长，远视度 </a:t>
            </a:r>
            <a:r>
              <a:rPr sz="1100">
                <a:solidFill>
                  <a:srgbClr val="585858"/>
                </a:solidFill>
                <a:latin typeface="微软雅黑"/>
                <a:cs typeface="微软雅黑"/>
              </a:rPr>
              <a:t>数逐渐降低</a:t>
            </a:r>
            <a:r>
              <a:rPr sz="1100" spc="-10">
                <a:solidFill>
                  <a:srgbClr val="585858"/>
                </a:solidFill>
                <a:latin typeface="微软雅黑"/>
                <a:cs typeface="微软雅黑"/>
              </a:rPr>
              <a:t>，</a:t>
            </a:r>
            <a:r>
              <a:rPr sz="1100">
                <a:solidFill>
                  <a:srgbClr val="8AC53E"/>
                </a:solidFill>
                <a:latin typeface="微软雅黑"/>
                <a:cs typeface="微软雅黑"/>
              </a:rPr>
              <a:t>一般到  15岁左右便会发育 为正视眼</a:t>
            </a:r>
            <a:endParaRPr sz="1100">
              <a:latin typeface="微软雅黑"/>
              <a:cs typeface="微软雅黑"/>
            </a:endParaRPr>
          </a:p>
        </p:txBody>
      </p:sp>
      <p:sp>
        <p:nvSpPr>
          <p:cNvPr id="12" name="object 12"/>
          <p:cNvSpPr/>
          <p:nvPr/>
        </p:nvSpPr>
        <p:spPr>
          <a:xfrm>
            <a:off x="3532632" y="5935979"/>
            <a:ext cx="1256030" cy="307975"/>
          </a:xfrm>
          <a:custGeom>
            <a:rect l="l" t="t" r="r" b="b"/>
            <a:pathLst>
              <a:path w="1256029" h="307975">
                <a:moveTo>
                  <a:pt x="1204467" y="0"/>
                </a:moveTo>
                <a:lnTo>
                  <a:pt x="51307" y="0"/>
                </a:lnTo>
                <a:lnTo>
                  <a:pt x="31343" y="4032"/>
                </a:lnTo>
                <a:lnTo>
                  <a:pt x="15033" y="15028"/>
                </a:lnTo>
                <a:lnTo>
                  <a:pt x="4034" y="31337"/>
                </a:lnTo>
                <a:lnTo>
                  <a:pt x="0" y="51308"/>
                </a:lnTo>
                <a:lnTo>
                  <a:pt x="0" y="256540"/>
                </a:lnTo>
                <a:lnTo>
                  <a:pt x="4034" y="276510"/>
                </a:lnTo>
                <a:lnTo>
                  <a:pt x="15033" y="292819"/>
                </a:lnTo>
                <a:lnTo>
                  <a:pt x="31343" y="303815"/>
                </a:lnTo>
                <a:lnTo>
                  <a:pt x="51307" y="307848"/>
                </a:lnTo>
                <a:lnTo>
                  <a:pt x="1204467" y="307848"/>
                </a:lnTo>
                <a:lnTo>
                  <a:pt x="1224432" y="303815"/>
                </a:lnTo>
                <a:lnTo>
                  <a:pt x="1240742" y="292819"/>
                </a:lnTo>
                <a:lnTo>
                  <a:pt x="1251741" y="276510"/>
                </a:lnTo>
                <a:lnTo>
                  <a:pt x="1255776" y="256540"/>
                </a:lnTo>
                <a:lnTo>
                  <a:pt x="1255776" y="51308"/>
                </a:lnTo>
                <a:lnTo>
                  <a:pt x="1251741" y="31337"/>
                </a:lnTo>
                <a:lnTo>
                  <a:pt x="1240742" y="15028"/>
                </a:lnTo>
                <a:lnTo>
                  <a:pt x="1224432" y="4032"/>
                </a:lnTo>
                <a:lnTo>
                  <a:pt x="1204467"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txBox="1"/>
          <p:nvPr/>
        </p:nvSpPr>
        <p:spPr>
          <a:xfrm>
            <a:off x="3766184" y="5980887"/>
            <a:ext cx="787400" cy="2089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spc="-5">
                <a:solidFill>
                  <a:srgbClr val="FFFFFF"/>
                </a:solidFill>
                <a:latin typeface="微软雅黑"/>
                <a:cs typeface="微软雅黑"/>
              </a:rPr>
              <a:t>青少年时期</a:t>
            </a:r>
            <a:endParaRPr sz="1200">
              <a:latin typeface="微软雅黑"/>
              <a:cs typeface="微软雅黑"/>
            </a:endParaRPr>
          </a:p>
        </p:txBody>
      </p:sp>
      <p:sp>
        <p:nvSpPr>
          <p:cNvPr id="14" name="object 14"/>
          <p:cNvSpPr/>
          <p:nvPr/>
        </p:nvSpPr>
        <p:spPr>
          <a:xfrm>
            <a:off x="1975866" y="3737609"/>
            <a:ext cx="76200" cy="704850"/>
          </a:xfrm>
          <a:custGeom>
            <a:rect l="l" t="t" r="r" b="b"/>
            <a:pathLst>
              <a:path w="76200" h="704850">
                <a:moveTo>
                  <a:pt x="48006" y="0"/>
                </a:moveTo>
                <a:lnTo>
                  <a:pt x="28193" y="0"/>
                </a:lnTo>
                <a:lnTo>
                  <a:pt x="28193" y="79247"/>
                </a:lnTo>
                <a:lnTo>
                  <a:pt x="48006" y="79247"/>
                </a:lnTo>
                <a:lnTo>
                  <a:pt x="48006" y="0"/>
                </a:lnTo>
                <a:close/>
              </a:path>
              <a:path w="76200" h="704850">
                <a:moveTo>
                  <a:pt x="48006" y="138683"/>
                </a:moveTo>
                <a:lnTo>
                  <a:pt x="28193" y="138683"/>
                </a:lnTo>
                <a:lnTo>
                  <a:pt x="28193" y="217931"/>
                </a:lnTo>
                <a:lnTo>
                  <a:pt x="48006" y="217931"/>
                </a:lnTo>
                <a:lnTo>
                  <a:pt x="48006" y="138683"/>
                </a:lnTo>
                <a:close/>
              </a:path>
              <a:path w="76200" h="704850">
                <a:moveTo>
                  <a:pt x="48006" y="277367"/>
                </a:moveTo>
                <a:lnTo>
                  <a:pt x="28193" y="277367"/>
                </a:lnTo>
                <a:lnTo>
                  <a:pt x="28193" y="356615"/>
                </a:lnTo>
                <a:lnTo>
                  <a:pt x="48006" y="356615"/>
                </a:lnTo>
                <a:lnTo>
                  <a:pt x="48006" y="277367"/>
                </a:lnTo>
                <a:close/>
              </a:path>
              <a:path w="76200" h="704850">
                <a:moveTo>
                  <a:pt x="48006" y="416051"/>
                </a:moveTo>
                <a:lnTo>
                  <a:pt x="28193" y="416051"/>
                </a:lnTo>
                <a:lnTo>
                  <a:pt x="28193" y="495300"/>
                </a:lnTo>
                <a:lnTo>
                  <a:pt x="48006" y="495300"/>
                </a:lnTo>
                <a:lnTo>
                  <a:pt x="48006" y="416051"/>
                </a:lnTo>
                <a:close/>
              </a:path>
              <a:path w="76200" h="704850">
                <a:moveTo>
                  <a:pt x="28193" y="628650"/>
                </a:moveTo>
                <a:lnTo>
                  <a:pt x="0" y="628650"/>
                </a:lnTo>
                <a:lnTo>
                  <a:pt x="38100" y="704850"/>
                </a:lnTo>
                <a:lnTo>
                  <a:pt x="73532" y="633983"/>
                </a:lnTo>
                <a:lnTo>
                  <a:pt x="28193" y="633983"/>
                </a:lnTo>
                <a:lnTo>
                  <a:pt x="28193" y="628650"/>
                </a:lnTo>
                <a:close/>
              </a:path>
              <a:path w="76200" h="704850">
                <a:moveTo>
                  <a:pt x="48006" y="554735"/>
                </a:moveTo>
                <a:lnTo>
                  <a:pt x="28193" y="554735"/>
                </a:lnTo>
                <a:lnTo>
                  <a:pt x="28193" y="633983"/>
                </a:lnTo>
                <a:lnTo>
                  <a:pt x="48006" y="633983"/>
                </a:lnTo>
                <a:lnTo>
                  <a:pt x="48006" y="554735"/>
                </a:lnTo>
                <a:close/>
              </a:path>
              <a:path w="76200" h="704850">
                <a:moveTo>
                  <a:pt x="76200" y="628650"/>
                </a:moveTo>
                <a:lnTo>
                  <a:pt x="48006" y="628650"/>
                </a:lnTo>
                <a:lnTo>
                  <a:pt x="48006" y="633983"/>
                </a:lnTo>
                <a:lnTo>
                  <a:pt x="73532" y="633983"/>
                </a:lnTo>
                <a:lnTo>
                  <a:pt x="76200" y="628650"/>
                </a:lnTo>
                <a:close/>
              </a:path>
            </a:pathLst>
          </a:custGeom>
          <a:solidFill>
            <a:srgbClr val="AFD12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4139946" y="5196078"/>
            <a:ext cx="76200" cy="740410"/>
          </a:xfrm>
          <a:custGeom>
            <a:rect l="l" t="t" r="r" b="b"/>
            <a:pathLst>
              <a:path w="76200" h="740410">
                <a:moveTo>
                  <a:pt x="48005" y="661035"/>
                </a:moveTo>
                <a:lnTo>
                  <a:pt x="28193" y="661035"/>
                </a:lnTo>
                <a:lnTo>
                  <a:pt x="28193" y="740283"/>
                </a:lnTo>
                <a:lnTo>
                  <a:pt x="48005" y="740283"/>
                </a:lnTo>
                <a:lnTo>
                  <a:pt x="48005" y="661035"/>
                </a:lnTo>
                <a:close/>
              </a:path>
              <a:path w="76200" h="740410">
                <a:moveTo>
                  <a:pt x="48005" y="522351"/>
                </a:moveTo>
                <a:lnTo>
                  <a:pt x="28193" y="522351"/>
                </a:lnTo>
                <a:lnTo>
                  <a:pt x="28193" y="601599"/>
                </a:lnTo>
                <a:lnTo>
                  <a:pt x="48005" y="601599"/>
                </a:lnTo>
                <a:lnTo>
                  <a:pt x="48005" y="522351"/>
                </a:lnTo>
                <a:close/>
              </a:path>
              <a:path w="76200" h="740410">
                <a:moveTo>
                  <a:pt x="48005" y="383667"/>
                </a:moveTo>
                <a:lnTo>
                  <a:pt x="28193" y="383667"/>
                </a:lnTo>
                <a:lnTo>
                  <a:pt x="28193" y="462915"/>
                </a:lnTo>
                <a:lnTo>
                  <a:pt x="48005" y="462915"/>
                </a:lnTo>
                <a:lnTo>
                  <a:pt x="48005" y="383667"/>
                </a:lnTo>
                <a:close/>
              </a:path>
              <a:path w="76200" h="740410">
                <a:moveTo>
                  <a:pt x="48005" y="244983"/>
                </a:moveTo>
                <a:lnTo>
                  <a:pt x="28193" y="244983"/>
                </a:lnTo>
                <a:lnTo>
                  <a:pt x="28193" y="324231"/>
                </a:lnTo>
                <a:lnTo>
                  <a:pt x="48005" y="324231"/>
                </a:lnTo>
                <a:lnTo>
                  <a:pt x="48005" y="244983"/>
                </a:lnTo>
                <a:close/>
              </a:path>
              <a:path w="76200" h="740410">
                <a:moveTo>
                  <a:pt x="48005" y="106299"/>
                </a:moveTo>
                <a:lnTo>
                  <a:pt x="28193" y="106299"/>
                </a:lnTo>
                <a:lnTo>
                  <a:pt x="28193" y="185547"/>
                </a:lnTo>
                <a:lnTo>
                  <a:pt x="48005" y="185547"/>
                </a:lnTo>
                <a:lnTo>
                  <a:pt x="48005" y="106299"/>
                </a:lnTo>
                <a:close/>
              </a:path>
              <a:path w="76200" h="740410">
                <a:moveTo>
                  <a:pt x="38100" y="0"/>
                </a:moveTo>
                <a:lnTo>
                  <a:pt x="0" y="76200"/>
                </a:lnTo>
                <a:lnTo>
                  <a:pt x="76200" y="76200"/>
                </a:lnTo>
                <a:lnTo>
                  <a:pt x="38100"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6172200" y="3453384"/>
            <a:ext cx="553720" cy="571500"/>
          </a:xfrm>
          <a:custGeom>
            <a:rect l="l" t="t" r="r" b="b"/>
            <a:pathLst>
              <a:path w="553720" h="571500">
                <a:moveTo>
                  <a:pt x="461009" y="0"/>
                </a:moveTo>
                <a:lnTo>
                  <a:pt x="92201" y="0"/>
                </a:lnTo>
                <a:lnTo>
                  <a:pt x="56310" y="7244"/>
                </a:lnTo>
                <a:lnTo>
                  <a:pt x="27003" y="27003"/>
                </a:lnTo>
                <a:lnTo>
                  <a:pt x="7244" y="56310"/>
                </a:lnTo>
                <a:lnTo>
                  <a:pt x="0" y="92201"/>
                </a:lnTo>
                <a:lnTo>
                  <a:pt x="0" y="479297"/>
                </a:lnTo>
                <a:lnTo>
                  <a:pt x="7244" y="515189"/>
                </a:lnTo>
                <a:lnTo>
                  <a:pt x="27003" y="544496"/>
                </a:lnTo>
                <a:lnTo>
                  <a:pt x="56310" y="564255"/>
                </a:lnTo>
                <a:lnTo>
                  <a:pt x="92201" y="571499"/>
                </a:lnTo>
                <a:lnTo>
                  <a:pt x="461009" y="571499"/>
                </a:lnTo>
                <a:lnTo>
                  <a:pt x="496901" y="564255"/>
                </a:lnTo>
                <a:lnTo>
                  <a:pt x="526208" y="544496"/>
                </a:lnTo>
                <a:lnTo>
                  <a:pt x="545967" y="515189"/>
                </a:lnTo>
                <a:lnTo>
                  <a:pt x="553211" y="479297"/>
                </a:lnTo>
                <a:lnTo>
                  <a:pt x="553211" y="92201"/>
                </a:lnTo>
                <a:lnTo>
                  <a:pt x="545967" y="56310"/>
                </a:lnTo>
                <a:lnTo>
                  <a:pt x="526208" y="27003"/>
                </a:lnTo>
                <a:lnTo>
                  <a:pt x="496901" y="7244"/>
                </a:lnTo>
                <a:lnTo>
                  <a:pt x="46100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9008364" y="3453384"/>
            <a:ext cx="553720" cy="571500"/>
          </a:xfrm>
          <a:custGeom>
            <a:rect l="l" t="t" r="r" b="b"/>
            <a:pathLst>
              <a:path w="553720" h="571500">
                <a:moveTo>
                  <a:pt x="461009" y="0"/>
                </a:moveTo>
                <a:lnTo>
                  <a:pt x="92201" y="0"/>
                </a:lnTo>
                <a:lnTo>
                  <a:pt x="56310" y="7244"/>
                </a:lnTo>
                <a:lnTo>
                  <a:pt x="27003" y="27003"/>
                </a:lnTo>
                <a:lnTo>
                  <a:pt x="7244" y="56310"/>
                </a:lnTo>
                <a:lnTo>
                  <a:pt x="0" y="92201"/>
                </a:lnTo>
                <a:lnTo>
                  <a:pt x="0" y="479297"/>
                </a:lnTo>
                <a:lnTo>
                  <a:pt x="7244" y="515189"/>
                </a:lnTo>
                <a:lnTo>
                  <a:pt x="27003" y="544496"/>
                </a:lnTo>
                <a:lnTo>
                  <a:pt x="56310" y="564255"/>
                </a:lnTo>
                <a:lnTo>
                  <a:pt x="92201" y="571499"/>
                </a:lnTo>
                <a:lnTo>
                  <a:pt x="461009" y="571499"/>
                </a:lnTo>
                <a:lnTo>
                  <a:pt x="496901" y="564255"/>
                </a:lnTo>
                <a:lnTo>
                  <a:pt x="526208" y="544496"/>
                </a:lnTo>
                <a:lnTo>
                  <a:pt x="545967" y="515189"/>
                </a:lnTo>
                <a:lnTo>
                  <a:pt x="553211" y="479297"/>
                </a:lnTo>
                <a:lnTo>
                  <a:pt x="553211" y="92201"/>
                </a:lnTo>
                <a:lnTo>
                  <a:pt x="545967" y="56310"/>
                </a:lnTo>
                <a:lnTo>
                  <a:pt x="526208" y="27003"/>
                </a:lnTo>
                <a:lnTo>
                  <a:pt x="496901" y="7244"/>
                </a:lnTo>
                <a:lnTo>
                  <a:pt x="461009"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6172200" y="4436364"/>
            <a:ext cx="553720" cy="571500"/>
          </a:xfrm>
          <a:custGeom>
            <a:rect l="l" t="t" r="r" b="b"/>
            <a:pathLst>
              <a:path w="553720" h="571500">
                <a:moveTo>
                  <a:pt x="461009" y="0"/>
                </a:moveTo>
                <a:lnTo>
                  <a:pt x="92201" y="0"/>
                </a:lnTo>
                <a:lnTo>
                  <a:pt x="56310" y="7244"/>
                </a:lnTo>
                <a:lnTo>
                  <a:pt x="27003" y="27003"/>
                </a:lnTo>
                <a:lnTo>
                  <a:pt x="7244" y="56310"/>
                </a:lnTo>
                <a:lnTo>
                  <a:pt x="0" y="92202"/>
                </a:lnTo>
                <a:lnTo>
                  <a:pt x="0" y="479298"/>
                </a:lnTo>
                <a:lnTo>
                  <a:pt x="7244" y="515189"/>
                </a:lnTo>
                <a:lnTo>
                  <a:pt x="27003" y="544496"/>
                </a:lnTo>
                <a:lnTo>
                  <a:pt x="56310" y="564255"/>
                </a:lnTo>
                <a:lnTo>
                  <a:pt x="92201" y="571500"/>
                </a:lnTo>
                <a:lnTo>
                  <a:pt x="461009" y="571500"/>
                </a:lnTo>
                <a:lnTo>
                  <a:pt x="496901" y="564255"/>
                </a:lnTo>
                <a:lnTo>
                  <a:pt x="526208" y="544496"/>
                </a:lnTo>
                <a:lnTo>
                  <a:pt x="545967" y="515189"/>
                </a:lnTo>
                <a:lnTo>
                  <a:pt x="553211" y="479298"/>
                </a:lnTo>
                <a:lnTo>
                  <a:pt x="553211" y="92202"/>
                </a:lnTo>
                <a:lnTo>
                  <a:pt x="545967" y="56310"/>
                </a:lnTo>
                <a:lnTo>
                  <a:pt x="526208" y="27003"/>
                </a:lnTo>
                <a:lnTo>
                  <a:pt x="496901" y="7244"/>
                </a:lnTo>
                <a:lnTo>
                  <a:pt x="461009" y="0"/>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9008364" y="4436364"/>
            <a:ext cx="553720" cy="571500"/>
          </a:xfrm>
          <a:custGeom>
            <a:rect l="l" t="t" r="r" b="b"/>
            <a:pathLst>
              <a:path w="553720" h="571500">
                <a:moveTo>
                  <a:pt x="461009" y="0"/>
                </a:moveTo>
                <a:lnTo>
                  <a:pt x="92201" y="0"/>
                </a:lnTo>
                <a:lnTo>
                  <a:pt x="56310" y="7244"/>
                </a:lnTo>
                <a:lnTo>
                  <a:pt x="27003" y="27003"/>
                </a:lnTo>
                <a:lnTo>
                  <a:pt x="7244" y="56310"/>
                </a:lnTo>
                <a:lnTo>
                  <a:pt x="0" y="92202"/>
                </a:lnTo>
                <a:lnTo>
                  <a:pt x="0" y="479298"/>
                </a:lnTo>
                <a:lnTo>
                  <a:pt x="7244" y="515189"/>
                </a:lnTo>
                <a:lnTo>
                  <a:pt x="27003" y="544496"/>
                </a:lnTo>
                <a:lnTo>
                  <a:pt x="56310" y="564255"/>
                </a:lnTo>
                <a:lnTo>
                  <a:pt x="92201" y="571500"/>
                </a:lnTo>
                <a:lnTo>
                  <a:pt x="461009" y="571500"/>
                </a:lnTo>
                <a:lnTo>
                  <a:pt x="496901" y="564255"/>
                </a:lnTo>
                <a:lnTo>
                  <a:pt x="526208" y="544496"/>
                </a:lnTo>
                <a:lnTo>
                  <a:pt x="545967" y="515189"/>
                </a:lnTo>
                <a:lnTo>
                  <a:pt x="553211" y="479298"/>
                </a:lnTo>
                <a:lnTo>
                  <a:pt x="553211" y="92202"/>
                </a:lnTo>
                <a:lnTo>
                  <a:pt x="545967" y="56310"/>
                </a:lnTo>
                <a:lnTo>
                  <a:pt x="526208" y="27003"/>
                </a:lnTo>
                <a:lnTo>
                  <a:pt x="496901" y="7244"/>
                </a:lnTo>
                <a:lnTo>
                  <a:pt x="461009"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6172200" y="5426964"/>
            <a:ext cx="553720" cy="571500"/>
          </a:xfrm>
          <a:custGeom>
            <a:rect l="l" t="t" r="r" b="b"/>
            <a:pathLst>
              <a:path w="553720" h="571500">
                <a:moveTo>
                  <a:pt x="461009" y="0"/>
                </a:moveTo>
                <a:lnTo>
                  <a:pt x="92201" y="0"/>
                </a:lnTo>
                <a:lnTo>
                  <a:pt x="56310" y="7244"/>
                </a:lnTo>
                <a:lnTo>
                  <a:pt x="27003" y="27003"/>
                </a:lnTo>
                <a:lnTo>
                  <a:pt x="7244" y="56310"/>
                </a:lnTo>
                <a:lnTo>
                  <a:pt x="0" y="92202"/>
                </a:lnTo>
                <a:lnTo>
                  <a:pt x="0" y="479298"/>
                </a:lnTo>
                <a:lnTo>
                  <a:pt x="7244" y="515184"/>
                </a:lnTo>
                <a:lnTo>
                  <a:pt x="27003" y="544491"/>
                </a:lnTo>
                <a:lnTo>
                  <a:pt x="56310" y="564253"/>
                </a:lnTo>
                <a:lnTo>
                  <a:pt x="92201" y="571500"/>
                </a:lnTo>
                <a:lnTo>
                  <a:pt x="461009" y="571500"/>
                </a:lnTo>
                <a:lnTo>
                  <a:pt x="496901" y="564253"/>
                </a:lnTo>
                <a:lnTo>
                  <a:pt x="526208" y="544491"/>
                </a:lnTo>
                <a:lnTo>
                  <a:pt x="545967" y="515184"/>
                </a:lnTo>
                <a:lnTo>
                  <a:pt x="553211" y="479298"/>
                </a:lnTo>
                <a:lnTo>
                  <a:pt x="553211" y="92202"/>
                </a:lnTo>
                <a:lnTo>
                  <a:pt x="545967" y="56310"/>
                </a:lnTo>
                <a:lnTo>
                  <a:pt x="526208" y="27003"/>
                </a:lnTo>
                <a:lnTo>
                  <a:pt x="496901" y="7244"/>
                </a:lnTo>
                <a:lnTo>
                  <a:pt x="461009" y="0"/>
                </a:lnTo>
                <a:close/>
              </a:path>
            </a:pathLst>
          </a:custGeom>
          <a:solidFill>
            <a:srgbClr val="00AEE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txBox="1"/>
          <p:nvPr/>
        </p:nvSpPr>
        <p:spPr>
          <a:xfrm>
            <a:off x="6803517" y="3423030"/>
            <a:ext cx="2122805" cy="28835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7950">
              <a:lnSpc>
                <a:spcPct val="100000"/>
              </a:lnSpc>
              <a:spcBef>
                <a:spcPts val="100"/>
              </a:spcBef>
            </a:pPr>
            <a:r>
              <a:rPr sz="1200" b="1">
                <a:solidFill>
                  <a:srgbClr val="B1D234"/>
                </a:solidFill>
                <a:latin typeface="微软雅黑"/>
                <a:cs typeface="微软雅黑"/>
              </a:rPr>
              <a:t>坐姿不良</a:t>
            </a:r>
            <a:endParaRPr sz="1200">
              <a:latin typeface="微软雅黑"/>
              <a:cs typeface="微软雅黑"/>
            </a:endParaRPr>
          </a:p>
          <a:p>
            <a:pPr marL="13335" marR="139065" algn="just">
              <a:lnSpc>
                <a:spcPct val="130000"/>
              </a:lnSpc>
              <a:spcBef>
                <a:spcPts val="450"/>
              </a:spcBef>
            </a:pPr>
            <a:r>
              <a:rPr sz="1100">
                <a:solidFill>
                  <a:srgbClr val="585858"/>
                </a:solidFill>
                <a:latin typeface="微软雅黑"/>
                <a:cs typeface="微软雅黑"/>
              </a:rPr>
              <a:t>看书写字时，由于普通</a:t>
            </a:r>
            <a:r>
              <a:rPr sz="1100" spc="-15">
                <a:solidFill>
                  <a:srgbClr val="585858"/>
                </a:solidFill>
                <a:latin typeface="微软雅黑"/>
                <a:cs typeface="微软雅黑"/>
              </a:rPr>
              <a:t>直</a:t>
            </a:r>
            <a:r>
              <a:rPr sz="1100">
                <a:solidFill>
                  <a:srgbClr val="585858"/>
                </a:solidFill>
                <a:latin typeface="微软雅黑"/>
                <a:cs typeface="微软雅黑"/>
              </a:rPr>
              <a:t>边桌无 法有效承托孩子的胳膊</a:t>
            </a:r>
            <a:r>
              <a:rPr sz="1100" spc="-15">
                <a:solidFill>
                  <a:srgbClr val="585858"/>
                </a:solidFill>
                <a:latin typeface="微软雅黑"/>
                <a:cs typeface="微软雅黑"/>
              </a:rPr>
              <a:t>肘</a:t>
            </a:r>
            <a:r>
              <a:rPr sz="1100">
                <a:solidFill>
                  <a:srgbClr val="585858"/>
                </a:solidFill>
                <a:latin typeface="微软雅黑"/>
                <a:cs typeface="微软雅黑"/>
              </a:rPr>
              <a:t>，为了 寻求舒适习惯性趴在桌</a:t>
            </a:r>
            <a:r>
              <a:rPr sz="1100" spc="-15">
                <a:solidFill>
                  <a:srgbClr val="585858"/>
                </a:solidFill>
                <a:latin typeface="微软雅黑"/>
                <a:cs typeface="微软雅黑"/>
              </a:rPr>
              <a:t>子</a:t>
            </a:r>
            <a:r>
              <a:rPr sz="1100">
                <a:solidFill>
                  <a:srgbClr val="585858"/>
                </a:solidFill>
                <a:latin typeface="微软雅黑"/>
                <a:cs typeface="微软雅黑"/>
              </a:rPr>
              <a:t>上。</a:t>
            </a:r>
            <a:endParaRPr sz="1100">
              <a:latin typeface="微软雅黑"/>
              <a:cs typeface="微软雅黑"/>
            </a:endParaRPr>
          </a:p>
          <a:p>
            <a:pPr marL="107950">
              <a:lnSpc>
                <a:spcPct val="100000"/>
              </a:lnSpc>
              <a:spcBef>
                <a:spcPts val="705"/>
              </a:spcBef>
            </a:pPr>
            <a:r>
              <a:rPr sz="1200" b="1">
                <a:solidFill>
                  <a:srgbClr val="64AE45"/>
                </a:solidFill>
                <a:latin typeface="微软雅黑"/>
                <a:cs typeface="微软雅黑"/>
              </a:rPr>
              <a:t>用眼过度</a:t>
            </a:r>
            <a:endParaRPr sz="1200">
              <a:latin typeface="微软雅黑"/>
              <a:cs typeface="微软雅黑"/>
            </a:endParaRPr>
          </a:p>
          <a:p>
            <a:pPr marL="12700" marR="5080">
              <a:lnSpc>
                <a:spcPct val="130000"/>
              </a:lnSpc>
              <a:spcBef>
                <a:spcPts val="455"/>
              </a:spcBef>
            </a:pPr>
            <a:r>
              <a:rPr sz="1100">
                <a:solidFill>
                  <a:srgbClr val="585858"/>
                </a:solidFill>
                <a:latin typeface="微软雅黑"/>
                <a:cs typeface="微软雅黑"/>
              </a:rPr>
              <a:t>长时间</a:t>
            </a:r>
            <a:r>
              <a:rPr sz="1100" spc="-15">
                <a:solidFill>
                  <a:srgbClr val="585858"/>
                </a:solidFill>
                <a:latin typeface="微软雅黑"/>
                <a:cs typeface="微软雅黑"/>
              </a:rPr>
              <a:t>近</a:t>
            </a:r>
            <a:r>
              <a:rPr sz="1100">
                <a:solidFill>
                  <a:srgbClr val="585858"/>
                </a:solidFill>
                <a:latin typeface="微软雅黑"/>
                <a:cs typeface="微软雅黑"/>
              </a:rPr>
              <a:t>距离</a:t>
            </a:r>
            <a:r>
              <a:rPr sz="1100" spc="-15">
                <a:solidFill>
                  <a:srgbClr val="585858"/>
                </a:solidFill>
                <a:latin typeface="微软雅黑"/>
                <a:cs typeface="微软雅黑"/>
              </a:rPr>
              <a:t>用</a:t>
            </a:r>
            <a:r>
              <a:rPr sz="1100">
                <a:solidFill>
                  <a:srgbClr val="585858"/>
                </a:solidFill>
                <a:latin typeface="微软雅黑"/>
                <a:cs typeface="微软雅黑"/>
              </a:rPr>
              <a:t>眼，</a:t>
            </a:r>
            <a:r>
              <a:rPr sz="1100" spc="-15">
                <a:solidFill>
                  <a:srgbClr val="585858"/>
                </a:solidFill>
                <a:latin typeface="微软雅黑"/>
                <a:cs typeface="微软雅黑"/>
              </a:rPr>
              <a:t>如低</a:t>
            </a:r>
            <a:r>
              <a:rPr sz="1100">
                <a:solidFill>
                  <a:srgbClr val="585858"/>
                </a:solidFill>
                <a:latin typeface="微软雅黑"/>
                <a:cs typeface="微软雅黑"/>
              </a:rPr>
              <a:t>头看书、 画画、练琴、看手机</a:t>
            </a:r>
            <a:r>
              <a:rPr sz="1100" spc="-5">
                <a:solidFill>
                  <a:srgbClr val="585858"/>
                </a:solidFill>
                <a:latin typeface="微软雅黑"/>
                <a:cs typeface="微软雅黑"/>
              </a:rPr>
              <a:t>/</a:t>
            </a:r>
            <a:r>
              <a:rPr sz="1100">
                <a:solidFill>
                  <a:srgbClr val="585858"/>
                </a:solidFill>
                <a:latin typeface="微软雅黑"/>
                <a:cs typeface="微软雅黑"/>
              </a:rPr>
              <a:t>智能平板</a:t>
            </a:r>
            <a:endParaRPr sz="1100">
              <a:latin typeface="微软雅黑"/>
              <a:cs typeface="微软雅黑"/>
            </a:endParaRPr>
          </a:p>
          <a:p>
            <a:pPr marL="12700">
              <a:lnSpc>
                <a:spcPct val="100000"/>
              </a:lnSpc>
              <a:spcBef>
                <a:spcPts val="400"/>
              </a:spcBef>
            </a:pPr>
            <a:r>
              <a:rPr sz="1100">
                <a:solidFill>
                  <a:srgbClr val="585858"/>
                </a:solidFill>
                <a:latin typeface="微软雅黑"/>
                <a:cs typeface="微软雅黑"/>
              </a:rPr>
              <a:t>等会让近视发生时间加</a:t>
            </a:r>
            <a:r>
              <a:rPr sz="1100" spc="-10">
                <a:solidFill>
                  <a:srgbClr val="585858"/>
                </a:solidFill>
                <a:latin typeface="微软雅黑"/>
                <a:cs typeface="微软雅黑"/>
              </a:rPr>
              <a:t>快</a:t>
            </a:r>
            <a:r>
              <a:rPr sz="1100" spc="5">
                <a:solidFill>
                  <a:srgbClr val="585858"/>
                </a:solidFill>
                <a:latin typeface="微软雅黑"/>
                <a:cs typeface="微软雅黑"/>
              </a:rPr>
              <a:t>。</a:t>
            </a:r>
            <a:endParaRPr sz="1100">
              <a:latin typeface="微软雅黑"/>
              <a:cs typeface="微软雅黑"/>
            </a:endParaRPr>
          </a:p>
          <a:p>
            <a:pPr marL="107950">
              <a:lnSpc>
                <a:spcPct val="100000"/>
              </a:lnSpc>
              <a:spcBef>
                <a:spcPts val="840"/>
              </a:spcBef>
            </a:pPr>
            <a:r>
              <a:rPr sz="1200" b="1">
                <a:solidFill>
                  <a:srgbClr val="00AEE6"/>
                </a:solidFill>
                <a:latin typeface="微软雅黑"/>
                <a:cs typeface="微软雅黑"/>
              </a:rPr>
              <a:t>饮食不当</a:t>
            </a:r>
            <a:endParaRPr sz="1200">
              <a:latin typeface="微软雅黑"/>
              <a:cs typeface="微软雅黑"/>
            </a:endParaRPr>
          </a:p>
          <a:p>
            <a:pPr marL="15240" marR="137795" algn="just">
              <a:lnSpc>
                <a:spcPct val="130000"/>
              </a:lnSpc>
              <a:spcBef>
                <a:spcPts val="280"/>
              </a:spcBef>
            </a:pPr>
            <a:r>
              <a:rPr sz="1100">
                <a:solidFill>
                  <a:srgbClr val="585858"/>
                </a:solidFill>
                <a:latin typeface="微软雅黑"/>
                <a:cs typeface="微软雅黑"/>
              </a:rPr>
              <a:t>视力的正常发育需要营</a:t>
            </a:r>
            <a:r>
              <a:rPr sz="1100" spc="-15">
                <a:solidFill>
                  <a:srgbClr val="585858"/>
                </a:solidFill>
                <a:latin typeface="微软雅黑"/>
                <a:cs typeface="微软雅黑"/>
              </a:rPr>
              <a:t>养</a:t>
            </a:r>
            <a:r>
              <a:rPr sz="1100">
                <a:solidFill>
                  <a:srgbClr val="585858"/>
                </a:solidFill>
                <a:latin typeface="微软雅黑"/>
                <a:cs typeface="微软雅黑"/>
              </a:rPr>
              <a:t>物质， 一旦营养物质缺乏，容</a:t>
            </a:r>
            <a:r>
              <a:rPr sz="1100" spc="-15">
                <a:solidFill>
                  <a:srgbClr val="585858"/>
                </a:solidFill>
                <a:latin typeface="微软雅黑"/>
                <a:cs typeface="微软雅黑"/>
              </a:rPr>
              <a:t>易</a:t>
            </a:r>
            <a:r>
              <a:rPr sz="1100">
                <a:solidFill>
                  <a:srgbClr val="585858"/>
                </a:solidFill>
                <a:latin typeface="微软雅黑"/>
                <a:cs typeface="微软雅黑"/>
              </a:rPr>
              <a:t>出现相 应的视力问题。</a:t>
            </a:r>
            <a:endParaRPr sz="1100">
              <a:latin typeface="微软雅黑"/>
              <a:cs typeface="微软雅黑"/>
            </a:endParaRPr>
          </a:p>
        </p:txBody>
      </p:sp>
      <p:sp>
        <p:nvSpPr>
          <p:cNvPr id="22" name="object 22"/>
          <p:cNvSpPr/>
          <p:nvPr/>
        </p:nvSpPr>
        <p:spPr>
          <a:xfrm>
            <a:off x="9008364" y="5426964"/>
            <a:ext cx="553720" cy="571500"/>
          </a:xfrm>
          <a:custGeom>
            <a:rect l="l" t="t" r="r" b="b"/>
            <a:pathLst>
              <a:path w="553720" h="571500">
                <a:moveTo>
                  <a:pt x="461009" y="0"/>
                </a:moveTo>
                <a:lnTo>
                  <a:pt x="92201" y="0"/>
                </a:lnTo>
                <a:lnTo>
                  <a:pt x="56310" y="7244"/>
                </a:lnTo>
                <a:lnTo>
                  <a:pt x="27003" y="27003"/>
                </a:lnTo>
                <a:lnTo>
                  <a:pt x="7244" y="56310"/>
                </a:lnTo>
                <a:lnTo>
                  <a:pt x="0" y="92202"/>
                </a:lnTo>
                <a:lnTo>
                  <a:pt x="0" y="479298"/>
                </a:lnTo>
                <a:lnTo>
                  <a:pt x="7244" y="515184"/>
                </a:lnTo>
                <a:lnTo>
                  <a:pt x="27003" y="544491"/>
                </a:lnTo>
                <a:lnTo>
                  <a:pt x="56310" y="564253"/>
                </a:lnTo>
                <a:lnTo>
                  <a:pt x="92201" y="571500"/>
                </a:lnTo>
                <a:lnTo>
                  <a:pt x="461009" y="571500"/>
                </a:lnTo>
                <a:lnTo>
                  <a:pt x="496901" y="564253"/>
                </a:lnTo>
                <a:lnTo>
                  <a:pt x="526208" y="544491"/>
                </a:lnTo>
                <a:lnTo>
                  <a:pt x="545967" y="515184"/>
                </a:lnTo>
                <a:lnTo>
                  <a:pt x="553211" y="479298"/>
                </a:lnTo>
                <a:lnTo>
                  <a:pt x="553211" y="92202"/>
                </a:lnTo>
                <a:lnTo>
                  <a:pt x="545967" y="56310"/>
                </a:lnTo>
                <a:lnTo>
                  <a:pt x="526208" y="27003"/>
                </a:lnTo>
                <a:lnTo>
                  <a:pt x="496901" y="7244"/>
                </a:lnTo>
                <a:lnTo>
                  <a:pt x="461009"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txBox="1"/>
          <p:nvPr/>
        </p:nvSpPr>
        <p:spPr>
          <a:xfrm>
            <a:off x="9637521" y="3377300"/>
            <a:ext cx="1852295" cy="2929255"/>
          </a:xfrm>
          <a:prstGeom prst="rect">
            <a:avLst/>
          </a:prstGeom>
        </p:spPr>
        <p:txBody>
          <a:bodyPr vert="horz" wrap="square" lIns="0" tIns="9207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0489">
              <a:lnSpc>
                <a:spcPct val="100000"/>
              </a:lnSpc>
              <a:spcBef>
                <a:spcPts val="725"/>
              </a:spcBef>
            </a:pPr>
            <a:r>
              <a:rPr sz="1200" b="1">
                <a:solidFill>
                  <a:srgbClr val="8AC53E"/>
                </a:solidFill>
                <a:latin typeface="微软雅黑"/>
                <a:cs typeface="微软雅黑"/>
              </a:rPr>
              <a:t>不健康用眼</a:t>
            </a:r>
            <a:endParaRPr sz="1200">
              <a:latin typeface="微软雅黑"/>
              <a:cs typeface="微软雅黑"/>
            </a:endParaRPr>
          </a:p>
          <a:p>
            <a:pPr marL="12700" marR="10160" algn="just">
              <a:lnSpc>
                <a:spcPct val="130100"/>
              </a:lnSpc>
              <a:spcBef>
                <a:spcPts val="180"/>
              </a:spcBef>
            </a:pPr>
            <a:r>
              <a:rPr sz="1100">
                <a:solidFill>
                  <a:srgbClr val="585858"/>
                </a:solidFill>
                <a:latin typeface="微软雅黑"/>
                <a:cs typeface="微软雅黑"/>
              </a:rPr>
              <a:t>在光线不够充足或光线</a:t>
            </a:r>
            <a:r>
              <a:rPr sz="1100" spc="-15">
                <a:solidFill>
                  <a:srgbClr val="585858"/>
                </a:solidFill>
                <a:latin typeface="微软雅黑"/>
                <a:cs typeface="微软雅黑"/>
              </a:rPr>
              <a:t>不</a:t>
            </a:r>
            <a:r>
              <a:rPr sz="1100">
                <a:solidFill>
                  <a:srgbClr val="585858"/>
                </a:solidFill>
                <a:latin typeface="微软雅黑"/>
                <a:cs typeface="微软雅黑"/>
              </a:rPr>
              <a:t>稳定 的环境中看书、看手机</a:t>
            </a:r>
            <a:r>
              <a:rPr sz="1100" spc="-10">
                <a:solidFill>
                  <a:srgbClr val="585858"/>
                </a:solidFill>
                <a:latin typeface="微软雅黑"/>
                <a:cs typeface="微软雅黑"/>
              </a:rPr>
              <a:t>；</a:t>
            </a:r>
            <a:r>
              <a:rPr sz="1100" spc="-5">
                <a:solidFill>
                  <a:srgbClr val="585858"/>
                </a:solidFill>
                <a:latin typeface="微软雅黑"/>
                <a:cs typeface="微软雅黑"/>
              </a:rPr>
              <a:t>躺卧 </a:t>
            </a:r>
            <a:r>
              <a:rPr sz="1100">
                <a:solidFill>
                  <a:srgbClr val="585858"/>
                </a:solidFill>
                <a:latin typeface="微软雅黑"/>
                <a:cs typeface="微软雅黑"/>
              </a:rPr>
              <a:t>看书等。</a:t>
            </a:r>
            <a:endParaRPr sz="1100">
              <a:latin typeface="微软雅黑"/>
              <a:cs typeface="微软雅黑"/>
            </a:endParaRPr>
          </a:p>
          <a:p>
            <a:pPr marL="110489">
              <a:lnSpc>
                <a:spcPct val="100000"/>
              </a:lnSpc>
              <a:spcBef>
                <a:spcPts val="975"/>
              </a:spcBef>
            </a:pPr>
            <a:r>
              <a:rPr sz="1200" b="1">
                <a:solidFill>
                  <a:srgbClr val="1EC7F3"/>
                </a:solidFill>
                <a:latin typeface="微软雅黑"/>
                <a:cs typeface="微软雅黑"/>
              </a:rPr>
              <a:t>睡眠时间不达标</a:t>
            </a:r>
            <a:endParaRPr sz="1200">
              <a:latin typeface="微软雅黑"/>
              <a:cs typeface="微软雅黑"/>
            </a:endParaRPr>
          </a:p>
          <a:p>
            <a:pPr marL="12700" marR="10160" algn="just">
              <a:lnSpc>
                <a:spcPct val="130000"/>
              </a:lnSpc>
              <a:spcBef>
                <a:spcPts val="190"/>
              </a:spcBef>
            </a:pPr>
            <a:r>
              <a:rPr sz="1100">
                <a:solidFill>
                  <a:srgbClr val="585858"/>
                </a:solidFill>
                <a:latin typeface="微软雅黑"/>
                <a:cs typeface="微软雅黑"/>
              </a:rPr>
              <a:t>熬夜写作业，长时间缺</a:t>
            </a:r>
            <a:r>
              <a:rPr sz="1100" spc="-15">
                <a:solidFill>
                  <a:srgbClr val="585858"/>
                </a:solidFill>
                <a:latin typeface="微软雅黑"/>
                <a:cs typeface="微软雅黑"/>
              </a:rPr>
              <a:t>乏</a:t>
            </a:r>
            <a:r>
              <a:rPr sz="1100">
                <a:solidFill>
                  <a:srgbClr val="585858"/>
                </a:solidFill>
                <a:latin typeface="微软雅黑"/>
                <a:cs typeface="微软雅黑"/>
              </a:rPr>
              <a:t>睡眠 会导致植物神经功能紊</a:t>
            </a:r>
            <a:r>
              <a:rPr sz="1100" spc="-15">
                <a:solidFill>
                  <a:srgbClr val="585858"/>
                </a:solidFill>
                <a:latin typeface="微软雅黑"/>
                <a:cs typeface="微软雅黑"/>
              </a:rPr>
              <a:t>乱</a:t>
            </a:r>
            <a:r>
              <a:rPr sz="1100">
                <a:solidFill>
                  <a:srgbClr val="585858"/>
                </a:solidFill>
                <a:latin typeface="微软雅黑"/>
                <a:cs typeface="微软雅黑"/>
              </a:rPr>
              <a:t>，眼 睛调节功能出现异常。</a:t>
            </a:r>
            <a:endParaRPr sz="1100">
              <a:latin typeface="微软雅黑"/>
              <a:cs typeface="微软雅黑"/>
            </a:endParaRPr>
          </a:p>
          <a:p>
            <a:pPr marL="110489">
              <a:lnSpc>
                <a:spcPct val="100000"/>
              </a:lnSpc>
              <a:spcBef>
                <a:spcPts val="840"/>
              </a:spcBef>
            </a:pPr>
            <a:r>
              <a:rPr sz="1200" b="1">
                <a:solidFill>
                  <a:srgbClr val="FFCF00"/>
                </a:solidFill>
                <a:latin typeface="微软雅黑"/>
                <a:cs typeface="微软雅黑"/>
              </a:rPr>
              <a:t>父母遗传</a:t>
            </a:r>
            <a:endParaRPr sz="1200">
              <a:latin typeface="微软雅黑"/>
              <a:cs typeface="微软雅黑"/>
            </a:endParaRPr>
          </a:p>
          <a:p>
            <a:pPr marL="17780" marR="5080" algn="just">
              <a:lnSpc>
                <a:spcPct val="130000"/>
              </a:lnSpc>
              <a:spcBef>
                <a:spcPts val="280"/>
              </a:spcBef>
            </a:pPr>
            <a:r>
              <a:rPr sz="1100">
                <a:solidFill>
                  <a:srgbClr val="585858"/>
                </a:solidFill>
                <a:latin typeface="微软雅黑"/>
                <a:cs typeface="微软雅黑"/>
              </a:rPr>
              <a:t>近视的遗传倾向性比较</a:t>
            </a:r>
            <a:r>
              <a:rPr sz="1100" spc="-15">
                <a:solidFill>
                  <a:srgbClr val="585858"/>
                </a:solidFill>
                <a:latin typeface="微软雅黑"/>
                <a:cs typeface="微软雅黑"/>
              </a:rPr>
              <a:t>强</a:t>
            </a:r>
            <a:r>
              <a:rPr sz="1100">
                <a:solidFill>
                  <a:srgbClr val="585858"/>
                </a:solidFill>
                <a:latin typeface="微软雅黑"/>
                <a:cs typeface="微软雅黑"/>
              </a:rPr>
              <a:t>，如 果父母都近视，且度数</a:t>
            </a:r>
            <a:r>
              <a:rPr sz="1100" spc="-15">
                <a:solidFill>
                  <a:srgbClr val="585858"/>
                </a:solidFill>
                <a:latin typeface="微软雅黑"/>
                <a:cs typeface="微软雅黑"/>
              </a:rPr>
              <a:t>较</a:t>
            </a:r>
            <a:r>
              <a:rPr sz="1100">
                <a:solidFill>
                  <a:srgbClr val="585858"/>
                </a:solidFill>
                <a:latin typeface="微软雅黑"/>
                <a:cs typeface="微软雅黑"/>
              </a:rPr>
              <a:t>高， 那么孩子也极易发生近</a:t>
            </a:r>
            <a:r>
              <a:rPr sz="1100" spc="-15">
                <a:solidFill>
                  <a:srgbClr val="585858"/>
                </a:solidFill>
                <a:latin typeface="微软雅黑"/>
                <a:cs typeface="微软雅黑"/>
              </a:rPr>
              <a:t>视</a:t>
            </a:r>
            <a:r>
              <a:rPr sz="1100">
                <a:solidFill>
                  <a:srgbClr val="585858"/>
                </a:solidFill>
                <a:latin typeface="微软雅黑"/>
                <a:cs typeface="微软雅黑"/>
              </a:rPr>
              <a:t>。</a:t>
            </a:r>
            <a:endParaRPr sz="1100">
              <a:latin typeface="微软雅黑"/>
              <a:cs typeface="微软雅黑"/>
            </a:endParaRPr>
          </a:p>
        </p:txBody>
      </p:sp>
      <p:sp>
        <p:nvSpPr>
          <p:cNvPr id="24" name="object 24"/>
          <p:cNvSpPr/>
          <p:nvPr/>
        </p:nvSpPr>
        <p:spPr>
          <a:xfrm>
            <a:off x="6275832" y="3553967"/>
            <a:ext cx="347980" cy="349250"/>
          </a:xfrm>
          <a:custGeom>
            <a:rect l="l" t="t" r="r" b="b"/>
            <a:pathLst>
              <a:path w="347979" h="349250">
                <a:moveTo>
                  <a:pt x="173354" y="0"/>
                </a:moveTo>
                <a:lnTo>
                  <a:pt x="127308" y="6221"/>
                </a:lnTo>
                <a:lnTo>
                  <a:pt x="85908" y="23777"/>
                </a:lnTo>
                <a:lnTo>
                  <a:pt x="50815" y="51006"/>
                </a:lnTo>
                <a:lnTo>
                  <a:pt x="23692" y="86247"/>
                </a:lnTo>
                <a:lnTo>
                  <a:pt x="6200" y="127837"/>
                </a:lnTo>
                <a:lnTo>
                  <a:pt x="0" y="174117"/>
                </a:lnTo>
                <a:lnTo>
                  <a:pt x="6200" y="220408"/>
                </a:lnTo>
                <a:lnTo>
                  <a:pt x="23692" y="262128"/>
                </a:lnTo>
                <a:lnTo>
                  <a:pt x="50815" y="297561"/>
                </a:lnTo>
                <a:lnTo>
                  <a:pt x="85908" y="324993"/>
                </a:lnTo>
                <a:lnTo>
                  <a:pt x="127308" y="342709"/>
                </a:lnTo>
                <a:lnTo>
                  <a:pt x="173354" y="348996"/>
                </a:lnTo>
                <a:lnTo>
                  <a:pt x="219457" y="342709"/>
                </a:lnTo>
                <a:lnTo>
                  <a:pt x="260999" y="324993"/>
                </a:lnTo>
                <a:lnTo>
                  <a:pt x="274227" y="314706"/>
                </a:lnTo>
                <a:lnTo>
                  <a:pt x="173354" y="314706"/>
                </a:lnTo>
                <a:lnTo>
                  <a:pt x="129374" y="307485"/>
                </a:lnTo>
                <a:lnTo>
                  <a:pt x="91166" y="287420"/>
                </a:lnTo>
                <a:lnTo>
                  <a:pt x="61030" y="256906"/>
                </a:lnTo>
                <a:lnTo>
                  <a:pt x="41262" y="218340"/>
                </a:lnTo>
                <a:lnTo>
                  <a:pt x="34162" y="174117"/>
                </a:lnTo>
                <a:lnTo>
                  <a:pt x="41262" y="129924"/>
                </a:lnTo>
                <a:lnTo>
                  <a:pt x="61030" y="91540"/>
                </a:lnTo>
                <a:lnTo>
                  <a:pt x="91166" y="61270"/>
                </a:lnTo>
                <a:lnTo>
                  <a:pt x="129374" y="41419"/>
                </a:lnTo>
                <a:lnTo>
                  <a:pt x="173354" y="34290"/>
                </a:lnTo>
                <a:lnTo>
                  <a:pt x="274618" y="34290"/>
                </a:lnTo>
                <a:lnTo>
                  <a:pt x="260999" y="23777"/>
                </a:lnTo>
                <a:lnTo>
                  <a:pt x="219457" y="6221"/>
                </a:lnTo>
                <a:lnTo>
                  <a:pt x="173354" y="0"/>
                </a:lnTo>
                <a:close/>
              </a:path>
              <a:path w="347979" h="349250">
                <a:moveTo>
                  <a:pt x="274618" y="34290"/>
                </a:moveTo>
                <a:lnTo>
                  <a:pt x="173354" y="34290"/>
                </a:lnTo>
                <a:lnTo>
                  <a:pt x="217414" y="41419"/>
                </a:lnTo>
                <a:lnTo>
                  <a:pt x="255811" y="61270"/>
                </a:lnTo>
                <a:lnTo>
                  <a:pt x="286173" y="91540"/>
                </a:lnTo>
                <a:lnTo>
                  <a:pt x="306129" y="129924"/>
                </a:lnTo>
                <a:lnTo>
                  <a:pt x="313309" y="174117"/>
                </a:lnTo>
                <a:lnTo>
                  <a:pt x="306129" y="218340"/>
                </a:lnTo>
                <a:lnTo>
                  <a:pt x="286173" y="256906"/>
                </a:lnTo>
                <a:lnTo>
                  <a:pt x="255811" y="287420"/>
                </a:lnTo>
                <a:lnTo>
                  <a:pt x="217414" y="307485"/>
                </a:lnTo>
                <a:lnTo>
                  <a:pt x="173354" y="314706"/>
                </a:lnTo>
                <a:lnTo>
                  <a:pt x="274227" y="314706"/>
                </a:lnTo>
                <a:lnTo>
                  <a:pt x="296275" y="297561"/>
                </a:lnTo>
                <a:lnTo>
                  <a:pt x="323581" y="262128"/>
                </a:lnTo>
                <a:lnTo>
                  <a:pt x="341215" y="220408"/>
                </a:lnTo>
                <a:lnTo>
                  <a:pt x="347471" y="174117"/>
                </a:lnTo>
                <a:lnTo>
                  <a:pt x="341215" y="127837"/>
                </a:lnTo>
                <a:lnTo>
                  <a:pt x="323581" y="86247"/>
                </a:lnTo>
                <a:lnTo>
                  <a:pt x="296275" y="51006"/>
                </a:lnTo>
                <a:lnTo>
                  <a:pt x="274618" y="34290"/>
                </a:lnTo>
                <a:close/>
              </a:path>
              <a:path w="347979" h="349250">
                <a:moveTo>
                  <a:pt x="196341" y="241808"/>
                </a:moveTo>
                <a:lnTo>
                  <a:pt x="151129" y="241808"/>
                </a:lnTo>
                <a:lnTo>
                  <a:pt x="151129" y="277876"/>
                </a:lnTo>
                <a:lnTo>
                  <a:pt x="196341" y="277876"/>
                </a:lnTo>
                <a:lnTo>
                  <a:pt x="196341" y="241808"/>
                </a:lnTo>
                <a:close/>
              </a:path>
              <a:path w="347979" h="349250">
                <a:moveTo>
                  <a:pt x="196341" y="70358"/>
                </a:moveTo>
                <a:lnTo>
                  <a:pt x="151129" y="70358"/>
                </a:lnTo>
                <a:lnTo>
                  <a:pt x="151129" y="216916"/>
                </a:lnTo>
                <a:lnTo>
                  <a:pt x="196341" y="216916"/>
                </a:lnTo>
                <a:lnTo>
                  <a:pt x="196341" y="70358"/>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6280403" y="4544567"/>
            <a:ext cx="349250" cy="347980"/>
          </a:xfrm>
          <a:custGeom>
            <a:rect l="l" t="t" r="r" b="b"/>
            <a:pathLst>
              <a:path w="349250" h="347979">
                <a:moveTo>
                  <a:pt x="174117" y="0"/>
                </a:moveTo>
                <a:lnTo>
                  <a:pt x="127837" y="6200"/>
                </a:lnTo>
                <a:lnTo>
                  <a:pt x="86247" y="23692"/>
                </a:lnTo>
                <a:lnTo>
                  <a:pt x="51006" y="50815"/>
                </a:lnTo>
                <a:lnTo>
                  <a:pt x="23777" y="85908"/>
                </a:lnTo>
                <a:lnTo>
                  <a:pt x="6221" y="127308"/>
                </a:lnTo>
                <a:lnTo>
                  <a:pt x="0" y="173354"/>
                </a:lnTo>
                <a:lnTo>
                  <a:pt x="6221" y="219457"/>
                </a:lnTo>
                <a:lnTo>
                  <a:pt x="23777" y="260999"/>
                </a:lnTo>
                <a:lnTo>
                  <a:pt x="51006" y="296275"/>
                </a:lnTo>
                <a:lnTo>
                  <a:pt x="86247" y="323581"/>
                </a:lnTo>
                <a:lnTo>
                  <a:pt x="127837" y="341215"/>
                </a:lnTo>
                <a:lnTo>
                  <a:pt x="174117" y="347471"/>
                </a:lnTo>
                <a:lnTo>
                  <a:pt x="220408" y="341215"/>
                </a:lnTo>
                <a:lnTo>
                  <a:pt x="262127" y="323581"/>
                </a:lnTo>
                <a:lnTo>
                  <a:pt x="275458" y="313308"/>
                </a:lnTo>
                <a:lnTo>
                  <a:pt x="174117" y="313308"/>
                </a:lnTo>
                <a:lnTo>
                  <a:pt x="129924" y="306129"/>
                </a:lnTo>
                <a:lnTo>
                  <a:pt x="91540" y="286173"/>
                </a:lnTo>
                <a:lnTo>
                  <a:pt x="61270" y="255811"/>
                </a:lnTo>
                <a:lnTo>
                  <a:pt x="41419" y="217414"/>
                </a:lnTo>
                <a:lnTo>
                  <a:pt x="34290" y="173354"/>
                </a:lnTo>
                <a:lnTo>
                  <a:pt x="41419" y="129374"/>
                </a:lnTo>
                <a:lnTo>
                  <a:pt x="61270" y="91166"/>
                </a:lnTo>
                <a:lnTo>
                  <a:pt x="91540" y="61030"/>
                </a:lnTo>
                <a:lnTo>
                  <a:pt x="129924" y="41262"/>
                </a:lnTo>
                <a:lnTo>
                  <a:pt x="174117" y="34162"/>
                </a:lnTo>
                <a:lnTo>
                  <a:pt x="275806" y="34162"/>
                </a:lnTo>
                <a:lnTo>
                  <a:pt x="262128" y="23692"/>
                </a:lnTo>
                <a:lnTo>
                  <a:pt x="220408" y="6200"/>
                </a:lnTo>
                <a:lnTo>
                  <a:pt x="174117" y="0"/>
                </a:lnTo>
                <a:close/>
              </a:path>
              <a:path w="349250" h="347979">
                <a:moveTo>
                  <a:pt x="275806" y="34162"/>
                </a:moveTo>
                <a:lnTo>
                  <a:pt x="174117" y="34162"/>
                </a:lnTo>
                <a:lnTo>
                  <a:pt x="218340" y="41262"/>
                </a:lnTo>
                <a:lnTo>
                  <a:pt x="256906" y="61030"/>
                </a:lnTo>
                <a:lnTo>
                  <a:pt x="287420" y="91166"/>
                </a:lnTo>
                <a:lnTo>
                  <a:pt x="307485" y="129374"/>
                </a:lnTo>
                <a:lnTo>
                  <a:pt x="314705" y="173354"/>
                </a:lnTo>
                <a:lnTo>
                  <a:pt x="307485" y="217414"/>
                </a:lnTo>
                <a:lnTo>
                  <a:pt x="287420" y="255811"/>
                </a:lnTo>
                <a:lnTo>
                  <a:pt x="256906" y="286173"/>
                </a:lnTo>
                <a:lnTo>
                  <a:pt x="218340" y="306129"/>
                </a:lnTo>
                <a:lnTo>
                  <a:pt x="174117" y="313308"/>
                </a:lnTo>
                <a:lnTo>
                  <a:pt x="275458" y="313308"/>
                </a:lnTo>
                <a:lnTo>
                  <a:pt x="297560" y="296275"/>
                </a:lnTo>
                <a:lnTo>
                  <a:pt x="324992" y="260999"/>
                </a:lnTo>
                <a:lnTo>
                  <a:pt x="342709" y="219457"/>
                </a:lnTo>
                <a:lnTo>
                  <a:pt x="348996" y="173354"/>
                </a:lnTo>
                <a:lnTo>
                  <a:pt x="342709" y="127308"/>
                </a:lnTo>
                <a:lnTo>
                  <a:pt x="324993" y="85908"/>
                </a:lnTo>
                <a:lnTo>
                  <a:pt x="297561" y="50815"/>
                </a:lnTo>
                <a:lnTo>
                  <a:pt x="275806" y="34162"/>
                </a:lnTo>
                <a:close/>
              </a:path>
              <a:path w="349250" h="347979">
                <a:moveTo>
                  <a:pt x="197231" y="240791"/>
                </a:moveTo>
                <a:lnTo>
                  <a:pt x="151765" y="240791"/>
                </a:lnTo>
                <a:lnTo>
                  <a:pt x="151765" y="276605"/>
                </a:lnTo>
                <a:lnTo>
                  <a:pt x="197231" y="276605"/>
                </a:lnTo>
                <a:lnTo>
                  <a:pt x="197231" y="240791"/>
                </a:lnTo>
                <a:close/>
              </a:path>
              <a:path w="349250" h="347979">
                <a:moveTo>
                  <a:pt x="197231" y="69976"/>
                </a:moveTo>
                <a:lnTo>
                  <a:pt x="151765" y="69976"/>
                </a:lnTo>
                <a:lnTo>
                  <a:pt x="151765" y="216026"/>
                </a:lnTo>
                <a:lnTo>
                  <a:pt x="197231" y="216026"/>
                </a:lnTo>
                <a:lnTo>
                  <a:pt x="197231" y="69976"/>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6274308" y="5530596"/>
            <a:ext cx="349250" cy="347980"/>
          </a:xfrm>
          <a:custGeom>
            <a:rect l="l" t="t" r="r" b="b"/>
            <a:pathLst>
              <a:path w="349250" h="347979">
                <a:moveTo>
                  <a:pt x="174116" y="0"/>
                </a:moveTo>
                <a:lnTo>
                  <a:pt x="127837" y="6197"/>
                </a:lnTo>
                <a:lnTo>
                  <a:pt x="86247" y="23682"/>
                </a:lnTo>
                <a:lnTo>
                  <a:pt x="51006" y="50795"/>
                </a:lnTo>
                <a:lnTo>
                  <a:pt x="23777" y="85876"/>
                </a:lnTo>
                <a:lnTo>
                  <a:pt x="6221" y="127266"/>
                </a:lnTo>
                <a:lnTo>
                  <a:pt x="0" y="173304"/>
                </a:lnTo>
                <a:lnTo>
                  <a:pt x="6221" y="219406"/>
                </a:lnTo>
                <a:lnTo>
                  <a:pt x="23777" y="260955"/>
                </a:lnTo>
                <a:lnTo>
                  <a:pt x="51006" y="296244"/>
                </a:lnTo>
                <a:lnTo>
                  <a:pt x="86247" y="323565"/>
                </a:lnTo>
                <a:lnTo>
                  <a:pt x="127837" y="341210"/>
                </a:lnTo>
                <a:lnTo>
                  <a:pt x="174116" y="347471"/>
                </a:lnTo>
                <a:lnTo>
                  <a:pt x="220408" y="341210"/>
                </a:lnTo>
                <a:lnTo>
                  <a:pt x="262127" y="323565"/>
                </a:lnTo>
                <a:lnTo>
                  <a:pt x="275413" y="313321"/>
                </a:lnTo>
                <a:lnTo>
                  <a:pt x="174116" y="313321"/>
                </a:lnTo>
                <a:lnTo>
                  <a:pt x="129924" y="306136"/>
                </a:lnTo>
                <a:lnTo>
                  <a:pt x="91540" y="286164"/>
                </a:lnTo>
                <a:lnTo>
                  <a:pt x="61270" y="255783"/>
                </a:lnTo>
                <a:lnTo>
                  <a:pt x="41419" y="217370"/>
                </a:lnTo>
                <a:lnTo>
                  <a:pt x="34289" y="173304"/>
                </a:lnTo>
                <a:lnTo>
                  <a:pt x="41419" y="129328"/>
                </a:lnTo>
                <a:lnTo>
                  <a:pt x="61270" y="91133"/>
                </a:lnTo>
                <a:lnTo>
                  <a:pt x="91540" y="61012"/>
                </a:lnTo>
                <a:lnTo>
                  <a:pt x="129924" y="41257"/>
                </a:lnTo>
                <a:lnTo>
                  <a:pt x="174116" y="34162"/>
                </a:lnTo>
                <a:lnTo>
                  <a:pt x="275824" y="34162"/>
                </a:lnTo>
                <a:lnTo>
                  <a:pt x="262128" y="23682"/>
                </a:lnTo>
                <a:lnTo>
                  <a:pt x="220408" y="6197"/>
                </a:lnTo>
                <a:lnTo>
                  <a:pt x="174116" y="0"/>
                </a:lnTo>
                <a:close/>
              </a:path>
              <a:path w="349250" h="347979">
                <a:moveTo>
                  <a:pt x="275824" y="34162"/>
                </a:moveTo>
                <a:lnTo>
                  <a:pt x="174116" y="34162"/>
                </a:lnTo>
                <a:lnTo>
                  <a:pt x="218340" y="41257"/>
                </a:lnTo>
                <a:lnTo>
                  <a:pt x="256906" y="61012"/>
                </a:lnTo>
                <a:lnTo>
                  <a:pt x="287420" y="91133"/>
                </a:lnTo>
                <a:lnTo>
                  <a:pt x="307485" y="129328"/>
                </a:lnTo>
                <a:lnTo>
                  <a:pt x="314706" y="173304"/>
                </a:lnTo>
                <a:lnTo>
                  <a:pt x="307485" y="217370"/>
                </a:lnTo>
                <a:lnTo>
                  <a:pt x="287420" y="255783"/>
                </a:lnTo>
                <a:lnTo>
                  <a:pt x="256906" y="286164"/>
                </a:lnTo>
                <a:lnTo>
                  <a:pt x="218340" y="306136"/>
                </a:lnTo>
                <a:lnTo>
                  <a:pt x="174116" y="313321"/>
                </a:lnTo>
                <a:lnTo>
                  <a:pt x="275413" y="313321"/>
                </a:lnTo>
                <a:lnTo>
                  <a:pt x="297560" y="296244"/>
                </a:lnTo>
                <a:lnTo>
                  <a:pt x="324992" y="260955"/>
                </a:lnTo>
                <a:lnTo>
                  <a:pt x="342709" y="219406"/>
                </a:lnTo>
                <a:lnTo>
                  <a:pt x="348995" y="173304"/>
                </a:lnTo>
                <a:lnTo>
                  <a:pt x="342709" y="127266"/>
                </a:lnTo>
                <a:lnTo>
                  <a:pt x="324992" y="85876"/>
                </a:lnTo>
                <a:lnTo>
                  <a:pt x="297561" y="50795"/>
                </a:lnTo>
                <a:lnTo>
                  <a:pt x="275824" y="34162"/>
                </a:lnTo>
                <a:close/>
              </a:path>
              <a:path w="349250" h="347979">
                <a:moveTo>
                  <a:pt x="197230" y="240753"/>
                </a:moveTo>
                <a:lnTo>
                  <a:pt x="151764" y="240753"/>
                </a:lnTo>
                <a:lnTo>
                  <a:pt x="151764" y="276605"/>
                </a:lnTo>
                <a:lnTo>
                  <a:pt x="197230" y="276605"/>
                </a:lnTo>
                <a:lnTo>
                  <a:pt x="197230" y="240753"/>
                </a:lnTo>
                <a:close/>
              </a:path>
              <a:path w="349250" h="347979">
                <a:moveTo>
                  <a:pt x="197230" y="70002"/>
                </a:moveTo>
                <a:lnTo>
                  <a:pt x="151764" y="70002"/>
                </a:lnTo>
                <a:lnTo>
                  <a:pt x="151764" y="216001"/>
                </a:lnTo>
                <a:lnTo>
                  <a:pt x="197230" y="216001"/>
                </a:lnTo>
                <a:lnTo>
                  <a:pt x="197230" y="70002"/>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9108947" y="3553967"/>
            <a:ext cx="347980" cy="349250"/>
          </a:xfrm>
          <a:custGeom>
            <a:rect l="l" t="t" r="r" b="b"/>
            <a:pathLst>
              <a:path w="347979" h="349250">
                <a:moveTo>
                  <a:pt x="173354" y="0"/>
                </a:moveTo>
                <a:lnTo>
                  <a:pt x="127308" y="6221"/>
                </a:lnTo>
                <a:lnTo>
                  <a:pt x="85908" y="23777"/>
                </a:lnTo>
                <a:lnTo>
                  <a:pt x="50815" y="51006"/>
                </a:lnTo>
                <a:lnTo>
                  <a:pt x="23692" y="86247"/>
                </a:lnTo>
                <a:lnTo>
                  <a:pt x="6200" y="127837"/>
                </a:lnTo>
                <a:lnTo>
                  <a:pt x="0" y="174117"/>
                </a:lnTo>
                <a:lnTo>
                  <a:pt x="6200" y="220408"/>
                </a:lnTo>
                <a:lnTo>
                  <a:pt x="23692" y="262128"/>
                </a:lnTo>
                <a:lnTo>
                  <a:pt x="50815" y="297561"/>
                </a:lnTo>
                <a:lnTo>
                  <a:pt x="85908" y="324993"/>
                </a:lnTo>
                <a:lnTo>
                  <a:pt x="127308" y="342709"/>
                </a:lnTo>
                <a:lnTo>
                  <a:pt x="173354" y="348996"/>
                </a:lnTo>
                <a:lnTo>
                  <a:pt x="219457" y="342709"/>
                </a:lnTo>
                <a:lnTo>
                  <a:pt x="260999" y="324993"/>
                </a:lnTo>
                <a:lnTo>
                  <a:pt x="274227" y="314706"/>
                </a:lnTo>
                <a:lnTo>
                  <a:pt x="173354" y="314706"/>
                </a:lnTo>
                <a:lnTo>
                  <a:pt x="129374" y="307485"/>
                </a:lnTo>
                <a:lnTo>
                  <a:pt x="91166" y="287420"/>
                </a:lnTo>
                <a:lnTo>
                  <a:pt x="61030" y="256906"/>
                </a:lnTo>
                <a:lnTo>
                  <a:pt x="41262" y="218340"/>
                </a:lnTo>
                <a:lnTo>
                  <a:pt x="34162" y="174117"/>
                </a:lnTo>
                <a:lnTo>
                  <a:pt x="41262" y="129924"/>
                </a:lnTo>
                <a:lnTo>
                  <a:pt x="61030" y="91540"/>
                </a:lnTo>
                <a:lnTo>
                  <a:pt x="91166" y="61270"/>
                </a:lnTo>
                <a:lnTo>
                  <a:pt x="129374" y="41419"/>
                </a:lnTo>
                <a:lnTo>
                  <a:pt x="173354" y="34290"/>
                </a:lnTo>
                <a:lnTo>
                  <a:pt x="274618" y="34290"/>
                </a:lnTo>
                <a:lnTo>
                  <a:pt x="260999" y="23777"/>
                </a:lnTo>
                <a:lnTo>
                  <a:pt x="219457" y="6221"/>
                </a:lnTo>
                <a:lnTo>
                  <a:pt x="173354" y="0"/>
                </a:lnTo>
                <a:close/>
              </a:path>
              <a:path w="347979" h="349250">
                <a:moveTo>
                  <a:pt x="274618" y="34290"/>
                </a:moveTo>
                <a:lnTo>
                  <a:pt x="173354" y="34290"/>
                </a:lnTo>
                <a:lnTo>
                  <a:pt x="217414" y="41419"/>
                </a:lnTo>
                <a:lnTo>
                  <a:pt x="255811" y="61270"/>
                </a:lnTo>
                <a:lnTo>
                  <a:pt x="286173" y="91540"/>
                </a:lnTo>
                <a:lnTo>
                  <a:pt x="306129" y="129924"/>
                </a:lnTo>
                <a:lnTo>
                  <a:pt x="313308" y="174117"/>
                </a:lnTo>
                <a:lnTo>
                  <a:pt x="306129" y="218340"/>
                </a:lnTo>
                <a:lnTo>
                  <a:pt x="286173" y="256906"/>
                </a:lnTo>
                <a:lnTo>
                  <a:pt x="255811" y="287420"/>
                </a:lnTo>
                <a:lnTo>
                  <a:pt x="217414" y="307485"/>
                </a:lnTo>
                <a:lnTo>
                  <a:pt x="173354" y="314706"/>
                </a:lnTo>
                <a:lnTo>
                  <a:pt x="274227" y="314706"/>
                </a:lnTo>
                <a:lnTo>
                  <a:pt x="296275" y="297561"/>
                </a:lnTo>
                <a:lnTo>
                  <a:pt x="323581" y="262128"/>
                </a:lnTo>
                <a:lnTo>
                  <a:pt x="341215" y="220408"/>
                </a:lnTo>
                <a:lnTo>
                  <a:pt x="347472" y="174117"/>
                </a:lnTo>
                <a:lnTo>
                  <a:pt x="341215" y="127837"/>
                </a:lnTo>
                <a:lnTo>
                  <a:pt x="323581" y="86247"/>
                </a:lnTo>
                <a:lnTo>
                  <a:pt x="296275" y="51006"/>
                </a:lnTo>
                <a:lnTo>
                  <a:pt x="274618" y="34290"/>
                </a:lnTo>
                <a:close/>
              </a:path>
              <a:path w="347979" h="349250">
                <a:moveTo>
                  <a:pt x="196342" y="241808"/>
                </a:moveTo>
                <a:lnTo>
                  <a:pt x="151129" y="241808"/>
                </a:lnTo>
                <a:lnTo>
                  <a:pt x="151129" y="277876"/>
                </a:lnTo>
                <a:lnTo>
                  <a:pt x="196342" y="277876"/>
                </a:lnTo>
                <a:lnTo>
                  <a:pt x="196342" y="241808"/>
                </a:lnTo>
                <a:close/>
              </a:path>
              <a:path w="347979" h="349250">
                <a:moveTo>
                  <a:pt x="196342" y="70358"/>
                </a:moveTo>
                <a:lnTo>
                  <a:pt x="151129" y="70358"/>
                </a:lnTo>
                <a:lnTo>
                  <a:pt x="151129" y="216916"/>
                </a:lnTo>
                <a:lnTo>
                  <a:pt x="196342" y="216916"/>
                </a:lnTo>
                <a:lnTo>
                  <a:pt x="196342" y="70358"/>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9113519" y="4544567"/>
            <a:ext cx="349250" cy="347980"/>
          </a:xfrm>
          <a:custGeom>
            <a:rect l="l" t="t" r="r" b="b"/>
            <a:pathLst>
              <a:path w="349250" h="347979">
                <a:moveTo>
                  <a:pt x="174116" y="0"/>
                </a:moveTo>
                <a:lnTo>
                  <a:pt x="127837" y="6200"/>
                </a:lnTo>
                <a:lnTo>
                  <a:pt x="86247" y="23692"/>
                </a:lnTo>
                <a:lnTo>
                  <a:pt x="51006" y="50815"/>
                </a:lnTo>
                <a:lnTo>
                  <a:pt x="23777" y="85908"/>
                </a:lnTo>
                <a:lnTo>
                  <a:pt x="6221" y="127308"/>
                </a:lnTo>
                <a:lnTo>
                  <a:pt x="0" y="173354"/>
                </a:lnTo>
                <a:lnTo>
                  <a:pt x="6221" y="219457"/>
                </a:lnTo>
                <a:lnTo>
                  <a:pt x="23777" y="260999"/>
                </a:lnTo>
                <a:lnTo>
                  <a:pt x="51006" y="296275"/>
                </a:lnTo>
                <a:lnTo>
                  <a:pt x="86247" y="323581"/>
                </a:lnTo>
                <a:lnTo>
                  <a:pt x="127837" y="341215"/>
                </a:lnTo>
                <a:lnTo>
                  <a:pt x="174116" y="347471"/>
                </a:lnTo>
                <a:lnTo>
                  <a:pt x="220408" y="341215"/>
                </a:lnTo>
                <a:lnTo>
                  <a:pt x="262127" y="323581"/>
                </a:lnTo>
                <a:lnTo>
                  <a:pt x="275458" y="313308"/>
                </a:lnTo>
                <a:lnTo>
                  <a:pt x="174116" y="313308"/>
                </a:lnTo>
                <a:lnTo>
                  <a:pt x="129924" y="306129"/>
                </a:lnTo>
                <a:lnTo>
                  <a:pt x="91540" y="286173"/>
                </a:lnTo>
                <a:lnTo>
                  <a:pt x="61270" y="255811"/>
                </a:lnTo>
                <a:lnTo>
                  <a:pt x="41419" y="217414"/>
                </a:lnTo>
                <a:lnTo>
                  <a:pt x="34289" y="173354"/>
                </a:lnTo>
                <a:lnTo>
                  <a:pt x="41419" y="129374"/>
                </a:lnTo>
                <a:lnTo>
                  <a:pt x="61270" y="91166"/>
                </a:lnTo>
                <a:lnTo>
                  <a:pt x="91540" y="61030"/>
                </a:lnTo>
                <a:lnTo>
                  <a:pt x="129924" y="41262"/>
                </a:lnTo>
                <a:lnTo>
                  <a:pt x="174116" y="34162"/>
                </a:lnTo>
                <a:lnTo>
                  <a:pt x="275806" y="34162"/>
                </a:lnTo>
                <a:lnTo>
                  <a:pt x="262128" y="23692"/>
                </a:lnTo>
                <a:lnTo>
                  <a:pt x="220408" y="6200"/>
                </a:lnTo>
                <a:lnTo>
                  <a:pt x="174116" y="0"/>
                </a:lnTo>
                <a:close/>
              </a:path>
              <a:path w="349250" h="347979">
                <a:moveTo>
                  <a:pt x="275806" y="34162"/>
                </a:moveTo>
                <a:lnTo>
                  <a:pt x="174116" y="34162"/>
                </a:lnTo>
                <a:lnTo>
                  <a:pt x="218340" y="41262"/>
                </a:lnTo>
                <a:lnTo>
                  <a:pt x="256906" y="61030"/>
                </a:lnTo>
                <a:lnTo>
                  <a:pt x="287420" y="91166"/>
                </a:lnTo>
                <a:lnTo>
                  <a:pt x="307485" y="129374"/>
                </a:lnTo>
                <a:lnTo>
                  <a:pt x="314705" y="173354"/>
                </a:lnTo>
                <a:lnTo>
                  <a:pt x="307485" y="217414"/>
                </a:lnTo>
                <a:lnTo>
                  <a:pt x="287420" y="255811"/>
                </a:lnTo>
                <a:lnTo>
                  <a:pt x="256906" y="286173"/>
                </a:lnTo>
                <a:lnTo>
                  <a:pt x="218340" y="306129"/>
                </a:lnTo>
                <a:lnTo>
                  <a:pt x="174116" y="313308"/>
                </a:lnTo>
                <a:lnTo>
                  <a:pt x="275458" y="313308"/>
                </a:lnTo>
                <a:lnTo>
                  <a:pt x="297560" y="296275"/>
                </a:lnTo>
                <a:lnTo>
                  <a:pt x="324992" y="260999"/>
                </a:lnTo>
                <a:lnTo>
                  <a:pt x="342709" y="219457"/>
                </a:lnTo>
                <a:lnTo>
                  <a:pt x="348996" y="173354"/>
                </a:lnTo>
                <a:lnTo>
                  <a:pt x="342709" y="127308"/>
                </a:lnTo>
                <a:lnTo>
                  <a:pt x="324993" y="85908"/>
                </a:lnTo>
                <a:lnTo>
                  <a:pt x="297561" y="50815"/>
                </a:lnTo>
                <a:lnTo>
                  <a:pt x="275806" y="34162"/>
                </a:lnTo>
                <a:close/>
              </a:path>
              <a:path w="349250" h="347979">
                <a:moveTo>
                  <a:pt x="197230" y="240791"/>
                </a:moveTo>
                <a:lnTo>
                  <a:pt x="151764" y="240791"/>
                </a:lnTo>
                <a:lnTo>
                  <a:pt x="151764" y="276605"/>
                </a:lnTo>
                <a:lnTo>
                  <a:pt x="197230" y="276605"/>
                </a:lnTo>
                <a:lnTo>
                  <a:pt x="197230" y="240791"/>
                </a:lnTo>
                <a:close/>
              </a:path>
              <a:path w="349250" h="347979">
                <a:moveTo>
                  <a:pt x="197230" y="69976"/>
                </a:moveTo>
                <a:lnTo>
                  <a:pt x="151764" y="69976"/>
                </a:lnTo>
                <a:lnTo>
                  <a:pt x="151764" y="216026"/>
                </a:lnTo>
                <a:lnTo>
                  <a:pt x="197230" y="216026"/>
                </a:lnTo>
                <a:lnTo>
                  <a:pt x="197230" y="69976"/>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9107423" y="5530596"/>
            <a:ext cx="349250" cy="347980"/>
          </a:xfrm>
          <a:custGeom>
            <a:rect l="l" t="t" r="r" b="b"/>
            <a:pathLst>
              <a:path w="349250" h="347979">
                <a:moveTo>
                  <a:pt x="174117" y="0"/>
                </a:moveTo>
                <a:lnTo>
                  <a:pt x="127837" y="6197"/>
                </a:lnTo>
                <a:lnTo>
                  <a:pt x="86247" y="23682"/>
                </a:lnTo>
                <a:lnTo>
                  <a:pt x="51006" y="50795"/>
                </a:lnTo>
                <a:lnTo>
                  <a:pt x="23777" y="85876"/>
                </a:lnTo>
                <a:lnTo>
                  <a:pt x="6221" y="127266"/>
                </a:lnTo>
                <a:lnTo>
                  <a:pt x="0" y="173304"/>
                </a:lnTo>
                <a:lnTo>
                  <a:pt x="6221" y="219406"/>
                </a:lnTo>
                <a:lnTo>
                  <a:pt x="23777" y="260955"/>
                </a:lnTo>
                <a:lnTo>
                  <a:pt x="51006" y="296244"/>
                </a:lnTo>
                <a:lnTo>
                  <a:pt x="86247" y="323565"/>
                </a:lnTo>
                <a:lnTo>
                  <a:pt x="127837" y="341210"/>
                </a:lnTo>
                <a:lnTo>
                  <a:pt x="174117" y="347471"/>
                </a:lnTo>
                <a:lnTo>
                  <a:pt x="220408" y="341210"/>
                </a:lnTo>
                <a:lnTo>
                  <a:pt x="262127" y="323565"/>
                </a:lnTo>
                <a:lnTo>
                  <a:pt x="275413" y="313321"/>
                </a:lnTo>
                <a:lnTo>
                  <a:pt x="174117" y="313321"/>
                </a:lnTo>
                <a:lnTo>
                  <a:pt x="129924" y="306136"/>
                </a:lnTo>
                <a:lnTo>
                  <a:pt x="91540" y="286164"/>
                </a:lnTo>
                <a:lnTo>
                  <a:pt x="61270" y="255783"/>
                </a:lnTo>
                <a:lnTo>
                  <a:pt x="41419" y="217370"/>
                </a:lnTo>
                <a:lnTo>
                  <a:pt x="34290" y="173304"/>
                </a:lnTo>
                <a:lnTo>
                  <a:pt x="41419" y="129328"/>
                </a:lnTo>
                <a:lnTo>
                  <a:pt x="61270" y="91133"/>
                </a:lnTo>
                <a:lnTo>
                  <a:pt x="91540" y="61012"/>
                </a:lnTo>
                <a:lnTo>
                  <a:pt x="129924" y="41257"/>
                </a:lnTo>
                <a:lnTo>
                  <a:pt x="174117" y="34162"/>
                </a:lnTo>
                <a:lnTo>
                  <a:pt x="275824" y="34162"/>
                </a:lnTo>
                <a:lnTo>
                  <a:pt x="262128" y="23682"/>
                </a:lnTo>
                <a:lnTo>
                  <a:pt x="220408" y="6197"/>
                </a:lnTo>
                <a:lnTo>
                  <a:pt x="174117" y="0"/>
                </a:lnTo>
                <a:close/>
              </a:path>
              <a:path w="349250" h="347979">
                <a:moveTo>
                  <a:pt x="275824" y="34162"/>
                </a:moveTo>
                <a:lnTo>
                  <a:pt x="174117" y="34162"/>
                </a:lnTo>
                <a:lnTo>
                  <a:pt x="218340" y="41257"/>
                </a:lnTo>
                <a:lnTo>
                  <a:pt x="256906" y="61012"/>
                </a:lnTo>
                <a:lnTo>
                  <a:pt x="287420" y="91133"/>
                </a:lnTo>
                <a:lnTo>
                  <a:pt x="307485" y="129328"/>
                </a:lnTo>
                <a:lnTo>
                  <a:pt x="314705" y="173304"/>
                </a:lnTo>
                <a:lnTo>
                  <a:pt x="307485" y="217370"/>
                </a:lnTo>
                <a:lnTo>
                  <a:pt x="287420" y="255783"/>
                </a:lnTo>
                <a:lnTo>
                  <a:pt x="256906" y="286164"/>
                </a:lnTo>
                <a:lnTo>
                  <a:pt x="218340" y="306136"/>
                </a:lnTo>
                <a:lnTo>
                  <a:pt x="174117" y="313321"/>
                </a:lnTo>
                <a:lnTo>
                  <a:pt x="275413" y="313321"/>
                </a:lnTo>
                <a:lnTo>
                  <a:pt x="297560" y="296244"/>
                </a:lnTo>
                <a:lnTo>
                  <a:pt x="324992" y="260955"/>
                </a:lnTo>
                <a:lnTo>
                  <a:pt x="342709" y="219406"/>
                </a:lnTo>
                <a:lnTo>
                  <a:pt x="348996" y="173304"/>
                </a:lnTo>
                <a:lnTo>
                  <a:pt x="342709" y="127266"/>
                </a:lnTo>
                <a:lnTo>
                  <a:pt x="324993" y="85876"/>
                </a:lnTo>
                <a:lnTo>
                  <a:pt x="297561" y="50795"/>
                </a:lnTo>
                <a:lnTo>
                  <a:pt x="275824" y="34162"/>
                </a:lnTo>
                <a:close/>
              </a:path>
              <a:path w="349250" h="347979">
                <a:moveTo>
                  <a:pt x="197230" y="240753"/>
                </a:moveTo>
                <a:lnTo>
                  <a:pt x="151765" y="240753"/>
                </a:lnTo>
                <a:lnTo>
                  <a:pt x="151765" y="276605"/>
                </a:lnTo>
                <a:lnTo>
                  <a:pt x="197230" y="276605"/>
                </a:lnTo>
                <a:lnTo>
                  <a:pt x="197230" y="240753"/>
                </a:lnTo>
                <a:close/>
              </a:path>
              <a:path w="349250" h="347979">
                <a:moveTo>
                  <a:pt x="197230" y="70002"/>
                </a:moveTo>
                <a:lnTo>
                  <a:pt x="151765" y="70002"/>
                </a:lnTo>
                <a:lnTo>
                  <a:pt x="151765" y="216001"/>
                </a:lnTo>
                <a:lnTo>
                  <a:pt x="197230" y="216001"/>
                </a:lnTo>
                <a:lnTo>
                  <a:pt x="197230" y="70002"/>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2823986" y="4520714"/>
            <a:ext cx="614045" cy="655955"/>
          </a:xfrm>
          <a:custGeom>
            <a:rect l="l" t="t" r="r" b="b"/>
            <a:pathLst>
              <a:path w="614045" h="655954">
                <a:moveTo>
                  <a:pt x="261492" y="0"/>
                </a:moveTo>
                <a:lnTo>
                  <a:pt x="216394" y="1837"/>
                </a:lnTo>
                <a:lnTo>
                  <a:pt x="171501" y="9445"/>
                </a:lnTo>
                <a:lnTo>
                  <a:pt x="127366" y="22964"/>
                </a:lnTo>
                <a:lnTo>
                  <a:pt x="93787" y="55393"/>
                </a:lnTo>
                <a:lnTo>
                  <a:pt x="65115" y="91287"/>
                </a:lnTo>
                <a:lnTo>
                  <a:pt x="41483" y="130097"/>
                </a:lnTo>
                <a:lnTo>
                  <a:pt x="23022" y="171277"/>
                </a:lnTo>
                <a:lnTo>
                  <a:pt x="9866" y="214279"/>
                </a:lnTo>
                <a:lnTo>
                  <a:pt x="2147" y="258556"/>
                </a:lnTo>
                <a:lnTo>
                  <a:pt x="0" y="303561"/>
                </a:lnTo>
                <a:lnTo>
                  <a:pt x="3555" y="348746"/>
                </a:lnTo>
                <a:lnTo>
                  <a:pt x="12946" y="393564"/>
                </a:lnTo>
                <a:lnTo>
                  <a:pt x="28307" y="437468"/>
                </a:lnTo>
                <a:lnTo>
                  <a:pt x="49769" y="479910"/>
                </a:lnTo>
                <a:lnTo>
                  <a:pt x="76845" y="519564"/>
                </a:lnTo>
                <a:lnTo>
                  <a:pt x="108052" y="554417"/>
                </a:lnTo>
                <a:lnTo>
                  <a:pt x="142862" y="584347"/>
                </a:lnTo>
                <a:lnTo>
                  <a:pt x="180744" y="609233"/>
                </a:lnTo>
                <a:lnTo>
                  <a:pt x="221171" y="628951"/>
                </a:lnTo>
                <a:lnTo>
                  <a:pt x="263614" y="643381"/>
                </a:lnTo>
                <a:lnTo>
                  <a:pt x="307542" y="652400"/>
                </a:lnTo>
                <a:lnTo>
                  <a:pt x="352427" y="655886"/>
                </a:lnTo>
                <a:lnTo>
                  <a:pt x="397741" y="653718"/>
                </a:lnTo>
                <a:lnTo>
                  <a:pt x="442954" y="645773"/>
                </a:lnTo>
                <a:lnTo>
                  <a:pt x="487538" y="631929"/>
                </a:lnTo>
                <a:lnTo>
                  <a:pt x="520668" y="599796"/>
                </a:lnTo>
                <a:lnTo>
                  <a:pt x="549020" y="564222"/>
                </a:lnTo>
                <a:lnTo>
                  <a:pt x="572436" y="525733"/>
                </a:lnTo>
                <a:lnTo>
                  <a:pt x="590762" y="484858"/>
                </a:lnTo>
                <a:lnTo>
                  <a:pt x="603840" y="442122"/>
                </a:lnTo>
                <a:lnTo>
                  <a:pt x="611514" y="398051"/>
                </a:lnTo>
                <a:lnTo>
                  <a:pt x="613628" y="353174"/>
                </a:lnTo>
                <a:lnTo>
                  <a:pt x="610026" y="308016"/>
                </a:lnTo>
                <a:lnTo>
                  <a:pt x="600550" y="263104"/>
                </a:lnTo>
                <a:lnTo>
                  <a:pt x="585046" y="218966"/>
                </a:lnTo>
                <a:lnTo>
                  <a:pt x="563357" y="176126"/>
                </a:lnTo>
                <a:lnTo>
                  <a:pt x="536508" y="136872"/>
                </a:lnTo>
                <a:lnTo>
                  <a:pt x="505444" y="102262"/>
                </a:lnTo>
                <a:lnTo>
                  <a:pt x="470719" y="72435"/>
                </a:lnTo>
                <a:lnTo>
                  <a:pt x="432883" y="47534"/>
                </a:lnTo>
                <a:lnTo>
                  <a:pt x="392490" y="27699"/>
                </a:lnTo>
                <a:lnTo>
                  <a:pt x="350092" y="13071"/>
                </a:lnTo>
                <a:lnTo>
                  <a:pt x="306242" y="3791"/>
                </a:lnTo>
                <a:lnTo>
                  <a:pt x="261492" y="0"/>
                </a:lnTo>
                <a:close/>
              </a:path>
            </a:pathLst>
          </a:custGeom>
          <a:solidFill>
            <a:srgbClr val="F77A5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2921555" y="4552441"/>
            <a:ext cx="419100" cy="591820"/>
          </a:xfrm>
          <a:custGeom>
            <a:rect l="l" t="t" r="r" b="b"/>
            <a:pathLst>
              <a:path w="419100" h="591820">
                <a:moveTo>
                  <a:pt x="35004" y="0"/>
                </a:moveTo>
                <a:lnTo>
                  <a:pt x="17502" y="43488"/>
                </a:lnTo>
                <a:lnTo>
                  <a:pt x="5810" y="89519"/>
                </a:lnTo>
                <a:lnTo>
                  <a:pt x="0" y="137454"/>
                </a:lnTo>
                <a:lnTo>
                  <a:pt x="142" y="186658"/>
                </a:lnTo>
                <a:lnTo>
                  <a:pt x="6310" y="236492"/>
                </a:lnTo>
                <a:lnTo>
                  <a:pt x="18573" y="286321"/>
                </a:lnTo>
                <a:lnTo>
                  <a:pt x="37004" y="335507"/>
                </a:lnTo>
                <a:lnTo>
                  <a:pt x="61674" y="383412"/>
                </a:lnTo>
                <a:lnTo>
                  <a:pt x="92043" y="428626"/>
                </a:lnTo>
                <a:lnTo>
                  <a:pt x="126390" y="468709"/>
                </a:lnTo>
                <a:lnTo>
                  <a:pt x="164158" y="503481"/>
                </a:lnTo>
                <a:lnTo>
                  <a:pt x="204787" y="532764"/>
                </a:lnTo>
                <a:lnTo>
                  <a:pt x="247720" y="556381"/>
                </a:lnTo>
                <a:lnTo>
                  <a:pt x="292399" y="574151"/>
                </a:lnTo>
                <a:lnTo>
                  <a:pt x="338266" y="585896"/>
                </a:lnTo>
                <a:lnTo>
                  <a:pt x="384762" y="591438"/>
                </a:lnTo>
                <a:lnTo>
                  <a:pt x="401682" y="548400"/>
                </a:lnTo>
                <a:lnTo>
                  <a:pt x="413017" y="502830"/>
                </a:lnTo>
                <a:lnTo>
                  <a:pt x="418634" y="455317"/>
                </a:lnTo>
                <a:lnTo>
                  <a:pt x="418401" y="406447"/>
                </a:lnTo>
                <a:lnTo>
                  <a:pt x="412185" y="356810"/>
                </a:lnTo>
                <a:lnTo>
                  <a:pt x="399853" y="306992"/>
                </a:lnTo>
                <a:lnTo>
                  <a:pt x="381274" y="257583"/>
                </a:lnTo>
                <a:lnTo>
                  <a:pt x="356314" y="209168"/>
                </a:lnTo>
                <a:lnTo>
                  <a:pt x="326198" y="164463"/>
                </a:lnTo>
                <a:lnTo>
                  <a:pt x="291982" y="124604"/>
                </a:lnTo>
                <a:lnTo>
                  <a:pt x="254281" y="89821"/>
                </a:lnTo>
                <a:lnTo>
                  <a:pt x="213709" y="60340"/>
                </a:lnTo>
                <a:lnTo>
                  <a:pt x="170880" y="36390"/>
                </a:lnTo>
                <a:lnTo>
                  <a:pt x="126410" y="18198"/>
                </a:lnTo>
                <a:lnTo>
                  <a:pt x="80913" y="5992"/>
                </a:lnTo>
                <a:lnTo>
                  <a:pt x="35004"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2941458" y="4625516"/>
            <a:ext cx="421640" cy="422275"/>
          </a:xfrm>
          <a:custGeom>
            <a:rect l="l" t="t" r="r" b="b"/>
            <a:pathLst>
              <a:path w="421639" h="422275">
                <a:moveTo>
                  <a:pt x="193801" y="0"/>
                </a:moveTo>
                <a:lnTo>
                  <a:pt x="147410" y="8923"/>
                </a:lnTo>
                <a:lnTo>
                  <a:pt x="102858" y="28779"/>
                </a:lnTo>
                <a:lnTo>
                  <a:pt x="64047" y="58263"/>
                </a:lnTo>
                <a:lnTo>
                  <a:pt x="33910" y="94610"/>
                </a:lnTo>
                <a:lnTo>
                  <a:pt x="12891" y="136088"/>
                </a:lnTo>
                <a:lnTo>
                  <a:pt x="1439" y="180960"/>
                </a:lnTo>
                <a:lnTo>
                  <a:pt x="0" y="227492"/>
                </a:lnTo>
                <a:lnTo>
                  <a:pt x="9019" y="273948"/>
                </a:lnTo>
                <a:lnTo>
                  <a:pt x="28944" y="318593"/>
                </a:lnTo>
                <a:lnTo>
                  <a:pt x="58474" y="357567"/>
                </a:lnTo>
                <a:lnTo>
                  <a:pt x="94850" y="387863"/>
                </a:lnTo>
                <a:lnTo>
                  <a:pt x="136336" y="409030"/>
                </a:lnTo>
                <a:lnTo>
                  <a:pt x="181195" y="420618"/>
                </a:lnTo>
                <a:lnTo>
                  <a:pt x="227688" y="422176"/>
                </a:lnTo>
                <a:lnTo>
                  <a:pt x="274080" y="413252"/>
                </a:lnTo>
                <a:lnTo>
                  <a:pt x="318631" y="393396"/>
                </a:lnTo>
                <a:lnTo>
                  <a:pt x="357442" y="363953"/>
                </a:lnTo>
                <a:lnTo>
                  <a:pt x="387580" y="327621"/>
                </a:lnTo>
                <a:lnTo>
                  <a:pt x="408598" y="286141"/>
                </a:lnTo>
                <a:lnTo>
                  <a:pt x="420051" y="241255"/>
                </a:lnTo>
                <a:lnTo>
                  <a:pt x="421490" y="194706"/>
                </a:lnTo>
                <a:lnTo>
                  <a:pt x="412471" y="148234"/>
                </a:lnTo>
                <a:lnTo>
                  <a:pt x="392545" y="103582"/>
                </a:lnTo>
                <a:lnTo>
                  <a:pt x="363016" y="64609"/>
                </a:lnTo>
                <a:lnTo>
                  <a:pt x="326639" y="34313"/>
                </a:lnTo>
                <a:lnTo>
                  <a:pt x="285153" y="13145"/>
                </a:lnTo>
                <a:lnTo>
                  <a:pt x="240295" y="1557"/>
                </a:lnTo>
                <a:lnTo>
                  <a:pt x="193801" y="0"/>
                </a:lnTo>
                <a:close/>
              </a:path>
            </a:pathLst>
          </a:custGeom>
          <a:solidFill>
            <a:srgbClr val="92DEEB"/>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3041876" y="4639843"/>
            <a:ext cx="218241" cy="305129"/>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37</a:t>
            </a:r>
          </a:p>
        </p:txBody>
      </p:sp>
      <p:sp>
        <p:nvSpPr>
          <p:cNvPr id="36" name="object 36"/>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5313680" cy="514350"/>
          </a:xfrm>
          <a:prstGeom prst="rect">
            <a:avLst/>
          </a:prstGeom>
        </p:spPr>
        <p:txBody>
          <a:bodyPr vert="horz" wrap="square" lIns="0" tIns="13335" rIns="0" bIns="0" rtlCol="0">
            <a:spAutoFit/>
          </a:bodyPr>
          <a:lstStyle/>
          <a:p>
            <a:pPr marL="12700">
              <a:lnSpc>
                <a:spcPct val="100000"/>
              </a:lnSpc>
              <a:spcBef>
                <a:spcPts val="105"/>
              </a:spcBef>
            </a:pPr>
            <a:r>
              <a:rPr/>
              <a:t>视力问题会产生哪些不</a:t>
            </a:r>
            <a:r>
              <a:rPr spc="-15"/>
              <a:t>良</a:t>
            </a:r>
            <a:r>
              <a:rPr/>
              <a:t>影响</a:t>
            </a:r>
          </a:p>
        </p:txBody>
      </p:sp>
      <p:sp>
        <p:nvSpPr>
          <p:cNvPr id="4" name="object 4"/>
          <p:cNvSpPr txBox="1"/>
          <p:nvPr/>
        </p:nvSpPr>
        <p:spPr>
          <a:xfrm>
            <a:off x="532282" y="6369507"/>
            <a:ext cx="1859280"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来源：研究院</a:t>
            </a:r>
            <a:r>
              <a:rPr sz="800" spc="-15">
                <a:solidFill>
                  <a:srgbClr val="7E7E7E"/>
                </a:solidFill>
                <a:latin typeface="微软雅黑"/>
                <a:cs typeface="微软雅黑"/>
              </a:rPr>
              <a:t>自</a:t>
            </a:r>
            <a:r>
              <a:rPr sz="800">
                <a:solidFill>
                  <a:srgbClr val="7E7E7E"/>
                </a:solidFill>
                <a:latin typeface="微软雅黑"/>
                <a:cs typeface="微软雅黑"/>
              </a:rPr>
              <a:t>主研</a:t>
            </a:r>
            <a:r>
              <a:rPr sz="800" spc="-15">
                <a:solidFill>
                  <a:srgbClr val="7E7E7E"/>
                </a:solidFill>
                <a:latin typeface="微软雅黑"/>
                <a:cs typeface="微软雅黑"/>
              </a:rPr>
              <a:t>究</a:t>
            </a:r>
            <a:r>
              <a:rPr sz="800">
                <a:solidFill>
                  <a:srgbClr val="7E7E7E"/>
                </a:solidFill>
                <a:latin typeface="微软雅黑"/>
                <a:cs typeface="微软雅黑"/>
              </a:rPr>
              <a:t>并整</a:t>
            </a:r>
            <a:r>
              <a:rPr sz="800" spc="-15">
                <a:solidFill>
                  <a:srgbClr val="7E7E7E"/>
                </a:solidFill>
                <a:latin typeface="微软雅黑"/>
                <a:cs typeface="微软雅黑"/>
              </a:rPr>
              <a:t>理</a:t>
            </a:r>
            <a:r>
              <a:rPr sz="800">
                <a:solidFill>
                  <a:srgbClr val="7E7E7E"/>
                </a:solidFill>
                <a:latin typeface="微软雅黑"/>
                <a:cs typeface="微软雅黑"/>
              </a:rPr>
              <a:t>。</a:t>
            </a:r>
            <a:endParaRPr sz="800">
              <a:latin typeface="微软雅黑"/>
              <a:cs typeface="微软雅黑"/>
            </a:endParaRPr>
          </a:p>
        </p:txBody>
      </p:sp>
      <p:sp>
        <p:nvSpPr>
          <p:cNvPr id="5" name="object 5"/>
          <p:cNvSpPr txBox="1"/>
          <p:nvPr/>
        </p:nvSpPr>
        <p:spPr>
          <a:xfrm>
            <a:off x="2544826" y="4371848"/>
            <a:ext cx="2777490" cy="16719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2085" marR="5080" indent="-172720" algn="just">
              <a:lnSpc>
                <a:spcPct val="150000"/>
              </a:lnSpc>
              <a:spcBef>
                <a:spcPts val="100"/>
              </a:spcBef>
              <a:buFont typeface="Arial"/>
              <a:buChar char="•"/>
              <a:tabLst>
                <a:tab pos="172720"/>
              </a:tabLst>
            </a:pPr>
            <a:r>
              <a:rPr sz="1200">
                <a:solidFill>
                  <a:srgbClr val="585858"/>
                </a:solidFill>
                <a:latin typeface="微软雅黑"/>
                <a:cs typeface="微软雅黑"/>
              </a:rPr>
              <a:t>高考填报志愿时，很多专业</a:t>
            </a:r>
            <a:r>
              <a:rPr sz="1200">
                <a:solidFill>
                  <a:srgbClr val="FFCF00"/>
                </a:solidFill>
                <a:latin typeface="微软雅黑"/>
                <a:cs typeface="微软雅黑"/>
              </a:rPr>
              <a:t>对视力水平 具有严格的限制要求</a:t>
            </a:r>
            <a:r>
              <a:rPr sz="1200">
                <a:solidFill>
                  <a:srgbClr val="585858"/>
                </a:solidFill>
                <a:latin typeface="微软雅黑"/>
                <a:cs typeface="微软雅黑"/>
              </a:rPr>
              <a:t>，比如飞行技术、 </a:t>
            </a:r>
            <a:r>
              <a:rPr sz="1200" spc="-5">
                <a:solidFill>
                  <a:srgbClr val="585858"/>
                </a:solidFill>
                <a:latin typeface="微软雅黑"/>
                <a:cs typeface="微软雅黑"/>
              </a:rPr>
              <a:t>航海技术、刑事科学技术等。如果中学 </a:t>
            </a:r>
            <a:r>
              <a:rPr sz="1200">
                <a:solidFill>
                  <a:srgbClr val="585858"/>
                </a:solidFill>
                <a:latin typeface="微软雅黑"/>
                <a:cs typeface="微软雅黑"/>
              </a:rPr>
              <a:t>阶段的儿童患有近视，即便对以上专业 抱有浓厚兴趣，也无法报考，从而</a:t>
            </a:r>
            <a:r>
              <a:rPr sz="1200">
                <a:solidFill>
                  <a:srgbClr val="FFCF00"/>
                </a:solidFill>
                <a:latin typeface="微软雅黑"/>
                <a:cs typeface="微软雅黑"/>
              </a:rPr>
              <a:t>对未 来的职业选择和个人发展造成极大影响</a:t>
            </a:r>
            <a:endParaRPr sz="1200">
              <a:latin typeface="微软雅黑"/>
              <a:cs typeface="微软雅黑"/>
            </a:endParaRPr>
          </a:p>
        </p:txBody>
      </p:sp>
      <p:sp>
        <p:nvSpPr>
          <p:cNvPr id="6" name="object 6"/>
          <p:cNvSpPr/>
          <p:nvPr/>
        </p:nvSpPr>
        <p:spPr>
          <a:xfrm>
            <a:off x="6139434" y="1925573"/>
            <a:ext cx="5213985" cy="2106295"/>
          </a:xfrm>
          <a:custGeom>
            <a:rect l="l" t="t" r="r" b="b"/>
            <a:pathLst>
              <a:path w="5213984" h="2106295">
                <a:moveTo>
                  <a:pt x="0" y="30479"/>
                </a:moveTo>
                <a:lnTo>
                  <a:pt x="2387" y="18591"/>
                </a:lnTo>
                <a:lnTo>
                  <a:pt x="8905" y="8905"/>
                </a:lnTo>
                <a:lnTo>
                  <a:pt x="18591" y="2387"/>
                </a:lnTo>
                <a:lnTo>
                  <a:pt x="30479" y="0"/>
                </a:lnTo>
                <a:lnTo>
                  <a:pt x="5183123" y="0"/>
                </a:lnTo>
                <a:lnTo>
                  <a:pt x="5195012" y="2387"/>
                </a:lnTo>
                <a:lnTo>
                  <a:pt x="5204698" y="8905"/>
                </a:lnTo>
                <a:lnTo>
                  <a:pt x="5211216" y="18591"/>
                </a:lnTo>
                <a:lnTo>
                  <a:pt x="5213604" y="30479"/>
                </a:lnTo>
                <a:lnTo>
                  <a:pt x="5213604" y="2075688"/>
                </a:lnTo>
                <a:lnTo>
                  <a:pt x="5211216" y="2087576"/>
                </a:lnTo>
                <a:lnTo>
                  <a:pt x="5204698" y="2097262"/>
                </a:lnTo>
                <a:lnTo>
                  <a:pt x="5195012" y="2103780"/>
                </a:lnTo>
                <a:lnTo>
                  <a:pt x="5183123" y="2106168"/>
                </a:lnTo>
                <a:lnTo>
                  <a:pt x="30479" y="2106168"/>
                </a:lnTo>
                <a:lnTo>
                  <a:pt x="18591" y="2103780"/>
                </a:lnTo>
                <a:lnTo>
                  <a:pt x="8905" y="2097262"/>
                </a:lnTo>
                <a:lnTo>
                  <a:pt x="2387" y="2087576"/>
                </a:lnTo>
                <a:lnTo>
                  <a:pt x="0" y="2075688"/>
                </a:lnTo>
                <a:lnTo>
                  <a:pt x="0" y="30479"/>
                </a:lnTo>
                <a:close/>
              </a:path>
            </a:pathLst>
          </a:custGeom>
          <a:ln w="19812">
            <a:solidFill>
              <a:srgbClr val="8AC53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840486" y="1925573"/>
            <a:ext cx="5213985" cy="2106295"/>
          </a:xfrm>
          <a:custGeom>
            <a:rect l="l" t="t" r="r" b="b"/>
            <a:pathLst>
              <a:path w="5213985" h="2106295">
                <a:moveTo>
                  <a:pt x="0" y="30479"/>
                </a:moveTo>
                <a:lnTo>
                  <a:pt x="2391" y="18591"/>
                </a:lnTo>
                <a:lnTo>
                  <a:pt x="8913" y="8905"/>
                </a:lnTo>
                <a:lnTo>
                  <a:pt x="18586" y="2387"/>
                </a:lnTo>
                <a:lnTo>
                  <a:pt x="30429" y="0"/>
                </a:lnTo>
                <a:lnTo>
                  <a:pt x="5183124" y="0"/>
                </a:lnTo>
                <a:lnTo>
                  <a:pt x="5195012" y="2387"/>
                </a:lnTo>
                <a:lnTo>
                  <a:pt x="5204698" y="8905"/>
                </a:lnTo>
                <a:lnTo>
                  <a:pt x="5211216" y="18591"/>
                </a:lnTo>
                <a:lnTo>
                  <a:pt x="5213604" y="30479"/>
                </a:lnTo>
                <a:lnTo>
                  <a:pt x="5213604" y="2075688"/>
                </a:lnTo>
                <a:lnTo>
                  <a:pt x="5211216" y="2087576"/>
                </a:lnTo>
                <a:lnTo>
                  <a:pt x="5204698" y="2097262"/>
                </a:lnTo>
                <a:lnTo>
                  <a:pt x="5195012" y="2103780"/>
                </a:lnTo>
                <a:lnTo>
                  <a:pt x="5183124" y="2106168"/>
                </a:lnTo>
                <a:lnTo>
                  <a:pt x="30429" y="2106168"/>
                </a:lnTo>
                <a:lnTo>
                  <a:pt x="18586" y="2103780"/>
                </a:lnTo>
                <a:lnTo>
                  <a:pt x="8913" y="2097262"/>
                </a:lnTo>
                <a:lnTo>
                  <a:pt x="2391" y="2087576"/>
                </a:lnTo>
                <a:lnTo>
                  <a:pt x="0" y="2075688"/>
                </a:lnTo>
                <a:lnTo>
                  <a:pt x="0" y="30479"/>
                </a:lnTo>
                <a:close/>
              </a:path>
            </a:pathLst>
          </a:custGeom>
          <a:ln w="19812">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6139434" y="4109465"/>
            <a:ext cx="5213985" cy="2106295"/>
          </a:xfrm>
          <a:custGeom>
            <a:rect l="l" t="t" r="r" b="b"/>
            <a:pathLst>
              <a:path w="5213984" h="2106295">
                <a:moveTo>
                  <a:pt x="0" y="30479"/>
                </a:moveTo>
                <a:lnTo>
                  <a:pt x="2387" y="18591"/>
                </a:lnTo>
                <a:lnTo>
                  <a:pt x="8905" y="8905"/>
                </a:lnTo>
                <a:lnTo>
                  <a:pt x="18591" y="2387"/>
                </a:lnTo>
                <a:lnTo>
                  <a:pt x="30479" y="0"/>
                </a:lnTo>
                <a:lnTo>
                  <a:pt x="5183123" y="0"/>
                </a:lnTo>
                <a:lnTo>
                  <a:pt x="5195012" y="2387"/>
                </a:lnTo>
                <a:lnTo>
                  <a:pt x="5204698" y="8905"/>
                </a:lnTo>
                <a:lnTo>
                  <a:pt x="5211216" y="18591"/>
                </a:lnTo>
                <a:lnTo>
                  <a:pt x="5213604" y="30479"/>
                </a:lnTo>
                <a:lnTo>
                  <a:pt x="5213604" y="2075726"/>
                </a:lnTo>
                <a:lnTo>
                  <a:pt x="5211216" y="2087576"/>
                </a:lnTo>
                <a:lnTo>
                  <a:pt x="5204698" y="2097252"/>
                </a:lnTo>
                <a:lnTo>
                  <a:pt x="5195012" y="2103776"/>
                </a:lnTo>
                <a:lnTo>
                  <a:pt x="5183123" y="2106167"/>
                </a:lnTo>
                <a:lnTo>
                  <a:pt x="30479" y="2106167"/>
                </a:lnTo>
                <a:lnTo>
                  <a:pt x="18591" y="2103776"/>
                </a:lnTo>
                <a:lnTo>
                  <a:pt x="8905" y="2097252"/>
                </a:lnTo>
                <a:lnTo>
                  <a:pt x="2387" y="2087576"/>
                </a:lnTo>
                <a:lnTo>
                  <a:pt x="0" y="2075726"/>
                </a:lnTo>
                <a:lnTo>
                  <a:pt x="0" y="30479"/>
                </a:lnTo>
                <a:close/>
              </a:path>
            </a:pathLst>
          </a:custGeom>
          <a:ln w="19812">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840486" y="4109465"/>
            <a:ext cx="5213985" cy="2106295"/>
          </a:xfrm>
          <a:custGeom>
            <a:rect l="l" t="t" r="r" b="b"/>
            <a:pathLst>
              <a:path w="5213985" h="2106295">
                <a:moveTo>
                  <a:pt x="0" y="30479"/>
                </a:moveTo>
                <a:lnTo>
                  <a:pt x="2391" y="18591"/>
                </a:lnTo>
                <a:lnTo>
                  <a:pt x="8913" y="8905"/>
                </a:lnTo>
                <a:lnTo>
                  <a:pt x="18586" y="2387"/>
                </a:lnTo>
                <a:lnTo>
                  <a:pt x="30429" y="0"/>
                </a:lnTo>
                <a:lnTo>
                  <a:pt x="5183124" y="0"/>
                </a:lnTo>
                <a:lnTo>
                  <a:pt x="5195012" y="2387"/>
                </a:lnTo>
                <a:lnTo>
                  <a:pt x="5204698" y="8905"/>
                </a:lnTo>
                <a:lnTo>
                  <a:pt x="5211216" y="18591"/>
                </a:lnTo>
                <a:lnTo>
                  <a:pt x="5213604" y="30479"/>
                </a:lnTo>
                <a:lnTo>
                  <a:pt x="5213604" y="2075726"/>
                </a:lnTo>
                <a:lnTo>
                  <a:pt x="5211216" y="2087576"/>
                </a:lnTo>
                <a:lnTo>
                  <a:pt x="5204698" y="2097252"/>
                </a:lnTo>
                <a:lnTo>
                  <a:pt x="5195012" y="2103776"/>
                </a:lnTo>
                <a:lnTo>
                  <a:pt x="5183124" y="2106167"/>
                </a:lnTo>
                <a:lnTo>
                  <a:pt x="30429" y="2106167"/>
                </a:lnTo>
                <a:lnTo>
                  <a:pt x="18586" y="2103776"/>
                </a:lnTo>
                <a:lnTo>
                  <a:pt x="8913" y="2097252"/>
                </a:lnTo>
                <a:lnTo>
                  <a:pt x="2391" y="2087576"/>
                </a:lnTo>
                <a:lnTo>
                  <a:pt x="0" y="2075726"/>
                </a:lnTo>
                <a:lnTo>
                  <a:pt x="0" y="30479"/>
                </a:lnTo>
                <a:close/>
              </a:path>
            </a:pathLst>
          </a:custGeom>
          <a:ln w="19812">
            <a:solidFill>
              <a:srgbClr val="FFCF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5335523" y="3339084"/>
            <a:ext cx="718185" cy="690880"/>
          </a:xfrm>
          <a:custGeom>
            <a:rect l="l" t="t" r="r" b="b"/>
            <a:pathLst>
              <a:path w="718185" h="690879">
                <a:moveTo>
                  <a:pt x="717803" y="0"/>
                </a:moveTo>
                <a:lnTo>
                  <a:pt x="666546" y="4176"/>
                </a:lnTo>
                <a:lnTo>
                  <a:pt x="615958" y="11672"/>
                </a:lnTo>
                <a:lnTo>
                  <a:pt x="566198" y="22421"/>
                </a:lnTo>
                <a:lnTo>
                  <a:pt x="517426" y="36353"/>
                </a:lnTo>
                <a:lnTo>
                  <a:pt x="469801" y="53400"/>
                </a:lnTo>
                <a:lnTo>
                  <a:pt x="423481" y="73495"/>
                </a:lnTo>
                <a:lnTo>
                  <a:pt x="378627" y="96569"/>
                </a:lnTo>
                <a:lnTo>
                  <a:pt x="335397" y="122555"/>
                </a:lnTo>
                <a:lnTo>
                  <a:pt x="293950" y="151383"/>
                </a:lnTo>
                <a:lnTo>
                  <a:pt x="254445" y="182986"/>
                </a:lnTo>
                <a:lnTo>
                  <a:pt x="217042" y="217296"/>
                </a:lnTo>
                <a:lnTo>
                  <a:pt x="183088" y="252898"/>
                </a:lnTo>
                <a:lnTo>
                  <a:pt x="151785" y="290405"/>
                </a:lnTo>
                <a:lnTo>
                  <a:pt x="123199" y="329675"/>
                </a:lnTo>
                <a:lnTo>
                  <a:pt x="97393" y="370569"/>
                </a:lnTo>
                <a:lnTo>
                  <a:pt x="74433" y="412943"/>
                </a:lnTo>
                <a:lnTo>
                  <a:pt x="54381" y="456657"/>
                </a:lnTo>
                <a:lnTo>
                  <a:pt x="37302" y="501569"/>
                </a:lnTo>
                <a:lnTo>
                  <a:pt x="23261" y="547538"/>
                </a:lnTo>
                <a:lnTo>
                  <a:pt x="12320" y="594422"/>
                </a:lnTo>
                <a:lnTo>
                  <a:pt x="4545" y="642080"/>
                </a:lnTo>
                <a:lnTo>
                  <a:pt x="0" y="690371"/>
                </a:lnTo>
                <a:lnTo>
                  <a:pt x="717803" y="690371"/>
                </a:lnTo>
                <a:lnTo>
                  <a:pt x="717803"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6138671" y="3339084"/>
            <a:ext cx="718185" cy="692150"/>
          </a:xfrm>
          <a:custGeom>
            <a:rect l="l" t="t" r="r" b="b"/>
            <a:pathLst>
              <a:path w="718184" h="692150">
                <a:moveTo>
                  <a:pt x="0" y="0"/>
                </a:moveTo>
                <a:lnTo>
                  <a:pt x="0" y="691895"/>
                </a:lnTo>
                <a:lnTo>
                  <a:pt x="717803" y="691895"/>
                </a:lnTo>
                <a:lnTo>
                  <a:pt x="713255" y="643501"/>
                </a:lnTo>
                <a:lnTo>
                  <a:pt x="705473" y="595739"/>
                </a:lnTo>
                <a:lnTo>
                  <a:pt x="694522" y="548753"/>
                </a:lnTo>
                <a:lnTo>
                  <a:pt x="680469" y="502683"/>
                </a:lnTo>
                <a:lnTo>
                  <a:pt x="663379" y="457673"/>
                </a:lnTo>
                <a:lnTo>
                  <a:pt x="643319" y="413864"/>
                </a:lnTo>
                <a:lnTo>
                  <a:pt x="620353" y="371398"/>
                </a:lnTo>
                <a:lnTo>
                  <a:pt x="594549" y="330417"/>
                </a:lnTo>
                <a:lnTo>
                  <a:pt x="565972" y="291063"/>
                </a:lnTo>
                <a:lnTo>
                  <a:pt x="534687" y="253478"/>
                </a:lnTo>
                <a:lnTo>
                  <a:pt x="500760" y="217804"/>
                </a:lnTo>
                <a:lnTo>
                  <a:pt x="463358" y="183425"/>
                </a:lnTo>
                <a:lnTo>
                  <a:pt x="423853" y="151754"/>
                </a:lnTo>
                <a:lnTo>
                  <a:pt x="382406" y="122860"/>
                </a:lnTo>
                <a:lnTo>
                  <a:pt x="339176" y="96812"/>
                </a:lnTo>
                <a:lnTo>
                  <a:pt x="294322" y="73680"/>
                </a:lnTo>
                <a:lnTo>
                  <a:pt x="248002" y="53534"/>
                </a:lnTo>
                <a:lnTo>
                  <a:pt x="200377" y="36441"/>
                </a:lnTo>
                <a:lnTo>
                  <a:pt x="151605" y="22472"/>
                </a:lnTo>
                <a:lnTo>
                  <a:pt x="101845" y="11696"/>
                </a:lnTo>
                <a:lnTo>
                  <a:pt x="51257" y="4182"/>
                </a:lnTo>
                <a:lnTo>
                  <a:pt x="0"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5335523" y="4108703"/>
            <a:ext cx="718185" cy="690880"/>
          </a:xfrm>
          <a:custGeom>
            <a:rect l="l" t="t" r="r" b="b"/>
            <a:pathLst>
              <a:path w="718185" h="690879">
                <a:moveTo>
                  <a:pt x="717803" y="0"/>
                </a:moveTo>
                <a:lnTo>
                  <a:pt x="0" y="0"/>
                </a:lnTo>
                <a:lnTo>
                  <a:pt x="4545" y="48322"/>
                </a:lnTo>
                <a:lnTo>
                  <a:pt x="12320" y="96006"/>
                </a:lnTo>
                <a:lnTo>
                  <a:pt x="23261" y="142911"/>
                </a:lnTo>
                <a:lnTo>
                  <a:pt x="37302" y="188896"/>
                </a:lnTo>
                <a:lnTo>
                  <a:pt x="54381" y="233821"/>
                </a:lnTo>
                <a:lnTo>
                  <a:pt x="74433" y="277543"/>
                </a:lnTo>
                <a:lnTo>
                  <a:pt x="97393" y="319923"/>
                </a:lnTo>
                <a:lnTo>
                  <a:pt x="123199" y="360820"/>
                </a:lnTo>
                <a:lnTo>
                  <a:pt x="151785" y="400092"/>
                </a:lnTo>
                <a:lnTo>
                  <a:pt x="183088" y="437600"/>
                </a:lnTo>
                <a:lnTo>
                  <a:pt x="217042" y="473202"/>
                </a:lnTo>
                <a:lnTo>
                  <a:pt x="254445" y="507483"/>
                </a:lnTo>
                <a:lnTo>
                  <a:pt x="293950" y="539068"/>
                </a:lnTo>
                <a:lnTo>
                  <a:pt x="335397" y="567886"/>
                </a:lnTo>
                <a:lnTo>
                  <a:pt x="378627" y="593867"/>
                </a:lnTo>
                <a:lnTo>
                  <a:pt x="423481" y="616940"/>
                </a:lnTo>
                <a:lnTo>
                  <a:pt x="469801" y="637034"/>
                </a:lnTo>
                <a:lnTo>
                  <a:pt x="517426" y="654081"/>
                </a:lnTo>
                <a:lnTo>
                  <a:pt x="566198" y="668008"/>
                </a:lnTo>
                <a:lnTo>
                  <a:pt x="615958" y="678746"/>
                </a:lnTo>
                <a:lnTo>
                  <a:pt x="666546" y="686224"/>
                </a:lnTo>
                <a:lnTo>
                  <a:pt x="717803" y="690372"/>
                </a:lnTo>
                <a:lnTo>
                  <a:pt x="717803"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6138671" y="4108703"/>
            <a:ext cx="718185" cy="690880"/>
          </a:xfrm>
          <a:custGeom>
            <a:rect l="l" t="t" r="r" b="b"/>
            <a:pathLst>
              <a:path w="718184" h="690879">
                <a:moveTo>
                  <a:pt x="717803" y="0"/>
                </a:moveTo>
                <a:lnTo>
                  <a:pt x="0" y="0"/>
                </a:lnTo>
                <a:lnTo>
                  <a:pt x="0" y="690372"/>
                </a:lnTo>
                <a:lnTo>
                  <a:pt x="51257" y="686224"/>
                </a:lnTo>
                <a:lnTo>
                  <a:pt x="101845" y="678746"/>
                </a:lnTo>
                <a:lnTo>
                  <a:pt x="151605" y="668008"/>
                </a:lnTo>
                <a:lnTo>
                  <a:pt x="200377" y="654081"/>
                </a:lnTo>
                <a:lnTo>
                  <a:pt x="248002" y="637034"/>
                </a:lnTo>
                <a:lnTo>
                  <a:pt x="294322" y="616940"/>
                </a:lnTo>
                <a:lnTo>
                  <a:pt x="339176" y="593867"/>
                </a:lnTo>
                <a:lnTo>
                  <a:pt x="382406" y="567886"/>
                </a:lnTo>
                <a:lnTo>
                  <a:pt x="423853" y="539068"/>
                </a:lnTo>
                <a:lnTo>
                  <a:pt x="463358" y="507483"/>
                </a:lnTo>
                <a:lnTo>
                  <a:pt x="500760" y="473202"/>
                </a:lnTo>
                <a:lnTo>
                  <a:pt x="534687" y="437600"/>
                </a:lnTo>
                <a:lnTo>
                  <a:pt x="565972" y="400092"/>
                </a:lnTo>
                <a:lnTo>
                  <a:pt x="594549" y="360820"/>
                </a:lnTo>
                <a:lnTo>
                  <a:pt x="620353" y="319923"/>
                </a:lnTo>
                <a:lnTo>
                  <a:pt x="643319" y="277543"/>
                </a:lnTo>
                <a:lnTo>
                  <a:pt x="663379" y="233821"/>
                </a:lnTo>
                <a:lnTo>
                  <a:pt x="680469" y="188896"/>
                </a:lnTo>
                <a:lnTo>
                  <a:pt x="694522" y="142911"/>
                </a:lnTo>
                <a:lnTo>
                  <a:pt x="705473" y="96006"/>
                </a:lnTo>
                <a:lnTo>
                  <a:pt x="713255" y="48322"/>
                </a:lnTo>
                <a:lnTo>
                  <a:pt x="717803"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txBox="1"/>
          <p:nvPr/>
        </p:nvSpPr>
        <p:spPr>
          <a:xfrm>
            <a:off x="2532888" y="2264790"/>
            <a:ext cx="2776220" cy="13976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2085" marR="5080" indent="-172720" algn="just">
              <a:lnSpc>
                <a:spcPct val="150000"/>
              </a:lnSpc>
              <a:spcBef>
                <a:spcPts val="100"/>
              </a:spcBef>
              <a:buFont typeface="Arial"/>
              <a:buChar char="•"/>
              <a:tabLst>
                <a:tab pos="172720"/>
              </a:tabLst>
            </a:pPr>
            <a:r>
              <a:rPr sz="1200">
                <a:solidFill>
                  <a:srgbClr val="585858"/>
                </a:solidFill>
                <a:latin typeface="微软雅黑"/>
                <a:cs typeface="微软雅黑"/>
              </a:rPr>
              <a:t>出现视力问题的儿童可能会经常感觉到 </a:t>
            </a:r>
            <a:r>
              <a:rPr sz="1200">
                <a:solidFill>
                  <a:srgbClr val="B1D234"/>
                </a:solidFill>
                <a:latin typeface="微软雅黑"/>
                <a:cs typeface="微软雅黑"/>
              </a:rPr>
              <a:t>眼睛干涩、疲劳</a:t>
            </a:r>
            <a:r>
              <a:rPr sz="1200">
                <a:solidFill>
                  <a:srgbClr val="585858"/>
                </a:solidFill>
                <a:latin typeface="微软雅黑"/>
                <a:cs typeface="微软雅黑"/>
              </a:rPr>
              <a:t>等，严重者还会伴随</a:t>
            </a:r>
            <a:r>
              <a:rPr sz="1200">
                <a:solidFill>
                  <a:srgbClr val="B1D234"/>
                </a:solidFill>
                <a:latin typeface="微软雅黑"/>
                <a:cs typeface="微软雅黑"/>
              </a:rPr>
              <a:t>头 晕不适</a:t>
            </a:r>
            <a:r>
              <a:rPr sz="1200">
                <a:solidFill>
                  <a:srgbClr val="585858"/>
                </a:solidFill>
                <a:latin typeface="微软雅黑"/>
                <a:cs typeface="微软雅黑"/>
              </a:rPr>
              <a:t>等症状，久而久之便会对正常的 </a:t>
            </a:r>
            <a:r>
              <a:rPr sz="1200" spc="-5">
                <a:solidFill>
                  <a:srgbClr val="585858"/>
                </a:solidFill>
                <a:latin typeface="微软雅黑"/>
                <a:cs typeface="微软雅黑"/>
              </a:rPr>
              <a:t>学习生活产生一定影响，从而</a:t>
            </a:r>
            <a:r>
              <a:rPr sz="1200" spc="-5">
                <a:solidFill>
                  <a:srgbClr val="B1D234"/>
                </a:solidFill>
                <a:latin typeface="微软雅黑"/>
                <a:cs typeface="微软雅黑"/>
              </a:rPr>
              <a:t>导致学习 </a:t>
            </a:r>
            <a:r>
              <a:rPr sz="1200">
                <a:solidFill>
                  <a:srgbClr val="B1D234"/>
                </a:solidFill>
                <a:latin typeface="微软雅黑"/>
                <a:cs typeface="微软雅黑"/>
              </a:rPr>
              <a:t>成绩下降</a:t>
            </a:r>
            <a:endParaRPr sz="1200">
              <a:latin typeface="微软雅黑"/>
              <a:cs typeface="微软雅黑"/>
            </a:endParaRPr>
          </a:p>
        </p:txBody>
      </p:sp>
      <p:sp>
        <p:nvSpPr>
          <p:cNvPr id="15" name="object 15"/>
          <p:cNvSpPr/>
          <p:nvPr/>
        </p:nvSpPr>
        <p:spPr>
          <a:xfrm>
            <a:off x="1039367" y="2167127"/>
            <a:ext cx="1411605" cy="463550"/>
          </a:xfrm>
          <a:custGeom>
            <a:rect l="l" t="t" r="r" b="b"/>
            <a:pathLst>
              <a:path w="1411605" h="463550">
                <a:moveTo>
                  <a:pt x="1179576" y="0"/>
                </a:moveTo>
                <a:lnTo>
                  <a:pt x="231647" y="0"/>
                </a:lnTo>
                <a:lnTo>
                  <a:pt x="184961" y="4708"/>
                </a:lnTo>
                <a:lnTo>
                  <a:pt x="141478" y="18210"/>
                </a:lnTo>
                <a:lnTo>
                  <a:pt x="102129" y="39574"/>
                </a:lnTo>
                <a:lnTo>
                  <a:pt x="67846" y="67865"/>
                </a:lnTo>
                <a:lnTo>
                  <a:pt x="39560" y="102151"/>
                </a:lnTo>
                <a:lnTo>
                  <a:pt x="18203" y="141499"/>
                </a:lnTo>
                <a:lnTo>
                  <a:pt x="4706" y="184976"/>
                </a:lnTo>
                <a:lnTo>
                  <a:pt x="0" y="231648"/>
                </a:lnTo>
                <a:lnTo>
                  <a:pt x="4706" y="278319"/>
                </a:lnTo>
                <a:lnTo>
                  <a:pt x="18203" y="321796"/>
                </a:lnTo>
                <a:lnTo>
                  <a:pt x="39560" y="361144"/>
                </a:lnTo>
                <a:lnTo>
                  <a:pt x="67846" y="395430"/>
                </a:lnTo>
                <a:lnTo>
                  <a:pt x="102129" y="423721"/>
                </a:lnTo>
                <a:lnTo>
                  <a:pt x="141478" y="445085"/>
                </a:lnTo>
                <a:lnTo>
                  <a:pt x="184961" y="458587"/>
                </a:lnTo>
                <a:lnTo>
                  <a:pt x="231647" y="463296"/>
                </a:lnTo>
                <a:lnTo>
                  <a:pt x="1179576" y="463296"/>
                </a:lnTo>
                <a:lnTo>
                  <a:pt x="1226247" y="458587"/>
                </a:lnTo>
                <a:lnTo>
                  <a:pt x="1269724" y="445085"/>
                </a:lnTo>
                <a:lnTo>
                  <a:pt x="1309072" y="423721"/>
                </a:lnTo>
                <a:lnTo>
                  <a:pt x="1343358" y="395430"/>
                </a:lnTo>
                <a:lnTo>
                  <a:pt x="1371649" y="361144"/>
                </a:lnTo>
                <a:lnTo>
                  <a:pt x="1393013" y="321796"/>
                </a:lnTo>
                <a:lnTo>
                  <a:pt x="1406515" y="278319"/>
                </a:lnTo>
                <a:lnTo>
                  <a:pt x="1411224" y="231648"/>
                </a:lnTo>
                <a:lnTo>
                  <a:pt x="1406515" y="184976"/>
                </a:lnTo>
                <a:lnTo>
                  <a:pt x="1393013" y="141499"/>
                </a:lnTo>
                <a:lnTo>
                  <a:pt x="1371649" y="102151"/>
                </a:lnTo>
                <a:lnTo>
                  <a:pt x="1343358" y="67865"/>
                </a:lnTo>
                <a:lnTo>
                  <a:pt x="1309072" y="39574"/>
                </a:lnTo>
                <a:lnTo>
                  <a:pt x="1269724" y="18210"/>
                </a:lnTo>
                <a:lnTo>
                  <a:pt x="1226247" y="4708"/>
                </a:lnTo>
                <a:lnTo>
                  <a:pt x="1179576"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txBox="1"/>
          <p:nvPr/>
        </p:nvSpPr>
        <p:spPr>
          <a:xfrm>
            <a:off x="1210360" y="2285238"/>
            <a:ext cx="1082675" cy="23939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05"/>
              </a:spcBef>
            </a:pPr>
            <a:r>
              <a:rPr sz="1400" b="1">
                <a:solidFill>
                  <a:srgbClr val="FFFFFF"/>
                </a:solidFill>
                <a:latin typeface="微软雅黑"/>
                <a:cs typeface="微软雅黑"/>
              </a:rPr>
              <a:t>降低学习效率</a:t>
            </a:r>
            <a:endParaRPr sz="1400">
              <a:latin typeface="微软雅黑"/>
              <a:cs typeface="微软雅黑"/>
            </a:endParaRPr>
          </a:p>
        </p:txBody>
      </p:sp>
      <p:sp>
        <p:nvSpPr>
          <p:cNvPr id="17" name="object 17"/>
          <p:cNvSpPr txBox="1"/>
          <p:nvPr/>
        </p:nvSpPr>
        <p:spPr>
          <a:xfrm>
            <a:off x="5670803" y="4171264"/>
            <a:ext cx="863600" cy="39179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00"/>
              </a:spcBef>
              <a:tabLst>
                <a:tab pos="662305"/>
              </a:tabLst>
            </a:pPr>
            <a:r>
              <a:rPr sz="2400" b="1">
                <a:solidFill>
                  <a:srgbClr val="FFCF00"/>
                </a:solidFill>
                <a:latin typeface="微软雅黑"/>
                <a:cs typeface="微软雅黑"/>
              </a:rPr>
              <a:t>4	</a:t>
            </a:r>
            <a:r>
              <a:rPr sz="2400" b="1">
                <a:solidFill>
                  <a:srgbClr val="1EC7F3"/>
                </a:solidFill>
                <a:latin typeface="微软雅黑"/>
                <a:cs typeface="微软雅黑"/>
              </a:rPr>
              <a:t>3</a:t>
            </a:r>
            <a:endParaRPr sz="2400">
              <a:latin typeface="微软雅黑"/>
              <a:cs typeface="微软雅黑"/>
            </a:endParaRPr>
          </a:p>
        </p:txBody>
      </p:sp>
      <p:sp>
        <p:nvSpPr>
          <p:cNvPr id="18" name="object 18"/>
          <p:cNvSpPr txBox="1"/>
          <p:nvPr/>
        </p:nvSpPr>
        <p:spPr>
          <a:xfrm>
            <a:off x="5671058" y="3481196"/>
            <a:ext cx="864235" cy="3911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00"/>
              </a:spcBef>
              <a:tabLst>
                <a:tab pos="662305"/>
              </a:tabLst>
            </a:pPr>
            <a:r>
              <a:rPr sz="2400" b="1">
                <a:solidFill>
                  <a:srgbClr val="B1D234"/>
                </a:solidFill>
                <a:latin typeface="微软雅黑"/>
                <a:cs typeface="微软雅黑"/>
              </a:rPr>
              <a:t>1	</a:t>
            </a:r>
            <a:r>
              <a:rPr sz="2400" b="1">
                <a:solidFill>
                  <a:srgbClr val="8AC53E"/>
                </a:solidFill>
                <a:latin typeface="微软雅黑"/>
                <a:cs typeface="微软雅黑"/>
              </a:rPr>
              <a:t>2</a:t>
            </a:r>
            <a:endParaRPr sz="2400">
              <a:latin typeface="微软雅黑"/>
              <a:cs typeface="微软雅黑"/>
            </a:endParaRPr>
          </a:p>
        </p:txBody>
      </p:sp>
      <p:sp>
        <p:nvSpPr>
          <p:cNvPr id="19" name="object 19"/>
          <p:cNvSpPr/>
          <p:nvPr/>
        </p:nvSpPr>
        <p:spPr>
          <a:xfrm>
            <a:off x="1332738" y="2945479"/>
            <a:ext cx="828040" cy="772160"/>
          </a:xfrm>
          <a:custGeom>
            <a:rect l="l" t="t" r="r" b="b"/>
            <a:pathLst>
              <a:path w="828039" h="772160">
                <a:moveTo>
                  <a:pt x="413766" y="0"/>
                </a:moveTo>
                <a:lnTo>
                  <a:pt x="368445" y="2307"/>
                </a:lnTo>
                <a:lnTo>
                  <a:pt x="323565" y="9229"/>
                </a:lnTo>
                <a:lnTo>
                  <a:pt x="279565" y="20766"/>
                </a:lnTo>
                <a:lnTo>
                  <a:pt x="236884" y="36918"/>
                </a:lnTo>
                <a:lnTo>
                  <a:pt x="195962" y="57684"/>
                </a:lnTo>
                <a:lnTo>
                  <a:pt x="157240" y="83065"/>
                </a:lnTo>
                <a:lnTo>
                  <a:pt x="121158" y="113061"/>
                </a:lnTo>
                <a:lnTo>
                  <a:pt x="89014" y="146707"/>
                </a:lnTo>
                <a:lnTo>
                  <a:pt x="61815" y="182819"/>
                </a:lnTo>
                <a:lnTo>
                  <a:pt x="39561" y="220986"/>
                </a:lnTo>
                <a:lnTo>
                  <a:pt x="22253" y="260797"/>
                </a:lnTo>
                <a:lnTo>
                  <a:pt x="9890" y="301841"/>
                </a:lnTo>
                <a:lnTo>
                  <a:pt x="2472" y="343707"/>
                </a:lnTo>
                <a:lnTo>
                  <a:pt x="0" y="385984"/>
                </a:lnTo>
                <a:lnTo>
                  <a:pt x="2472" y="428261"/>
                </a:lnTo>
                <a:lnTo>
                  <a:pt x="9890" y="470127"/>
                </a:lnTo>
                <a:lnTo>
                  <a:pt x="22253" y="511171"/>
                </a:lnTo>
                <a:lnTo>
                  <a:pt x="39561" y="550982"/>
                </a:lnTo>
                <a:lnTo>
                  <a:pt x="61815" y="589149"/>
                </a:lnTo>
                <a:lnTo>
                  <a:pt x="89014" y="625261"/>
                </a:lnTo>
                <a:lnTo>
                  <a:pt x="121158" y="658907"/>
                </a:lnTo>
                <a:lnTo>
                  <a:pt x="157240" y="688903"/>
                </a:lnTo>
                <a:lnTo>
                  <a:pt x="195962" y="714284"/>
                </a:lnTo>
                <a:lnTo>
                  <a:pt x="236884" y="735051"/>
                </a:lnTo>
                <a:lnTo>
                  <a:pt x="279565" y="751203"/>
                </a:lnTo>
                <a:lnTo>
                  <a:pt x="323565" y="762739"/>
                </a:lnTo>
                <a:lnTo>
                  <a:pt x="368445" y="769662"/>
                </a:lnTo>
                <a:lnTo>
                  <a:pt x="413765" y="771969"/>
                </a:lnTo>
                <a:lnTo>
                  <a:pt x="459086" y="769662"/>
                </a:lnTo>
                <a:lnTo>
                  <a:pt x="503966" y="762739"/>
                </a:lnTo>
                <a:lnTo>
                  <a:pt x="547966" y="751203"/>
                </a:lnTo>
                <a:lnTo>
                  <a:pt x="590647" y="735051"/>
                </a:lnTo>
                <a:lnTo>
                  <a:pt x="631569" y="714284"/>
                </a:lnTo>
                <a:lnTo>
                  <a:pt x="634580" y="712311"/>
                </a:lnTo>
                <a:lnTo>
                  <a:pt x="413765" y="712311"/>
                </a:lnTo>
                <a:lnTo>
                  <a:pt x="369018" y="709660"/>
                </a:lnTo>
                <a:lnTo>
                  <a:pt x="324870" y="701706"/>
                </a:lnTo>
                <a:lnTo>
                  <a:pt x="281920" y="688451"/>
                </a:lnTo>
                <a:lnTo>
                  <a:pt x="240766" y="669893"/>
                </a:lnTo>
                <a:lnTo>
                  <a:pt x="202007" y="646033"/>
                </a:lnTo>
                <a:lnTo>
                  <a:pt x="166243" y="616870"/>
                </a:lnTo>
                <a:lnTo>
                  <a:pt x="132425" y="580327"/>
                </a:lnTo>
                <a:lnTo>
                  <a:pt x="105371" y="540522"/>
                </a:lnTo>
                <a:lnTo>
                  <a:pt x="85080" y="498180"/>
                </a:lnTo>
                <a:lnTo>
                  <a:pt x="71553" y="454027"/>
                </a:lnTo>
                <a:lnTo>
                  <a:pt x="64789" y="408786"/>
                </a:lnTo>
                <a:lnTo>
                  <a:pt x="64789" y="363183"/>
                </a:lnTo>
                <a:lnTo>
                  <a:pt x="71553" y="317942"/>
                </a:lnTo>
                <a:lnTo>
                  <a:pt x="85080" y="273788"/>
                </a:lnTo>
                <a:lnTo>
                  <a:pt x="105371" y="231447"/>
                </a:lnTo>
                <a:lnTo>
                  <a:pt x="132425" y="191642"/>
                </a:lnTo>
                <a:lnTo>
                  <a:pt x="166243" y="155098"/>
                </a:lnTo>
                <a:lnTo>
                  <a:pt x="202007" y="125936"/>
                </a:lnTo>
                <a:lnTo>
                  <a:pt x="240766" y="102076"/>
                </a:lnTo>
                <a:lnTo>
                  <a:pt x="281920" y="83518"/>
                </a:lnTo>
                <a:lnTo>
                  <a:pt x="324870" y="70262"/>
                </a:lnTo>
                <a:lnTo>
                  <a:pt x="369018" y="62309"/>
                </a:lnTo>
                <a:lnTo>
                  <a:pt x="413765" y="59658"/>
                </a:lnTo>
                <a:lnTo>
                  <a:pt x="634580" y="59658"/>
                </a:lnTo>
                <a:lnTo>
                  <a:pt x="631569" y="57684"/>
                </a:lnTo>
                <a:lnTo>
                  <a:pt x="590647" y="36918"/>
                </a:lnTo>
                <a:lnTo>
                  <a:pt x="547966" y="20766"/>
                </a:lnTo>
                <a:lnTo>
                  <a:pt x="503966" y="9229"/>
                </a:lnTo>
                <a:lnTo>
                  <a:pt x="459086" y="2307"/>
                </a:lnTo>
                <a:lnTo>
                  <a:pt x="413766" y="0"/>
                </a:lnTo>
                <a:close/>
              </a:path>
              <a:path w="828039" h="772160">
                <a:moveTo>
                  <a:pt x="634580" y="59658"/>
                </a:moveTo>
                <a:lnTo>
                  <a:pt x="413765" y="59658"/>
                </a:lnTo>
                <a:lnTo>
                  <a:pt x="458513" y="62309"/>
                </a:lnTo>
                <a:lnTo>
                  <a:pt x="502661" y="70262"/>
                </a:lnTo>
                <a:lnTo>
                  <a:pt x="545611" y="83518"/>
                </a:lnTo>
                <a:lnTo>
                  <a:pt x="586765" y="102076"/>
                </a:lnTo>
                <a:lnTo>
                  <a:pt x="625524" y="125936"/>
                </a:lnTo>
                <a:lnTo>
                  <a:pt x="661288" y="155098"/>
                </a:lnTo>
                <a:lnTo>
                  <a:pt x="695106" y="191642"/>
                </a:lnTo>
                <a:lnTo>
                  <a:pt x="722160" y="231447"/>
                </a:lnTo>
                <a:lnTo>
                  <a:pt x="742451" y="273788"/>
                </a:lnTo>
                <a:lnTo>
                  <a:pt x="755978" y="317942"/>
                </a:lnTo>
                <a:lnTo>
                  <a:pt x="762742" y="363183"/>
                </a:lnTo>
                <a:lnTo>
                  <a:pt x="762742" y="408786"/>
                </a:lnTo>
                <a:lnTo>
                  <a:pt x="755978" y="454027"/>
                </a:lnTo>
                <a:lnTo>
                  <a:pt x="742451" y="498180"/>
                </a:lnTo>
                <a:lnTo>
                  <a:pt x="722160" y="540522"/>
                </a:lnTo>
                <a:lnTo>
                  <a:pt x="695106" y="580327"/>
                </a:lnTo>
                <a:lnTo>
                  <a:pt x="661288" y="616870"/>
                </a:lnTo>
                <a:lnTo>
                  <a:pt x="625524" y="646033"/>
                </a:lnTo>
                <a:lnTo>
                  <a:pt x="586765" y="669893"/>
                </a:lnTo>
                <a:lnTo>
                  <a:pt x="545611" y="688451"/>
                </a:lnTo>
                <a:lnTo>
                  <a:pt x="502661" y="701706"/>
                </a:lnTo>
                <a:lnTo>
                  <a:pt x="458513" y="709660"/>
                </a:lnTo>
                <a:lnTo>
                  <a:pt x="413765" y="712311"/>
                </a:lnTo>
                <a:lnTo>
                  <a:pt x="634580" y="712311"/>
                </a:lnTo>
                <a:lnTo>
                  <a:pt x="670291" y="688903"/>
                </a:lnTo>
                <a:lnTo>
                  <a:pt x="706374" y="658907"/>
                </a:lnTo>
                <a:lnTo>
                  <a:pt x="738517" y="625261"/>
                </a:lnTo>
                <a:lnTo>
                  <a:pt x="765716" y="589149"/>
                </a:lnTo>
                <a:lnTo>
                  <a:pt x="787970" y="550982"/>
                </a:lnTo>
                <a:lnTo>
                  <a:pt x="805278" y="511171"/>
                </a:lnTo>
                <a:lnTo>
                  <a:pt x="817641" y="470127"/>
                </a:lnTo>
                <a:lnTo>
                  <a:pt x="825059" y="428261"/>
                </a:lnTo>
                <a:lnTo>
                  <a:pt x="827532" y="385984"/>
                </a:lnTo>
                <a:lnTo>
                  <a:pt x="825059" y="343707"/>
                </a:lnTo>
                <a:lnTo>
                  <a:pt x="817641" y="301841"/>
                </a:lnTo>
                <a:lnTo>
                  <a:pt x="805278" y="260797"/>
                </a:lnTo>
                <a:lnTo>
                  <a:pt x="787970" y="220986"/>
                </a:lnTo>
                <a:lnTo>
                  <a:pt x="765716" y="182819"/>
                </a:lnTo>
                <a:lnTo>
                  <a:pt x="738517" y="146707"/>
                </a:lnTo>
                <a:lnTo>
                  <a:pt x="706374" y="113061"/>
                </a:lnTo>
                <a:lnTo>
                  <a:pt x="670291" y="83065"/>
                </a:lnTo>
                <a:lnTo>
                  <a:pt x="634580" y="59658"/>
                </a:lnTo>
                <a:close/>
              </a:path>
              <a:path w="828039" h="772160">
                <a:moveTo>
                  <a:pt x="422020" y="432339"/>
                </a:moveTo>
                <a:lnTo>
                  <a:pt x="375265" y="437231"/>
                </a:lnTo>
                <a:lnTo>
                  <a:pt x="332356" y="451298"/>
                </a:lnTo>
                <a:lnTo>
                  <a:pt x="294855" y="473624"/>
                </a:lnTo>
                <a:lnTo>
                  <a:pt x="264321" y="503297"/>
                </a:lnTo>
                <a:lnTo>
                  <a:pt x="242315" y="539400"/>
                </a:lnTo>
                <a:lnTo>
                  <a:pt x="240329" y="547756"/>
                </a:lnTo>
                <a:lnTo>
                  <a:pt x="242046" y="555863"/>
                </a:lnTo>
                <a:lnTo>
                  <a:pt x="246977" y="562850"/>
                </a:lnTo>
                <a:lnTo>
                  <a:pt x="254634" y="567848"/>
                </a:lnTo>
                <a:lnTo>
                  <a:pt x="257556" y="568864"/>
                </a:lnTo>
                <a:lnTo>
                  <a:pt x="260477" y="569372"/>
                </a:lnTo>
                <a:lnTo>
                  <a:pt x="263906" y="569372"/>
                </a:lnTo>
                <a:lnTo>
                  <a:pt x="307399" y="522801"/>
                </a:lnTo>
                <a:lnTo>
                  <a:pt x="338867" y="497665"/>
                </a:lnTo>
                <a:lnTo>
                  <a:pt x="377813" y="481649"/>
                </a:lnTo>
                <a:lnTo>
                  <a:pt x="422020" y="476027"/>
                </a:lnTo>
                <a:lnTo>
                  <a:pt x="550751" y="476027"/>
                </a:lnTo>
                <a:lnTo>
                  <a:pt x="547915" y="473295"/>
                </a:lnTo>
                <a:lnTo>
                  <a:pt x="510583" y="451119"/>
                </a:lnTo>
                <a:lnTo>
                  <a:pt x="468112" y="437178"/>
                </a:lnTo>
                <a:lnTo>
                  <a:pt x="422020" y="432339"/>
                </a:lnTo>
                <a:close/>
              </a:path>
              <a:path w="828039" h="772160">
                <a:moveTo>
                  <a:pt x="550751" y="476027"/>
                </a:moveTo>
                <a:lnTo>
                  <a:pt x="422020" y="476027"/>
                </a:lnTo>
                <a:lnTo>
                  <a:pt x="465504" y="481649"/>
                </a:lnTo>
                <a:lnTo>
                  <a:pt x="504142" y="497665"/>
                </a:lnTo>
                <a:lnTo>
                  <a:pt x="535660" y="522801"/>
                </a:lnTo>
                <a:lnTo>
                  <a:pt x="557842" y="555863"/>
                </a:lnTo>
                <a:lnTo>
                  <a:pt x="563179" y="563088"/>
                </a:lnTo>
                <a:lnTo>
                  <a:pt x="570849" y="567642"/>
                </a:lnTo>
                <a:lnTo>
                  <a:pt x="579733" y="569124"/>
                </a:lnTo>
                <a:lnTo>
                  <a:pt x="588772" y="567213"/>
                </a:lnTo>
                <a:lnTo>
                  <a:pt x="596358" y="562288"/>
                </a:lnTo>
                <a:lnTo>
                  <a:pt x="601265" y="555339"/>
                </a:lnTo>
                <a:lnTo>
                  <a:pt x="603005" y="547246"/>
                </a:lnTo>
                <a:lnTo>
                  <a:pt x="601091" y="538892"/>
                </a:lnTo>
                <a:lnTo>
                  <a:pt x="578590" y="502842"/>
                </a:lnTo>
                <a:lnTo>
                  <a:pt x="550751" y="476027"/>
                </a:lnTo>
                <a:close/>
              </a:path>
              <a:path w="828039" h="772160">
                <a:moveTo>
                  <a:pt x="232283" y="358679"/>
                </a:moveTo>
                <a:lnTo>
                  <a:pt x="226706" y="363747"/>
                </a:lnTo>
                <a:lnTo>
                  <a:pt x="214439" y="376745"/>
                </a:lnTo>
                <a:lnTo>
                  <a:pt x="202172" y="394362"/>
                </a:lnTo>
                <a:lnTo>
                  <a:pt x="196596" y="413289"/>
                </a:lnTo>
                <a:lnTo>
                  <a:pt x="197036" y="417893"/>
                </a:lnTo>
                <a:lnTo>
                  <a:pt x="200120" y="428021"/>
                </a:lnTo>
                <a:lnTo>
                  <a:pt x="208490" y="438150"/>
                </a:lnTo>
                <a:lnTo>
                  <a:pt x="224790" y="442753"/>
                </a:lnTo>
                <a:lnTo>
                  <a:pt x="229254" y="442335"/>
                </a:lnTo>
                <a:lnTo>
                  <a:pt x="239077" y="439404"/>
                </a:lnTo>
                <a:lnTo>
                  <a:pt x="248900" y="431448"/>
                </a:lnTo>
                <a:lnTo>
                  <a:pt x="253365" y="415956"/>
                </a:lnTo>
                <a:lnTo>
                  <a:pt x="253220" y="413805"/>
                </a:lnTo>
                <a:lnTo>
                  <a:pt x="252206" y="408082"/>
                </a:lnTo>
                <a:lnTo>
                  <a:pt x="249453" y="399883"/>
                </a:lnTo>
                <a:lnTo>
                  <a:pt x="244094" y="390302"/>
                </a:lnTo>
                <a:lnTo>
                  <a:pt x="242748" y="388201"/>
                </a:lnTo>
                <a:lnTo>
                  <a:pt x="239522" y="382063"/>
                </a:lnTo>
                <a:lnTo>
                  <a:pt x="235628" y="372139"/>
                </a:lnTo>
                <a:lnTo>
                  <a:pt x="232283" y="358679"/>
                </a:lnTo>
                <a:close/>
              </a:path>
              <a:path w="828039" h="772160">
                <a:moveTo>
                  <a:pt x="310769" y="239680"/>
                </a:moveTo>
                <a:lnTo>
                  <a:pt x="284347" y="244653"/>
                </a:lnTo>
                <a:lnTo>
                  <a:pt x="262747" y="258222"/>
                </a:lnTo>
                <a:lnTo>
                  <a:pt x="248173" y="278362"/>
                </a:lnTo>
                <a:lnTo>
                  <a:pt x="242824" y="303053"/>
                </a:lnTo>
                <a:lnTo>
                  <a:pt x="244375" y="310290"/>
                </a:lnTo>
                <a:lnTo>
                  <a:pt x="248570" y="316182"/>
                </a:lnTo>
                <a:lnTo>
                  <a:pt x="254718" y="320145"/>
                </a:lnTo>
                <a:lnTo>
                  <a:pt x="262128" y="321595"/>
                </a:lnTo>
                <a:lnTo>
                  <a:pt x="269958" y="320145"/>
                </a:lnTo>
                <a:lnTo>
                  <a:pt x="276288" y="316182"/>
                </a:lnTo>
                <a:lnTo>
                  <a:pt x="280523" y="310290"/>
                </a:lnTo>
                <a:lnTo>
                  <a:pt x="282067" y="303053"/>
                </a:lnTo>
                <a:lnTo>
                  <a:pt x="284337" y="292598"/>
                </a:lnTo>
                <a:lnTo>
                  <a:pt x="290512" y="284083"/>
                </a:lnTo>
                <a:lnTo>
                  <a:pt x="299640" y="278354"/>
                </a:lnTo>
                <a:lnTo>
                  <a:pt x="310769" y="276256"/>
                </a:lnTo>
                <a:lnTo>
                  <a:pt x="371841" y="276256"/>
                </a:lnTo>
                <a:lnTo>
                  <a:pt x="358790" y="258222"/>
                </a:lnTo>
                <a:lnTo>
                  <a:pt x="337190" y="244653"/>
                </a:lnTo>
                <a:lnTo>
                  <a:pt x="310769" y="239680"/>
                </a:lnTo>
                <a:close/>
              </a:path>
              <a:path w="828039" h="772160">
                <a:moveTo>
                  <a:pt x="371841" y="276256"/>
                </a:moveTo>
                <a:lnTo>
                  <a:pt x="310769" y="276256"/>
                </a:lnTo>
                <a:lnTo>
                  <a:pt x="321992" y="278364"/>
                </a:lnTo>
                <a:lnTo>
                  <a:pt x="331279" y="284083"/>
                </a:lnTo>
                <a:lnTo>
                  <a:pt x="337629" y="292598"/>
                </a:lnTo>
                <a:lnTo>
                  <a:pt x="340081" y="303561"/>
                </a:lnTo>
                <a:lnTo>
                  <a:pt x="341441" y="310290"/>
                </a:lnTo>
                <a:lnTo>
                  <a:pt x="345487" y="316182"/>
                </a:lnTo>
                <a:lnTo>
                  <a:pt x="351605" y="320145"/>
                </a:lnTo>
                <a:lnTo>
                  <a:pt x="359282" y="321595"/>
                </a:lnTo>
                <a:lnTo>
                  <a:pt x="366766" y="320145"/>
                </a:lnTo>
                <a:lnTo>
                  <a:pt x="372951" y="316182"/>
                </a:lnTo>
                <a:lnTo>
                  <a:pt x="377160" y="310290"/>
                </a:lnTo>
                <a:lnTo>
                  <a:pt x="378713" y="303053"/>
                </a:lnTo>
                <a:lnTo>
                  <a:pt x="373358" y="278354"/>
                </a:lnTo>
                <a:lnTo>
                  <a:pt x="371841" y="276256"/>
                </a:lnTo>
                <a:close/>
              </a:path>
              <a:path w="828039" h="772160">
                <a:moveTo>
                  <a:pt x="527304" y="240188"/>
                </a:moveTo>
                <a:lnTo>
                  <a:pt x="500882" y="245179"/>
                </a:lnTo>
                <a:lnTo>
                  <a:pt x="479282" y="258778"/>
                </a:lnTo>
                <a:lnTo>
                  <a:pt x="464706" y="278925"/>
                </a:lnTo>
                <a:lnTo>
                  <a:pt x="459359" y="303561"/>
                </a:lnTo>
                <a:lnTo>
                  <a:pt x="460912" y="310505"/>
                </a:lnTo>
                <a:lnTo>
                  <a:pt x="465121" y="316245"/>
                </a:lnTo>
                <a:lnTo>
                  <a:pt x="471306" y="320153"/>
                </a:lnTo>
                <a:lnTo>
                  <a:pt x="478789" y="321595"/>
                </a:lnTo>
                <a:lnTo>
                  <a:pt x="486479" y="320145"/>
                </a:lnTo>
                <a:lnTo>
                  <a:pt x="492585" y="316245"/>
                </a:lnTo>
                <a:lnTo>
                  <a:pt x="496631" y="310505"/>
                </a:lnTo>
                <a:lnTo>
                  <a:pt x="498205" y="303053"/>
                </a:lnTo>
                <a:lnTo>
                  <a:pt x="500443" y="292812"/>
                </a:lnTo>
                <a:lnTo>
                  <a:pt x="506793" y="284146"/>
                </a:lnTo>
                <a:lnTo>
                  <a:pt x="516093" y="278364"/>
                </a:lnTo>
                <a:lnTo>
                  <a:pt x="527304" y="276256"/>
                </a:lnTo>
                <a:lnTo>
                  <a:pt x="587970" y="276256"/>
                </a:lnTo>
                <a:lnTo>
                  <a:pt x="575325" y="258778"/>
                </a:lnTo>
                <a:lnTo>
                  <a:pt x="553725" y="245179"/>
                </a:lnTo>
                <a:lnTo>
                  <a:pt x="527304" y="240188"/>
                </a:lnTo>
                <a:close/>
              </a:path>
              <a:path w="828039" h="772160">
                <a:moveTo>
                  <a:pt x="587970" y="276256"/>
                </a:moveTo>
                <a:lnTo>
                  <a:pt x="527304" y="276256"/>
                </a:lnTo>
                <a:lnTo>
                  <a:pt x="538435" y="278364"/>
                </a:lnTo>
                <a:lnTo>
                  <a:pt x="547560" y="284146"/>
                </a:lnTo>
                <a:lnTo>
                  <a:pt x="553735" y="292812"/>
                </a:lnTo>
                <a:lnTo>
                  <a:pt x="556006" y="303561"/>
                </a:lnTo>
                <a:lnTo>
                  <a:pt x="557539" y="310505"/>
                </a:lnTo>
                <a:lnTo>
                  <a:pt x="561705" y="316245"/>
                </a:lnTo>
                <a:lnTo>
                  <a:pt x="567846" y="320153"/>
                </a:lnTo>
                <a:lnTo>
                  <a:pt x="575310" y="321595"/>
                </a:lnTo>
                <a:lnTo>
                  <a:pt x="583099" y="320145"/>
                </a:lnTo>
                <a:lnTo>
                  <a:pt x="589422" y="316245"/>
                </a:lnTo>
                <a:lnTo>
                  <a:pt x="593687" y="310505"/>
                </a:lnTo>
                <a:lnTo>
                  <a:pt x="595249" y="303561"/>
                </a:lnTo>
                <a:lnTo>
                  <a:pt x="589901" y="278925"/>
                </a:lnTo>
                <a:lnTo>
                  <a:pt x="587970" y="276256"/>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1034796" y="4326635"/>
            <a:ext cx="1411605" cy="464820"/>
          </a:xfrm>
          <a:custGeom>
            <a:rect l="l" t="t" r="r" b="b"/>
            <a:pathLst>
              <a:path w="1411605" h="464820">
                <a:moveTo>
                  <a:pt x="1178814" y="0"/>
                </a:moveTo>
                <a:lnTo>
                  <a:pt x="232409" y="0"/>
                </a:lnTo>
                <a:lnTo>
                  <a:pt x="185570" y="4720"/>
                </a:lnTo>
                <a:lnTo>
                  <a:pt x="141944" y="18258"/>
                </a:lnTo>
                <a:lnTo>
                  <a:pt x="102466" y="39681"/>
                </a:lnTo>
                <a:lnTo>
                  <a:pt x="68070" y="68056"/>
                </a:lnTo>
                <a:lnTo>
                  <a:pt x="39691" y="102449"/>
                </a:lnTo>
                <a:lnTo>
                  <a:pt x="18263" y="141928"/>
                </a:lnTo>
                <a:lnTo>
                  <a:pt x="4721" y="185559"/>
                </a:lnTo>
                <a:lnTo>
                  <a:pt x="0" y="232409"/>
                </a:lnTo>
                <a:lnTo>
                  <a:pt x="4721" y="279260"/>
                </a:lnTo>
                <a:lnTo>
                  <a:pt x="18263" y="322891"/>
                </a:lnTo>
                <a:lnTo>
                  <a:pt x="39691" y="362370"/>
                </a:lnTo>
                <a:lnTo>
                  <a:pt x="68070" y="396763"/>
                </a:lnTo>
                <a:lnTo>
                  <a:pt x="102466" y="425138"/>
                </a:lnTo>
                <a:lnTo>
                  <a:pt x="141944" y="446561"/>
                </a:lnTo>
                <a:lnTo>
                  <a:pt x="185570" y="460099"/>
                </a:lnTo>
                <a:lnTo>
                  <a:pt x="232409" y="464819"/>
                </a:lnTo>
                <a:lnTo>
                  <a:pt x="1178814" y="464819"/>
                </a:lnTo>
                <a:lnTo>
                  <a:pt x="1225664" y="460099"/>
                </a:lnTo>
                <a:lnTo>
                  <a:pt x="1269295" y="446561"/>
                </a:lnTo>
                <a:lnTo>
                  <a:pt x="1308774" y="425138"/>
                </a:lnTo>
                <a:lnTo>
                  <a:pt x="1343167" y="396763"/>
                </a:lnTo>
                <a:lnTo>
                  <a:pt x="1371542" y="362370"/>
                </a:lnTo>
                <a:lnTo>
                  <a:pt x="1392965" y="322891"/>
                </a:lnTo>
                <a:lnTo>
                  <a:pt x="1406503" y="279260"/>
                </a:lnTo>
                <a:lnTo>
                  <a:pt x="1411223" y="232409"/>
                </a:lnTo>
                <a:lnTo>
                  <a:pt x="1406503" y="185559"/>
                </a:lnTo>
                <a:lnTo>
                  <a:pt x="1392965" y="141928"/>
                </a:lnTo>
                <a:lnTo>
                  <a:pt x="1371542" y="102449"/>
                </a:lnTo>
                <a:lnTo>
                  <a:pt x="1343167" y="68056"/>
                </a:lnTo>
                <a:lnTo>
                  <a:pt x="1308774" y="39681"/>
                </a:lnTo>
                <a:lnTo>
                  <a:pt x="1269295" y="18258"/>
                </a:lnTo>
                <a:lnTo>
                  <a:pt x="1225664" y="4720"/>
                </a:lnTo>
                <a:lnTo>
                  <a:pt x="1178814"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txBox="1"/>
          <p:nvPr/>
        </p:nvSpPr>
        <p:spPr>
          <a:xfrm>
            <a:off x="1204569" y="4445889"/>
            <a:ext cx="1082675" cy="23939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00"/>
              </a:spcBef>
            </a:pPr>
            <a:r>
              <a:rPr sz="1400" b="1">
                <a:solidFill>
                  <a:srgbClr val="FFFFFF"/>
                </a:solidFill>
                <a:latin typeface="微软雅黑"/>
                <a:cs typeface="微软雅黑"/>
              </a:rPr>
              <a:t>影响个人发展</a:t>
            </a:r>
            <a:endParaRPr sz="1400">
              <a:latin typeface="微软雅黑"/>
              <a:cs typeface="微软雅黑"/>
            </a:endParaRPr>
          </a:p>
        </p:txBody>
      </p:sp>
      <p:sp>
        <p:nvSpPr>
          <p:cNvPr id="22" name="object 22"/>
          <p:cNvSpPr/>
          <p:nvPr/>
        </p:nvSpPr>
        <p:spPr>
          <a:xfrm>
            <a:off x="9739883" y="2162555"/>
            <a:ext cx="1409700" cy="463550"/>
          </a:xfrm>
          <a:custGeom>
            <a:rect l="l" t="t" r="r" b="b"/>
            <a:pathLst>
              <a:path w="1409700" h="463550">
                <a:moveTo>
                  <a:pt x="1178052" y="0"/>
                </a:moveTo>
                <a:lnTo>
                  <a:pt x="231648" y="0"/>
                </a:lnTo>
                <a:lnTo>
                  <a:pt x="184976" y="4708"/>
                </a:lnTo>
                <a:lnTo>
                  <a:pt x="141499" y="18210"/>
                </a:lnTo>
                <a:lnTo>
                  <a:pt x="102151" y="39574"/>
                </a:lnTo>
                <a:lnTo>
                  <a:pt x="67865" y="67865"/>
                </a:lnTo>
                <a:lnTo>
                  <a:pt x="39574" y="102151"/>
                </a:lnTo>
                <a:lnTo>
                  <a:pt x="18210" y="141499"/>
                </a:lnTo>
                <a:lnTo>
                  <a:pt x="4708" y="184976"/>
                </a:lnTo>
                <a:lnTo>
                  <a:pt x="0" y="231648"/>
                </a:lnTo>
                <a:lnTo>
                  <a:pt x="4708" y="278319"/>
                </a:lnTo>
                <a:lnTo>
                  <a:pt x="18210" y="321796"/>
                </a:lnTo>
                <a:lnTo>
                  <a:pt x="39574" y="361144"/>
                </a:lnTo>
                <a:lnTo>
                  <a:pt x="67865" y="395430"/>
                </a:lnTo>
                <a:lnTo>
                  <a:pt x="102151" y="423721"/>
                </a:lnTo>
                <a:lnTo>
                  <a:pt x="141499" y="445085"/>
                </a:lnTo>
                <a:lnTo>
                  <a:pt x="184976" y="458587"/>
                </a:lnTo>
                <a:lnTo>
                  <a:pt x="231648" y="463296"/>
                </a:lnTo>
                <a:lnTo>
                  <a:pt x="1178052" y="463296"/>
                </a:lnTo>
                <a:lnTo>
                  <a:pt x="1224723" y="458587"/>
                </a:lnTo>
                <a:lnTo>
                  <a:pt x="1268200" y="445085"/>
                </a:lnTo>
                <a:lnTo>
                  <a:pt x="1307548" y="423721"/>
                </a:lnTo>
                <a:lnTo>
                  <a:pt x="1341834" y="395430"/>
                </a:lnTo>
                <a:lnTo>
                  <a:pt x="1370125" y="361144"/>
                </a:lnTo>
                <a:lnTo>
                  <a:pt x="1391489" y="321796"/>
                </a:lnTo>
                <a:lnTo>
                  <a:pt x="1404991" y="278319"/>
                </a:lnTo>
                <a:lnTo>
                  <a:pt x="1409700" y="231648"/>
                </a:lnTo>
                <a:lnTo>
                  <a:pt x="1404991" y="184976"/>
                </a:lnTo>
                <a:lnTo>
                  <a:pt x="1391489" y="141499"/>
                </a:lnTo>
                <a:lnTo>
                  <a:pt x="1370125" y="102151"/>
                </a:lnTo>
                <a:lnTo>
                  <a:pt x="1341834" y="67865"/>
                </a:lnTo>
                <a:lnTo>
                  <a:pt x="1307548" y="39574"/>
                </a:lnTo>
                <a:lnTo>
                  <a:pt x="1268200" y="18210"/>
                </a:lnTo>
                <a:lnTo>
                  <a:pt x="1224723" y="4708"/>
                </a:lnTo>
                <a:lnTo>
                  <a:pt x="1178052"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txBox="1"/>
          <p:nvPr/>
        </p:nvSpPr>
        <p:spPr>
          <a:xfrm>
            <a:off x="9910571" y="2280666"/>
            <a:ext cx="1082675" cy="23939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05"/>
              </a:spcBef>
            </a:pPr>
            <a:r>
              <a:rPr sz="1400" b="1">
                <a:solidFill>
                  <a:srgbClr val="FFFFFF"/>
                </a:solidFill>
                <a:latin typeface="微软雅黑"/>
                <a:cs typeface="微软雅黑"/>
              </a:rPr>
              <a:t>引发高度近视</a:t>
            </a:r>
            <a:endParaRPr sz="1400">
              <a:latin typeface="微软雅黑"/>
              <a:cs typeface="微软雅黑"/>
            </a:endParaRPr>
          </a:p>
        </p:txBody>
      </p:sp>
      <p:sp>
        <p:nvSpPr>
          <p:cNvPr id="24" name="object 24"/>
          <p:cNvSpPr txBox="1"/>
          <p:nvPr/>
        </p:nvSpPr>
        <p:spPr>
          <a:xfrm>
            <a:off x="6915911" y="2266569"/>
            <a:ext cx="2886075" cy="1671955"/>
          </a:xfrm>
          <a:prstGeom prst="rect">
            <a:avLst/>
          </a:prstGeom>
        </p:spPr>
        <p:txBody>
          <a:bodyPr vert="horz" wrap="square" lIns="0" tIns="10414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2085" indent="-172720">
              <a:lnSpc>
                <a:spcPct val="100000"/>
              </a:lnSpc>
              <a:spcBef>
                <a:spcPts val="820"/>
              </a:spcBef>
              <a:buFont typeface="Arial"/>
              <a:buChar char="•"/>
              <a:tabLst>
                <a:tab pos="172720"/>
              </a:tabLst>
            </a:pPr>
            <a:r>
              <a:rPr sz="1200">
                <a:solidFill>
                  <a:srgbClr val="585858"/>
                </a:solidFill>
                <a:latin typeface="微软雅黑"/>
                <a:cs typeface="微软雅黑"/>
              </a:rPr>
              <a:t>近视按照度数，可划分为轻度近视</a:t>
            </a:r>
            <a:endParaRPr sz="1200">
              <a:latin typeface="微软雅黑"/>
              <a:cs typeface="微软雅黑"/>
            </a:endParaRPr>
          </a:p>
          <a:p>
            <a:pPr marL="172085" marR="5080">
              <a:lnSpc>
                <a:spcPct val="150000"/>
              </a:lnSpc>
            </a:pPr>
            <a:r>
              <a:rPr sz="1200">
                <a:solidFill>
                  <a:srgbClr val="585858"/>
                </a:solidFill>
                <a:latin typeface="微软雅黑"/>
                <a:cs typeface="微软雅黑"/>
              </a:rPr>
              <a:t>（0</a:t>
            </a:r>
            <a:r>
              <a:rPr sz="1200" spc="-5">
                <a:solidFill>
                  <a:srgbClr val="585858"/>
                </a:solidFill>
                <a:latin typeface="微软雅黑"/>
                <a:cs typeface="微软雅黑"/>
              </a:rPr>
              <a:t>-</a:t>
            </a:r>
            <a:r>
              <a:rPr sz="1200">
                <a:solidFill>
                  <a:srgbClr val="585858"/>
                </a:solidFill>
                <a:latin typeface="微软雅黑"/>
                <a:cs typeface="微软雅黑"/>
              </a:rPr>
              <a:t>3</a:t>
            </a:r>
            <a:r>
              <a:rPr sz="1200" spc="-10">
                <a:solidFill>
                  <a:srgbClr val="585858"/>
                </a:solidFill>
                <a:latin typeface="微软雅黑"/>
                <a:cs typeface="微软雅黑"/>
              </a:rPr>
              <a:t>0</a:t>
            </a:r>
            <a:r>
              <a:rPr sz="1200" spc="5">
                <a:solidFill>
                  <a:srgbClr val="585858"/>
                </a:solidFill>
                <a:latin typeface="微软雅黑"/>
                <a:cs typeface="微软雅黑"/>
              </a:rPr>
              <a:t>0</a:t>
            </a:r>
            <a:r>
              <a:rPr sz="1200">
                <a:solidFill>
                  <a:srgbClr val="585858"/>
                </a:solidFill>
                <a:latin typeface="微软雅黑"/>
                <a:cs typeface="微软雅黑"/>
              </a:rPr>
              <a:t>度），中度</a:t>
            </a:r>
            <a:r>
              <a:rPr sz="1200" spc="-15">
                <a:solidFill>
                  <a:srgbClr val="585858"/>
                </a:solidFill>
                <a:latin typeface="微软雅黑"/>
                <a:cs typeface="微软雅黑"/>
              </a:rPr>
              <a:t>近</a:t>
            </a:r>
            <a:r>
              <a:rPr sz="1200">
                <a:solidFill>
                  <a:srgbClr val="585858"/>
                </a:solidFill>
                <a:latin typeface="微软雅黑"/>
                <a:cs typeface="微软雅黑"/>
              </a:rPr>
              <a:t>视（3</a:t>
            </a:r>
            <a:r>
              <a:rPr sz="1200" spc="-10">
                <a:solidFill>
                  <a:srgbClr val="585858"/>
                </a:solidFill>
                <a:latin typeface="微软雅黑"/>
                <a:cs typeface="微软雅黑"/>
              </a:rPr>
              <a:t>0</a:t>
            </a:r>
            <a:r>
              <a:rPr sz="1200" spc="5">
                <a:solidFill>
                  <a:srgbClr val="585858"/>
                </a:solidFill>
                <a:latin typeface="微软雅黑"/>
                <a:cs typeface="微软雅黑"/>
              </a:rPr>
              <a:t>0</a:t>
            </a:r>
            <a:r>
              <a:rPr sz="1200" spc="-5">
                <a:solidFill>
                  <a:srgbClr val="585858"/>
                </a:solidFill>
                <a:latin typeface="微软雅黑"/>
                <a:cs typeface="微软雅黑"/>
              </a:rPr>
              <a:t>-</a:t>
            </a:r>
            <a:r>
              <a:rPr sz="1200" spc="-10">
                <a:solidFill>
                  <a:srgbClr val="585858"/>
                </a:solidFill>
                <a:latin typeface="微软雅黑"/>
                <a:cs typeface="微软雅黑"/>
              </a:rPr>
              <a:t>6</a:t>
            </a:r>
            <a:r>
              <a:rPr sz="1200" spc="5">
                <a:solidFill>
                  <a:srgbClr val="585858"/>
                </a:solidFill>
                <a:latin typeface="微软雅黑"/>
                <a:cs typeface="微软雅黑"/>
              </a:rPr>
              <a:t>0</a:t>
            </a:r>
            <a:r>
              <a:rPr sz="1200">
                <a:solidFill>
                  <a:srgbClr val="585858"/>
                </a:solidFill>
                <a:latin typeface="微软雅黑"/>
                <a:cs typeface="微软雅黑"/>
              </a:rPr>
              <a:t>0度） 以及高度近视（600度以上）</a:t>
            </a:r>
            <a:endParaRPr sz="1200">
              <a:latin typeface="微软雅黑"/>
              <a:cs typeface="微软雅黑"/>
            </a:endParaRPr>
          </a:p>
          <a:p>
            <a:pPr marL="172085" indent="-172720">
              <a:lnSpc>
                <a:spcPct val="100000"/>
              </a:lnSpc>
              <a:spcBef>
                <a:spcPts val="720"/>
              </a:spcBef>
              <a:buFont typeface="Arial"/>
              <a:buChar char="•"/>
              <a:tabLst>
                <a:tab pos="172720"/>
              </a:tabLst>
            </a:pPr>
            <a:r>
              <a:rPr sz="1200">
                <a:solidFill>
                  <a:srgbClr val="585858"/>
                </a:solidFill>
                <a:latin typeface="微软雅黑"/>
                <a:cs typeface="微软雅黑"/>
              </a:rPr>
              <a:t>一旦近视度数过高，容易</a:t>
            </a:r>
            <a:r>
              <a:rPr sz="1200">
                <a:solidFill>
                  <a:srgbClr val="8AC53E"/>
                </a:solidFill>
                <a:latin typeface="微软雅黑"/>
                <a:cs typeface="微软雅黑"/>
              </a:rPr>
              <a:t>引发多种严</a:t>
            </a:r>
            <a:endParaRPr sz="1200">
              <a:latin typeface="微软雅黑"/>
              <a:cs typeface="微软雅黑"/>
            </a:endParaRPr>
          </a:p>
          <a:p>
            <a:pPr marL="172085">
              <a:lnSpc>
                <a:spcPct val="100000"/>
              </a:lnSpc>
              <a:spcBef>
                <a:spcPts val="720"/>
              </a:spcBef>
            </a:pPr>
            <a:r>
              <a:rPr sz="1200" spc="-5">
                <a:solidFill>
                  <a:srgbClr val="8AC53E"/>
                </a:solidFill>
                <a:latin typeface="微软雅黑"/>
                <a:cs typeface="微软雅黑"/>
              </a:rPr>
              <a:t>重并发症，如白内障、裂孔、视网膜</a:t>
            </a:r>
            <a:endParaRPr sz="1200">
              <a:latin typeface="微软雅黑"/>
              <a:cs typeface="微软雅黑"/>
            </a:endParaRPr>
          </a:p>
          <a:p>
            <a:pPr marL="172085">
              <a:lnSpc>
                <a:spcPct val="100000"/>
              </a:lnSpc>
              <a:spcBef>
                <a:spcPts val="720"/>
              </a:spcBef>
            </a:pPr>
            <a:r>
              <a:rPr sz="1200">
                <a:solidFill>
                  <a:srgbClr val="8AC53E"/>
                </a:solidFill>
                <a:latin typeface="微软雅黑"/>
                <a:cs typeface="微软雅黑"/>
              </a:rPr>
              <a:t>脱落、青光眼等，甚至还可能会致盲</a:t>
            </a:r>
            <a:endParaRPr sz="1200">
              <a:latin typeface="微软雅黑"/>
              <a:cs typeface="微软雅黑"/>
            </a:endParaRPr>
          </a:p>
        </p:txBody>
      </p:sp>
      <p:sp>
        <p:nvSpPr>
          <p:cNvPr id="25" name="object 25"/>
          <p:cNvSpPr/>
          <p:nvPr/>
        </p:nvSpPr>
        <p:spPr>
          <a:xfrm>
            <a:off x="9811511" y="2941665"/>
            <a:ext cx="1266825" cy="688975"/>
          </a:xfrm>
          <a:custGeom>
            <a:rect l="l" t="t" r="r" b="b"/>
            <a:pathLst>
              <a:path w="1266825" h="688975">
                <a:moveTo>
                  <a:pt x="412611" y="0"/>
                </a:moveTo>
                <a:lnTo>
                  <a:pt x="362993" y="11739"/>
                </a:lnTo>
                <a:lnTo>
                  <a:pt x="243362" y="87014"/>
                </a:lnTo>
                <a:lnTo>
                  <a:pt x="134704" y="158028"/>
                </a:lnTo>
                <a:lnTo>
                  <a:pt x="92515" y="190570"/>
                </a:lnTo>
                <a:lnTo>
                  <a:pt x="61016" y="224642"/>
                </a:lnTo>
                <a:lnTo>
                  <a:pt x="35337" y="263370"/>
                </a:lnTo>
                <a:lnTo>
                  <a:pt x="16157" y="306077"/>
                </a:lnTo>
                <a:lnTo>
                  <a:pt x="4153" y="352080"/>
                </a:lnTo>
                <a:lnTo>
                  <a:pt x="0" y="400720"/>
                </a:lnTo>
                <a:lnTo>
                  <a:pt x="3816" y="447354"/>
                </a:lnTo>
                <a:lnTo>
                  <a:pt x="14863" y="491610"/>
                </a:lnTo>
                <a:lnTo>
                  <a:pt x="32537" y="532890"/>
                </a:lnTo>
                <a:lnTo>
                  <a:pt x="56237" y="570599"/>
                </a:lnTo>
                <a:lnTo>
                  <a:pt x="85359" y="604142"/>
                </a:lnTo>
                <a:lnTo>
                  <a:pt x="119301" y="632923"/>
                </a:lnTo>
                <a:lnTo>
                  <a:pt x="157460" y="656345"/>
                </a:lnTo>
                <a:lnTo>
                  <a:pt x="199233" y="673813"/>
                </a:lnTo>
                <a:lnTo>
                  <a:pt x="244017" y="684731"/>
                </a:lnTo>
                <a:lnTo>
                  <a:pt x="291211" y="688502"/>
                </a:lnTo>
                <a:lnTo>
                  <a:pt x="339036" y="684613"/>
                </a:lnTo>
                <a:lnTo>
                  <a:pt x="384386" y="673365"/>
                </a:lnTo>
                <a:lnTo>
                  <a:pt x="426630" y="655383"/>
                </a:lnTo>
                <a:lnTo>
                  <a:pt x="465136" y="631297"/>
                </a:lnTo>
                <a:lnTo>
                  <a:pt x="492640" y="607476"/>
                </a:lnTo>
                <a:lnTo>
                  <a:pt x="291211" y="607476"/>
                </a:lnTo>
                <a:lnTo>
                  <a:pt x="243314" y="602002"/>
                </a:lnTo>
                <a:lnTo>
                  <a:pt x="199313" y="586414"/>
                </a:lnTo>
                <a:lnTo>
                  <a:pt x="160472" y="561969"/>
                </a:lnTo>
                <a:lnTo>
                  <a:pt x="128058" y="529923"/>
                </a:lnTo>
                <a:lnTo>
                  <a:pt x="103338" y="491529"/>
                </a:lnTo>
                <a:lnTo>
                  <a:pt x="87577" y="448043"/>
                </a:lnTo>
                <a:lnTo>
                  <a:pt x="82042" y="400720"/>
                </a:lnTo>
                <a:lnTo>
                  <a:pt x="87577" y="353365"/>
                </a:lnTo>
                <a:lnTo>
                  <a:pt x="103338" y="309882"/>
                </a:lnTo>
                <a:lnTo>
                  <a:pt x="128058" y="271515"/>
                </a:lnTo>
                <a:lnTo>
                  <a:pt x="160472" y="239508"/>
                </a:lnTo>
                <a:lnTo>
                  <a:pt x="199313" y="215106"/>
                </a:lnTo>
                <a:lnTo>
                  <a:pt x="243314" y="199552"/>
                </a:lnTo>
                <a:lnTo>
                  <a:pt x="291211" y="194091"/>
                </a:lnTo>
                <a:lnTo>
                  <a:pt x="492701" y="194091"/>
                </a:lnTo>
                <a:lnTo>
                  <a:pt x="468049" y="172251"/>
                </a:lnTo>
                <a:lnTo>
                  <a:pt x="430535" y="148056"/>
                </a:lnTo>
                <a:lnTo>
                  <a:pt x="389340" y="129698"/>
                </a:lnTo>
                <a:lnTo>
                  <a:pt x="345059" y="117764"/>
                </a:lnTo>
                <a:lnTo>
                  <a:pt x="384937" y="91729"/>
                </a:lnTo>
                <a:lnTo>
                  <a:pt x="406612" y="82506"/>
                </a:lnTo>
                <a:lnTo>
                  <a:pt x="429656" y="80998"/>
                </a:lnTo>
                <a:lnTo>
                  <a:pt x="539475" y="80998"/>
                </a:lnTo>
                <a:lnTo>
                  <a:pt x="541305" y="71790"/>
                </a:lnTo>
                <a:lnTo>
                  <a:pt x="509065" y="26455"/>
                </a:lnTo>
                <a:lnTo>
                  <a:pt x="462825" y="5032"/>
                </a:lnTo>
                <a:lnTo>
                  <a:pt x="437896" y="416"/>
                </a:lnTo>
                <a:lnTo>
                  <a:pt x="412611" y="0"/>
                </a:lnTo>
                <a:close/>
              </a:path>
              <a:path w="1266825" h="688975">
                <a:moveTo>
                  <a:pt x="770675" y="441233"/>
                </a:moveTo>
                <a:lnTo>
                  <a:pt x="686943" y="441233"/>
                </a:lnTo>
                <a:lnTo>
                  <a:pt x="697281" y="486439"/>
                </a:lnTo>
                <a:lnTo>
                  <a:pt x="714501" y="528676"/>
                </a:lnTo>
                <a:lnTo>
                  <a:pt x="737978" y="567316"/>
                </a:lnTo>
                <a:lnTo>
                  <a:pt x="767087" y="601732"/>
                </a:lnTo>
                <a:lnTo>
                  <a:pt x="801202" y="631297"/>
                </a:lnTo>
                <a:lnTo>
                  <a:pt x="839700" y="655383"/>
                </a:lnTo>
                <a:lnTo>
                  <a:pt x="881954" y="673365"/>
                </a:lnTo>
                <a:lnTo>
                  <a:pt x="927340" y="684613"/>
                </a:lnTo>
                <a:lnTo>
                  <a:pt x="975233" y="688502"/>
                </a:lnTo>
                <a:lnTo>
                  <a:pt x="1022426" y="684731"/>
                </a:lnTo>
                <a:lnTo>
                  <a:pt x="1067210" y="673813"/>
                </a:lnTo>
                <a:lnTo>
                  <a:pt x="1108983" y="656345"/>
                </a:lnTo>
                <a:lnTo>
                  <a:pt x="1147142" y="632923"/>
                </a:lnTo>
                <a:lnTo>
                  <a:pt x="1177152" y="607476"/>
                </a:lnTo>
                <a:lnTo>
                  <a:pt x="975233" y="607476"/>
                </a:lnTo>
                <a:lnTo>
                  <a:pt x="927289" y="602002"/>
                </a:lnTo>
                <a:lnTo>
                  <a:pt x="883254" y="586414"/>
                </a:lnTo>
                <a:lnTo>
                  <a:pt x="844391" y="561969"/>
                </a:lnTo>
                <a:lnTo>
                  <a:pt x="811963" y="529923"/>
                </a:lnTo>
                <a:lnTo>
                  <a:pt x="787235" y="491529"/>
                </a:lnTo>
                <a:lnTo>
                  <a:pt x="771472" y="448043"/>
                </a:lnTo>
                <a:lnTo>
                  <a:pt x="770675" y="441233"/>
                </a:lnTo>
                <a:close/>
              </a:path>
              <a:path w="1266825" h="688975">
                <a:moveTo>
                  <a:pt x="492701" y="194091"/>
                </a:moveTo>
                <a:lnTo>
                  <a:pt x="291211" y="194091"/>
                </a:lnTo>
                <a:lnTo>
                  <a:pt x="339060" y="199552"/>
                </a:lnTo>
                <a:lnTo>
                  <a:pt x="383027" y="215106"/>
                </a:lnTo>
                <a:lnTo>
                  <a:pt x="421846" y="239508"/>
                </a:lnTo>
                <a:lnTo>
                  <a:pt x="454246" y="271515"/>
                </a:lnTo>
                <a:lnTo>
                  <a:pt x="478959" y="309882"/>
                </a:lnTo>
                <a:lnTo>
                  <a:pt x="494718" y="353365"/>
                </a:lnTo>
                <a:lnTo>
                  <a:pt x="500253" y="400720"/>
                </a:lnTo>
                <a:lnTo>
                  <a:pt x="494718" y="448043"/>
                </a:lnTo>
                <a:lnTo>
                  <a:pt x="478959" y="491529"/>
                </a:lnTo>
                <a:lnTo>
                  <a:pt x="454246" y="529923"/>
                </a:lnTo>
                <a:lnTo>
                  <a:pt x="421846" y="561969"/>
                </a:lnTo>
                <a:lnTo>
                  <a:pt x="383027" y="586414"/>
                </a:lnTo>
                <a:lnTo>
                  <a:pt x="339060" y="602002"/>
                </a:lnTo>
                <a:lnTo>
                  <a:pt x="291211" y="607476"/>
                </a:lnTo>
                <a:lnTo>
                  <a:pt x="492640" y="607476"/>
                </a:lnTo>
                <a:lnTo>
                  <a:pt x="528409" y="567316"/>
                </a:lnTo>
                <a:lnTo>
                  <a:pt x="551913" y="528676"/>
                </a:lnTo>
                <a:lnTo>
                  <a:pt x="569154" y="486439"/>
                </a:lnTo>
                <a:lnTo>
                  <a:pt x="579501" y="441233"/>
                </a:lnTo>
                <a:lnTo>
                  <a:pt x="770675" y="441233"/>
                </a:lnTo>
                <a:lnTo>
                  <a:pt x="765937" y="400720"/>
                </a:lnTo>
                <a:lnTo>
                  <a:pt x="770672" y="360207"/>
                </a:lnTo>
                <a:lnTo>
                  <a:pt x="579501" y="360207"/>
                </a:lnTo>
                <a:lnTo>
                  <a:pt x="569349" y="315645"/>
                </a:lnTo>
                <a:lnTo>
                  <a:pt x="552531" y="273980"/>
                </a:lnTo>
                <a:lnTo>
                  <a:pt x="529644" y="235801"/>
                </a:lnTo>
                <a:lnTo>
                  <a:pt x="501284" y="201695"/>
                </a:lnTo>
                <a:lnTo>
                  <a:pt x="492701" y="194091"/>
                </a:lnTo>
                <a:close/>
              </a:path>
              <a:path w="1266825" h="688975">
                <a:moveTo>
                  <a:pt x="1177185" y="194091"/>
                </a:moveTo>
                <a:lnTo>
                  <a:pt x="975233" y="194091"/>
                </a:lnTo>
                <a:lnTo>
                  <a:pt x="1023129" y="199552"/>
                </a:lnTo>
                <a:lnTo>
                  <a:pt x="1067130" y="215106"/>
                </a:lnTo>
                <a:lnTo>
                  <a:pt x="1105971" y="239508"/>
                </a:lnTo>
                <a:lnTo>
                  <a:pt x="1138385" y="271515"/>
                </a:lnTo>
                <a:lnTo>
                  <a:pt x="1163105" y="309882"/>
                </a:lnTo>
                <a:lnTo>
                  <a:pt x="1178866" y="353365"/>
                </a:lnTo>
                <a:lnTo>
                  <a:pt x="1184402" y="400720"/>
                </a:lnTo>
                <a:lnTo>
                  <a:pt x="1178866" y="448043"/>
                </a:lnTo>
                <a:lnTo>
                  <a:pt x="1163105" y="491529"/>
                </a:lnTo>
                <a:lnTo>
                  <a:pt x="1138385" y="529923"/>
                </a:lnTo>
                <a:lnTo>
                  <a:pt x="1105971" y="561969"/>
                </a:lnTo>
                <a:lnTo>
                  <a:pt x="1067130" y="586414"/>
                </a:lnTo>
                <a:lnTo>
                  <a:pt x="1023129" y="602002"/>
                </a:lnTo>
                <a:lnTo>
                  <a:pt x="975233" y="607476"/>
                </a:lnTo>
                <a:lnTo>
                  <a:pt x="1177152" y="607476"/>
                </a:lnTo>
                <a:lnTo>
                  <a:pt x="1210206" y="570599"/>
                </a:lnTo>
                <a:lnTo>
                  <a:pt x="1233906" y="532890"/>
                </a:lnTo>
                <a:lnTo>
                  <a:pt x="1251580" y="491610"/>
                </a:lnTo>
                <a:lnTo>
                  <a:pt x="1262627" y="447354"/>
                </a:lnTo>
                <a:lnTo>
                  <a:pt x="1266444" y="400720"/>
                </a:lnTo>
                <a:lnTo>
                  <a:pt x="1262257" y="352080"/>
                </a:lnTo>
                <a:lnTo>
                  <a:pt x="1250136" y="305856"/>
                </a:lnTo>
                <a:lnTo>
                  <a:pt x="1230741" y="262814"/>
                </a:lnTo>
                <a:lnTo>
                  <a:pt x="1204731" y="223720"/>
                </a:lnTo>
                <a:lnTo>
                  <a:pt x="1177185" y="194091"/>
                </a:lnTo>
                <a:close/>
              </a:path>
              <a:path w="1266825" h="688975">
                <a:moveTo>
                  <a:pt x="291338" y="267751"/>
                </a:moveTo>
                <a:lnTo>
                  <a:pt x="248795" y="274545"/>
                </a:lnTo>
                <a:lnTo>
                  <a:pt x="211811" y="293452"/>
                </a:lnTo>
                <a:lnTo>
                  <a:pt x="182624" y="322259"/>
                </a:lnTo>
                <a:lnTo>
                  <a:pt x="163472" y="358752"/>
                </a:lnTo>
                <a:lnTo>
                  <a:pt x="156591" y="400720"/>
                </a:lnTo>
                <a:lnTo>
                  <a:pt x="163472" y="442701"/>
                </a:lnTo>
                <a:lnTo>
                  <a:pt x="182624" y="479227"/>
                </a:lnTo>
                <a:lnTo>
                  <a:pt x="211811" y="508071"/>
                </a:lnTo>
                <a:lnTo>
                  <a:pt x="248795" y="527009"/>
                </a:lnTo>
                <a:lnTo>
                  <a:pt x="291338" y="533816"/>
                </a:lnTo>
                <a:lnTo>
                  <a:pt x="333805" y="527009"/>
                </a:lnTo>
                <a:lnTo>
                  <a:pt x="370720" y="508071"/>
                </a:lnTo>
                <a:lnTo>
                  <a:pt x="399849" y="479227"/>
                </a:lnTo>
                <a:lnTo>
                  <a:pt x="413684" y="452790"/>
                </a:lnTo>
                <a:lnTo>
                  <a:pt x="291338" y="452790"/>
                </a:lnTo>
                <a:lnTo>
                  <a:pt x="270779" y="448673"/>
                </a:lnTo>
                <a:lnTo>
                  <a:pt x="254031" y="437471"/>
                </a:lnTo>
                <a:lnTo>
                  <a:pt x="242760" y="420911"/>
                </a:lnTo>
                <a:lnTo>
                  <a:pt x="238633" y="400720"/>
                </a:lnTo>
                <a:lnTo>
                  <a:pt x="242760" y="380549"/>
                </a:lnTo>
                <a:lnTo>
                  <a:pt x="254031" y="364033"/>
                </a:lnTo>
                <a:lnTo>
                  <a:pt x="270779" y="352875"/>
                </a:lnTo>
                <a:lnTo>
                  <a:pt x="291338" y="348777"/>
                </a:lnTo>
                <a:lnTo>
                  <a:pt x="413739" y="348777"/>
                </a:lnTo>
                <a:lnTo>
                  <a:pt x="399849" y="322259"/>
                </a:lnTo>
                <a:lnTo>
                  <a:pt x="370720" y="293452"/>
                </a:lnTo>
                <a:lnTo>
                  <a:pt x="333805" y="274545"/>
                </a:lnTo>
                <a:lnTo>
                  <a:pt x="291338" y="267751"/>
                </a:lnTo>
                <a:close/>
              </a:path>
              <a:path w="1266825" h="688975">
                <a:moveTo>
                  <a:pt x="975106" y="267751"/>
                </a:moveTo>
                <a:lnTo>
                  <a:pt x="932625" y="274545"/>
                </a:lnTo>
                <a:lnTo>
                  <a:pt x="895679" y="293452"/>
                </a:lnTo>
                <a:lnTo>
                  <a:pt x="866511" y="322259"/>
                </a:lnTo>
                <a:lnTo>
                  <a:pt x="847366" y="358752"/>
                </a:lnTo>
                <a:lnTo>
                  <a:pt x="840486" y="400720"/>
                </a:lnTo>
                <a:lnTo>
                  <a:pt x="847366" y="442701"/>
                </a:lnTo>
                <a:lnTo>
                  <a:pt x="866511" y="479227"/>
                </a:lnTo>
                <a:lnTo>
                  <a:pt x="895679" y="508071"/>
                </a:lnTo>
                <a:lnTo>
                  <a:pt x="932625" y="527009"/>
                </a:lnTo>
                <a:lnTo>
                  <a:pt x="975106" y="533816"/>
                </a:lnTo>
                <a:lnTo>
                  <a:pt x="1017622" y="527009"/>
                </a:lnTo>
                <a:lnTo>
                  <a:pt x="1054542" y="508071"/>
                </a:lnTo>
                <a:lnTo>
                  <a:pt x="1083654" y="479227"/>
                </a:lnTo>
                <a:lnTo>
                  <a:pt x="1097471" y="452790"/>
                </a:lnTo>
                <a:lnTo>
                  <a:pt x="975106" y="452790"/>
                </a:lnTo>
                <a:lnTo>
                  <a:pt x="954748" y="448673"/>
                </a:lnTo>
                <a:lnTo>
                  <a:pt x="938069" y="437471"/>
                </a:lnTo>
                <a:lnTo>
                  <a:pt x="926796" y="420911"/>
                </a:lnTo>
                <a:lnTo>
                  <a:pt x="922655" y="400720"/>
                </a:lnTo>
                <a:lnTo>
                  <a:pt x="926796" y="380549"/>
                </a:lnTo>
                <a:lnTo>
                  <a:pt x="938069" y="364033"/>
                </a:lnTo>
                <a:lnTo>
                  <a:pt x="954748" y="352875"/>
                </a:lnTo>
                <a:lnTo>
                  <a:pt x="975106" y="348777"/>
                </a:lnTo>
                <a:lnTo>
                  <a:pt x="1097627" y="348777"/>
                </a:lnTo>
                <a:lnTo>
                  <a:pt x="1083764" y="322259"/>
                </a:lnTo>
                <a:lnTo>
                  <a:pt x="1054616" y="293452"/>
                </a:lnTo>
                <a:lnTo>
                  <a:pt x="1017646" y="274545"/>
                </a:lnTo>
                <a:lnTo>
                  <a:pt x="975106" y="267751"/>
                </a:lnTo>
                <a:close/>
              </a:path>
              <a:path w="1266825" h="688975">
                <a:moveTo>
                  <a:pt x="413739" y="348777"/>
                </a:moveTo>
                <a:lnTo>
                  <a:pt x="291338" y="348777"/>
                </a:lnTo>
                <a:lnTo>
                  <a:pt x="311749" y="352875"/>
                </a:lnTo>
                <a:lnTo>
                  <a:pt x="328422" y="364033"/>
                </a:lnTo>
                <a:lnTo>
                  <a:pt x="339665" y="380549"/>
                </a:lnTo>
                <a:lnTo>
                  <a:pt x="343789" y="400720"/>
                </a:lnTo>
                <a:lnTo>
                  <a:pt x="339665" y="420911"/>
                </a:lnTo>
                <a:lnTo>
                  <a:pt x="328421" y="437471"/>
                </a:lnTo>
                <a:lnTo>
                  <a:pt x="311749" y="448673"/>
                </a:lnTo>
                <a:lnTo>
                  <a:pt x="291338" y="452790"/>
                </a:lnTo>
                <a:lnTo>
                  <a:pt x="413684" y="452790"/>
                </a:lnTo>
                <a:lnTo>
                  <a:pt x="418963" y="442701"/>
                </a:lnTo>
                <a:lnTo>
                  <a:pt x="425831" y="400720"/>
                </a:lnTo>
                <a:lnTo>
                  <a:pt x="418963" y="358752"/>
                </a:lnTo>
                <a:lnTo>
                  <a:pt x="413739" y="348777"/>
                </a:lnTo>
                <a:close/>
              </a:path>
              <a:path w="1266825" h="688975">
                <a:moveTo>
                  <a:pt x="1097627" y="348777"/>
                </a:moveTo>
                <a:lnTo>
                  <a:pt x="975106" y="348777"/>
                </a:lnTo>
                <a:lnTo>
                  <a:pt x="995537" y="352875"/>
                </a:lnTo>
                <a:lnTo>
                  <a:pt x="1012253" y="364033"/>
                </a:lnTo>
                <a:lnTo>
                  <a:pt x="1023540" y="380549"/>
                </a:lnTo>
                <a:lnTo>
                  <a:pt x="1027684" y="400720"/>
                </a:lnTo>
                <a:lnTo>
                  <a:pt x="1023540" y="420911"/>
                </a:lnTo>
                <a:lnTo>
                  <a:pt x="1012253" y="437471"/>
                </a:lnTo>
                <a:lnTo>
                  <a:pt x="995537" y="448673"/>
                </a:lnTo>
                <a:lnTo>
                  <a:pt x="975106" y="452790"/>
                </a:lnTo>
                <a:lnTo>
                  <a:pt x="1097471" y="452790"/>
                </a:lnTo>
                <a:lnTo>
                  <a:pt x="1102744" y="442701"/>
                </a:lnTo>
                <a:lnTo>
                  <a:pt x="1109599" y="400720"/>
                </a:lnTo>
                <a:lnTo>
                  <a:pt x="1102841" y="358752"/>
                </a:lnTo>
                <a:lnTo>
                  <a:pt x="1097627" y="348777"/>
                </a:lnTo>
                <a:close/>
              </a:path>
              <a:path w="1266825" h="688975">
                <a:moveTo>
                  <a:pt x="1013834" y="80998"/>
                </a:moveTo>
                <a:lnTo>
                  <a:pt x="836580" y="80998"/>
                </a:lnTo>
                <a:lnTo>
                  <a:pt x="859635" y="82506"/>
                </a:lnTo>
                <a:lnTo>
                  <a:pt x="881380" y="91729"/>
                </a:lnTo>
                <a:lnTo>
                  <a:pt x="921385" y="117764"/>
                </a:lnTo>
                <a:lnTo>
                  <a:pt x="877093" y="129698"/>
                </a:lnTo>
                <a:lnTo>
                  <a:pt x="835872" y="148056"/>
                </a:lnTo>
                <a:lnTo>
                  <a:pt x="798327" y="172251"/>
                </a:lnTo>
                <a:lnTo>
                  <a:pt x="765063" y="201695"/>
                </a:lnTo>
                <a:lnTo>
                  <a:pt x="736688" y="235801"/>
                </a:lnTo>
                <a:lnTo>
                  <a:pt x="713805" y="273980"/>
                </a:lnTo>
                <a:lnTo>
                  <a:pt x="697021" y="315645"/>
                </a:lnTo>
                <a:lnTo>
                  <a:pt x="686943" y="360207"/>
                </a:lnTo>
                <a:lnTo>
                  <a:pt x="770672" y="360207"/>
                </a:lnTo>
                <a:lnTo>
                  <a:pt x="771472" y="353365"/>
                </a:lnTo>
                <a:lnTo>
                  <a:pt x="787235" y="309882"/>
                </a:lnTo>
                <a:lnTo>
                  <a:pt x="811963" y="271515"/>
                </a:lnTo>
                <a:lnTo>
                  <a:pt x="844391" y="239508"/>
                </a:lnTo>
                <a:lnTo>
                  <a:pt x="883254" y="215106"/>
                </a:lnTo>
                <a:lnTo>
                  <a:pt x="927289" y="199552"/>
                </a:lnTo>
                <a:lnTo>
                  <a:pt x="975233" y="194091"/>
                </a:lnTo>
                <a:lnTo>
                  <a:pt x="1177185" y="194091"/>
                </a:lnTo>
                <a:lnTo>
                  <a:pt x="1172766" y="189339"/>
                </a:lnTo>
                <a:lnTo>
                  <a:pt x="1135507" y="160436"/>
                </a:lnTo>
                <a:lnTo>
                  <a:pt x="1013834" y="80998"/>
                </a:lnTo>
                <a:close/>
              </a:path>
              <a:path w="1266825" h="688975">
                <a:moveTo>
                  <a:pt x="539475" y="80998"/>
                </a:moveTo>
                <a:lnTo>
                  <a:pt x="429656" y="80998"/>
                </a:lnTo>
                <a:lnTo>
                  <a:pt x="451963" y="87014"/>
                </a:lnTo>
                <a:lnTo>
                  <a:pt x="471424" y="100365"/>
                </a:lnTo>
                <a:lnTo>
                  <a:pt x="484917" y="109366"/>
                </a:lnTo>
                <a:lnTo>
                  <a:pt x="500316" y="112367"/>
                </a:lnTo>
                <a:lnTo>
                  <a:pt x="515715" y="109366"/>
                </a:lnTo>
                <a:lnTo>
                  <a:pt x="529209" y="100365"/>
                </a:lnTo>
                <a:lnTo>
                  <a:pt x="538281" y="87006"/>
                </a:lnTo>
                <a:lnTo>
                  <a:pt x="539475" y="80998"/>
                </a:lnTo>
                <a:close/>
              </a:path>
              <a:path w="1266825" h="688975">
                <a:moveTo>
                  <a:pt x="853779" y="0"/>
                </a:moveTo>
                <a:lnTo>
                  <a:pt x="803489" y="5032"/>
                </a:lnTo>
                <a:lnTo>
                  <a:pt x="757197" y="26455"/>
                </a:lnTo>
                <a:lnTo>
                  <a:pt x="728051" y="56574"/>
                </a:lnTo>
                <a:lnTo>
                  <a:pt x="725074" y="71790"/>
                </a:lnTo>
                <a:lnTo>
                  <a:pt x="728056" y="87014"/>
                </a:lnTo>
                <a:lnTo>
                  <a:pt x="736981" y="100365"/>
                </a:lnTo>
                <a:lnTo>
                  <a:pt x="750532" y="109366"/>
                </a:lnTo>
                <a:lnTo>
                  <a:pt x="765952" y="112367"/>
                </a:lnTo>
                <a:lnTo>
                  <a:pt x="781397" y="109366"/>
                </a:lnTo>
                <a:lnTo>
                  <a:pt x="795020" y="100365"/>
                </a:lnTo>
                <a:lnTo>
                  <a:pt x="814365" y="87006"/>
                </a:lnTo>
                <a:lnTo>
                  <a:pt x="836580" y="80998"/>
                </a:lnTo>
                <a:lnTo>
                  <a:pt x="1013834" y="80998"/>
                </a:lnTo>
                <a:lnTo>
                  <a:pt x="926592" y="24038"/>
                </a:lnTo>
                <a:lnTo>
                  <a:pt x="903448" y="11739"/>
                </a:lnTo>
                <a:lnTo>
                  <a:pt x="878982" y="3750"/>
                </a:lnTo>
                <a:lnTo>
                  <a:pt x="853779"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9739883" y="4326635"/>
            <a:ext cx="1409700" cy="464820"/>
          </a:xfrm>
          <a:custGeom>
            <a:rect l="l" t="t" r="r" b="b"/>
            <a:pathLst>
              <a:path w="1409700" h="464820">
                <a:moveTo>
                  <a:pt x="1177290" y="0"/>
                </a:moveTo>
                <a:lnTo>
                  <a:pt x="232410" y="0"/>
                </a:lnTo>
                <a:lnTo>
                  <a:pt x="185559" y="4720"/>
                </a:lnTo>
                <a:lnTo>
                  <a:pt x="141928" y="18258"/>
                </a:lnTo>
                <a:lnTo>
                  <a:pt x="102449" y="39681"/>
                </a:lnTo>
                <a:lnTo>
                  <a:pt x="68056" y="68056"/>
                </a:lnTo>
                <a:lnTo>
                  <a:pt x="39681" y="102449"/>
                </a:lnTo>
                <a:lnTo>
                  <a:pt x="18258" y="141928"/>
                </a:lnTo>
                <a:lnTo>
                  <a:pt x="4720" y="185559"/>
                </a:lnTo>
                <a:lnTo>
                  <a:pt x="0" y="232409"/>
                </a:lnTo>
                <a:lnTo>
                  <a:pt x="4720" y="279260"/>
                </a:lnTo>
                <a:lnTo>
                  <a:pt x="18258" y="322891"/>
                </a:lnTo>
                <a:lnTo>
                  <a:pt x="39681" y="362370"/>
                </a:lnTo>
                <a:lnTo>
                  <a:pt x="68056" y="396763"/>
                </a:lnTo>
                <a:lnTo>
                  <a:pt x="102449" y="425138"/>
                </a:lnTo>
                <a:lnTo>
                  <a:pt x="141928" y="446561"/>
                </a:lnTo>
                <a:lnTo>
                  <a:pt x="185559" y="460099"/>
                </a:lnTo>
                <a:lnTo>
                  <a:pt x="232410" y="464819"/>
                </a:lnTo>
                <a:lnTo>
                  <a:pt x="1177290" y="464819"/>
                </a:lnTo>
                <a:lnTo>
                  <a:pt x="1224140" y="460099"/>
                </a:lnTo>
                <a:lnTo>
                  <a:pt x="1267771" y="446561"/>
                </a:lnTo>
                <a:lnTo>
                  <a:pt x="1307250" y="425138"/>
                </a:lnTo>
                <a:lnTo>
                  <a:pt x="1341643" y="396763"/>
                </a:lnTo>
                <a:lnTo>
                  <a:pt x="1370018" y="362370"/>
                </a:lnTo>
                <a:lnTo>
                  <a:pt x="1391441" y="322891"/>
                </a:lnTo>
                <a:lnTo>
                  <a:pt x="1404979" y="279260"/>
                </a:lnTo>
                <a:lnTo>
                  <a:pt x="1409700" y="232409"/>
                </a:lnTo>
                <a:lnTo>
                  <a:pt x="1404979" y="185559"/>
                </a:lnTo>
                <a:lnTo>
                  <a:pt x="1391441" y="141928"/>
                </a:lnTo>
                <a:lnTo>
                  <a:pt x="1370018" y="102449"/>
                </a:lnTo>
                <a:lnTo>
                  <a:pt x="1341643" y="68056"/>
                </a:lnTo>
                <a:lnTo>
                  <a:pt x="1307250" y="39681"/>
                </a:lnTo>
                <a:lnTo>
                  <a:pt x="1267771" y="18258"/>
                </a:lnTo>
                <a:lnTo>
                  <a:pt x="1224140" y="4720"/>
                </a:lnTo>
                <a:lnTo>
                  <a:pt x="117729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txBox="1"/>
          <p:nvPr/>
        </p:nvSpPr>
        <p:spPr>
          <a:xfrm>
            <a:off x="9910571" y="4445889"/>
            <a:ext cx="1082675" cy="23939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100"/>
              </a:spcBef>
            </a:pPr>
            <a:r>
              <a:rPr sz="1400" b="1">
                <a:solidFill>
                  <a:srgbClr val="FFFFFF"/>
                </a:solidFill>
                <a:latin typeface="微软雅黑"/>
                <a:cs typeface="微软雅黑"/>
              </a:rPr>
              <a:t>影响个人容貌</a:t>
            </a:r>
            <a:endParaRPr sz="1400">
              <a:latin typeface="微软雅黑"/>
              <a:cs typeface="微软雅黑"/>
            </a:endParaRPr>
          </a:p>
        </p:txBody>
      </p:sp>
      <p:sp>
        <p:nvSpPr>
          <p:cNvPr id="28" name="object 28"/>
          <p:cNvSpPr txBox="1"/>
          <p:nvPr/>
        </p:nvSpPr>
        <p:spPr>
          <a:xfrm>
            <a:off x="6873493" y="4450461"/>
            <a:ext cx="2623820" cy="8483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2085" marR="5080" indent="-172720" algn="just">
              <a:lnSpc>
                <a:spcPct val="150000"/>
              </a:lnSpc>
              <a:spcBef>
                <a:spcPts val="100"/>
              </a:spcBef>
              <a:buFont typeface="Arial"/>
              <a:buChar char="•"/>
              <a:tabLst>
                <a:tab pos="172720"/>
              </a:tabLst>
            </a:pPr>
            <a:r>
              <a:rPr sz="1200">
                <a:solidFill>
                  <a:srgbClr val="585858"/>
                </a:solidFill>
                <a:latin typeface="微软雅黑"/>
                <a:cs typeface="微软雅黑"/>
              </a:rPr>
              <a:t>当近视发展成高度近视后，儿童的个 人容貌很有可能会发生变化，出现如 </a:t>
            </a:r>
            <a:r>
              <a:rPr sz="1200">
                <a:solidFill>
                  <a:srgbClr val="1EC7F3"/>
                </a:solidFill>
                <a:latin typeface="微软雅黑"/>
                <a:cs typeface="微软雅黑"/>
              </a:rPr>
              <a:t>眼球突出、眼睑松弛</a:t>
            </a:r>
            <a:r>
              <a:rPr sz="1200">
                <a:solidFill>
                  <a:srgbClr val="585858"/>
                </a:solidFill>
                <a:latin typeface="微软雅黑"/>
                <a:cs typeface="微软雅黑"/>
              </a:rPr>
              <a:t>等问题</a:t>
            </a:r>
            <a:endParaRPr sz="1200">
              <a:latin typeface="微软雅黑"/>
              <a:cs typeface="微软雅黑"/>
            </a:endParaRPr>
          </a:p>
        </p:txBody>
      </p:sp>
      <p:sp>
        <p:nvSpPr>
          <p:cNvPr id="29" name="object 29"/>
          <p:cNvSpPr/>
          <p:nvPr/>
        </p:nvSpPr>
        <p:spPr>
          <a:xfrm>
            <a:off x="10102595" y="5110065"/>
            <a:ext cx="684530" cy="784860"/>
          </a:xfrm>
          <a:custGeom>
            <a:rect l="l" t="t" r="r" b="b"/>
            <a:pathLst>
              <a:path w="684529" h="784860">
                <a:moveTo>
                  <a:pt x="21016" y="0"/>
                </a:moveTo>
                <a:lnTo>
                  <a:pt x="14350" y="1557"/>
                </a:lnTo>
                <a:lnTo>
                  <a:pt x="5587" y="5113"/>
                </a:lnTo>
                <a:lnTo>
                  <a:pt x="0" y="12860"/>
                </a:lnTo>
                <a:lnTo>
                  <a:pt x="0" y="470822"/>
                </a:lnTo>
                <a:lnTo>
                  <a:pt x="7440" y="517066"/>
                </a:lnTo>
                <a:lnTo>
                  <a:pt x="27884" y="560914"/>
                </a:lnTo>
                <a:lnTo>
                  <a:pt x="58517" y="601975"/>
                </a:lnTo>
                <a:lnTo>
                  <a:pt x="96522" y="639855"/>
                </a:lnTo>
                <a:lnTo>
                  <a:pt x="139084" y="674161"/>
                </a:lnTo>
                <a:lnTo>
                  <a:pt x="183388" y="704501"/>
                </a:lnTo>
                <a:lnTo>
                  <a:pt x="226618" y="730481"/>
                </a:lnTo>
                <a:lnTo>
                  <a:pt x="265958" y="751709"/>
                </a:lnTo>
                <a:lnTo>
                  <a:pt x="321707" y="778337"/>
                </a:lnTo>
                <a:lnTo>
                  <a:pt x="338835" y="784766"/>
                </a:lnTo>
                <a:lnTo>
                  <a:pt x="345439" y="784766"/>
                </a:lnTo>
                <a:lnTo>
                  <a:pt x="385728" y="767792"/>
                </a:lnTo>
                <a:lnTo>
                  <a:pt x="441087" y="739453"/>
                </a:lnTo>
                <a:lnTo>
                  <a:pt x="342137" y="739453"/>
                </a:lnTo>
                <a:lnTo>
                  <a:pt x="318236" y="728438"/>
                </a:lnTo>
                <a:lnTo>
                  <a:pt x="283606" y="711135"/>
                </a:lnTo>
                <a:lnTo>
                  <a:pt x="241857" y="688150"/>
                </a:lnTo>
                <a:lnTo>
                  <a:pt x="196596" y="660090"/>
                </a:lnTo>
                <a:lnTo>
                  <a:pt x="154861" y="630138"/>
                </a:lnTo>
                <a:lnTo>
                  <a:pt x="114517" y="595289"/>
                </a:lnTo>
                <a:lnTo>
                  <a:pt x="80092" y="556490"/>
                </a:lnTo>
                <a:lnTo>
                  <a:pt x="56115" y="514685"/>
                </a:lnTo>
                <a:lnTo>
                  <a:pt x="47117" y="470822"/>
                </a:lnTo>
                <a:lnTo>
                  <a:pt x="47117" y="64422"/>
                </a:lnTo>
                <a:lnTo>
                  <a:pt x="155751" y="64422"/>
                </a:lnTo>
                <a:lnTo>
                  <a:pt x="146297" y="61548"/>
                </a:lnTo>
                <a:lnTo>
                  <a:pt x="82381" y="33557"/>
                </a:lnTo>
                <a:lnTo>
                  <a:pt x="44642" y="9753"/>
                </a:lnTo>
                <a:lnTo>
                  <a:pt x="39750" y="5875"/>
                </a:lnTo>
                <a:lnTo>
                  <a:pt x="34157" y="2218"/>
                </a:lnTo>
                <a:lnTo>
                  <a:pt x="27765" y="240"/>
                </a:lnTo>
                <a:lnTo>
                  <a:pt x="21016" y="0"/>
                </a:lnTo>
                <a:close/>
              </a:path>
              <a:path w="684529" h="784860">
                <a:moveTo>
                  <a:pt x="684276" y="64422"/>
                </a:moveTo>
                <a:lnTo>
                  <a:pt x="637285" y="64422"/>
                </a:lnTo>
                <a:lnTo>
                  <a:pt x="637285" y="470822"/>
                </a:lnTo>
                <a:lnTo>
                  <a:pt x="628314" y="514596"/>
                </a:lnTo>
                <a:lnTo>
                  <a:pt x="604408" y="556296"/>
                </a:lnTo>
                <a:lnTo>
                  <a:pt x="570077" y="594998"/>
                </a:lnTo>
                <a:lnTo>
                  <a:pt x="529833" y="629773"/>
                </a:lnTo>
                <a:lnTo>
                  <a:pt x="488187" y="659697"/>
                </a:lnTo>
                <a:lnTo>
                  <a:pt x="442972" y="687852"/>
                </a:lnTo>
                <a:lnTo>
                  <a:pt x="401066" y="710933"/>
                </a:lnTo>
                <a:lnTo>
                  <a:pt x="366208" y="728336"/>
                </a:lnTo>
                <a:lnTo>
                  <a:pt x="342137" y="739453"/>
                </a:lnTo>
                <a:lnTo>
                  <a:pt x="441087" y="739453"/>
                </a:lnTo>
                <a:lnTo>
                  <a:pt x="500939" y="704501"/>
                </a:lnTo>
                <a:lnTo>
                  <a:pt x="545234" y="674161"/>
                </a:lnTo>
                <a:lnTo>
                  <a:pt x="587785" y="639855"/>
                </a:lnTo>
                <a:lnTo>
                  <a:pt x="625779" y="601975"/>
                </a:lnTo>
                <a:lnTo>
                  <a:pt x="656401" y="560914"/>
                </a:lnTo>
                <a:lnTo>
                  <a:pt x="676838" y="517066"/>
                </a:lnTo>
                <a:lnTo>
                  <a:pt x="684276" y="470822"/>
                </a:lnTo>
                <a:lnTo>
                  <a:pt x="684276" y="64422"/>
                </a:lnTo>
                <a:close/>
              </a:path>
              <a:path w="684529" h="784860">
                <a:moveTo>
                  <a:pt x="162940" y="472854"/>
                </a:moveTo>
                <a:lnTo>
                  <a:pt x="136112" y="497145"/>
                </a:lnTo>
                <a:lnTo>
                  <a:pt x="138739" y="505073"/>
                </a:lnTo>
                <a:lnTo>
                  <a:pt x="188386" y="538710"/>
                </a:lnTo>
                <a:lnTo>
                  <a:pt x="236680" y="558492"/>
                </a:lnTo>
                <a:lnTo>
                  <a:pt x="288331" y="570646"/>
                </a:lnTo>
                <a:lnTo>
                  <a:pt x="342137" y="574784"/>
                </a:lnTo>
                <a:lnTo>
                  <a:pt x="395944" y="570646"/>
                </a:lnTo>
                <a:lnTo>
                  <a:pt x="447595" y="558492"/>
                </a:lnTo>
                <a:lnTo>
                  <a:pt x="495889" y="538710"/>
                </a:lnTo>
                <a:lnTo>
                  <a:pt x="507329" y="531643"/>
                </a:lnTo>
                <a:lnTo>
                  <a:pt x="342137" y="531643"/>
                </a:lnTo>
                <a:lnTo>
                  <a:pt x="296294" y="528128"/>
                </a:lnTo>
                <a:lnTo>
                  <a:pt x="252380" y="517811"/>
                </a:lnTo>
                <a:lnTo>
                  <a:pt x="211371" y="501033"/>
                </a:lnTo>
                <a:lnTo>
                  <a:pt x="174244" y="478137"/>
                </a:lnTo>
                <a:lnTo>
                  <a:pt x="169163" y="474378"/>
                </a:lnTo>
                <a:lnTo>
                  <a:pt x="162940" y="472854"/>
                </a:lnTo>
                <a:close/>
              </a:path>
              <a:path w="684529" h="784860">
                <a:moveTo>
                  <a:pt x="527272" y="473419"/>
                </a:moveTo>
                <a:lnTo>
                  <a:pt x="518334" y="474142"/>
                </a:lnTo>
                <a:lnTo>
                  <a:pt x="510158" y="478137"/>
                </a:lnTo>
                <a:lnTo>
                  <a:pt x="472993" y="501033"/>
                </a:lnTo>
                <a:lnTo>
                  <a:pt x="431911" y="517811"/>
                </a:lnTo>
                <a:lnTo>
                  <a:pt x="387947" y="528128"/>
                </a:lnTo>
                <a:lnTo>
                  <a:pt x="342137" y="531643"/>
                </a:lnTo>
                <a:lnTo>
                  <a:pt x="507329" y="531643"/>
                </a:lnTo>
                <a:lnTo>
                  <a:pt x="539623" y="511691"/>
                </a:lnTo>
                <a:lnTo>
                  <a:pt x="545605" y="505073"/>
                </a:lnTo>
                <a:lnTo>
                  <a:pt x="548243" y="497145"/>
                </a:lnTo>
                <a:lnTo>
                  <a:pt x="547427" y="488875"/>
                </a:lnTo>
                <a:lnTo>
                  <a:pt x="543051" y="481236"/>
                </a:lnTo>
                <a:lnTo>
                  <a:pt x="535876" y="475830"/>
                </a:lnTo>
                <a:lnTo>
                  <a:pt x="527272" y="473419"/>
                </a:lnTo>
                <a:close/>
              </a:path>
              <a:path w="684529" h="784860">
                <a:moveTo>
                  <a:pt x="130048" y="232697"/>
                </a:moveTo>
                <a:lnTo>
                  <a:pt x="124078" y="234983"/>
                </a:lnTo>
                <a:lnTo>
                  <a:pt x="116403" y="239930"/>
                </a:lnTo>
                <a:lnTo>
                  <a:pt x="111537" y="246937"/>
                </a:lnTo>
                <a:lnTo>
                  <a:pt x="109862" y="255111"/>
                </a:lnTo>
                <a:lnTo>
                  <a:pt x="111759" y="263558"/>
                </a:lnTo>
                <a:lnTo>
                  <a:pt x="156444" y="314690"/>
                </a:lnTo>
                <a:lnTo>
                  <a:pt x="191388" y="331122"/>
                </a:lnTo>
                <a:lnTo>
                  <a:pt x="223520" y="335059"/>
                </a:lnTo>
                <a:lnTo>
                  <a:pt x="253015" y="332305"/>
                </a:lnTo>
                <a:lnTo>
                  <a:pt x="295528" y="319843"/>
                </a:lnTo>
                <a:lnTo>
                  <a:pt x="315398" y="295711"/>
                </a:lnTo>
                <a:lnTo>
                  <a:pt x="314197" y="291885"/>
                </a:lnTo>
                <a:lnTo>
                  <a:pt x="226615" y="291885"/>
                </a:lnTo>
                <a:lnTo>
                  <a:pt x="204470" y="289593"/>
                </a:lnTo>
                <a:lnTo>
                  <a:pt x="167655" y="264749"/>
                </a:lnTo>
                <a:lnTo>
                  <a:pt x="152400" y="240825"/>
                </a:lnTo>
                <a:lnTo>
                  <a:pt x="147574" y="236761"/>
                </a:lnTo>
                <a:lnTo>
                  <a:pt x="141985" y="234729"/>
                </a:lnTo>
                <a:lnTo>
                  <a:pt x="136398" y="232824"/>
                </a:lnTo>
                <a:lnTo>
                  <a:pt x="130048" y="232697"/>
                </a:lnTo>
                <a:close/>
              </a:path>
              <a:path w="684529" h="784860">
                <a:moveTo>
                  <a:pt x="394426" y="276111"/>
                </a:moveTo>
                <a:lnTo>
                  <a:pt x="385476" y="276988"/>
                </a:lnTo>
                <a:lnTo>
                  <a:pt x="377527" y="280866"/>
                </a:lnTo>
                <a:lnTo>
                  <a:pt x="371601" y="287434"/>
                </a:lnTo>
                <a:lnTo>
                  <a:pt x="368933" y="295657"/>
                </a:lnTo>
                <a:lnTo>
                  <a:pt x="369871" y="303881"/>
                </a:lnTo>
                <a:lnTo>
                  <a:pt x="406368" y="326169"/>
                </a:lnTo>
                <a:lnTo>
                  <a:pt x="460882" y="335059"/>
                </a:lnTo>
                <a:lnTo>
                  <a:pt x="468850" y="334837"/>
                </a:lnTo>
                <a:lnTo>
                  <a:pt x="527937" y="314690"/>
                </a:lnTo>
                <a:lnTo>
                  <a:pt x="553015" y="291885"/>
                </a:lnTo>
                <a:lnTo>
                  <a:pt x="457662" y="291885"/>
                </a:lnTo>
                <a:lnTo>
                  <a:pt x="435435" y="289069"/>
                </a:lnTo>
                <a:lnTo>
                  <a:pt x="416280" y="283753"/>
                </a:lnTo>
                <a:lnTo>
                  <a:pt x="403351" y="278544"/>
                </a:lnTo>
                <a:lnTo>
                  <a:pt x="394426" y="276111"/>
                </a:lnTo>
                <a:close/>
              </a:path>
              <a:path w="684529" h="784860">
                <a:moveTo>
                  <a:pt x="289976" y="276111"/>
                </a:moveTo>
                <a:lnTo>
                  <a:pt x="281050" y="278544"/>
                </a:lnTo>
                <a:lnTo>
                  <a:pt x="268049" y="283753"/>
                </a:lnTo>
                <a:lnTo>
                  <a:pt x="248856" y="289069"/>
                </a:lnTo>
                <a:lnTo>
                  <a:pt x="226615" y="291885"/>
                </a:lnTo>
                <a:lnTo>
                  <a:pt x="314197" y="291885"/>
                </a:lnTo>
                <a:lnTo>
                  <a:pt x="312800" y="287434"/>
                </a:lnTo>
                <a:lnTo>
                  <a:pt x="306875" y="280866"/>
                </a:lnTo>
                <a:lnTo>
                  <a:pt x="298926" y="276988"/>
                </a:lnTo>
                <a:lnTo>
                  <a:pt x="289976" y="276111"/>
                </a:lnTo>
                <a:close/>
              </a:path>
              <a:path w="684529" h="784860">
                <a:moveTo>
                  <a:pt x="554354" y="232697"/>
                </a:moveTo>
                <a:lnTo>
                  <a:pt x="529335" y="246286"/>
                </a:lnTo>
                <a:lnTo>
                  <a:pt x="526026" y="251946"/>
                </a:lnTo>
                <a:lnTo>
                  <a:pt x="516572" y="264796"/>
                </a:lnTo>
                <a:lnTo>
                  <a:pt x="501118" y="279219"/>
                </a:lnTo>
                <a:lnTo>
                  <a:pt x="479805" y="289593"/>
                </a:lnTo>
                <a:lnTo>
                  <a:pt x="457662" y="291885"/>
                </a:lnTo>
                <a:lnTo>
                  <a:pt x="553015" y="291885"/>
                </a:lnTo>
                <a:lnTo>
                  <a:pt x="567112" y="272919"/>
                </a:lnTo>
                <a:lnTo>
                  <a:pt x="572388" y="263558"/>
                </a:lnTo>
                <a:lnTo>
                  <a:pt x="574361" y="255111"/>
                </a:lnTo>
                <a:lnTo>
                  <a:pt x="572738" y="246937"/>
                </a:lnTo>
                <a:lnTo>
                  <a:pt x="567924" y="239930"/>
                </a:lnTo>
                <a:lnTo>
                  <a:pt x="560324" y="234983"/>
                </a:lnTo>
                <a:lnTo>
                  <a:pt x="554354" y="232697"/>
                </a:lnTo>
                <a:close/>
              </a:path>
              <a:path w="684529" h="784860">
                <a:moveTo>
                  <a:pt x="155751" y="64422"/>
                </a:moveTo>
                <a:lnTo>
                  <a:pt x="47117" y="64422"/>
                </a:lnTo>
                <a:lnTo>
                  <a:pt x="76193" y="79861"/>
                </a:lnTo>
                <a:lnTo>
                  <a:pt x="113274" y="95942"/>
                </a:lnTo>
                <a:lnTo>
                  <a:pt x="158384" y="111126"/>
                </a:lnTo>
                <a:lnTo>
                  <a:pt x="211549" y="123877"/>
                </a:lnTo>
                <a:lnTo>
                  <a:pt x="272791" y="132655"/>
                </a:lnTo>
                <a:lnTo>
                  <a:pt x="342137" y="135923"/>
                </a:lnTo>
                <a:lnTo>
                  <a:pt x="411528" y="132655"/>
                </a:lnTo>
                <a:lnTo>
                  <a:pt x="472788" y="123877"/>
                </a:lnTo>
                <a:lnTo>
                  <a:pt x="525954" y="111126"/>
                </a:lnTo>
                <a:lnTo>
                  <a:pt x="571067" y="95942"/>
                </a:lnTo>
                <a:lnTo>
                  <a:pt x="578446" y="92743"/>
                </a:lnTo>
                <a:lnTo>
                  <a:pt x="342137" y="92743"/>
                </a:lnTo>
                <a:lnTo>
                  <a:pt x="282799" y="90141"/>
                </a:lnTo>
                <a:lnTo>
                  <a:pt x="230294" y="83205"/>
                </a:lnTo>
                <a:lnTo>
                  <a:pt x="184751" y="73239"/>
                </a:lnTo>
                <a:lnTo>
                  <a:pt x="155751" y="64422"/>
                </a:lnTo>
                <a:close/>
              </a:path>
              <a:path w="684529" h="784860">
                <a:moveTo>
                  <a:pt x="663366" y="0"/>
                </a:moveTo>
                <a:lnTo>
                  <a:pt x="656574" y="240"/>
                </a:lnTo>
                <a:lnTo>
                  <a:pt x="650138" y="2218"/>
                </a:lnTo>
                <a:lnTo>
                  <a:pt x="644525" y="5875"/>
                </a:lnTo>
                <a:lnTo>
                  <a:pt x="638025" y="10967"/>
                </a:lnTo>
                <a:lnTo>
                  <a:pt x="619366" y="23486"/>
                </a:lnTo>
                <a:lnTo>
                  <a:pt x="545395" y="58833"/>
                </a:lnTo>
                <a:lnTo>
                  <a:pt x="489994" y="75677"/>
                </a:lnTo>
                <a:lnTo>
                  <a:pt x="422256" y="87978"/>
                </a:lnTo>
                <a:lnTo>
                  <a:pt x="342137" y="92743"/>
                </a:lnTo>
                <a:lnTo>
                  <a:pt x="578446" y="92743"/>
                </a:lnTo>
                <a:lnTo>
                  <a:pt x="608164" y="79861"/>
                </a:lnTo>
                <a:lnTo>
                  <a:pt x="637285" y="64422"/>
                </a:lnTo>
                <a:lnTo>
                  <a:pt x="684276" y="64422"/>
                </a:lnTo>
                <a:lnTo>
                  <a:pt x="684276" y="12860"/>
                </a:lnTo>
                <a:lnTo>
                  <a:pt x="678687" y="5113"/>
                </a:lnTo>
                <a:lnTo>
                  <a:pt x="670051" y="1557"/>
                </a:lnTo>
                <a:lnTo>
                  <a:pt x="66336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1367128" y="5109626"/>
            <a:ext cx="742315" cy="786130"/>
          </a:xfrm>
          <a:custGeom>
            <a:rect l="l" t="t" r="r" b="b"/>
            <a:pathLst>
              <a:path w="742314" h="786129">
                <a:moveTo>
                  <a:pt x="651899" y="0"/>
                </a:moveTo>
                <a:lnTo>
                  <a:pt x="89919" y="0"/>
                </a:lnTo>
                <a:lnTo>
                  <a:pt x="26365" y="25594"/>
                </a:lnTo>
                <a:lnTo>
                  <a:pt x="0" y="87302"/>
                </a:lnTo>
                <a:lnTo>
                  <a:pt x="0" y="698404"/>
                </a:lnTo>
                <a:lnTo>
                  <a:pt x="26365" y="760108"/>
                </a:lnTo>
                <a:lnTo>
                  <a:pt x="89919" y="785706"/>
                </a:lnTo>
                <a:lnTo>
                  <a:pt x="651899" y="785706"/>
                </a:lnTo>
                <a:lnTo>
                  <a:pt x="686884" y="778820"/>
                </a:lnTo>
                <a:lnTo>
                  <a:pt x="715457" y="760108"/>
                </a:lnTo>
                <a:lnTo>
                  <a:pt x="734732" y="732370"/>
                </a:lnTo>
                <a:lnTo>
                  <a:pt x="737265" y="720230"/>
                </a:lnTo>
                <a:lnTo>
                  <a:pt x="89919" y="720230"/>
                </a:lnTo>
                <a:lnTo>
                  <a:pt x="81173" y="718509"/>
                </a:lnTo>
                <a:lnTo>
                  <a:pt x="74030" y="713830"/>
                </a:lnTo>
                <a:lnTo>
                  <a:pt x="69212" y="706895"/>
                </a:lnTo>
                <a:lnTo>
                  <a:pt x="67439" y="698404"/>
                </a:lnTo>
                <a:lnTo>
                  <a:pt x="67439" y="87302"/>
                </a:lnTo>
                <a:lnTo>
                  <a:pt x="69212" y="78798"/>
                </a:lnTo>
                <a:lnTo>
                  <a:pt x="74030" y="71854"/>
                </a:lnTo>
                <a:lnTo>
                  <a:pt x="81173" y="67173"/>
                </a:lnTo>
                <a:lnTo>
                  <a:pt x="89919" y="65457"/>
                </a:lnTo>
                <a:lnTo>
                  <a:pt x="737261" y="65457"/>
                </a:lnTo>
                <a:lnTo>
                  <a:pt x="734732" y="53336"/>
                </a:lnTo>
                <a:lnTo>
                  <a:pt x="715457" y="25594"/>
                </a:lnTo>
                <a:lnTo>
                  <a:pt x="686884" y="6880"/>
                </a:lnTo>
                <a:lnTo>
                  <a:pt x="651899" y="0"/>
                </a:lnTo>
                <a:close/>
              </a:path>
              <a:path w="742314" h="786129">
                <a:moveTo>
                  <a:pt x="737261" y="65457"/>
                </a:moveTo>
                <a:lnTo>
                  <a:pt x="651899" y="65457"/>
                </a:lnTo>
                <a:lnTo>
                  <a:pt x="660658" y="67173"/>
                </a:lnTo>
                <a:lnTo>
                  <a:pt x="667810" y="71854"/>
                </a:lnTo>
                <a:lnTo>
                  <a:pt x="672631" y="78798"/>
                </a:lnTo>
                <a:lnTo>
                  <a:pt x="674399" y="87302"/>
                </a:lnTo>
                <a:lnTo>
                  <a:pt x="674399" y="698404"/>
                </a:lnTo>
                <a:lnTo>
                  <a:pt x="672631" y="706895"/>
                </a:lnTo>
                <a:lnTo>
                  <a:pt x="667810" y="713830"/>
                </a:lnTo>
                <a:lnTo>
                  <a:pt x="660658" y="718509"/>
                </a:lnTo>
                <a:lnTo>
                  <a:pt x="651899" y="720230"/>
                </a:lnTo>
                <a:lnTo>
                  <a:pt x="737265" y="720230"/>
                </a:lnTo>
                <a:lnTo>
                  <a:pt x="741819" y="698404"/>
                </a:lnTo>
                <a:lnTo>
                  <a:pt x="741819" y="87302"/>
                </a:lnTo>
                <a:lnTo>
                  <a:pt x="737261" y="65457"/>
                </a:lnTo>
                <a:close/>
              </a:path>
              <a:path w="742314" h="786129">
                <a:moveTo>
                  <a:pt x="380482" y="201911"/>
                </a:moveTo>
                <a:lnTo>
                  <a:pt x="330347" y="208821"/>
                </a:lnTo>
                <a:lnTo>
                  <a:pt x="285224" y="234785"/>
                </a:lnTo>
                <a:lnTo>
                  <a:pt x="254013" y="275712"/>
                </a:lnTo>
                <a:lnTo>
                  <a:pt x="241812" y="323426"/>
                </a:lnTo>
                <a:lnTo>
                  <a:pt x="248929" y="372101"/>
                </a:lnTo>
                <a:lnTo>
                  <a:pt x="275669" y="415909"/>
                </a:lnTo>
                <a:lnTo>
                  <a:pt x="232039" y="445031"/>
                </a:lnTo>
                <a:lnTo>
                  <a:pt x="198221" y="483374"/>
                </a:lnTo>
                <a:lnTo>
                  <a:pt x="176360" y="528991"/>
                </a:lnTo>
                <a:lnTo>
                  <a:pt x="168596" y="579932"/>
                </a:lnTo>
                <a:lnTo>
                  <a:pt x="171197" y="597616"/>
                </a:lnTo>
                <a:lnTo>
                  <a:pt x="205167" y="640047"/>
                </a:lnTo>
                <a:lnTo>
                  <a:pt x="245316" y="658850"/>
                </a:lnTo>
                <a:lnTo>
                  <a:pt x="304706" y="672002"/>
                </a:lnTo>
                <a:lnTo>
                  <a:pt x="374668" y="676578"/>
                </a:lnTo>
                <a:lnTo>
                  <a:pt x="410571" y="675416"/>
                </a:lnTo>
                <a:lnTo>
                  <a:pt x="476024" y="666444"/>
                </a:lnTo>
                <a:lnTo>
                  <a:pt x="544154" y="640047"/>
                </a:lnTo>
                <a:lnTo>
                  <a:pt x="571202" y="611191"/>
                </a:lnTo>
                <a:lnTo>
                  <a:pt x="374668" y="611191"/>
                </a:lnTo>
                <a:lnTo>
                  <a:pt x="316306" y="607556"/>
                </a:lnTo>
                <a:lnTo>
                  <a:pt x="273721" y="598878"/>
                </a:lnTo>
                <a:lnTo>
                  <a:pt x="246952" y="588493"/>
                </a:lnTo>
                <a:lnTo>
                  <a:pt x="236036" y="579738"/>
                </a:lnTo>
                <a:lnTo>
                  <a:pt x="246791" y="532945"/>
                </a:lnTo>
                <a:lnTo>
                  <a:pt x="275978" y="494566"/>
                </a:lnTo>
                <a:lnTo>
                  <a:pt x="319253" y="468408"/>
                </a:lnTo>
                <a:lnTo>
                  <a:pt x="372270" y="458279"/>
                </a:lnTo>
                <a:lnTo>
                  <a:pt x="528904" y="458279"/>
                </a:lnTo>
                <a:lnTo>
                  <a:pt x="516504" y="444341"/>
                </a:lnTo>
                <a:lnTo>
                  <a:pt x="472380" y="415249"/>
                </a:lnTo>
                <a:lnTo>
                  <a:pt x="486273" y="392861"/>
                </a:lnTo>
                <a:lnTo>
                  <a:pt x="373709" y="392861"/>
                </a:lnTo>
                <a:lnTo>
                  <a:pt x="348556" y="387929"/>
                </a:lnTo>
                <a:lnTo>
                  <a:pt x="328015" y="374479"/>
                </a:lnTo>
                <a:lnTo>
                  <a:pt x="314165" y="354524"/>
                </a:lnTo>
                <a:lnTo>
                  <a:pt x="309087" y="330081"/>
                </a:lnTo>
                <a:lnTo>
                  <a:pt x="314165" y="305659"/>
                </a:lnTo>
                <a:lnTo>
                  <a:pt x="328015" y="285716"/>
                </a:lnTo>
                <a:lnTo>
                  <a:pt x="348556" y="272270"/>
                </a:lnTo>
                <a:lnTo>
                  <a:pt x="373709" y="267339"/>
                </a:lnTo>
                <a:lnTo>
                  <a:pt x="486450" y="267339"/>
                </a:lnTo>
                <a:lnTo>
                  <a:pt x="471781" y="244058"/>
                </a:lnTo>
                <a:lnTo>
                  <a:pt x="429627" y="213756"/>
                </a:lnTo>
                <a:lnTo>
                  <a:pt x="380482" y="201911"/>
                </a:lnTo>
                <a:close/>
              </a:path>
              <a:path w="742314" h="786129">
                <a:moveTo>
                  <a:pt x="528904" y="458279"/>
                </a:moveTo>
                <a:lnTo>
                  <a:pt x="376067" y="458279"/>
                </a:lnTo>
                <a:lnTo>
                  <a:pt x="429442" y="468170"/>
                </a:lnTo>
                <a:lnTo>
                  <a:pt x="473040" y="494281"/>
                </a:lnTo>
                <a:lnTo>
                  <a:pt x="502460" y="532756"/>
                </a:lnTo>
                <a:lnTo>
                  <a:pt x="513304" y="579739"/>
                </a:lnTo>
                <a:lnTo>
                  <a:pt x="502376" y="588493"/>
                </a:lnTo>
                <a:lnTo>
                  <a:pt x="475607" y="598878"/>
                </a:lnTo>
                <a:lnTo>
                  <a:pt x="433028" y="607556"/>
                </a:lnTo>
                <a:lnTo>
                  <a:pt x="374668" y="611191"/>
                </a:lnTo>
                <a:lnTo>
                  <a:pt x="571202" y="611191"/>
                </a:lnTo>
                <a:lnTo>
                  <a:pt x="578125" y="597616"/>
                </a:lnTo>
                <a:lnTo>
                  <a:pt x="580723" y="579933"/>
                </a:lnTo>
                <a:lnTo>
                  <a:pt x="572860" y="528663"/>
                </a:lnTo>
                <a:lnTo>
                  <a:pt x="550725" y="482806"/>
                </a:lnTo>
                <a:lnTo>
                  <a:pt x="528904" y="458279"/>
                </a:lnTo>
                <a:close/>
              </a:path>
              <a:path w="742314" h="786129">
                <a:moveTo>
                  <a:pt x="375307" y="458279"/>
                </a:moveTo>
                <a:lnTo>
                  <a:pt x="372750" y="458279"/>
                </a:lnTo>
                <a:lnTo>
                  <a:pt x="373229" y="458318"/>
                </a:lnTo>
                <a:lnTo>
                  <a:pt x="374508" y="458318"/>
                </a:lnTo>
                <a:lnTo>
                  <a:pt x="375307" y="458279"/>
                </a:lnTo>
                <a:close/>
              </a:path>
              <a:path w="742314" h="786129">
                <a:moveTo>
                  <a:pt x="486450" y="267339"/>
                </a:moveTo>
                <a:lnTo>
                  <a:pt x="373709" y="267339"/>
                </a:lnTo>
                <a:lnTo>
                  <a:pt x="398862" y="272292"/>
                </a:lnTo>
                <a:lnTo>
                  <a:pt x="419408" y="285745"/>
                </a:lnTo>
                <a:lnTo>
                  <a:pt x="433269" y="305681"/>
                </a:lnTo>
                <a:lnTo>
                  <a:pt x="438371" y="330081"/>
                </a:lnTo>
                <a:lnTo>
                  <a:pt x="433292" y="354524"/>
                </a:lnTo>
                <a:lnTo>
                  <a:pt x="419438" y="374479"/>
                </a:lnTo>
                <a:lnTo>
                  <a:pt x="398885" y="387929"/>
                </a:lnTo>
                <a:lnTo>
                  <a:pt x="373709" y="392861"/>
                </a:lnTo>
                <a:lnTo>
                  <a:pt x="486273" y="392861"/>
                </a:lnTo>
                <a:lnTo>
                  <a:pt x="497531" y="374718"/>
                </a:lnTo>
                <a:lnTo>
                  <a:pt x="505800" y="329537"/>
                </a:lnTo>
                <a:lnTo>
                  <a:pt x="497209" y="284415"/>
                </a:lnTo>
                <a:lnTo>
                  <a:pt x="486450" y="267339"/>
                </a:lnTo>
                <a:close/>
              </a:path>
              <a:path w="742314" h="786129">
                <a:moveTo>
                  <a:pt x="473020" y="101852"/>
                </a:moveTo>
                <a:lnTo>
                  <a:pt x="268819" y="101852"/>
                </a:lnTo>
                <a:lnTo>
                  <a:pt x="235101" y="134562"/>
                </a:lnTo>
                <a:lnTo>
                  <a:pt x="237751" y="147307"/>
                </a:lnTo>
                <a:lnTo>
                  <a:pt x="244978" y="157716"/>
                </a:lnTo>
                <a:lnTo>
                  <a:pt x="255695" y="164736"/>
                </a:lnTo>
                <a:lnTo>
                  <a:pt x="268819" y="167310"/>
                </a:lnTo>
                <a:lnTo>
                  <a:pt x="473020" y="167310"/>
                </a:lnTo>
                <a:lnTo>
                  <a:pt x="486147" y="164736"/>
                </a:lnTo>
                <a:lnTo>
                  <a:pt x="496868" y="157716"/>
                </a:lnTo>
                <a:lnTo>
                  <a:pt x="504098" y="147307"/>
                </a:lnTo>
                <a:lnTo>
                  <a:pt x="506749" y="134562"/>
                </a:lnTo>
                <a:lnTo>
                  <a:pt x="504098" y="121823"/>
                </a:lnTo>
                <a:lnTo>
                  <a:pt x="496868" y="111427"/>
                </a:lnTo>
                <a:lnTo>
                  <a:pt x="486147" y="104421"/>
                </a:lnTo>
                <a:lnTo>
                  <a:pt x="473020" y="101852"/>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txBox="1"/>
          <p:nvPr/>
        </p:nvSpPr>
        <p:spPr>
          <a:xfrm>
            <a:off x="526795" y="1061720"/>
            <a:ext cx="9604375" cy="7696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降低生活</a:t>
            </a:r>
            <a:r>
              <a:rPr sz="2400" spc="-10">
                <a:solidFill>
                  <a:srgbClr val="585858"/>
                </a:solidFill>
                <a:latin typeface="微软雅黑"/>
                <a:cs typeface="微软雅黑"/>
              </a:rPr>
              <a:t>/</a:t>
            </a:r>
            <a:r>
              <a:rPr sz="2400">
                <a:solidFill>
                  <a:srgbClr val="585858"/>
                </a:solidFill>
                <a:latin typeface="微软雅黑"/>
                <a:cs typeface="微软雅黑"/>
              </a:rPr>
              <a:t>学习质量和日常活动能力，限制个人未来专业选择及职业发展</a:t>
            </a:r>
            <a:endParaRPr sz="2400">
              <a:latin typeface="微软雅黑"/>
              <a:cs typeface="微软雅黑"/>
            </a:endParaRPr>
          </a:p>
          <a:p>
            <a:pPr marL="1541780" algn="ctr">
              <a:lnSpc>
                <a:spcPct val="100000"/>
              </a:lnSpc>
              <a:spcBef>
                <a:spcPts val="1295"/>
              </a:spcBef>
            </a:pPr>
            <a:r>
              <a:rPr sz="1400" b="1">
                <a:solidFill>
                  <a:srgbClr val="404040"/>
                </a:solidFill>
                <a:latin typeface="微软雅黑"/>
                <a:cs typeface="微软雅黑"/>
              </a:rPr>
              <a:t>视力问题的不良影响</a:t>
            </a:r>
            <a:endParaRPr sz="1400">
              <a:latin typeface="微软雅黑"/>
              <a:cs typeface="微软雅黑"/>
            </a:endParaRPr>
          </a:p>
        </p:txBody>
      </p:sp>
      <p:sp>
        <p:nvSpPr>
          <p:cNvPr id="32" name="object 32"/>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38</a:t>
            </a:r>
          </a:p>
        </p:txBody>
      </p:sp>
      <p:sp>
        <p:nvSpPr>
          <p:cNvPr id="34" name="object 34"/>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18873" y="6556057"/>
            <a:ext cx="158750" cy="177800"/>
          </a:xfrm>
          <a:prstGeom prst="rect">
            <a:avLst/>
          </a:prstGeom>
        </p:spPr>
        <p:txBody>
          <a:bodyPr vert="horz" wrap="square" lIns="0" tIns="88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70"/>
              </a:spcBef>
            </a:pPr>
            <a:r>
              <a:rPr sz="1050">
                <a:solidFill>
                  <a:srgbClr val="A6A6A6"/>
                </a:solidFill>
                <a:latin typeface="微软雅黑"/>
                <a:cs typeface="微软雅黑"/>
              </a:rPr>
              <a:t>39</a:t>
            </a:r>
            <a:endParaRPr sz="1050">
              <a:latin typeface="微软雅黑"/>
              <a:cs typeface="微软雅黑"/>
            </a:endParaRPr>
          </a:p>
        </p:txBody>
      </p:sp>
      <p:sp>
        <p:nvSpPr>
          <p:cNvPr id="13" name="object 13"/>
          <p:cNvSpPr/>
          <p:nvPr/>
        </p:nvSpPr>
        <p:spPr>
          <a:xfrm>
            <a:off x="0" y="0"/>
            <a:ext cx="13716000" cy="7721600"/>
          </a:xfrm>
          <a:custGeom>
            <a:rect l="l" t="t" r="r" b="b"/>
            <a:pathLst>
              <a:path w="12192000" h="6858000">
                <a:moveTo>
                  <a:pt x="0" y="6858000"/>
                </a:moveTo>
                <a:lnTo>
                  <a:pt x="12192000" y="6858000"/>
                </a:lnTo>
                <a:lnTo>
                  <a:pt x="12192000" y="0"/>
                </a:lnTo>
                <a:lnTo>
                  <a:pt x="0" y="0"/>
                </a:lnTo>
                <a:lnTo>
                  <a:pt x="0" y="685800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5748528" y="1999488"/>
            <a:ext cx="672465" cy="647700"/>
          </a:xfrm>
          <a:custGeom>
            <a:rect l="l" t="t" r="r" b="b"/>
            <a:pathLst>
              <a:path w="672464" h="647700">
                <a:moveTo>
                  <a:pt x="0" y="647700"/>
                </a:moveTo>
                <a:lnTo>
                  <a:pt x="672084" y="647700"/>
                </a:lnTo>
                <a:lnTo>
                  <a:pt x="672084" y="0"/>
                </a:lnTo>
                <a:lnTo>
                  <a:pt x="0" y="0"/>
                </a:lnTo>
                <a:lnTo>
                  <a:pt x="0" y="64770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6211823" y="2520695"/>
            <a:ext cx="208915" cy="239395"/>
          </a:xfrm>
          <a:custGeom>
            <a:rect l="l" t="t" r="r" b="b"/>
            <a:pathLst>
              <a:path w="208914" h="239394">
                <a:moveTo>
                  <a:pt x="208787" y="0"/>
                </a:moveTo>
                <a:lnTo>
                  <a:pt x="0" y="119633"/>
                </a:lnTo>
                <a:lnTo>
                  <a:pt x="208787" y="239267"/>
                </a:lnTo>
                <a:lnTo>
                  <a:pt x="208787"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3780790" y="2030984"/>
            <a:ext cx="4627245" cy="171958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175" algn="ctr">
              <a:lnSpc>
                <a:spcPct val="100000"/>
              </a:lnSpc>
              <a:spcBef>
                <a:spcPts val="100"/>
              </a:spcBef>
            </a:pPr>
            <a:r>
              <a:rPr sz="3600" b="1" spc="-5">
                <a:solidFill>
                  <a:srgbClr val="8AC53E"/>
                </a:solidFill>
                <a:latin typeface="Arial"/>
                <a:cs typeface="Arial"/>
              </a:rPr>
              <a:t>02</a:t>
            </a:r>
            <a:endParaRPr sz="3600">
              <a:latin typeface="Arial"/>
              <a:cs typeface="Arial"/>
            </a:endParaRPr>
          </a:p>
          <a:p>
            <a:pPr>
              <a:lnSpc>
                <a:spcPct val="100000"/>
              </a:lnSpc>
              <a:spcBef>
                <a:spcPts val="35"/>
              </a:spcBef>
            </a:pPr>
            <a:endParaRPr sz="4050">
              <a:latin typeface="Arial"/>
              <a:cs typeface="Arial"/>
            </a:endParaRPr>
          </a:p>
          <a:p>
            <a:pPr algn="ctr">
              <a:lnSpc>
                <a:spcPct val="100000"/>
              </a:lnSpc>
              <a:spcBef>
                <a:spcPts val="5"/>
              </a:spcBef>
              <a:tabLst>
                <a:tab pos="828040"/>
                <a:tab pos="1656714"/>
                <a:tab pos="2484755"/>
                <a:tab pos="3313429"/>
                <a:tab pos="4143375"/>
              </a:tabLst>
            </a:pPr>
            <a:r>
              <a:rPr sz="3600" b="1">
                <a:solidFill>
                  <a:srgbClr val="FFFFFF"/>
                </a:solidFill>
                <a:latin typeface="微软雅黑"/>
                <a:cs typeface="微软雅黑"/>
              </a:rPr>
              <a:t>儿	童	脊	柱	健	康</a:t>
            </a:r>
            <a:endParaRPr sz="3600">
              <a:latin typeface="微软雅黑"/>
              <a:cs typeface="微软雅黑"/>
            </a:endParaRP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9"/>
          <a:stretch>
            <a:fillRect/>
          </a:stretch>
        </a:blipFill>
        <a:effectLst/>
      </p:bgPr>
    </p:bg>
    <p:spTree>
      <p:nvGrpSpPr>
        <p:cNvPr id="1" name=""/>
        <p:cNvGrpSpPr/>
        <p:nvPr/>
      </p:nvGrpSpPr>
      <p:grpSpPr>
        <a:xfrm>
          <a:off x="0" y="0"/>
          <a:ext cx="0" cy="0"/>
        </a:xfrm>
      </p:grpSpPr>
      <p:sp>
        <p:nvSpPr>
          <p:cNvPr id="2" name="object 2"/>
          <p:cNvSpPr txBox="1"/>
          <p:nvPr/>
        </p:nvSpPr>
        <p:spPr>
          <a:xfrm>
            <a:off x="11806173" y="6551168"/>
            <a:ext cx="184150" cy="18732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a:solidFill>
                  <a:srgbClr val="A6A6A6"/>
                </a:solidFill>
                <a:latin typeface="微软雅黑"/>
                <a:cs typeface="微软雅黑"/>
              </a:rPr>
              <a:t>40</a:t>
            </a:r>
            <a:endParaRPr sz="1050">
              <a:latin typeface="微软雅黑"/>
              <a:cs typeface="微软雅黑"/>
            </a:endParaRPr>
          </a:p>
        </p:txBody>
      </p:sp>
      <p:sp>
        <p:nvSpPr>
          <p:cNvPr id="3" name="object 3"/>
          <p:cNvSpPr/>
          <p:nvPr/>
        </p:nvSpPr>
        <p:spPr>
          <a:xfrm>
            <a:off x="11281800" y="802802"/>
            <a:ext cx="102886" cy="101424"/>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11604394" y="802803"/>
            <a:ext cx="103812" cy="101973"/>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flipH="1">
            <a:off x="10655427" y="538994"/>
            <a:ext cx="0" cy="132715"/>
          </a:xfrm>
          <a:custGeom>
            <a:rect l="l" t="t" r="r" b="b"/>
            <a:pathLst>
              <a:path h="132715">
                <a:moveTo>
                  <a:pt x="0" y="0"/>
                </a:moveTo>
                <a:lnTo>
                  <a:pt x="0" y="132543"/>
                </a:lnTo>
              </a:path>
            </a:pathLst>
          </a:custGeom>
          <a:ln w="45329">
            <a:solidFill>
              <a:srgbClr val="B7D100"/>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10628375" y="462455"/>
            <a:ext cx="56515" cy="54610"/>
          </a:xfrm>
          <a:custGeom>
            <a:rect l="l" t="t" r="r" b="b"/>
            <a:pathLst>
              <a:path w="56515" h="54607">
                <a:moveTo>
                  <a:pt x="27050" y="0"/>
                </a:moveTo>
                <a:lnTo>
                  <a:pt x="16501" y="2176"/>
                </a:lnTo>
                <a:lnTo>
                  <a:pt x="7904" y="8078"/>
                </a:lnTo>
                <a:lnTo>
                  <a:pt x="2119" y="16762"/>
                </a:lnTo>
                <a:lnTo>
                  <a:pt x="0" y="27286"/>
                </a:lnTo>
                <a:lnTo>
                  <a:pt x="2119" y="37852"/>
                </a:lnTo>
                <a:lnTo>
                  <a:pt x="7904" y="46461"/>
                </a:lnTo>
                <a:lnTo>
                  <a:pt x="16501" y="52255"/>
                </a:lnTo>
                <a:lnTo>
                  <a:pt x="27050" y="54378"/>
                </a:lnTo>
                <a:lnTo>
                  <a:pt x="37914" y="52255"/>
                </a:lnTo>
                <a:lnTo>
                  <a:pt x="47201" y="46461"/>
                </a:lnTo>
                <a:lnTo>
                  <a:pt x="53678" y="37852"/>
                </a:lnTo>
                <a:lnTo>
                  <a:pt x="56111" y="27286"/>
                </a:lnTo>
                <a:lnTo>
                  <a:pt x="53678" y="16762"/>
                </a:lnTo>
                <a:lnTo>
                  <a:pt x="47201" y="8078"/>
                </a:lnTo>
                <a:lnTo>
                  <a:pt x="37914" y="2176"/>
                </a:lnTo>
                <a:lnTo>
                  <a:pt x="27050" y="0"/>
                </a:lnTo>
                <a:close/>
              </a:path>
            </a:pathLst>
          </a:custGeom>
          <a:solidFill>
            <a:srgbClr val="2D63A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11240674" y="597571"/>
            <a:ext cx="53340" cy="39370"/>
          </a:xfrm>
          <a:custGeom>
            <a:rect l="l" t="t" r="r" b="b"/>
            <a:pathLst>
              <a:path w="53340" h="39370">
                <a:moveTo>
                  <a:pt x="38567" y="0"/>
                </a:moveTo>
                <a:lnTo>
                  <a:pt x="9306" y="3660"/>
                </a:lnTo>
                <a:lnTo>
                  <a:pt x="6212" y="5125"/>
                </a:lnTo>
                <a:lnTo>
                  <a:pt x="3825" y="6955"/>
                </a:lnTo>
                <a:lnTo>
                  <a:pt x="2363" y="9518"/>
                </a:lnTo>
                <a:lnTo>
                  <a:pt x="730" y="11910"/>
                </a:lnTo>
                <a:lnTo>
                  <a:pt x="0" y="15205"/>
                </a:lnTo>
                <a:lnTo>
                  <a:pt x="0" y="23625"/>
                </a:lnTo>
                <a:lnTo>
                  <a:pt x="901" y="27286"/>
                </a:lnTo>
                <a:lnTo>
                  <a:pt x="2728" y="30020"/>
                </a:lnTo>
                <a:lnTo>
                  <a:pt x="4555" y="32582"/>
                </a:lnTo>
                <a:lnTo>
                  <a:pt x="7114" y="34608"/>
                </a:lnTo>
                <a:lnTo>
                  <a:pt x="10232" y="35877"/>
                </a:lnTo>
                <a:lnTo>
                  <a:pt x="13156" y="37171"/>
                </a:lnTo>
                <a:lnTo>
                  <a:pt x="16810" y="38074"/>
                </a:lnTo>
                <a:lnTo>
                  <a:pt x="28700" y="39172"/>
                </a:lnTo>
                <a:lnTo>
                  <a:pt x="35643" y="39172"/>
                </a:lnTo>
                <a:lnTo>
                  <a:pt x="43854" y="38635"/>
                </a:lnTo>
                <a:lnTo>
                  <a:pt x="47703" y="38269"/>
                </a:lnTo>
                <a:lnTo>
                  <a:pt x="52990" y="38074"/>
                </a:lnTo>
                <a:lnTo>
                  <a:pt x="52990" y="561"/>
                </a:lnTo>
                <a:lnTo>
                  <a:pt x="48604" y="561"/>
                </a:lnTo>
                <a:lnTo>
                  <a:pt x="41661" y="195"/>
                </a:lnTo>
                <a:lnTo>
                  <a:pt x="38567" y="0"/>
                </a:lnTo>
                <a:close/>
              </a:path>
            </a:pathLst>
          </a:custGeom>
          <a:solidFill>
            <a:srgbClr val="B7D1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10695635" y="390188"/>
            <a:ext cx="1014730" cy="367030"/>
          </a:xfrm>
          <a:custGeom>
            <a:rect l="l" t="t" r="r" b="b"/>
            <a:pathLst>
              <a:path w="1014728" h="367030">
                <a:moveTo>
                  <a:pt x="1014398" y="0"/>
                </a:moveTo>
                <a:lnTo>
                  <a:pt x="65617" y="63499"/>
                </a:lnTo>
                <a:lnTo>
                  <a:pt x="0" y="281939"/>
                </a:lnTo>
                <a:lnTo>
                  <a:pt x="906006" y="367029"/>
                </a:lnTo>
                <a:lnTo>
                  <a:pt x="937136" y="261619"/>
                </a:lnTo>
                <a:lnTo>
                  <a:pt x="235411" y="261619"/>
                </a:lnTo>
                <a:lnTo>
                  <a:pt x="227528" y="259079"/>
                </a:lnTo>
                <a:lnTo>
                  <a:pt x="69820" y="259079"/>
                </a:lnTo>
                <a:lnTo>
                  <a:pt x="69820" y="115569"/>
                </a:lnTo>
                <a:lnTo>
                  <a:pt x="821026" y="115569"/>
                </a:lnTo>
                <a:lnTo>
                  <a:pt x="821026" y="105409"/>
                </a:lnTo>
                <a:lnTo>
                  <a:pt x="983268" y="105409"/>
                </a:lnTo>
                <a:lnTo>
                  <a:pt x="1014398" y="0"/>
                </a:lnTo>
                <a:close/>
              </a:path>
              <a:path w="1014728" h="367030">
                <a:moveTo>
                  <a:pt x="305961" y="243839"/>
                </a:moveTo>
                <a:lnTo>
                  <a:pt x="284936" y="243839"/>
                </a:lnTo>
                <a:lnTo>
                  <a:pt x="284936" y="257809"/>
                </a:lnTo>
                <a:lnTo>
                  <a:pt x="278358" y="260349"/>
                </a:lnTo>
                <a:lnTo>
                  <a:pt x="272145" y="260349"/>
                </a:lnTo>
                <a:lnTo>
                  <a:pt x="266493" y="261619"/>
                </a:lnTo>
                <a:lnTo>
                  <a:pt x="329911" y="261619"/>
                </a:lnTo>
                <a:lnTo>
                  <a:pt x="317851" y="260349"/>
                </a:lnTo>
                <a:lnTo>
                  <a:pt x="305961" y="257809"/>
                </a:lnTo>
                <a:lnTo>
                  <a:pt x="305961" y="243839"/>
                </a:lnTo>
                <a:close/>
              </a:path>
              <a:path w="1014728" h="367030">
                <a:moveTo>
                  <a:pt x="363897" y="165099"/>
                </a:moveTo>
                <a:lnTo>
                  <a:pt x="344894" y="165099"/>
                </a:lnTo>
                <a:lnTo>
                  <a:pt x="341800" y="166369"/>
                </a:lnTo>
                <a:lnTo>
                  <a:pt x="338681" y="166369"/>
                </a:lnTo>
                <a:lnTo>
                  <a:pt x="326256" y="176529"/>
                </a:lnTo>
                <a:lnTo>
                  <a:pt x="326256" y="182879"/>
                </a:lnTo>
                <a:lnTo>
                  <a:pt x="327718" y="186689"/>
                </a:lnTo>
                <a:lnTo>
                  <a:pt x="331007" y="187959"/>
                </a:lnTo>
                <a:lnTo>
                  <a:pt x="334296" y="190499"/>
                </a:lnTo>
                <a:lnTo>
                  <a:pt x="364628" y="198119"/>
                </a:lnTo>
                <a:lnTo>
                  <a:pt x="369939" y="199389"/>
                </a:lnTo>
                <a:lnTo>
                  <a:pt x="374690" y="201929"/>
                </a:lnTo>
                <a:lnTo>
                  <a:pt x="379612" y="204469"/>
                </a:lnTo>
                <a:lnTo>
                  <a:pt x="383656" y="207009"/>
                </a:lnTo>
                <a:lnTo>
                  <a:pt x="386945" y="210819"/>
                </a:lnTo>
                <a:lnTo>
                  <a:pt x="390039" y="215899"/>
                </a:lnTo>
                <a:lnTo>
                  <a:pt x="391696" y="220979"/>
                </a:lnTo>
                <a:lnTo>
                  <a:pt x="391696" y="227329"/>
                </a:lnTo>
                <a:lnTo>
                  <a:pt x="390906" y="234949"/>
                </a:lnTo>
                <a:lnTo>
                  <a:pt x="353867" y="261619"/>
                </a:lnTo>
                <a:lnTo>
                  <a:pt x="451919" y="261619"/>
                </a:lnTo>
                <a:lnTo>
                  <a:pt x="415046" y="238759"/>
                </a:lnTo>
                <a:lnTo>
                  <a:pt x="406484" y="194309"/>
                </a:lnTo>
                <a:lnTo>
                  <a:pt x="407776" y="185419"/>
                </a:lnTo>
                <a:lnTo>
                  <a:pt x="413257" y="172719"/>
                </a:lnTo>
                <a:lnTo>
                  <a:pt x="415552" y="168909"/>
                </a:lnTo>
                <a:lnTo>
                  <a:pt x="384557" y="168909"/>
                </a:lnTo>
                <a:lnTo>
                  <a:pt x="379441" y="167639"/>
                </a:lnTo>
                <a:lnTo>
                  <a:pt x="374325" y="167639"/>
                </a:lnTo>
                <a:lnTo>
                  <a:pt x="363897" y="165099"/>
                </a:lnTo>
                <a:close/>
              </a:path>
              <a:path w="1014728" h="367030">
                <a:moveTo>
                  <a:pt x="527132" y="243839"/>
                </a:moveTo>
                <a:lnTo>
                  <a:pt x="501355" y="243839"/>
                </a:lnTo>
                <a:lnTo>
                  <a:pt x="501355" y="257809"/>
                </a:lnTo>
                <a:lnTo>
                  <a:pt x="494777" y="260349"/>
                </a:lnTo>
                <a:lnTo>
                  <a:pt x="488735" y="260349"/>
                </a:lnTo>
                <a:lnTo>
                  <a:pt x="483083" y="261619"/>
                </a:lnTo>
                <a:lnTo>
                  <a:pt x="557829" y="261619"/>
                </a:lnTo>
                <a:lnTo>
                  <a:pt x="546135" y="259079"/>
                </a:lnTo>
                <a:lnTo>
                  <a:pt x="541189" y="257809"/>
                </a:lnTo>
                <a:lnTo>
                  <a:pt x="532784" y="252729"/>
                </a:lnTo>
                <a:lnTo>
                  <a:pt x="529495" y="248919"/>
                </a:lnTo>
                <a:lnTo>
                  <a:pt x="527132" y="243839"/>
                </a:lnTo>
                <a:close/>
              </a:path>
              <a:path w="1014728" h="367030">
                <a:moveTo>
                  <a:pt x="766745" y="149859"/>
                </a:moveTo>
                <a:lnTo>
                  <a:pt x="583411" y="149859"/>
                </a:lnTo>
                <a:lnTo>
                  <a:pt x="595471" y="151129"/>
                </a:lnTo>
                <a:lnTo>
                  <a:pt x="600587" y="152399"/>
                </a:lnTo>
                <a:lnTo>
                  <a:pt x="618518" y="259079"/>
                </a:lnTo>
                <a:lnTo>
                  <a:pt x="609382" y="260349"/>
                </a:lnTo>
                <a:lnTo>
                  <a:pt x="600952" y="261619"/>
                </a:lnTo>
                <a:lnTo>
                  <a:pt x="767281" y="261619"/>
                </a:lnTo>
                <a:lnTo>
                  <a:pt x="759241" y="260349"/>
                </a:lnTo>
                <a:lnTo>
                  <a:pt x="755684" y="259079"/>
                </a:lnTo>
                <a:lnTo>
                  <a:pt x="645732" y="259079"/>
                </a:lnTo>
                <a:lnTo>
                  <a:pt x="645732" y="151129"/>
                </a:lnTo>
                <a:lnTo>
                  <a:pt x="759241" y="151129"/>
                </a:lnTo>
                <a:lnTo>
                  <a:pt x="766745" y="149859"/>
                </a:lnTo>
                <a:close/>
              </a:path>
              <a:path w="1014728" h="367030">
                <a:moveTo>
                  <a:pt x="821026" y="243839"/>
                </a:moveTo>
                <a:lnTo>
                  <a:pt x="804021" y="243839"/>
                </a:lnTo>
                <a:lnTo>
                  <a:pt x="804021" y="259079"/>
                </a:lnTo>
                <a:lnTo>
                  <a:pt x="793983" y="261619"/>
                </a:lnTo>
                <a:lnTo>
                  <a:pt x="937136" y="261619"/>
                </a:lnTo>
                <a:lnTo>
                  <a:pt x="937886" y="259079"/>
                </a:lnTo>
                <a:lnTo>
                  <a:pt x="821026" y="259079"/>
                </a:lnTo>
                <a:lnTo>
                  <a:pt x="821026" y="243839"/>
                </a:lnTo>
                <a:close/>
              </a:path>
              <a:path w="1014728" h="367030">
                <a:moveTo>
                  <a:pt x="115696" y="203199"/>
                </a:moveTo>
                <a:lnTo>
                  <a:pt x="91206" y="203199"/>
                </a:lnTo>
                <a:lnTo>
                  <a:pt x="91206" y="259079"/>
                </a:lnTo>
                <a:lnTo>
                  <a:pt x="153347" y="259079"/>
                </a:lnTo>
                <a:lnTo>
                  <a:pt x="115696" y="203199"/>
                </a:lnTo>
                <a:close/>
              </a:path>
              <a:path w="1014728" h="367030">
                <a:moveTo>
                  <a:pt x="821026" y="115569"/>
                </a:moveTo>
                <a:lnTo>
                  <a:pt x="118074" y="115569"/>
                </a:lnTo>
                <a:lnTo>
                  <a:pt x="129451" y="116839"/>
                </a:lnTo>
                <a:lnTo>
                  <a:pt x="139457" y="118109"/>
                </a:lnTo>
                <a:lnTo>
                  <a:pt x="167516" y="148589"/>
                </a:lnTo>
                <a:lnTo>
                  <a:pt x="168335" y="162559"/>
                </a:lnTo>
                <a:lnTo>
                  <a:pt x="167787" y="167639"/>
                </a:lnTo>
                <a:lnTo>
                  <a:pt x="152068" y="191769"/>
                </a:lnTo>
                <a:lnTo>
                  <a:pt x="148413" y="194309"/>
                </a:lnTo>
                <a:lnTo>
                  <a:pt x="144026" y="196849"/>
                </a:lnTo>
                <a:lnTo>
                  <a:pt x="139275" y="198119"/>
                </a:lnTo>
                <a:lnTo>
                  <a:pt x="138361" y="200659"/>
                </a:lnTo>
                <a:lnTo>
                  <a:pt x="179662" y="259079"/>
                </a:lnTo>
                <a:lnTo>
                  <a:pt x="227528" y="259079"/>
                </a:lnTo>
                <a:lnTo>
                  <a:pt x="223586" y="257809"/>
                </a:lnTo>
                <a:lnTo>
                  <a:pt x="213474" y="253999"/>
                </a:lnTo>
                <a:lnTo>
                  <a:pt x="190851" y="217169"/>
                </a:lnTo>
                <a:lnTo>
                  <a:pt x="189894" y="194309"/>
                </a:lnTo>
                <a:lnTo>
                  <a:pt x="191356" y="185419"/>
                </a:lnTo>
                <a:lnTo>
                  <a:pt x="196838" y="172719"/>
                </a:lnTo>
                <a:lnTo>
                  <a:pt x="200492" y="166369"/>
                </a:lnTo>
                <a:lnTo>
                  <a:pt x="205268" y="162559"/>
                </a:lnTo>
                <a:lnTo>
                  <a:pt x="209824" y="157479"/>
                </a:lnTo>
                <a:lnTo>
                  <a:pt x="215305" y="154939"/>
                </a:lnTo>
                <a:lnTo>
                  <a:pt x="221347" y="152399"/>
                </a:lnTo>
                <a:lnTo>
                  <a:pt x="227560" y="149859"/>
                </a:lnTo>
                <a:lnTo>
                  <a:pt x="821026" y="149859"/>
                </a:lnTo>
                <a:lnTo>
                  <a:pt x="821026" y="115569"/>
                </a:lnTo>
                <a:close/>
              </a:path>
              <a:path w="1014728" h="367030">
                <a:moveTo>
                  <a:pt x="759241" y="151129"/>
                </a:moveTo>
                <a:lnTo>
                  <a:pt x="707712" y="151129"/>
                </a:lnTo>
                <a:lnTo>
                  <a:pt x="707712" y="170179"/>
                </a:lnTo>
                <a:lnTo>
                  <a:pt x="686492" y="170179"/>
                </a:lnTo>
                <a:lnTo>
                  <a:pt x="683398" y="171449"/>
                </a:lnTo>
                <a:lnTo>
                  <a:pt x="680109" y="171449"/>
                </a:lnTo>
                <a:lnTo>
                  <a:pt x="677185" y="172719"/>
                </a:lnTo>
                <a:lnTo>
                  <a:pt x="671703" y="173989"/>
                </a:lnTo>
                <a:lnTo>
                  <a:pt x="668950" y="176529"/>
                </a:lnTo>
                <a:lnTo>
                  <a:pt x="666222" y="177799"/>
                </a:lnTo>
                <a:lnTo>
                  <a:pt x="666222" y="259079"/>
                </a:lnTo>
                <a:lnTo>
                  <a:pt x="755684" y="259079"/>
                </a:lnTo>
                <a:lnTo>
                  <a:pt x="752127" y="257809"/>
                </a:lnTo>
                <a:lnTo>
                  <a:pt x="744818" y="256539"/>
                </a:lnTo>
                <a:lnTo>
                  <a:pt x="738581" y="252729"/>
                </a:lnTo>
                <a:lnTo>
                  <a:pt x="733465" y="247649"/>
                </a:lnTo>
                <a:lnTo>
                  <a:pt x="728178" y="242569"/>
                </a:lnTo>
                <a:lnTo>
                  <a:pt x="724158" y="236219"/>
                </a:lnTo>
                <a:lnTo>
                  <a:pt x="717019" y="194309"/>
                </a:lnTo>
                <a:lnTo>
                  <a:pt x="718481" y="186689"/>
                </a:lnTo>
                <a:lnTo>
                  <a:pt x="721405" y="180339"/>
                </a:lnTo>
                <a:lnTo>
                  <a:pt x="724523" y="173989"/>
                </a:lnTo>
                <a:lnTo>
                  <a:pt x="728543" y="167639"/>
                </a:lnTo>
                <a:lnTo>
                  <a:pt x="733830" y="163829"/>
                </a:lnTo>
                <a:lnTo>
                  <a:pt x="738946" y="158749"/>
                </a:lnTo>
                <a:lnTo>
                  <a:pt x="745183" y="154939"/>
                </a:lnTo>
                <a:lnTo>
                  <a:pt x="752127" y="152399"/>
                </a:lnTo>
                <a:lnTo>
                  <a:pt x="759241" y="151129"/>
                </a:lnTo>
                <a:close/>
              </a:path>
              <a:path w="1014728" h="367030">
                <a:moveTo>
                  <a:pt x="880253" y="165099"/>
                </a:moveTo>
                <a:lnTo>
                  <a:pt x="873286" y="165099"/>
                </a:lnTo>
                <a:lnTo>
                  <a:pt x="870362" y="166369"/>
                </a:lnTo>
                <a:lnTo>
                  <a:pt x="861055" y="167639"/>
                </a:lnTo>
                <a:lnTo>
                  <a:pt x="857937" y="168909"/>
                </a:lnTo>
                <a:lnTo>
                  <a:pt x="854648" y="170179"/>
                </a:lnTo>
                <a:lnTo>
                  <a:pt x="851724" y="171449"/>
                </a:lnTo>
                <a:lnTo>
                  <a:pt x="848995" y="172719"/>
                </a:lnTo>
                <a:lnTo>
                  <a:pt x="846072" y="173989"/>
                </a:lnTo>
                <a:lnTo>
                  <a:pt x="841686" y="175259"/>
                </a:lnTo>
                <a:lnTo>
                  <a:pt x="841686" y="259079"/>
                </a:lnTo>
                <a:lnTo>
                  <a:pt x="895408" y="259079"/>
                </a:lnTo>
                <a:lnTo>
                  <a:pt x="895322" y="182879"/>
                </a:lnTo>
                <a:lnTo>
                  <a:pt x="895237" y="181609"/>
                </a:lnTo>
                <a:lnTo>
                  <a:pt x="883908" y="166369"/>
                </a:lnTo>
                <a:lnTo>
                  <a:pt x="880253" y="165099"/>
                </a:lnTo>
                <a:close/>
              </a:path>
              <a:path w="1014728" h="367030">
                <a:moveTo>
                  <a:pt x="970516" y="148589"/>
                </a:moveTo>
                <a:lnTo>
                  <a:pt x="891022" y="148589"/>
                </a:lnTo>
                <a:lnTo>
                  <a:pt x="894871" y="149859"/>
                </a:lnTo>
                <a:lnTo>
                  <a:pt x="898891" y="151129"/>
                </a:lnTo>
                <a:lnTo>
                  <a:pt x="902351" y="152399"/>
                </a:lnTo>
                <a:lnTo>
                  <a:pt x="905469" y="154939"/>
                </a:lnTo>
                <a:lnTo>
                  <a:pt x="908564" y="158749"/>
                </a:lnTo>
                <a:lnTo>
                  <a:pt x="911122" y="161289"/>
                </a:lnTo>
                <a:lnTo>
                  <a:pt x="913144" y="166369"/>
                </a:lnTo>
                <a:lnTo>
                  <a:pt x="914971" y="170179"/>
                </a:lnTo>
                <a:lnTo>
                  <a:pt x="916068" y="176529"/>
                </a:lnTo>
                <a:lnTo>
                  <a:pt x="916068" y="259079"/>
                </a:lnTo>
                <a:lnTo>
                  <a:pt x="937886" y="259079"/>
                </a:lnTo>
                <a:lnTo>
                  <a:pt x="970516" y="148589"/>
                </a:lnTo>
                <a:close/>
              </a:path>
              <a:path w="1014728" h="367030">
                <a:moveTo>
                  <a:pt x="340338" y="212089"/>
                </a:moveTo>
                <a:lnTo>
                  <a:pt x="212382" y="212089"/>
                </a:lnTo>
                <a:lnTo>
                  <a:pt x="213113" y="220979"/>
                </a:lnTo>
                <a:lnTo>
                  <a:pt x="215135" y="227329"/>
                </a:lnTo>
                <a:lnTo>
                  <a:pt x="265202" y="246379"/>
                </a:lnTo>
                <a:lnTo>
                  <a:pt x="274703" y="245109"/>
                </a:lnTo>
                <a:lnTo>
                  <a:pt x="279649" y="245109"/>
                </a:lnTo>
                <a:lnTo>
                  <a:pt x="284936" y="243839"/>
                </a:lnTo>
                <a:lnTo>
                  <a:pt x="305961" y="243839"/>
                </a:lnTo>
                <a:lnTo>
                  <a:pt x="305961" y="241299"/>
                </a:lnTo>
                <a:lnTo>
                  <a:pt x="363727" y="241299"/>
                </a:lnTo>
                <a:lnTo>
                  <a:pt x="366090" y="240029"/>
                </a:lnTo>
                <a:lnTo>
                  <a:pt x="367747" y="237489"/>
                </a:lnTo>
                <a:lnTo>
                  <a:pt x="369379" y="236219"/>
                </a:lnTo>
                <a:lnTo>
                  <a:pt x="370305" y="233679"/>
                </a:lnTo>
                <a:lnTo>
                  <a:pt x="370305" y="226059"/>
                </a:lnTo>
                <a:lnTo>
                  <a:pt x="369208" y="223519"/>
                </a:lnTo>
                <a:lnTo>
                  <a:pt x="364263" y="219709"/>
                </a:lnTo>
                <a:lnTo>
                  <a:pt x="361339" y="217169"/>
                </a:lnTo>
                <a:lnTo>
                  <a:pt x="358050" y="215899"/>
                </a:lnTo>
                <a:lnTo>
                  <a:pt x="354590" y="214629"/>
                </a:lnTo>
                <a:lnTo>
                  <a:pt x="350936" y="214629"/>
                </a:lnTo>
                <a:lnTo>
                  <a:pt x="347281" y="213359"/>
                </a:lnTo>
                <a:lnTo>
                  <a:pt x="343432" y="213359"/>
                </a:lnTo>
                <a:lnTo>
                  <a:pt x="340338" y="212089"/>
                </a:lnTo>
                <a:close/>
              </a:path>
              <a:path w="1014728" h="367030">
                <a:moveTo>
                  <a:pt x="363727" y="241299"/>
                </a:moveTo>
                <a:lnTo>
                  <a:pt x="305961" y="241299"/>
                </a:lnTo>
                <a:lnTo>
                  <a:pt x="312369" y="242569"/>
                </a:lnTo>
                <a:lnTo>
                  <a:pt x="318216" y="243839"/>
                </a:lnTo>
                <a:lnTo>
                  <a:pt x="329180" y="245109"/>
                </a:lnTo>
                <a:lnTo>
                  <a:pt x="334661" y="246379"/>
                </a:lnTo>
                <a:lnTo>
                  <a:pt x="347452" y="246379"/>
                </a:lnTo>
                <a:lnTo>
                  <a:pt x="354761" y="245109"/>
                </a:lnTo>
                <a:lnTo>
                  <a:pt x="358050" y="243839"/>
                </a:lnTo>
                <a:lnTo>
                  <a:pt x="360803" y="242569"/>
                </a:lnTo>
                <a:lnTo>
                  <a:pt x="363727" y="241299"/>
                </a:lnTo>
                <a:close/>
              </a:path>
              <a:path w="1014728" h="367030">
                <a:moveTo>
                  <a:pt x="550197" y="149859"/>
                </a:moveTo>
                <a:lnTo>
                  <a:pt x="466978" y="149859"/>
                </a:lnTo>
                <a:lnTo>
                  <a:pt x="474848" y="151129"/>
                </a:lnTo>
                <a:lnTo>
                  <a:pt x="488004" y="156209"/>
                </a:lnTo>
                <a:lnTo>
                  <a:pt x="508835" y="190499"/>
                </a:lnTo>
                <a:lnTo>
                  <a:pt x="509760" y="212089"/>
                </a:lnTo>
                <a:lnTo>
                  <a:pt x="428801" y="212089"/>
                </a:lnTo>
                <a:lnTo>
                  <a:pt x="429703" y="220979"/>
                </a:lnTo>
                <a:lnTo>
                  <a:pt x="431725" y="227329"/>
                </a:lnTo>
                <a:lnTo>
                  <a:pt x="437937" y="236219"/>
                </a:lnTo>
                <a:lnTo>
                  <a:pt x="441592" y="240029"/>
                </a:lnTo>
                <a:lnTo>
                  <a:pt x="445977" y="241299"/>
                </a:lnTo>
                <a:lnTo>
                  <a:pt x="450168" y="243839"/>
                </a:lnTo>
                <a:lnTo>
                  <a:pt x="454553" y="245109"/>
                </a:lnTo>
                <a:lnTo>
                  <a:pt x="459134" y="246379"/>
                </a:lnTo>
                <a:lnTo>
                  <a:pt x="486542" y="246379"/>
                </a:lnTo>
                <a:lnTo>
                  <a:pt x="491123" y="245109"/>
                </a:lnTo>
                <a:lnTo>
                  <a:pt x="496239" y="245109"/>
                </a:lnTo>
                <a:lnTo>
                  <a:pt x="501355" y="243839"/>
                </a:lnTo>
                <a:lnTo>
                  <a:pt x="527132" y="243839"/>
                </a:lnTo>
                <a:lnTo>
                  <a:pt x="524744" y="240029"/>
                </a:lnTo>
                <a:lnTo>
                  <a:pt x="523648" y="233679"/>
                </a:lnTo>
                <a:lnTo>
                  <a:pt x="523648" y="218439"/>
                </a:lnTo>
                <a:lnTo>
                  <a:pt x="525475" y="212089"/>
                </a:lnTo>
                <a:lnTo>
                  <a:pt x="533149" y="201929"/>
                </a:lnTo>
                <a:lnTo>
                  <a:pt x="537730" y="199389"/>
                </a:lnTo>
                <a:lnTo>
                  <a:pt x="543577" y="196849"/>
                </a:lnTo>
                <a:lnTo>
                  <a:pt x="549229" y="194309"/>
                </a:lnTo>
                <a:lnTo>
                  <a:pt x="555271" y="194309"/>
                </a:lnTo>
                <a:lnTo>
                  <a:pt x="568622" y="193039"/>
                </a:lnTo>
                <a:lnTo>
                  <a:pt x="597858" y="193039"/>
                </a:lnTo>
                <a:lnTo>
                  <a:pt x="597761" y="185419"/>
                </a:lnTo>
                <a:lnTo>
                  <a:pt x="597663" y="182879"/>
                </a:lnTo>
                <a:lnTo>
                  <a:pt x="597127" y="179069"/>
                </a:lnTo>
                <a:lnTo>
                  <a:pt x="596762" y="175259"/>
                </a:lnTo>
                <a:lnTo>
                  <a:pt x="595665" y="172719"/>
                </a:lnTo>
                <a:lnTo>
                  <a:pt x="591646" y="168909"/>
                </a:lnTo>
                <a:lnTo>
                  <a:pt x="531151" y="168909"/>
                </a:lnTo>
                <a:lnTo>
                  <a:pt x="531151" y="153669"/>
                </a:lnTo>
                <a:lnTo>
                  <a:pt x="540709" y="151129"/>
                </a:lnTo>
                <a:lnTo>
                  <a:pt x="550197" y="149859"/>
                </a:lnTo>
                <a:close/>
              </a:path>
              <a:path w="1014728" h="367030">
                <a:moveTo>
                  <a:pt x="785188" y="165099"/>
                </a:moveTo>
                <a:lnTo>
                  <a:pt x="747181" y="177799"/>
                </a:lnTo>
                <a:lnTo>
                  <a:pt x="738776" y="196849"/>
                </a:lnTo>
                <a:lnTo>
                  <a:pt x="738865" y="204469"/>
                </a:lnTo>
                <a:lnTo>
                  <a:pt x="756676" y="240029"/>
                </a:lnTo>
                <a:lnTo>
                  <a:pt x="795079" y="245109"/>
                </a:lnTo>
                <a:lnTo>
                  <a:pt x="799270" y="243839"/>
                </a:lnTo>
                <a:lnTo>
                  <a:pt x="821026" y="243839"/>
                </a:lnTo>
                <a:lnTo>
                  <a:pt x="821026" y="167639"/>
                </a:lnTo>
                <a:lnTo>
                  <a:pt x="798539" y="167639"/>
                </a:lnTo>
                <a:lnTo>
                  <a:pt x="794884" y="166369"/>
                </a:lnTo>
                <a:lnTo>
                  <a:pt x="785188" y="165099"/>
                </a:lnTo>
                <a:close/>
              </a:path>
              <a:path w="1014728" h="367030">
                <a:moveTo>
                  <a:pt x="339047" y="149859"/>
                </a:moveTo>
                <a:lnTo>
                  <a:pt x="250413" y="149859"/>
                </a:lnTo>
                <a:lnTo>
                  <a:pt x="258453" y="151129"/>
                </a:lnTo>
                <a:lnTo>
                  <a:pt x="271609" y="156209"/>
                </a:lnTo>
                <a:lnTo>
                  <a:pt x="276896" y="160019"/>
                </a:lnTo>
                <a:lnTo>
                  <a:pt x="281111" y="165099"/>
                </a:lnTo>
                <a:lnTo>
                  <a:pt x="285496" y="170179"/>
                </a:lnTo>
                <a:lnTo>
                  <a:pt x="293365" y="212089"/>
                </a:lnTo>
                <a:lnTo>
                  <a:pt x="337585" y="212089"/>
                </a:lnTo>
                <a:lnTo>
                  <a:pt x="330276" y="209549"/>
                </a:lnTo>
                <a:lnTo>
                  <a:pt x="322601" y="207009"/>
                </a:lnTo>
                <a:lnTo>
                  <a:pt x="319117" y="204469"/>
                </a:lnTo>
                <a:lnTo>
                  <a:pt x="305425" y="175259"/>
                </a:lnTo>
                <a:lnTo>
                  <a:pt x="306692" y="170179"/>
                </a:lnTo>
                <a:lnTo>
                  <a:pt x="328449" y="152399"/>
                </a:lnTo>
                <a:lnTo>
                  <a:pt x="339047" y="149859"/>
                </a:lnTo>
                <a:close/>
              </a:path>
              <a:path w="1014728" h="367030">
                <a:moveTo>
                  <a:pt x="444150" y="149859"/>
                </a:moveTo>
                <a:lnTo>
                  <a:pt x="369744" y="149859"/>
                </a:lnTo>
                <a:lnTo>
                  <a:pt x="375421" y="151129"/>
                </a:lnTo>
                <a:lnTo>
                  <a:pt x="380172" y="152399"/>
                </a:lnTo>
                <a:lnTo>
                  <a:pt x="384557" y="152399"/>
                </a:lnTo>
                <a:lnTo>
                  <a:pt x="384557" y="168909"/>
                </a:lnTo>
                <a:lnTo>
                  <a:pt x="415552" y="168909"/>
                </a:lnTo>
                <a:lnTo>
                  <a:pt x="417082" y="166369"/>
                </a:lnTo>
                <a:lnTo>
                  <a:pt x="421663" y="162559"/>
                </a:lnTo>
                <a:lnTo>
                  <a:pt x="426413" y="157479"/>
                </a:lnTo>
                <a:lnTo>
                  <a:pt x="431725" y="154939"/>
                </a:lnTo>
                <a:lnTo>
                  <a:pt x="444150" y="149859"/>
                </a:lnTo>
                <a:close/>
              </a:path>
              <a:path w="1014728" h="367030">
                <a:moveTo>
                  <a:pt x="580122" y="165099"/>
                </a:moveTo>
                <a:lnTo>
                  <a:pt x="555076" y="165099"/>
                </a:lnTo>
                <a:lnTo>
                  <a:pt x="536804" y="168909"/>
                </a:lnTo>
                <a:lnTo>
                  <a:pt x="591646" y="168909"/>
                </a:lnTo>
                <a:lnTo>
                  <a:pt x="588527" y="167639"/>
                </a:lnTo>
                <a:lnTo>
                  <a:pt x="580122" y="165099"/>
                </a:lnTo>
                <a:close/>
              </a:path>
              <a:path w="1014728" h="367030">
                <a:moveTo>
                  <a:pt x="821026" y="149859"/>
                </a:moveTo>
                <a:lnTo>
                  <a:pt x="793617" y="149859"/>
                </a:lnTo>
                <a:lnTo>
                  <a:pt x="798003" y="151129"/>
                </a:lnTo>
                <a:lnTo>
                  <a:pt x="800366" y="151129"/>
                </a:lnTo>
                <a:lnTo>
                  <a:pt x="802924" y="152399"/>
                </a:lnTo>
                <a:lnTo>
                  <a:pt x="802924" y="167639"/>
                </a:lnTo>
                <a:lnTo>
                  <a:pt x="821026" y="167639"/>
                </a:lnTo>
                <a:lnTo>
                  <a:pt x="821026" y="149859"/>
                </a:lnTo>
                <a:close/>
              </a:path>
              <a:path w="1014728" h="367030">
                <a:moveTo>
                  <a:pt x="690707" y="151129"/>
                </a:moveTo>
                <a:lnTo>
                  <a:pt x="664394" y="151129"/>
                </a:lnTo>
                <a:lnTo>
                  <a:pt x="664394" y="162559"/>
                </a:lnTo>
                <a:lnTo>
                  <a:pt x="667683" y="160019"/>
                </a:lnTo>
                <a:lnTo>
                  <a:pt x="670778" y="157479"/>
                </a:lnTo>
                <a:lnTo>
                  <a:pt x="674067" y="156209"/>
                </a:lnTo>
                <a:lnTo>
                  <a:pt x="677185" y="154939"/>
                </a:lnTo>
                <a:lnTo>
                  <a:pt x="680474" y="153669"/>
                </a:lnTo>
                <a:lnTo>
                  <a:pt x="683763" y="153669"/>
                </a:lnTo>
                <a:lnTo>
                  <a:pt x="687052" y="152399"/>
                </a:lnTo>
                <a:lnTo>
                  <a:pt x="690707" y="151129"/>
                </a:lnTo>
                <a:close/>
              </a:path>
              <a:path w="1014728" h="367030">
                <a:moveTo>
                  <a:pt x="983268" y="105409"/>
                </a:moveTo>
                <a:lnTo>
                  <a:pt x="841491" y="105409"/>
                </a:lnTo>
                <a:lnTo>
                  <a:pt x="841491" y="158749"/>
                </a:lnTo>
                <a:lnTo>
                  <a:pt x="846437" y="157479"/>
                </a:lnTo>
                <a:lnTo>
                  <a:pt x="850628" y="154939"/>
                </a:lnTo>
                <a:lnTo>
                  <a:pt x="857937" y="152399"/>
                </a:lnTo>
                <a:lnTo>
                  <a:pt x="864344" y="151129"/>
                </a:lnTo>
                <a:lnTo>
                  <a:pt x="867438" y="149859"/>
                </a:lnTo>
                <a:lnTo>
                  <a:pt x="870557" y="149859"/>
                </a:lnTo>
                <a:lnTo>
                  <a:pt x="876404" y="148589"/>
                </a:lnTo>
                <a:lnTo>
                  <a:pt x="970516" y="148589"/>
                </a:lnTo>
                <a:lnTo>
                  <a:pt x="983268" y="105409"/>
                </a:lnTo>
                <a:close/>
              </a:path>
            </a:pathLst>
          </a:custGeom>
          <a:solidFill>
            <a:srgbClr val="B7D1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10908212" y="553443"/>
            <a:ext cx="57785" cy="34290"/>
          </a:xfrm>
          <a:custGeom>
            <a:rect l="l" t="t" r="r" b="b"/>
            <a:pathLst>
              <a:path w="57782" h="34290">
                <a:moveTo>
                  <a:pt x="33791" y="0"/>
                </a:moveTo>
                <a:lnTo>
                  <a:pt x="657" y="26259"/>
                </a:lnTo>
                <a:lnTo>
                  <a:pt x="0" y="33876"/>
                </a:lnTo>
                <a:lnTo>
                  <a:pt x="57570" y="33876"/>
                </a:lnTo>
                <a:lnTo>
                  <a:pt x="50992" y="9713"/>
                </a:lnTo>
                <a:lnTo>
                  <a:pt x="48799" y="6785"/>
                </a:lnTo>
                <a:lnTo>
                  <a:pt x="45876" y="4393"/>
                </a:lnTo>
                <a:lnTo>
                  <a:pt x="42026" y="2757"/>
                </a:lnTo>
                <a:lnTo>
                  <a:pt x="38372" y="927"/>
                </a:lnTo>
                <a:lnTo>
                  <a:pt x="33791" y="0"/>
                </a:lnTo>
                <a:close/>
              </a:path>
            </a:pathLst>
          </a:custGeom>
          <a:solidFill>
            <a:srgbClr val="B7D1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11124802" y="553443"/>
            <a:ext cx="57785" cy="34290"/>
          </a:xfrm>
          <a:custGeom>
            <a:rect l="l" t="t" r="r" b="b"/>
            <a:pathLst>
              <a:path w="57782" h="34290">
                <a:moveTo>
                  <a:pt x="33791" y="0"/>
                </a:moveTo>
                <a:lnTo>
                  <a:pt x="572" y="26259"/>
                </a:lnTo>
                <a:lnTo>
                  <a:pt x="0" y="33876"/>
                </a:lnTo>
                <a:lnTo>
                  <a:pt x="57375" y="33876"/>
                </a:lnTo>
                <a:lnTo>
                  <a:pt x="42026" y="2757"/>
                </a:lnTo>
                <a:lnTo>
                  <a:pt x="38372" y="927"/>
                </a:lnTo>
                <a:lnTo>
                  <a:pt x="33791" y="0"/>
                </a:lnTo>
                <a:close/>
              </a:path>
            </a:pathLst>
          </a:custGeom>
          <a:solidFill>
            <a:srgbClr val="B7D1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10786841" y="522154"/>
            <a:ext cx="55244" cy="53975"/>
          </a:xfrm>
          <a:custGeom>
            <a:rect l="l" t="t" r="r" b="b"/>
            <a:pathLst>
              <a:path w="55244" h="53975">
                <a:moveTo>
                  <a:pt x="27050" y="0"/>
                </a:moveTo>
                <a:lnTo>
                  <a:pt x="0" y="0"/>
                </a:lnTo>
                <a:lnTo>
                  <a:pt x="0" y="53450"/>
                </a:lnTo>
                <a:lnTo>
                  <a:pt x="24307" y="53450"/>
                </a:lnTo>
                <a:lnTo>
                  <a:pt x="55197" y="31655"/>
                </a:lnTo>
                <a:lnTo>
                  <a:pt x="55197" y="20672"/>
                </a:lnTo>
                <a:lnTo>
                  <a:pt x="27050" y="0"/>
                </a:lnTo>
                <a:close/>
              </a:path>
            </a:pathLst>
          </a:custGeom>
          <a:solidFill>
            <a:srgbClr val="B7D1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10633676" y="802802"/>
            <a:ext cx="106556" cy="103804"/>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10957378" y="802802"/>
            <a:ext cx="105444" cy="103804"/>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p:nvPr/>
        </p:nvSpPr>
        <p:spPr>
          <a:xfrm>
            <a:off x="4742815" y="6609080"/>
            <a:ext cx="1102360" cy="136576"/>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endParaRPr sz="800">
              <a:latin typeface="微软雅黑"/>
              <a:cs typeface="微软雅黑"/>
            </a:endParaRPr>
          </a:p>
        </p:txBody>
      </p:sp>
      <p:sp>
        <p:nvSpPr>
          <p:cNvPr id="16" name="object 16"/>
          <p:cNvSpPr/>
          <p:nvPr/>
        </p:nvSpPr>
        <p:spPr>
          <a:xfrm>
            <a:off x="539495"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txBox="1"/>
          <p:nvPr/>
        </p:nvSpPr>
        <p:spPr>
          <a:xfrm>
            <a:off x="10539730" y="6609080"/>
            <a:ext cx="1102360" cy="136576"/>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endParaRPr sz="800">
              <a:latin typeface="微软雅黑"/>
              <a:cs typeface="微软雅黑"/>
            </a:endParaRPr>
          </a:p>
        </p:txBody>
      </p:sp>
      <p:sp>
        <p:nvSpPr>
          <p:cNvPr id="19" name="object 19"/>
          <p:cNvSpPr/>
          <p:nvPr/>
        </p:nvSpPr>
        <p:spPr>
          <a:xfrm>
            <a:off x="6335267"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txBox="1">
            <a:spLocks noGrp="1"/>
          </p:cNvSpPr>
          <p:nvPr>
            <p:ph type="title"/>
          </p:nvPr>
        </p:nvSpPr>
        <p:spPr>
          <a:xfrm>
            <a:off x="526795" y="482041"/>
            <a:ext cx="4094479" cy="514350"/>
          </a:xfrm>
          <a:prstGeom prst="rect">
            <a:avLst/>
          </a:prstGeom>
        </p:spPr>
        <p:txBody>
          <a:bodyPr vert="horz" wrap="square" lIns="0" tIns="13335" rIns="0" bIns="0" rtlCol="0">
            <a:spAutoFit/>
          </a:bodyPr>
          <a:lstStyle/>
          <a:p>
            <a:pPr marL="12700">
              <a:lnSpc>
                <a:spcPct val="100000"/>
              </a:lnSpc>
              <a:spcBef>
                <a:spcPts val="105"/>
              </a:spcBef>
            </a:pPr>
            <a:r>
              <a:rPr/>
              <a:t>中国儿童脊柱健康现状</a:t>
            </a:r>
          </a:p>
        </p:txBody>
      </p:sp>
      <p:sp>
        <p:nvSpPr>
          <p:cNvPr id="21" name="object 21"/>
          <p:cNvSpPr txBox="1"/>
          <p:nvPr/>
        </p:nvSpPr>
        <p:spPr>
          <a:xfrm>
            <a:off x="532282" y="6369507"/>
            <a:ext cx="1758314"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来源：研究院</a:t>
            </a:r>
            <a:r>
              <a:rPr sz="800" spc="-15">
                <a:solidFill>
                  <a:srgbClr val="7E7E7E"/>
                </a:solidFill>
                <a:latin typeface="微软雅黑"/>
                <a:cs typeface="微软雅黑"/>
              </a:rPr>
              <a:t>自</a:t>
            </a:r>
            <a:r>
              <a:rPr sz="800">
                <a:solidFill>
                  <a:srgbClr val="7E7E7E"/>
                </a:solidFill>
                <a:latin typeface="微软雅黑"/>
                <a:cs typeface="微软雅黑"/>
              </a:rPr>
              <a:t>主研</a:t>
            </a:r>
            <a:r>
              <a:rPr sz="800" spc="-15">
                <a:solidFill>
                  <a:srgbClr val="7E7E7E"/>
                </a:solidFill>
                <a:latin typeface="微软雅黑"/>
                <a:cs typeface="微软雅黑"/>
              </a:rPr>
              <a:t>究</a:t>
            </a:r>
            <a:r>
              <a:rPr sz="800">
                <a:solidFill>
                  <a:srgbClr val="7E7E7E"/>
                </a:solidFill>
                <a:latin typeface="微软雅黑"/>
                <a:cs typeface="微软雅黑"/>
              </a:rPr>
              <a:t>整理。</a:t>
            </a:r>
            <a:endParaRPr sz="800">
              <a:latin typeface="微软雅黑"/>
              <a:cs typeface="微软雅黑"/>
            </a:endParaRPr>
          </a:p>
        </p:txBody>
      </p:sp>
      <p:sp>
        <p:nvSpPr>
          <p:cNvPr id="22" name="object 22"/>
          <p:cNvSpPr txBox="1"/>
          <p:nvPr/>
        </p:nvSpPr>
        <p:spPr>
          <a:xfrm>
            <a:off x="6329298" y="6369507"/>
            <a:ext cx="3282315"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来源：国家卫健委，中</a:t>
            </a:r>
            <a:r>
              <a:rPr sz="800" spc="-15">
                <a:solidFill>
                  <a:srgbClr val="7E7E7E"/>
                </a:solidFill>
                <a:latin typeface="微软雅黑"/>
                <a:cs typeface="微软雅黑"/>
              </a:rPr>
              <a:t>国</a:t>
            </a:r>
            <a:r>
              <a:rPr sz="800">
                <a:solidFill>
                  <a:srgbClr val="7E7E7E"/>
                </a:solidFill>
                <a:latin typeface="微软雅黑"/>
                <a:cs typeface="微软雅黑"/>
              </a:rPr>
              <a:t>儿童</a:t>
            </a:r>
            <a:r>
              <a:rPr sz="800" spc="-15">
                <a:solidFill>
                  <a:srgbClr val="7E7E7E"/>
                </a:solidFill>
                <a:latin typeface="微软雅黑"/>
                <a:cs typeface="微软雅黑"/>
              </a:rPr>
              <a:t>发</a:t>
            </a:r>
            <a:r>
              <a:rPr sz="800">
                <a:solidFill>
                  <a:srgbClr val="7E7E7E"/>
                </a:solidFill>
                <a:latin typeface="微软雅黑"/>
                <a:cs typeface="微软雅黑"/>
              </a:rPr>
              <a:t>展中</a:t>
            </a:r>
            <a:r>
              <a:rPr sz="800" spc="-15">
                <a:solidFill>
                  <a:srgbClr val="7E7E7E"/>
                </a:solidFill>
                <a:latin typeface="微软雅黑"/>
                <a:cs typeface="微软雅黑"/>
              </a:rPr>
              <a:t>心</a:t>
            </a:r>
            <a:r>
              <a:rPr sz="800">
                <a:solidFill>
                  <a:srgbClr val="7E7E7E"/>
                </a:solidFill>
                <a:latin typeface="微软雅黑"/>
                <a:cs typeface="微软雅黑"/>
              </a:rPr>
              <a:t>，</a:t>
            </a:r>
            <a:r>
              <a:rPr sz="800" spc="-15">
                <a:solidFill>
                  <a:srgbClr val="7E7E7E"/>
                </a:solidFill>
                <a:latin typeface="微软雅黑"/>
                <a:cs typeface="微软雅黑"/>
              </a:rPr>
              <a:t>研</a:t>
            </a:r>
            <a:r>
              <a:rPr sz="800">
                <a:solidFill>
                  <a:srgbClr val="7E7E7E"/>
                </a:solidFill>
                <a:latin typeface="微软雅黑"/>
                <a:cs typeface="微软雅黑"/>
              </a:rPr>
              <a:t>究院</a:t>
            </a:r>
            <a:r>
              <a:rPr sz="800" spc="-15">
                <a:solidFill>
                  <a:srgbClr val="7E7E7E"/>
                </a:solidFill>
                <a:latin typeface="微软雅黑"/>
                <a:cs typeface="微软雅黑"/>
              </a:rPr>
              <a:t>自</a:t>
            </a:r>
            <a:r>
              <a:rPr sz="800">
                <a:solidFill>
                  <a:srgbClr val="7E7E7E"/>
                </a:solidFill>
                <a:latin typeface="微软雅黑"/>
                <a:cs typeface="微软雅黑"/>
              </a:rPr>
              <a:t>主研</a:t>
            </a:r>
            <a:r>
              <a:rPr sz="800" spc="-15">
                <a:solidFill>
                  <a:srgbClr val="7E7E7E"/>
                </a:solidFill>
                <a:latin typeface="微软雅黑"/>
                <a:cs typeface="微软雅黑"/>
              </a:rPr>
              <a:t>究</a:t>
            </a:r>
            <a:r>
              <a:rPr sz="800">
                <a:solidFill>
                  <a:srgbClr val="7E7E7E"/>
                </a:solidFill>
                <a:latin typeface="微软雅黑"/>
                <a:cs typeface="微软雅黑"/>
              </a:rPr>
              <a:t>整理。</a:t>
            </a:r>
            <a:endParaRPr sz="800">
              <a:latin typeface="微软雅黑"/>
              <a:cs typeface="微软雅黑"/>
            </a:endParaRPr>
          </a:p>
        </p:txBody>
      </p:sp>
      <p:sp>
        <p:nvSpPr>
          <p:cNvPr id="23" name="object 23"/>
          <p:cNvSpPr/>
          <p:nvPr/>
        </p:nvSpPr>
        <p:spPr>
          <a:xfrm>
            <a:off x="2249423" y="3221735"/>
            <a:ext cx="3301365" cy="754380"/>
          </a:xfrm>
          <a:custGeom>
            <a:rect l="l" t="t" r="r" b="b"/>
            <a:pathLst>
              <a:path w="3301365" h="754379">
                <a:moveTo>
                  <a:pt x="3247771" y="0"/>
                </a:moveTo>
                <a:lnTo>
                  <a:pt x="53212" y="0"/>
                </a:lnTo>
                <a:lnTo>
                  <a:pt x="32521" y="4189"/>
                </a:lnTo>
                <a:lnTo>
                  <a:pt x="15605" y="15605"/>
                </a:lnTo>
                <a:lnTo>
                  <a:pt x="4189" y="32521"/>
                </a:lnTo>
                <a:lnTo>
                  <a:pt x="0" y="53212"/>
                </a:lnTo>
                <a:lnTo>
                  <a:pt x="0" y="701166"/>
                </a:lnTo>
                <a:lnTo>
                  <a:pt x="4189" y="721858"/>
                </a:lnTo>
                <a:lnTo>
                  <a:pt x="15605" y="738774"/>
                </a:lnTo>
                <a:lnTo>
                  <a:pt x="32521" y="750190"/>
                </a:lnTo>
                <a:lnTo>
                  <a:pt x="53212" y="754380"/>
                </a:lnTo>
                <a:lnTo>
                  <a:pt x="3247771" y="754380"/>
                </a:lnTo>
                <a:lnTo>
                  <a:pt x="3268462" y="750190"/>
                </a:lnTo>
                <a:lnTo>
                  <a:pt x="3285378" y="738774"/>
                </a:lnTo>
                <a:lnTo>
                  <a:pt x="3296794" y="721858"/>
                </a:lnTo>
                <a:lnTo>
                  <a:pt x="3300984" y="701166"/>
                </a:lnTo>
                <a:lnTo>
                  <a:pt x="3300984" y="53212"/>
                </a:lnTo>
                <a:lnTo>
                  <a:pt x="3296794" y="32521"/>
                </a:lnTo>
                <a:lnTo>
                  <a:pt x="3285378" y="15605"/>
                </a:lnTo>
                <a:lnTo>
                  <a:pt x="3268462" y="4189"/>
                </a:lnTo>
                <a:lnTo>
                  <a:pt x="3247771" y="0"/>
                </a:lnTo>
                <a:close/>
              </a:path>
            </a:pathLst>
          </a:custGeom>
          <a:solidFill>
            <a:srgbClr val="BEBEBE">
              <a:alpha val="19999"/>
            </a:srgbClr>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2410967" y="3060192"/>
            <a:ext cx="1684020" cy="325120"/>
          </a:xfrm>
          <a:custGeom>
            <a:rect l="l" t="t" r="r" b="b"/>
            <a:pathLst>
              <a:path w="1684020" h="325120">
                <a:moveTo>
                  <a:pt x="1629918" y="0"/>
                </a:moveTo>
                <a:lnTo>
                  <a:pt x="54101" y="0"/>
                </a:lnTo>
                <a:lnTo>
                  <a:pt x="33057" y="4256"/>
                </a:lnTo>
                <a:lnTo>
                  <a:pt x="15859" y="15859"/>
                </a:lnTo>
                <a:lnTo>
                  <a:pt x="4256" y="33057"/>
                </a:lnTo>
                <a:lnTo>
                  <a:pt x="0" y="54102"/>
                </a:lnTo>
                <a:lnTo>
                  <a:pt x="0" y="270510"/>
                </a:lnTo>
                <a:lnTo>
                  <a:pt x="4256" y="291554"/>
                </a:lnTo>
                <a:lnTo>
                  <a:pt x="15859" y="308752"/>
                </a:lnTo>
                <a:lnTo>
                  <a:pt x="33057" y="320355"/>
                </a:lnTo>
                <a:lnTo>
                  <a:pt x="54101" y="324612"/>
                </a:lnTo>
                <a:lnTo>
                  <a:pt x="1629918" y="324612"/>
                </a:lnTo>
                <a:lnTo>
                  <a:pt x="1650962" y="320355"/>
                </a:lnTo>
                <a:lnTo>
                  <a:pt x="1668160" y="308752"/>
                </a:lnTo>
                <a:lnTo>
                  <a:pt x="1679763" y="291554"/>
                </a:lnTo>
                <a:lnTo>
                  <a:pt x="1684020" y="270510"/>
                </a:lnTo>
                <a:lnTo>
                  <a:pt x="1684020" y="54102"/>
                </a:lnTo>
                <a:lnTo>
                  <a:pt x="1679763" y="33057"/>
                </a:lnTo>
                <a:lnTo>
                  <a:pt x="1668160" y="15859"/>
                </a:lnTo>
                <a:lnTo>
                  <a:pt x="1650962" y="4256"/>
                </a:lnTo>
                <a:lnTo>
                  <a:pt x="162991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2249423" y="4372355"/>
            <a:ext cx="3301365" cy="731520"/>
          </a:xfrm>
          <a:custGeom>
            <a:rect l="l" t="t" r="r" b="b"/>
            <a:pathLst>
              <a:path w="3301365" h="731520">
                <a:moveTo>
                  <a:pt x="3249422" y="0"/>
                </a:moveTo>
                <a:lnTo>
                  <a:pt x="51562" y="0"/>
                </a:lnTo>
                <a:lnTo>
                  <a:pt x="31503" y="4056"/>
                </a:lnTo>
                <a:lnTo>
                  <a:pt x="15112" y="15113"/>
                </a:lnTo>
                <a:lnTo>
                  <a:pt x="4056" y="31503"/>
                </a:lnTo>
                <a:lnTo>
                  <a:pt x="0" y="51562"/>
                </a:lnTo>
                <a:lnTo>
                  <a:pt x="0" y="679958"/>
                </a:lnTo>
                <a:lnTo>
                  <a:pt x="4056" y="700016"/>
                </a:lnTo>
                <a:lnTo>
                  <a:pt x="15112" y="716407"/>
                </a:lnTo>
                <a:lnTo>
                  <a:pt x="31503" y="727463"/>
                </a:lnTo>
                <a:lnTo>
                  <a:pt x="51562" y="731520"/>
                </a:lnTo>
                <a:lnTo>
                  <a:pt x="3249422" y="731520"/>
                </a:lnTo>
                <a:lnTo>
                  <a:pt x="3269480" y="727463"/>
                </a:lnTo>
                <a:lnTo>
                  <a:pt x="3285871" y="716407"/>
                </a:lnTo>
                <a:lnTo>
                  <a:pt x="3296927" y="700016"/>
                </a:lnTo>
                <a:lnTo>
                  <a:pt x="3300984" y="679958"/>
                </a:lnTo>
                <a:lnTo>
                  <a:pt x="3300984" y="51562"/>
                </a:lnTo>
                <a:lnTo>
                  <a:pt x="3296927" y="31503"/>
                </a:lnTo>
                <a:lnTo>
                  <a:pt x="3285871" y="15113"/>
                </a:lnTo>
                <a:lnTo>
                  <a:pt x="3269480" y="4056"/>
                </a:lnTo>
                <a:lnTo>
                  <a:pt x="3249422" y="0"/>
                </a:lnTo>
                <a:close/>
              </a:path>
            </a:pathLst>
          </a:custGeom>
          <a:solidFill>
            <a:srgbClr val="BEBEBE">
              <a:alpha val="19999"/>
            </a:srgbClr>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2410967" y="4210811"/>
            <a:ext cx="1684020" cy="325120"/>
          </a:xfrm>
          <a:custGeom>
            <a:rect l="l" t="t" r="r" b="b"/>
            <a:pathLst>
              <a:path w="1684020" h="325120">
                <a:moveTo>
                  <a:pt x="1629918" y="0"/>
                </a:moveTo>
                <a:lnTo>
                  <a:pt x="54101" y="0"/>
                </a:lnTo>
                <a:lnTo>
                  <a:pt x="33057" y="4256"/>
                </a:lnTo>
                <a:lnTo>
                  <a:pt x="15859" y="15859"/>
                </a:lnTo>
                <a:lnTo>
                  <a:pt x="4256" y="33057"/>
                </a:lnTo>
                <a:lnTo>
                  <a:pt x="0" y="54101"/>
                </a:lnTo>
                <a:lnTo>
                  <a:pt x="0" y="270510"/>
                </a:lnTo>
                <a:lnTo>
                  <a:pt x="4256" y="291554"/>
                </a:lnTo>
                <a:lnTo>
                  <a:pt x="15859" y="308752"/>
                </a:lnTo>
                <a:lnTo>
                  <a:pt x="33057" y="320355"/>
                </a:lnTo>
                <a:lnTo>
                  <a:pt x="54101" y="324612"/>
                </a:lnTo>
                <a:lnTo>
                  <a:pt x="1629918" y="324612"/>
                </a:lnTo>
                <a:lnTo>
                  <a:pt x="1650962" y="320355"/>
                </a:lnTo>
                <a:lnTo>
                  <a:pt x="1668160" y="308752"/>
                </a:lnTo>
                <a:lnTo>
                  <a:pt x="1679763" y="291554"/>
                </a:lnTo>
                <a:lnTo>
                  <a:pt x="1684020" y="270510"/>
                </a:lnTo>
                <a:lnTo>
                  <a:pt x="1684020" y="54101"/>
                </a:lnTo>
                <a:lnTo>
                  <a:pt x="1679763" y="33057"/>
                </a:lnTo>
                <a:lnTo>
                  <a:pt x="1668160" y="15859"/>
                </a:lnTo>
                <a:lnTo>
                  <a:pt x="1650962" y="4256"/>
                </a:lnTo>
                <a:lnTo>
                  <a:pt x="1629918"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2249423" y="5524500"/>
            <a:ext cx="3301365" cy="763905"/>
          </a:xfrm>
          <a:custGeom>
            <a:rect l="l" t="t" r="r" b="b"/>
            <a:pathLst>
              <a:path w="3301365" h="763904">
                <a:moveTo>
                  <a:pt x="3247136" y="0"/>
                </a:moveTo>
                <a:lnTo>
                  <a:pt x="53848" y="0"/>
                </a:lnTo>
                <a:lnTo>
                  <a:pt x="32896" y="4234"/>
                </a:lnTo>
                <a:lnTo>
                  <a:pt x="15779" y="15779"/>
                </a:lnTo>
                <a:lnTo>
                  <a:pt x="4234" y="32896"/>
                </a:lnTo>
                <a:lnTo>
                  <a:pt x="0" y="53847"/>
                </a:lnTo>
                <a:lnTo>
                  <a:pt x="0" y="709676"/>
                </a:lnTo>
                <a:lnTo>
                  <a:pt x="4234" y="730637"/>
                </a:lnTo>
                <a:lnTo>
                  <a:pt x="15779" y="747753"/>
                </a:lnTo>
                <a:lnTo>
                  <a:pt x="32896" y="759292"/>
                </a:lnTo>
                <a:lnTo>
                  <a:pt x="53848" y="763524"/>
                </a:lnTo>
                <a:lnTo>
                  <a:pt x="3247136" y="763524"/>
                </a:lnTo>
                <a:lnTo>
                  <a:pt x="3268087" y="759292"/>
                </a:lnTo>
                <a:lnTo>
                  <a:pt x="3285204" y="747753"/>
                </a:lnTo>
                <a:lnTo>
                  <a:pt x="3296749" y="730637"/>
                </a:lnTo>
                <a:lnTo>
                  <a:pt x="3300984" y="709676"/>
                </a:lnTo>
                <a:lnTo>
                  <a:pt x="3300984" y="53847"/>
                </a:lnTo>
                <a:lnTo>
                  <a:pt x="3296749" y="32896"/>
                </a:lnTo>
                <a:lnTo>
                  <a:pt x="3285204" y="15779"/>
                </a:lnTo>
                <a:lnTo>
                  <a:pt x="3268087" y="4234"/>
                </a:lnTo>
                <a:lnTo>
                  <a:pt x="3247136" y="0"/>
                </a:lnTo>
                <a:close/>
              </a:path>
            </a:pathLst>
          </a:custGeom>
          <a:solidFill>
            <a:srgbClr val="BEBEBE">
              <a:alpha val="19999"/>
            </a:srgbClr>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2410967" y="5361432"/>
            <a:ext cx="1684020" cy="325120"/>
          </a:xfrm>
          <a:custGeom>
            <a:rect l="l" t="t" r="r" b="b"/>
            <a:pathLst>
              <a:path w="1684020" h="325120">
                <a:moveTo>
                  <a:pt x="1629918" y="0"/>
                </a:moveTo>
                <a:lnTo>
                  <a:pt x="54101" y="0"/>
                </a:lnTo>
                <a:lnTo>
                  <a:pt x="33057" y="4256"/>
                </a:lnTo>
                <a:lnTo>
                  <a:pt x="15859" y="15859"/>
                </a:lnTo>
                <a:lnTo>
                  <a:pt x="4256" y="33057"/>
                </a:lnTo>
                <a:lnTo>
                  <a:pt x="0" y="54102"/>
                </a:lnTo>
                <a:lnTo>
                  <a:pt x="0" y="270510"/>
                </a:lnTo>
                <a:lnTo>
                  <a:pt x="4256" y="291570"/>
                </a:lnTo>
                <a:lnTo>
                  <a:pt x="15859" y="308767"/>
                </a:lnTo>
                <a:lnTo>
                  <a:pt x="33057" y="320360"/>
                </a:lnTo>
                <a:lnTo>
                  <a:pt x="54101" y="324612"/>
                </a:lnTo>
                <a:lnTo>
                  <a:pt x="1629918" y="324612"/>
                </a:lnTo>
                <a:lnTo>
                  <a:pt x="1650962" y="320360"/>
                </a:lnTo>
                <a:lnTo>
                  <a:pt x="1668160" y="308767"/>
                </a:lnTo>
                <a:lnTo>
                  <a:pt x="1679763" y="291570"/>
                </a:lnTo>
                <a:lnTo>
                  <a:pt x="1684020" y="270510"/>
                </a:lnTo>
                <a:lnTo>
                  <a:pt x="1684020" y="54102"/>
                </a:lnTo>
                <a:lnTo>
                  <a:pt x="1679763" y="33057"/>
                </a:lnTo>
                <a:lnTo>
                  <a:pt x="1668160" y="15859"/>
                </a:lnTo>
                <a:lnTo>
                  <a:pt x="1650962" y="4256"/>
                </a:lnTo>
                <a:lnTo>
                  <a:pt x="1629918" y="0"/>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txBox="1"/>
          <p:nvPr/>
        </p:nvSpPr>
        <p:spPr>
          <a:xfrm>
            <a:off x="2344292" y="5697118"/>
            <a:ext cx="3104515" cy="52832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50000"/>
              </a:lnSpc>
              <a:spcBef>
                <a:spcPts val="100"/>
              </a:spcBef>
            </a:pPr>
            <a:r>
              <a:rPr sz="1100">
                <a:solidFill>
                  <a:srgbClr val="585858"/>
                </a:solidFill>
                <a:latin typeface="微软雅黑"/>
                <a:cs typeface="微软雅黑"/>
              </a:rPr>
              <a:t>脊柱的两个最为重要的</a:t>
            </a:r>
            <a:r>
              <a:rPr sz="1100" spc="-15">
                <a:solidFill>
                  <a:srgbClr val="585858"/>
                </a:solidFill>
                <a:latin typeface="微软雅黑"/>
                <a:cs typeface="微软雅黑"/>
              </a:rPr>
              <a:t>生</a:t>
            </a:r>
            <a:r>
              <a:rPr sz="1100">
                <a:solidFill>
                  <a:srgbClr val="585858"/>
                </a:solidFill>
                <a:latin typeface="微软雅黑"/>
                <a:cs typeface="微软雅黑"/>
              </a:rPr>
              <a:t>长发</a:t>
            </a:r>
            <a:r>
              <a:rPr sz="1100" spc="-15">
                <a:solidFill>
                  <a:srgbClr val="585858"/>
                </a:solidFill>
                <a:latin typeface="微软雅黑"/>
                <a:cs typeface="微软雅黑"/>
              </a:rPr>
              <a:t>育</a:t>
            </a:r>
            <a:r>
              <a:rPr sz="1100">
                <a:solidFill>
                  <a:srgbClr val="585858"/>
                </a:solidFill>
                <a:latin typeface="微软雅黑"/>
                <a:cs typeface="微软雅黑"/>
              </a:rPr>
              <a:t>高峰</a:t>
            </a:r>
            <a:r>
              <a:rPr sz="1100" spc="-15">
                <a:solidFill>
                  <a:srgbClr val="585858"/>
                </a:solidFill>
                <a:latin typeface="微软雅黑"/>
                <a:cs typeface="微软雅黑"/>
              </a:rPr>
              <a:t>分</a:t>
            </a:r>
            <a:r>
              <a:rPr sz="1100">
                <a:solidFill>
                  <a:srgbClr val="585858"/>
                </a:solidFill>
                <a:latin typeface="微软雅黑"/>
                <a:cs typeface="微软雅黑"/>
              </a:rPr>
              <a:t>别</a:t>
            </a:r>
            <a:r>
              <a:rPr sz="1100" spc="5">
                <a:solidFill>
                  <a:srgbClr val="585858"/>
                </a:solidFill>
                <a:latin typeface="微软雅黑"/>
                <a:cs typeface="微软雅黑"/>
              </a:rPr>
              <a:t>是</a:t>
            </a:r>
            <a:r>
              <a:rPr sz="1100" spc="-15">
                <a:solidFill>
                  <a:srgbClr val="64AE45"/>
                </a:solidFill>
                <a:latin typeface="微软雅黑"/>
                <a:cs typeface="微软雅黑"/>
              </a:rPr>
              <a:t>婴</a:t>
            </a:r>
            <a:r>
              <a:rPr sz="1100">
                <a:solidFill>
                  <a:srgbClr val="64AE45"/>
                </a:solidFill>
                <a:latin typeface="微软雅黑"/>
                <a:cs typeface="微软雅黑"/>
              </a:rPr>
              <a:t>幼儿 时期</a:t>
            </a:r>
            <a:r>
              <a:rPr sz="1100" spc="-5">
                <a:solidFill>
                  <a:srgbClr val="585858"/>
                </a:solidFill>
                <a:latin typeface="微软雅黑"/>
                <a:cs typeface="微软雅黑"/>
              </a:rPr>
              <a:t>（0~3</a:t>
            </a:r>
            <a:r>
              <a:rPr sz="1100">
                <a:solidFill>
                  <a:srgbClr val="585858"/>
                </a:solidFill>
                <a:latin typeface="微软雅黑"/>
                <a:cs typeface="微软雅黑"/>
              </a:rPr>
              <a:t>岁）和</a:t>
            </a:r>
            <a:r>
              <a:rPr sz="1100">
                <a:solidFill>
                  <a:srgbClr val="64AE45"/>
                </a:solidFill>
                <a:latin typeface="微软雅黑"/>
                <a:cs typeface="微软雅黑"/>
              </a:rPr>
              <a:t>青春期</a:t>
            </a:r>
            <a:r>
              <a:rPr sz="1100" spc="-5">
                <a:solidFill>
                  <a:srgbClr val="585858"/>
                </a:solidFill>
                <a:latin typeface="微软雅黑"/>
                <a:cs typeface="微软雅黑"/>
              </a:rPr>
              <a:t>（12~18</a:t>
            </a:r>
            <a:r>
              <a:rPr sz="1100">
                <a:solidFill>
                  <a:srgbClr val="585858"/>
                </a:solidFill>
                <a:latin typeface="微软雅黑"/>
                <a:cs typeface="微软雅黑"/>
              </a:rPr>
              <a:t>岁）</a:t>
            </a:r>
            <a:endParaRPr sz="1100">
              <a:latin typeface="微软雅黑"/>
              <a:cs typeface="微软雅黑"/>
            </a:endParaRPr>
          </a:p>
        </p:txBody>
      </p:sp>
      <p:sp>
        <p:nvSpPr>
          <p:cNvPr id="30" name="object 30"/>
          <p:cNvSpPr/>
          <p:nvPr/>
        </p:nvSpPr>
        <p:spPr>
          <a:xfrm>
            <a:off x="1303019" y="3107435"/>
            <a:ext cx="1108710" cy="936625"/>
          </a:xfrm>
          <a:custGeom>
            <a:rect l="l" t="t" r="r" b="b"/>
            <a:pathLst>
              <a:path w="1108710" h="936625">
                <a:moveTo>
                  <a:pt x="879602" y="76200"/>
                </a:moveTo>
                <a:lnTo>
                  <a:pt x="38100" y="76200"/>
                </a:lnTo>
                <a:lnTo>
                  <a:pt x="23252" y="79188"/>
                </a:lnTo>
                <a:lnTo>
                  <a:pt x="11144" y="87344"/>
                </a:lnTo>
                <a:lnTo>
                  <a:pt x="2988" y="99452"/>
                </a:lnTo>
                <a:lnTo>
                  <a:pt x="0" y="114300"/>
                </a:lnTo>
                <a:lnTo>
                  <a:pt x="0" y="936370"/>
                </a:lnTo>
                <a:lnTo>
                  <a:pt x="76200" y="936370"/>
                </a:lnTo>
                <a:lnTo>
                  <a:pt x="76200" y="152400"/>
                </a:lnTo>
                <a:lnTo>
                  <a:pt x="38100" y="152400"/>
                </a:lnTo>
                <a:lnTo>
                  <a:pt x="76200" y="114300"/>
                </a:lnTo>
                <a:lnTo>
                  <a:pt x="879602" y="114300"/>
                </a:lnTo>
                <a:lnTo>
                  <a:pt x="879602" y="76200"/>
                </a:lnTo>
                <a:close/>
              </a:path>
              <a:path w="1108710" h="936625">
                <a:moveTo>
                  <a:pt x="879602" y="0"/>
                </a:moveTo>
                <a:lnTo>
                  <a:pt x="879602" y="228600"/>
                </a:lnTo>
                <a:lnTo>
                  <a:pt x="1032002" y="152400"/>
                </a:lnTo>
                <a:lnTo>
                  <a:pt x="917702" y="152400"/>
                </a:lnTo>
                <a:lnTo>
                  <a:pt x="917702" y="76200"/>
                </a:lnTo>
                <a:lnTo>
                  <a:pt x="1032002" y="76200"/>
                </a:lnTo>
                <a:lnTo>
                  <a:pt x="879602" y="0"/>
                </a:lnTo>
                <a:close/>
              </a:path>
              <a:path w="1108710" h="936625">
                <a:moveTo>
                  <a:pt x="76200" y="114300"/>
                </a:moveTo>
                <a:lnTo>
                  <a:pt x="38100" y="152400"/>
                </a:lnTo>
                <a:lnTo>
                  <a:pt x="76200" y="152400"/>
                </a:lnTo>
                <a:lnTo>
                  <a:pt x="76200" y="114300"/>
                </a:lnTo>
                <a:close/>
              </a:path>
              <a:path w="1108710" h="936625">
                <a:moveTo>
                  <a:pt x="879602" y="114300"/>
                </a:moveTo>
                <a:lnTo>
                  <a:pt x="76200" y="114300"/>
                </a:lnTo>
                <a:lnTo>
                  <a:pt x="76200" y="152400"/>
                </a:lnTo>
                <a:lnTo>
                  <a:pt x="879602" y="152400"/>
                </a:lnTo>
                <a:lnTo>
                  <a:pt x="879602" y="114300"/>
                </a:lnTo>
                <a:close/>
              </a:path>
              <a:path w="1108710" h="936625">
                <a:moveTo>
                  <a:pt x="1032002" y="76200"/>
                </a:moveTo>
                <a:lnTo>
                  <a:pt x="917702" y="76200"/>
                </a:lnTo>
                <a:lnTo>
                  <a:pt x="917702" y="152400"/>
                </a:lnTo>
                <a:lnTo>
                  <a:pt x="1032002" y="152400"/>
                </a:lnTo>
                <a:lnTo>
                  <a:pt x="1108202" y="114300"/>
                </a:lnTo>
                <a:lnTo>
                  <a:pt x="1032002" y="76200"/>
                </a:lnTo>
                <a:close/>
              </a:path>
            </a:pathLst>
          </a:custGeom>
          <a:solidFill>
            <a:srgbClr val="D9D9D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1752568" y="2793492"/>
            <a:ext cx="252095" cy="413384"/>
          </a:xfrm>
          <a:custGeom>
            <a:rect l="l" t="t" r="r" b="b"/>
            <a:pathLst>
              <a:path w="252094" h="413384">
                <a:moveTo>
                  <a:pt x="177638" y="272288"/>
                </a:moveTo>
                <a:lnTo>
                  <a:pt x="140493" y="272288"/>
                </a:lnTo>
                <a:lnTo>
                  <a:pt x="178085" y="407416"/>
                </a:lnTo>
                <a:lnTo>
                  <a:pt x="185070" y="413004"/>
                </a:lnTo>
                <a:lnTo>
                  <a:pt x="196500" y="413004"/>
                </a:lnTo>
                <a:lnTo>
                  <a:pt x="197897" y="411988"/>
                </a:lnTo>
                <a:lnTo>
                  <a:pt x="204227" y="408299"/>
                </a:lnTo>
                <a:lnTo>
                  <a:pt x="208533" y="402383"/>
                </a:lnTo>
                <a:lnTo>
                  <a:pt x="210506" y="395110"/>
                </a:lnTo>
                <a:lnTo>
                  <a:pt x="209835" y="387350"/>
                </a:lnTo>
                <a:lnTo>
                  <a:pt x="177638" y="272288"/>
                </a:lnTo>
                <a:close/>
              </a:path>
              <a:path w="252094" h="413384">
                <a:moveTo>
                  <a:pt x="19716" y="7238"/>
                </a:moveTo>
                <a:lnTo>
                  <a:pt x="11715" y="7238"/>
                </a:lnTo>
                <a:lnTo>
                  <a:pt x="7778" y="8890"/>
                </a:lnTo>
                <a:lnTo>
                  <a:pt x="4476" y="12319"/>
                </a:lnTo>
                <a:lnTo>
                  <a:pt x="1119" y="18008"/>
                </a:lnTo>
                <a:lnTo>
                  <a:pt x="0" y="24590"/>
                </a:lnTo>
                <a:lnTo>
                  <a:pt x="1119" y="31196"/>
                </a:lnTo>
                <a:lnTo>
                  <a:pt x="4476" y="36957"/>
                </a:lnTo>
                <a:lnTo>
                  <a:pt x="86772" y="128905"/>
                </a:lnTo>
                <a:lnTo>
                  <a:pt x="88042" y="130429"/>
                </a:lnTo>
                <a:lnTo>
                  <a:pt x="89439" y="131445"/>
                </a:lnTo>
                <a:lnTo>
                  <a:pt x="91344" y="132461"/>
                </a:lnTo>
                <a:lnTo>
                  <a:pt x="91405" y="235204"/>
                </a:lnTo>
                <a:lnTo>
                  <a:pt x="91725" y="237871"/>
                </a:lnTo>
                <a:lnTo>
                  <a:pt x="92233" y="240919"/>
                </a:lnTo>
                <a:lnTo>
                  <a:pt x="42195" y="380619"/>
                </a:lnTo>
                <a:lnTo>
                  <a:pt x="56419" y="407924"/>
                </a:lnTo>
                <a:lnTo>
                  <a:pt x="66071" y="407924"/>
                </a:lnTo>
                <a:lnTo>
                  <a:pt x="72421" y="403225"/>
                </a:lnTo>
                <a:lnTo>
                  <a:pt x="75215" y="395478"/>
                </a:lnTo>
                <a:lnTo>
                  <a:pt x="119284" y="272288"/>
                </a:lnTo>
                <a:lnTo>
                  <a:pt x="177638" y="272288"/>
                </a:lnTo>
                <a:lnTo>
                  <a:pt x="168433" y="239395"/>
                </a:lnTo>
                <a:lnTo>
                  <a:pt x="168052" y="237871"/>
                </a:lnTo>
                <a:lnTo>
                  <a:pt x="167544" y="236855"/>
                </a:lnTo>
                <a:lnTo>
                  <a:pt x="167036" y="235204"/>
                </a:lnTo>
                <a:lnTo>
                  <a:pt x="167036" y="126365"/>
                </a:lnTo>
                <a:lnTo>
                  <a:pt x="191471" y="99060"/>
                </a:lnTo>
                <a:lnTo>
                  <a:pt x="104679" y="99060"/>
                </a:lnTo>
                <a:lnTo>
                  <a:pt x="26574" y="12319"/>
                </a:lnTo>
                <a:lnTo>
                  <a:pt x="23526" y="8890"/>
                </a:lnTo>
                <a:lnTo>
                  <a:pt x="19716" y="7238"/>
                </a:lnTo>
                <a:close/>
              </a:path>
              <a:path w="252094" h="413384">
                <a:moveTo>
                  <a:pt x="140493" y="272288"/>
                </a:moveTo>
                <a:lnTo>
                  <a:pt x="119284" y="272288"/>
                </a:lnTo>
                <a:lnTo>
                  <a:pt x="122586" y="273304"/>
                </a:lnTo>
                <a:lnTo>
                  <a:pt x="125761" y="273812"/>
                </a:lnTo>
                <a:lnTo>
                  <a:pt x="133127" y="273812"/>
                </a:lnTo>
                <a:lnTo>
                  <a:pt x="136810" y="273304"/>
                </a:lnTo>
                <a:lnTo>
                  <a:pt x="140493" y="272288"/>
                </a:lnTo>
                <a:close/>
              </a:path>
              <a:path w="252094" h="413384">
                <a:moveTo>
                  <a:pt x="136810" y="89408"/>
                </a:moveTo>
                <a:lnTo>
                  <a:pt x="129444" y="89408"/>
                </a:lnTo>
                <a:lnTo>
                  <a:pt x="122396" y="90058"/>
                </a:lnTo>
                <a:lnTo>
                  <a:pt x="115824" y="91948"/>
                </a:lnTo>
                <a:lnTo>
                  <a:pt x="109870" y="94980"/>
                </a:lnTo>
                <a:lnTo>
                  <a:pt x="104679" y="99060"/>
                </a:lnTo>
                <a:lnTo>
                  <a:pt x="191471" y="99060"/>
                </a:lnTo>
                <a:lnTo>
                  <a:pt x="194199" y="96012"/>
                </a:lnTo>
                <a:lnTo>
                  <a:pt x="150145" y="96012"/>
                </a:lnTo>
                <a:lnTo>
                  <a:pt x="144176" y="91440"/>
                </a:lnTo>
                <a:lnTo>
                  <a:pt x="136810" y="89408"/>
                </a:lnTo>
                <a:close/>
              </a:path>
              <a:path w="252094" h="413384">
                <a:moveTo>
                  <a:pt x="235997" y="7270"/>
                </a:moveTo>
                <a:lnTo>
                  <a:pt x="230080" y="8532"/>
                </a:lnTo>
                <a:lnTo>
                  <a:pt x="224948" y="12319"/>
                </a:lnTo>
                <a:lnTo>
                  <a:pt x="150145" y="96012"/>
                </a:lnTo>
                <a:lnTo>
                  <a:pt x="194199" y="96012"/>
                </a:lnTo>
                <a:lnTo>
                  <a:pt x="247046" y="36957"/>
                </a:lnTo>
                <a:lnTo>
                  <a:pt x="250404" y="31196"/>
                </a:lnTo>
                <a:lnTo>
                  <a:pt x="251523" y="24590"/>
                </a:lnTo>
                <a:lnTo>
                  <a:pt x="250404" y="18008"/>
                </a:lnTo>
                <a:lnTo>
                  <a:pt x="247046" y="12319"/>
                </a:lnTo>
                <a:lnTo>
                  <a:pt x="241915" y="8532"/>
                </a:lnTo>
                <a:lnTo>
                  <a:pt x="235997" y="7270"/>
                </a:lnTo>
                <a:close/>
              </a:path>
              <a:path w="252094" h="413384">
                <a:moveTo>
                  <a:pt x="128301" y="0"/>
                </a:moveTo>
                <a:lnTo>
                  <a:pt x="113901" y="3254"/>
                </a:lnTo>
                <a:lnTo>
                  <a:pt x="102155" y="12128"/>
                </a:lnTo>
                <a:lnTo>
                  <a:pt x="94243" y="25288"/>
                </a:lnTo>
                <a:lnTo>
                  <a:pt x="91344" y="41402"/>
                </a:lnTo>
                <a:lnTo>
                  <a:pt x="94243" y="57495"/>
                </a:lnTo>
                <a:lnTo>
                  <a:pt x="102155" y="70612"/>
                </a:lnTo>
                <a:lnTo>
                  <a:pt x="113901" y="79442"/>
                </a:lnTo>
                <a:lnTo>
                  <a:pt x="128301" y="82677"/>
                </a:lnTo>
                <a:lnTo>
                  <a:pt x="142648" y="79442"/>
                </a:lnTo>
                <a:lnTo>
                  <a:pt x="154400" y="70612"/>
                </a:lnTo>
                <a:lnTo>
                  <a:pt x="162341" y="57495"/>
                </a:lnTo>
                <a:lnTo>
                  <a:pt x="165258" y="41402"/>
                </a:lnTo>
                <a:lnTo>
                  <a:pt x="162341" y="25288"/>
                </a:lnTo>
                <a:lnTo>
                  <a:pt x="154400" y="12128"/>
                </a:lnTo>
                <a:lnTo>
                  <a:pt x="142648" y="3254"/>
                </a:lnTo>
                <a:lnTo>
                  <a:pt x="12830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txBox="1"/>
          <p:nvPr/>
        </p:nvSpPr>
        <p:spPr>
          <a:xfrm>
            <a:off x="526795" y="1061720"/>
            <a:ext cx="11203940" cy="45637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近七成中国儿童存在驼背、脊柱侧弯、双肩不平等脊柱问题</a:t>
            </a:r>
            <a:endParaRPr sz="2400">
              <a:latin typeface="微软雅黑"/>
              <a:cs typeface="微软雅黑"/>
            </a:endParaRPr>
          </a:p>
          <a:p>
            <a:pPr marL="12700">
              <a:lnSpc>
                <a:spcPct val="100000"/>
              </a:lnSpc>
              <a:spcBef>
                <a:spcPts val="1275"/>
              </a:spcBef>
            </a:pPr>
            <a:r>
              <a:rPr sz="1200" spc="-5">
                <a:solidFill>
                  <a:srgbClr val="585858"/>
                </a:solidFill>
                <a:latin typeface="微软雅黑"/>
                <a:cs typeface="微软雅黑"/>
              </a:rPr>
              <a:t>脊柱位于背部正中，是人体中重要的功能单位之一。在人的生长发育过程中，脊柱的两个最为重要的生长发育高峰分别出现在婴幼儿时期</a:t>
            </a:r>
            <a:r>
              <a:rPr sz="1200">
                <a:solidFill>
                  <a:srgbClr val="585858"/>
                </a:solidFill>
                <a:latin typeface="微软雅黑"/>
                <a:cs typeface="微软雅黑"/>
              </a:rPr>
              <a:t>（0~3</a:t>
            </a:r>
            <a:r>
              <a:rPr sz="1200" spc="-5">
                <a:solidFill>
                  <a:srgbClr val="585858"/>
                </a:solidFill>
                <a:latin typeface="微软雅黑"/>
                <a:cs typeface="微软雅黑"/>
              </a:rPr>
              <a:t>岁）和青春期</a:t>
            </a:r>
            <a:endParaRPr sz="1200">
              <a:latin typeface="微软雅黑"/>
              <a:cs typeface="微软雅黑"/>
            </a:endParaRPr>
          </a:p>
          <a:p>
            <a:pPr marL="12700" marR="5080">
              <a:lnSpc>
                <a:spcPct val="120000"/>
              </a:lnSpc>
              <a:spcBef>
                <a:spcPts val="5"/>
              </a:spcBef>
            </a:pPr>
            <a:r>
              <a:rPr sz="1200">
                <a:solidFill>
                  <a:srgbClr val="585858"/>
                </a:solidFill>
                <a:latin typeface="微软雅黑"/>
                <a:cs typeface="微软雅黑"/>
              </a:rPr>
              <a:t>（12~18岁）。</a:t>
            </a:r>
            <a:r>
              <a:rPr sz="1200" b="1">
                <a:solidFill>
                  <a:srgbClr val="585858"/>
                </a:solidFill>
                <a:latin typeface="微软雅黑"/>
                <a:cs typeface="微软雅黑"/>
              </a:rPr>
              <a:t>近年来，中国儿童脊柱弯曲异常情况明显增加。</a:t>
            </a:r>
            <a:r>
              <a:rPr sz="1200">
                <a:solidFill>
                  <a:srgbClr val="585858"/>
                </a:solidFill>
                <a:latin typeface="微软雅黑"/>
                <a:cs typeface="微软雅黑"/>
              </a:rPr>
              <a:t>国家卫健委疾控局于</a:t>
            </a:r>
            <a:r>
              <a:rPr sz="1200" spc="-5">
                <a:solidFill>
                  <a:srgbClr val="585858"/>
                </a:solidFill>
                <a:latin typeface="微软雅黑"/>
                <a:cs typeface="微软雅黑"/>
              </a:rPr>
              <a:t>2019</a:t>
            </a:r>
            <a:r>
              <a:rPr sz="1200">
                <a:solidFill>
                  <a:srgbClr val="585858"/>
                </a:solidFill>
                <a:latin typeface="微软雅黑"/>
                <a:cs typeface="微软雅黑"/>
              </a:rPr>
              <a:t>年组织的全国学生常见病和健康影响因素监测与干预结果显示，全国中小学 生总脊柱弯曲异常检出率为2.</a:t>
            </a:r>
            <a:r>
              <a:rPr sz="1200" spc="-10">
                <a:solidFill>
                  <a:srgbClr val="585858"/>
                </a:solidFill>
                <a:latin typeface="微软雅黑"/>
                <a:cs typeface="微软雅黑"/>
              </a:rPr>
              <a:t>8</a:t>
            </a:r>
            <a:r>
              <a:rPr sz="1200">
                <a:solidFill>
                  <a:srgbClr val="585858"/>
                </a:solidFill>
                <a:latin typeface="微软雅黑"/>
                <a:cs typeface="微软雅黑"/>
              </a:rPr>
              <a:t>%，其中初</a:t>
            </a:r>
            <a:r>
              <a:rPr sz="1200" spc="-15">
                <a:solidFill>
                  <a:srgbClr val="585858"/>
                </a:solidFill>
                <a:latin typeface="微软雅黑"/>
                <a:cs typeface="微软雅黑"/>
              </a:rPr>
              <a:t>中</a:t>
            </a:r>
            <a:r>
              <a:rPr sz="1200">
                <a:solidFill>
                  <a:srgbClr val="585858"/>
                </a:solidFill>
                <a:latin typeface="微软雅黑"/>
                <a:cs typeface="微软雅黑"/>
              </a:rPr>
              <a:t>、高中阶段增长更快。另据中国儿童发展中心调查统计，全国脊柱不健康的儿童已高</a:t>
            </a:r>
            <a:r>
              <a:rPr sz="1200" spc="5">
                <a:solidFill>
                  <a:srgbClr val="585858"/>
                </a:solidFill>
                <a:latin typeface="微软雅黑"/>
                <a:cs typeface="微软雅黑"/>
              </a:rPr>
              <a:t>达</a:t>
            </a:r>
            <a:r>
              <a:rPr sz="1200">
                <a:solidFill>
                  <a:srgbClr val="585858"/>
                </a:solidFill>
                <a:latin typeface="微软雅黑"/>
                <a:cs typeface="微软雅黑"/>
              </a:rPr>
              <a:t>6</a:t>
            </a:r>
            <a:r>
              <a:rPr sz="1200" spc="-10">
                <a:solidFill>
                  <a:srgbClr val="585858"/>
                </a:solidFill>
                <a:latin typeface="微软雅黑"/>
                <a:cs typeface="微软雅黑"/>
              </a:rPr>
              <a:t>8</a:t>
            </a:r>
            <a:r>
              <a:rPr sz="1200" spc="-15">
                <a:solidFill>
                  <a:srgbClr val="585858"/>
                </a:solidFill>
                <a:latin typeface="微软雅黑"/>
                <a:cs typeface="微软雅黑"/>
              </a:rPr>
              <a:t>%</a:t>
            </a:r>
            <a:r>
              <a:rPr sz="1200">
                <a:solidFill>
                  <a:srgbClr val="585858"/>
                </a:solidFill>
                <a:latin typeface="微软雅黑"/>
                <a:cs typeface="微软雅黑"/>
              </a:rPr>
              <a:t>以上，包含有驼背、脊柱侧弯、 双肩不平等。目前，脊柱问题已成为继肥胖、近视后，危害中国儿童健康的第三大“杀手”。</a:t>
            </a:r>
            <a:endParaRPr sz="1200">
              <a:latin typeface="微软雅黑"/>
              <a:cs typeface="微软雅黑"/>
            </a:endParaRPr>
          </a:p>
          <a:p>
            <a:pPr marL="2144395">
              <a:lnSpc>
                <a:spcPct val="100000"/>
              </a:lnSpc>
              <a:spcBef>
                <a:spcPts val="1075"/>
              </a:spcBef>
              <a:tabLst>
                <a:tab pos="7583170"/>
              </a:tabLst>
            </a:pPr>
            <a:r>
              <a:rPr sz="1400" b="1">
                <a:solidFill>
                  <a:srgbClr val="404040"/>
                </a:solidFill>
                <a:latin typeface="微软雅黑"/>
                <a:cs typeface="微软雅黑"/>
              </a:rPr>
              <a:t>脊柱的重要性	中国儿童脊柱健康现状</a:t>
            </a:r>
            <a:endParaRPr sz="1400">
              <a:latin typeface="微软雅黑"/>
              <a:cs typeface="微软雅黑"/>
            </a:endParaRPr>
          </a:p>
          <a:p>
            <a:pPr>
              <a:lnSpc>
                <a:spcPct val="100000"/>
              </a:lnSpc>
              <a:spcBef>
                <a:spcPts val="30"/>
              </a:spcBef>
            </a:pPr>
            <a:endParaRPr sz="1400">
              <a:latin typeface="微软雅黑"/>
              <a:cs typeface="微软雅黑"/>
            </a:endParaRPr>
          </a:p>
          <a:p>
            <a:pPr marL="2269490">
              <a:lnSpc>
                <a:spcPct val="100000"/>
              </a:lnSpc>
            </a:pPr>
            <a:r>
              <a:rPr sz="1200" b="1">
                <a:solidFill>
                  <a:srgbClr val="FFFFFF"/>
                </a:solidFill>
                <a:latin typeface="微软雅黑"/>
                <a:cs typeface="微软雅黑"/>
              </a:rPr>
              <a:t>什么是脊柱？</a:t>
            </a:r>
            <a:endParaRPr sz="1200">
              <a:latin typeface="微软雅黑"/>
              <a:cs typeface="微软雅黑"/>
            </a:endParaRPr>
          </a:p>
          <a:p>
            <a:pPr marL="1830070" marR="6287135">
              <a:lnSpc>
                <a:spcPct val="150000"/>
              </a:lnSpc>
              <a:spcBef>
                <a:spcPts val="725"/>
              </a:spcBef>
            </a:pPr>
            <a:r>
              <a:rPr sz="1100">
                <a:solidFill>
                  <a:srgbClr val="585858"/>
                </a:solidFill>
                <a:latin typeface="微软雅黑"/>
                <a:cs typeface="微软雅黑"/>
              </a:rPr>
              <a:t>脊柱由多块脊椎骨及椎</a:t>
            </a:r>
            <a:r>
              <a:rPr sz="1100" spc="-15">
                <a:solidFill>
                  <a:srgbClr val="585858"/>
                </a:solidFill>
                <a:latin typeface="微软雅黑"/>
                <a:cs typeface="微软雅黑"/>
              </a:rPr>
              <a:t>间</a:t>
            </a:r>
            <a:r>
              <a:rPr sz="1100">
                <a:solidFill>
                  <a:srgbClr val="585858"/>
                </a:solidFill>
                <a:latin typeface="微软雅黑"/>
                <a:cs typeface="微软雅黑"/>
              </a:rPr>
              <a:t>盘连</a:t>
            </a:r>
            <a:r>
              <a:rPr sz="1100" spc="-15">
                <a:solidFill>
                  <a:srgbClr val="585858"/>
                </a:solidFill>
                <a:latin typeface="微软雅黑"/>
                <a:cs typeface="微软雅黑"/>
              </a:rPr>
              <a:t>接</a:t>
            </a:r>
            <a:r>
              <a:rPr sz="1100">
                <a:solidFill>
                  <a:srgbClr val="585858"/>
                </a:solidFill>
                <a:latin typeface="微软雅黑"/>
                <a:cs typeface="微软雅黑"/>
              </a:rPr>
              <a:t>而成</a:t>
            </a:r>
            <a:r>
              <a:rPr sz="1100" spc="-15">
                <a:solidFill>
                  <a:srgbClr val="585858"/>
                </a:solidFill>
                <a:latin typeface="微软雅黑"/>
                <a:cs typeface="微软雅黑"/>
              </a:rPr>
              <a:t>，</a:t>
            </a:r>
            <a:r>
              <a:rPr sz="1100">
                <a:solidFill>
                  <a:srgbClr val="585858"/>
                </a:solidFill>
                <a:latin typeface="微软雅黑"/>
                <a:cs typeface="微软雅黑"/>
              </a:rPr>
              <a:t>是一</a:t>
            </a:r>
            <a:r>
              <a:rPr sz="1100" spc="-15">
                <a:solidFill>
                  <a:srgbClr val="585858"/>
                </a:solidFill>
                <a:latin typeface="微软雅黑"/>
                <a:cs typeface="微软雅黑"/>
              </a:rPr>
              <a:t>个</a:t>
            </a:r>
            <a:r>
              <a:rPr sz="1100">
                <a:solidFill>
                  <a:srgbClr val="585858"/>
                </a:solidFill>
                <a:latin typeface="微软雅黑"/>
                <a:cs typeface="微软雅黑"/>
              </a:rPr>
              <a:t>相当 柔软且可以活动的结构</a:t>
            </a:r>
            <a:endParaRPr sz="1100">
              <a:latin typeface="微软雅黑"/>
              <a:cs typeface="微软雅黑"/>
            </a:endParaRPr>
          </a:p>
          <a:p>
            <a:pPr>
              <a:lnSpc>
                <a:spcPct val="100000"/>
              </a:lnSpc>
            </a:pPr>
            <a:endParaRPr sz="1600">
              <a:latin typeface="微软雅黑"/>
              <a:cs typeface="微软雅黑"/>
            </a:endParaRPr>
          </a:p>
          <a:p>
            <a:pPr marL="2117090">
              <a:lnSpc>
                <a:spcPct val="100000"/>
              </a:lnSpc>
            </a:pPr>
            <a:r>
              <a:rPr sz="1200" b="1">
                <a:solidFill>
                  <a:srgbClr val="FFFFFF"/>
                </a:solidFill>
                <a:latin typeface="微软雅黑"/>
                <a:cs typeface="微软雅黑"/>
              </a:rPr>
              <a:t>脊柱有什么功能？</a:t>
            </a:r>
            <a:endParaRPr sz="1200">
              <a:latin typeface="微软雅黑"/>
              <a:cs typeface="微软雅黑"/>
            </a:endParaRPr>
          </a:p>
          <a:p>
            <a:pPr marL="1830070" marR="6287135">
              <a:lnSpc>
                <a:spcPct val="150000"/>
              </a:lnSpc>
              <a:spcBef>
                <a:spcPts val="375"/>
              </a:spcBef>
            </a:pPr>
            <a:r>
              <a:rPr sz="1100">
                <a:solidFill>
                  <a:srgbClr val="585858"/>
                </a:solidFill>
                <a:latin typeface="微软雅黑"/>
                <a:cs typeface="微软雅黑"/>
              </a:rPr>
              <a:t>作为人体的中轴骨骼，</a:t>
            </a:r>
            <a:r>
              <a:rPr sz="1100" spc="-15">
                <a:solidFill>
                  <a:srgbClr val="585858"/>
                </a:solidFill>
                <a:latin typeface="微软雅黑"/>
                <a:cs typeface="微软雅黑"/>
              </a:rPr>
              <a:t>脊</a:t>
            </a:r>
            <a:r>
              <a:rPr sz="1100">
                <a:solidFill>
                  <a:srgbClr val="585858"/>
                </a:solidFill>
                <a:latin typeface="微软雅黑"/>
                <a:cs typeface="微软雅黑"/>
              </a:rPr>
              <a:t>柱具</a:t>
            </a:r>
            <a:r>
              <a:rPr sz="1100" spc="-15">
                <a:solidFill>
                  <a:srgbClr val="585858"/>
                </a:solidFill>
                <a:latin typeface="微软雅黑"/>
                <a:cs typeface="微软雅黑"/>
              </a:rPr>
              <a:t>有</a:t>
            </a:r>
            <a:r>
              <a:rPr sz="1100">
                <a:solidFill>
                  <a:srgbClr val="585858"/>
                </a:solidFill>
                <a:latin typeface="微软雅黑"/>
                <a:cs typeface="微软雅黑"/>
              </a:rPr>
              <a:t>支持</a:t>
            </a:r>
            <a:r>
              <a:rPr sz="1100" spc="-15">
                <a:solidFill>
                  <a:srgbClr val="585858"/>
                </a:solidFill>
                <a:latin typeface="微软雅黑"/>
                <a:cs typeface="微软雅黑"/>
              </a:rPr>
              <a:t>躯</a:t>
            </a:r>
            <a:r>
              <a:rPr sz="1100">
                <a:solidFill>
                  <a:srgbClr val="585858"/>
                </a:solidFill>
                <a:latin typeface="微软雅黑"/>
                <a:cs typeface="微软雅黑"/>
              </a:rPr>
              <a:t>干、</a:t>
            </a:r>
            <a:r>
              <a:rPr sz="1100" spc="-15">
                <a:solidFill>
                  <a:srgbClr val="585858"/>
                </a:solidFill>
                <a:latin typeface="微软雅黑"/>
                <a:cs typeface="微软雅黑"/>
              </a:rPr>
              <a:t>保</a:t>
            </a:r>
            <a:r>
              <a:rPr sz="1100">
                <a:solidFill>
                  <a:srgbClr val="585858"/>
                </a:solidFill>
                <a:latin typeface="微软雅黑"/>
                <a:cs typeface="微软雅黑"/>
              </a:rPr>
              <a:t>护内 脏、保护脊髓和进行运</a:t>
            </a:r>
            <a:r>
              <a:rPr sz="1100" spc="-15">
                <a:solidFill>
                  <a:srgbClr val="585858"/>
                </a:solidFill>
                <a:latin typeface="微软雅黑"/>
                <a:cs typeface="微软雅黑"/>
              </a:rPr>
              <a:t>动</a:t>
            </a:r>
            <a:r>
              <a:rPr sz="1100">
                <a:solidFill>
                  <a:srgbClr val="585858"/>
                </a:solidFill>
                <a:latin typeface="微软雅黑"/>
                <a:cs typeface="微软雅黑"/>
              </a:rPr>
              <a:t>等功能</a:t>
            </a:r>
            <a:endParaRPr sz="1100">
              <a:latin typeface="微软雅黑"/>
              <a:cs typeface="微软雅黑"/>
            </a:endParaRPr>
          </a:p>
          <a:p>
            <a:pPr>
              <a:lnSpc>
                <a:spcPct val="100000"/>
              </a:lnSpc>
              <a:spcBef>
                <a:spcPts val="65"/>
              </a:spcBef>
            </a:pPr>
            <a:endParaRPr sz="1750">
              <a:latin typeface="微软雅黑"/>
              <a:cs typeface="微软雅黑"/>
            </a:endParaRPr>
          </a:p>
          <a:p>
            <a:pPr marL="2193290">
              <a:lnSpc>
                <a:spcPct val="100000"/>
              </a:lnSpc>
            </a:pPr>
            <a:r>
              <a:rPr sz="1200" b="1">
                <a:solidFill>
                  <a:srgbClr val="FFFFFF"/>
                </a:solidFill>
                <a:latin typeface="微软雅黑"/>
                <a:cs typeface="微软雅黑"/>
              </a:rPr>
              <a:t>脊柱的生长发育</a:t>
            </a:r>
            <a:endParaRPr sz="1200">
              <a:latin typeface="微软雅黑"/>
              <a:cs typeface="微软雅黑"/>
            </a:endParaRPr>
          </a:p>
        </p:txBody>
      </p:sp>
      <p:sp>
        <p:nvSpPr>
          <p:cNvPr id="33" name="object 33"/>
          <p:cNvSpPr/>
          <p:nvPr/>
        </p:nvSpPr>
        <p:spPr>
          <a:xfrm>
            <a:off x="6641592" y="3134360"/>
            <a:ext cx="2324100" cy="2565400"/>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6783323" y="5771388"/>
            <a:ext cx="2040889" cy="306705"/>
          </a:xfrm>
          <a:custGeom>
            <a:rect l="l" t="t" r="r" b="b"/>
            <a:pathLst>
              <a:path w="2040889" h="306704">
                <a:moveTo>
                  <a:pt x="1989581" y="0"/>
                </a:moveTo>
                <a:lnTo>
                  <a:pt x="51053" y="0"/>
                </a:lnTo>
                <a:lnTo>
                  <a:pt x="31182" y="4012"/>
                </a:lnTo>
                <a:lnTo>
                  <a:pt x="14954" y="14954"/>
                </a:lnTo>
                <a:lnTo>
                  <a:pt x="4012" y="31182"/>
                </a:lnTo>
                <a:lnTo>
                  <a:pt x="0" y="51053"/>
                </a:lnTo>
                <a:lnTo>
                  <a:pt x="0" y="255270"/>
                </a:lnTo>
                <a:lnTo>
                  <a:pt x="4012" y="275141"/>
                </a:lnTo>
                <a:lnTo>
                  <a:pt x="14954" y="291369"/>
                </a:lnTo>
                <a:lnTo>
                  <a:pt x="31182" y="302311"/>
                </a:lnTo>
                <a:lnTo>
                  <a:pt x="51053" y="306324"/>
                </a:lnTo>
                <a:lnTo>
                  <a:pt x="1989581" y="306324"/>
                </a:lnTo>
                <a:lnTo>
                  <a:pt x="2009453" y="302311"/>
                </a:lnTo>
                <a:lnTo>
                  <a:pt x="2025681" y="291369"/>
                </a:lnTo>
                <a:lnTo>
                  <a:pt x="2036623" y="275141"/>
                </a:lnTo>
                <a:lnTo>
                  <a:pt x="2040635" y="255270"/>
                </a:lnTo>
                <a:lnTo>
                  <a:pt x="2040635" y="51053"/>
                </a:lnTo>
                <a:lnTo>
                  <a:pt x="2036623" y="31182"/>
                </a:lnTo>
                <a:lnTo>
                  <a:pt x="2025681" y="14954"/>
                </a:lnTo>
                <a:lnTo>
                  <a:pt x="2009453" y="4012"/>
                </a:lnTo>
                <a:lnTo>
                  <a:pt x="198958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txBox="1"/>
          <p:nvPr/>
        </p:nvSpPr>
        <p:spPr>
          <a:xfrm>
            <a:off x="7105268" y="5814161"/>
            <a:ext cx="1397000" cy="2089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spc="-5">
                <a:solidFill>
                  <a:srgbClr val="FFFFFF"/>
                </a:solidFill>
                <a:latin typeface="微软雅黑"/>
                <a:cs typeface="微软雅黑"/>
              </a:rPr>
              <a:t>脊柱不健康儿童占比</a:t>
            </a:r>
            <a:endParaRPr sz="1200">
              <a:latin typeface="微软雅黑"/>
              <a:cs typeface="微软雅黑"/>
            </a:endParaRPr>
          </a:p>
        </p:txBody>
      </p:sp>
      <p:sp>
        <p:nvSpPr>
          <p:cNvPr id="36" name="object 36"/>
          <p:cNvSpPr/>
          <p:nvPr/>
        </p:nvSpPr>
        <p:spPr>
          <a:xfrm>
            <a:off x="660230" y="4179970"/>
            <a:ext cx="1412890" cy="1391163"/>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9381743" y="3546347"/>
            <a:ext cx="1869948" cy="2077212"/>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9377171" y="5754623"/>
            <a:ext cx="1870075" cy="306705"/>
          </a:xfrm>
          <a:custGeom>
            <a:rect l="l" t="t" r="r" b="b"/>
            <a:pathLst>
              <a:path w="1870075" h="306704">
                <a:moveTo>
                  <a:pt x="1818894" y="0"/>
                </a:moveTo>
                <a:lnTo>
                  <a:pt x="51053" y="0"/>
                </a:lnTo>
                <a:lnTo>
                  <a:pt x="31182" y="4012"/>
                </a:lnTo>
                <a:lnTo>
                  <a:pt x="14954" y="14954"/>
                </a:lnTo>
                <a:lnTo>
                  <a:pt x="4012" y="31182"/>
                </a:lnTo>
                <a:lnTo>
                  <a:pt x="0" y="51053"/>
                </a:lnTo>
                <a:lnTo>
                  <a:pt x="0" y="255269"/>
                </a:lnTo>
                <a:lnTo>
                  <a:pt x="4012" y="275141"/>
                </a:lnTo>
                <a:lnTo>
                  <a:pt x="14954" y="291369"/>
                </a:lnTo>
                <a:lnTo>
                  <a:pt x="31182" y="302311"/>
                </a:lnTo>
                <a:lnTo>
                  <a:pt x="51053" y="306323"/>
                </a:lnTo>
                <a:lnTo>
                  <a:pt x="1818894" y="306323"/>
                </a:lnTo>
                <a:lnTo>
                  <a:pt x="1838765" y="302311"/>
                </a:lnTo>
                <a:lnTo>
                  <a:pt x="1854993" y="291369"/>
                </a:lnTo>
                <a:lnTo>
                  <a:pt x="1865935" y="275141"/>
                </a:lnTo>
                <a:lnTo>
                  <a:pt x="1869948" y="255269"/>
                </a:lnTo>
                <a:lnTo>
                  <a:pt x="1869948" y="51053"/>
                </a:lnTo>
                <a:lnTo>
                  <a:pt x="1865935" y="31182"/>
                </a:lnTo>
                <a:lnTo>
                  <a:pt x="1854993" y="14954"/>
                </a:lnTo>
                <a:lnTo>
                  <a:pt x="1838765" y="4012"/>
                </a:lnTo>
                <a:lnTo>
                  <a:pt x="1818894" y="0"/>
                </a:lnTo>
                <a:close/>
              </a:path>
            </a:pathLst>
          </a:custGeom>
          <a:solidFill>
            <a:srgbClr val="00AEE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txBox="1"/>
          <p:nvPr/>
        </p:nvSpPr>
        <p:spPr>
          <a:xfrm>
            <a:off x="9614661" y="5798311"/>
            <a:ext cx="1397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FFFFFF"/>
                </a:solidFill>
                <a:latin typeface="微软雅黑"/>
                <a:cs typeface="微软雅黑"/>
              </a:rPr>
              <a:t>脊柱弯曲异常检出率</a:t>
            </a:r>
            <a:endParaRPr sz="1200">
              <a:latin typeface="微软雅黑"/>
              <a:cs typeface="微软雅黑"/>
            </a:endParaRP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4"/>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p:nvPr/>
        </p:nvSpPr>
        <p:spPr>
          <a:xfrm>
            <a:off x="540258" y="3013710"/>
            <a:ext cx="3327400" cy="3108960"/>
          </a:xfrm>
          <a:custGeom>
            <a:rect l="l" t="t" r="r" b="b"/>
            <a:pathLst>
              <a:path w="3327400" h="3108960">
                <a:moveTo>
                  <a:pt x="2808732" y="3108960"/>
                </a:moveTo>
                <a:lnTo>
                  <a:pt x="2912364" y="2694419"/>
                </a:lnTo>
                <a:lnTo>
                  <a:pt x="3326891" y="2590787"/>
                </a:lnTo>
                <a:lnTo>
                  <a:pt x="2808732" y="3108960"/>
                </a:lnTo>
                <a:lnTo>
                  <a:pt x="0" y="3108960"/>
                </a:lnTo>
                <a:lnTo>
                  <a:pt x="0" y="0"/>
                </a:lnTo>
                <a:lnTo>
                  <a:pt x="3326891" y="0"/>
                </a:lnTo>
                <a:lnTo>
                  <a:pt x="3326891" y="2590787"/>
                </a:lnTo>
              </a:path>
            </a:pathLst>
          </a:custGeom>
          <a:ln w="19812">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txBox="1"/>
          <p:nvPr/>
        </p:nvSpPr>
        <p:spPr>
          <a:xfrm>
            <a:off x="1580514" y="3224021"/>
            <a:ext cx="12446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B1D234"/>
                </a:solidFill>
                <a:latin typeface="微软雅黑"/>
                <a:cs typeface="微软雅黑"/>
              </a:rPr>
              <a:t>常见类型一：驼背</a:t>
            </a:r>
            <a:endParaRPr sz="1200">
              <a:latin typeface="微软雅黑"/>
              <a:cs typeface="微软雅黑"/>
            </a:endParaRPr>
          </a:p>
        </p:txBody>
      </p:sp>
      <p:sp>
        <p:nvSpPr>
          <p:cNvPr id="5" name="object 5"/>
          <p:cNvSpPr txBox="1">
            <a:spLocks noGrp="1"/>
          </p:cNvSpPr>
          <p:nvPr>
            <p:ph type="title"/>
          </p:nvPr>
        </p:nvSpPr>
        <p:spPr>
          <a:xfrm>
            <a:off x="526795" y="482041"/>
            <a:ext cx="4501515" cy="514350"/>
          </a:xfrm>
          <a:prstGeom prst="rect">
            <a:avLst/>
          </a:prstGeom>
        </p:spPr>
        <p:txBody>
          <a:bodyPr vert="horz" wrap="square" lIns="0" tIns="13335" rIns="0" bIns="0" rtlCol="0">
            <a:spAutoFit/>
          </a:bodyPr>
          <a:lstStyle/>
          <a:p>
            <a:pPr marL="12700">
              <a:lnSpc>
                <a:spcPct val="100000"/>
              </a:lnSpc>
              <a:spcBef>
                <a:spcPts val="105"/>
              </a:spcBef>
            </a:pPr>
            <a:r>
              <a:rPr/>
              <a:t>脊柱亚健康是如何形成的</a:t>
            </a:r>
          </a:p>
        </p:txBody>
      </p:sp>
      <p:sp>
        <p:nvSpPr>
          <p:cNvPr id="6" name="object 6"/>
          <p:cNvSpPr txBox="1"/>
          <p:nvPr/>
        </p:nvSpPr>
        <p:spPr>
          <a:xfrm>
            <a:off x="532282" y="6369507"/>
            <a:ext cx="4607560"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来源：国家卫健委《儿</a:t>
            </a:r>
            <a:r>
              <a:rPr sz="800" spc="-15">
                <a:solidFill>
                  <a:srgbClr val="7E7E7E"/>
                </a:solidFill>
                <a:latin typeface="微软雅黑"/>
                <a:cs typeface="微软雅黑"/>
              </a:rPr>
              <a:t>童</a:t>
            </a:r>
            <a:r>
              <a:rPr sz="800">
                <a:solidFill>
                  <a:srgbClr val="7E7E7E"/>
                </a:solidFill>
                <a:latin typeface="微软雅黑"/>
                <a:cs typeface="微软雅黑"/>
              </a:rPr>
              <a:t>青少</a:t>
            </a:r>
            <a:r>
              <a:rPr sz="800" spc="-15">
                <a:solidFill>
                  <a:srgbClr val="7E7E7E"/>
                </a:solidFill>
                <a:latin typeface="微软雅黑"/>
                <a:cs typeface="微软雅黑"/>
              </a:rPr>
              <a:t>年</a:t>
            </a:r>
            <a:r>
              <a:rPr sz="800">
                <a:solidFill>
                  <a:srgbClr val="7E7E7E"/>
                </a:solidFill>
                <a:latin typeface="微软雅黑"/>
                <a:cs typeface="微软雅黑"/>
              </a:rPr>
              <a:t>脊柱</a:t>
            </a:r>
            <a:r>
              <a:rPr sz="800" spc="-15">
                <a:solidFill>
                  <a:srgbClr val="7E7E7E"/>
                </a:solidFill>
                <a:latin typeface="微软雅黑"/>
                <a:cs typeface="微软雅黑"/>
              </a:rPr>
              <a:t>弯</a:t>
            </a:r>
            <a:r>
              <a:rPr sz="800">
                <a:solidFill>
                  <a:srgbClr val="7E7E7E"/>
                </a:solidFill>
                <a:latin typeface="微软雅黑"/>
                <a:cs typeface="微软雅黑"/>
              </a:rPr>
              <a:t>曲异</a:t>
            </a:r>
            <a:r>
              <a:rPr sz="800" spc="-15">
                <a:solidFill>
                  <a:srgbClr val="7E7E7E"/>
                </a:solidFill>
                <a:latin typeface="微软雅黑"/>
                <a:cs typeface="微软雅黑"/>
              </a:rPr>
              <a:t>常</a:t>
            </a:r>
            <a:r>
              <a:rPr sz="800">
                <a:solidFill>
                  <a:srgbClr val="7E7E7E"/>
                </a:solidFill>
                <a:latin typeface="微软雅黑"/>
                <a:cs typeface="微软雅黑"/>
              </a:rPr>
              <a:t>防控</a:t>
            </a:r>
            <a:r>
              <a:rPr sz="800" spc="-15">
                <a:solidFill>
                  <a:srgbClr val="7E7E7E"/>
                </a:solidFill>
                <a:latin typeface="微软雅黑"/>
                <a:cs typeface="微软雅黑"/>
              </a:rPr>
              <a:t>技</a:t>
            </a:r>
            <a:r>
              <a:rPr sz="800">
                <a:solidFill>
                  <a:srgbClr val="7E7E7E"/>
                </a:solidFill>
                <a:latin typeface="微软雅黑"/>
                <a:cs typeface="微软雅黑"/>
              </a:rPr>
              <a:t>术指</a:t>
            </a:r>
            <a:r>
              <a:rPr sz="800" spc="-15">
                <a:solidFill>
                  <a:srgbClr val="7E7E7E"/>
                </a:solidFill>
                <a:latin typeface="微软雅黑"/>
                <a:cs typeface="微软雅黑"/>
              </a:rPr>
              <a:t>南</a:t>
            </a:r>
            <a:r>
              <a:rPr sz="800">
                <a:solidFill>
                  <a:srgbClr val="7E7E7E"/>
                </a:solidFill>
                <a:latin typeface="微软雅黑"/>
                <a:cs typeface="微软雅黑"/>
              </a:rPr>
              <a:t>》，研究</a:t>
            </a:r>
            <a:r>
              <a:rPr sz="800" spc="-10">
                <a:solidFill>
                  <a:srgbClr val="7E7E7E"/>
                </a:solidFill>
                <a:latin typeface="微软雅黑"/>
                <a:cs typeface="微软雅黑"/>
              </a:rPr>
              <a:t>院</a:t>
            </a:r>
            <a:r>
              <a:rPr sz="800">
                <a:solidFill>
                  <a:srgbClr val="7E7E7E"/>
                </a:solidFill>
                <a:latin typeface="微软雅黑"/>
                <a:cs typeface="微软雅黑"/>
              </a:rPr>
              <a:t>自主</a:t>
            </a:r>
            <a:r>
              <a:rPr sz="800" spc="-10">
                <a:solidFill>
                  <a:srgbClr val="7E7E7E"/>
                </a:solidFill>
                <a:latin typeface="微软雅黑"/>
                <a:cs typeface="微软雅黑"/>
              </a:rPr>
              <a:t>研</a:t>
            </a:r>
            <a:r>
              <a:rPr sz="800">
                <a:solidFill>
                  <a:srgbClr val="7E7E7E"/>
                </a:solidFill>
                <a:latin typeface="微软雅黑"/>
                <a:cs typeface="微软雅黑"/>
              </a:rPr>
              <a:t>究整</a:t>
            </a:r>
            <a:r>
              <a:rPr sz="800" spc="-10">
                <a:solidFill>
                  <a:srgbClr val="7E7E7E"/>
                </a:solidFill>
                <a:latin typeface="微软雅黑"/>
                <a:cs typeface="微软雅黑"/>
              </a:rPr>
              <a:t>理</a:t>
            </a:r>
            <a:r>
              <a:rPr sz="800">
                <a:solidFill>
                  <a:srgbClr val="7E7E7E"/>
                </a:solidFill>
                <a:latin typeface="微软雅黑"/>
                <a:cs typeface="微软雅黑"/>
              </a:rPr>
              <a:t>并绘</a:t>
            </a:r>
            <a:r>
              <a:rPr sz="800" spc="-10">
                <a:solidFill>
                  <a:srgbClr val="7E7E7E"/>
                </a:solidFill>
                <a:latin typeface="微软雅黑"/>
                <a:cs typeface="微软雅黑"/>
              </a:rPr>
              <a:t>制</a:t>
            </a:r>
            <a:r>
              <a:rPr sz="800">
                <a:solidFill>
                  <a:srgbClr val="7E7E7E"/>
                </a:solidFill>
                <a:latin typeface="微软雅黑"/>
                <a:cs typeface="微软雅黑"/>
              </a:rPr>
              <a:t>。</a:t>
            </a:r>
            <a:endParaRPr sz="800">
              <a:latin typeface="微软雅黑"/>
              <a:cs typeface="微软雅黑"/>
            </a:endParaRPr>
          </a:p>
        </p:txBody>
      </p:sp>
      <p:sp>
        <p:nvSpPr>
          <p:cNvPr id="7" name="object 7"/>
          <p:cNvSpPr txBox="1"/>
          <p:nvPr/>
        </p:nvSpPr>
        <p:spPr>
          <a:xfrm>
            <a:off x="526795" y="1061720"/>
            <a:ext cx="10998200" cy="176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长期姿势不当等不良行为习惯是导致脊柱变形的重要因素</a:t>
            </a:r>
            <a:endParaRPr sz="2400">
              <a:latin typeface="微软雅黑"/>
              <a:cs typeface="微软雅黑"/>
            </a:endParaRPr>
          </a:p>
          <a:p>
            <a:pPr marL="12700" marR="5080" algn="just">
              <a:lnSpc>
                <a:spcPct val="120100"/>
              </a:lnSpc>
              <a:spcBef>
                <a:spcPts val="990"/>
              </a:spcBef>
            </a:pPr>
            <a:r>
              <a:rPr sz="1200" spc="-5">
                <a:solidFill>
                  <a:srgbClr val="585858"/>
                </a:solidFill>
                <a:latin typeface="微软雅黑"/>
                <a:cs typeface="微软雅黑"/>
              </a:rPr>
              <a:t>脊柱亚健康是脊柱介于健康与疾病之间的一种生理功能异常表现。青少年儿童正处于身体的快速生长发育阶段，骨骼中有机物成分较多，骨骼韧性较好，具有较大的 </a:t>
            </a:r>
            <a:r>
              <a:rPr sz="1200">
                <a:solidFill>
                  <a:srgbClr val="585858"/>
                </a:solidFill>
                <a:latin typeface="微软雅黑"/>
                <a:cs typeface="微软雅黑"/>
              </a:rPr>
              <a:t>可塑性，如果没有养成良好的生活和学习习惯，比如长期姿势不当（不正确的坐立行走及书写姿势，如歪头写作业）、缺乏体育锻炼、长期睡眠不足、过度使用电子 产品等都可能会使脊柱无法得到充分的休息与保护，容易造成背部肌肉的疲劳受损，再加上青春期脊柱突增速度比较快，很容易导致脊柱不同程度的变形，继而出现 如驼背和脊柱侧弯等脊柱弯曲异常现象。</a:t>
            </a:r>
            <a:endParaRPr sz="1200">
              <a:latin typeface="微软雅黑"/>
              <a:cs typeface="微软雅黑"/>
            </a:endParaRPr>
          </a:p>
          <a:p>
            <a:pPr marL="147320" algn="ctr">
              <a:lnSpc>
                <a:spcPct val="100000"/>
              </a:lnSpc>
              <a:spcBef>
                <a:spcPts val="1235"/>
              </a:spcBef>
            </a:pPr>
            <a:r>
              <a:rPr sz="1400" b="1">
                <a:solidFill>
                  <a:srgbClr val="404040"/>
                </a:solidFill>
                <a:latin typeface="微软雅黑"/>
                <a:cs typeface="微软雅黑"/>
              </a:rPr>
              <a:t>儿童脊柱弯曲异常的几</a:t>
            </a:r>
            <a:r>
              <a:rPr sz="1400" b="1" spc="-15">
                <a:solidFill>
                  <a:srgbClr val="404040"/>
                </a:solidFill>
                <a:latin typeface="微软雅黑"/>
                <a:cs typeface="微软雅黑"/>
              </a:rPr>
              <a:t>种</a:t>
            </a:r>
            <a:r>
              <a:rPr sz="1400" b="1">
                <a:solidFill>
                  <a:srgbClr val="404040"/>
                </a:solidFill>
                <a:latin typeface="微软雅黑"/>
                <a:cs typeface="微软雅黑"/>
              </a:rPr>
              <a:t>常见</a:t>
            </a:r>
            <a:r>
              <a:rPr sz="1400" b="1" spc="-15">
                <a:solidFill>
                  <a:srgbClr val="404040"/>
                </a:solidFill>
                <a:latin typeface="微软雅黑"/>
                <a:cs typeface="微软雅黑"/>
              </a:rPr>
              <a:t>类</a:t>
            </a:r>
            <a:r>
              <a:rPr sz="1400" b="1">
                <a:solidFill>
                  <a:srgbClr val="404040"/>
                </a:solidFill>
                <a:latin typeface="微软雅黑"/>
                <a:cs typeface="微软雅黑"/>
              </a:rPr>
              <a:t>型及</a:t>
            </a:r>
            <a:r>
              <a:rPr sz="1400" b="1" spc="-15">
                <a:solidFill>
                  <a:srgbClr val="404040"/>
                </a:solidFill>
                <a:latin typeface="微软雅黑"/>
                <a:cs typeface="微软雅黑"/>
              </a:rPr>
              <a:t>诱</a:t>
            </a:r>
            <a:r>
              <a:rPr sz="1400" b="1">
                <a:solidFill>
                  <a:srgbClr val="404040"/>
                </a:solidFill>
                <a:latin typeface="微软雅黑"/>
                <a:cs typeface="微软雅黑"/>
              </a:rPr>
              <a:t>因</a:t>
            </a:r>
            <a:endParaRPr sz="1400">
              <a:latin typeface="微软雅黑"/>
              <a:cs typeface="微软雅黑"/>
            </a:endParaRPr>
          </a:p>
        </p:txBody>
      </p:sp>
      <p:sp>
        <p:nvSpPr>
          <p:cNvPr id="8" name="object 8"/>
          <p:cNvSpPr/>
          <p:nvPr/>
        </p:nvSpPr>
        <p:spPr>
          <a:xfrm>
            <a:off x="3935693" y="3215525"/>
            <a:ext cx="3108235" cy="2930766"/>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txBox="1"/>
          <p:nvPr/>
        </p:nvSpPr>
        <p:spPr>
          <a:xfrm>
            <a:off x="4470908" y="3894201"/>
            <a:ext cx="586740" cy="3613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52400" marR="5080" indent="-140335">
              <a:lnSpc>
                <a:spcPct val="100000"/>
              </a:lnSpc>
              <a:spcBef>
                <a:spcPts val="100"/>
              </a:spcBef>
            </a:pPr>
            <a:r>
              <a:rPr sz="1100">
                <a:solidFill>
                  <a:srgbClr val="FFFFFF"/>
                </a:solidFill>
                <a:latin typeface="微软雅黑"/>
                <a:cs typeface="微软雅黑"/>
              </a:rPr>
              <a:t>长期姿势 不当</a:t>
            </a:r>
            <a:endParaRPr sz="1100">
              <a:latin typeface="微软雅黑"/>
              <a:cs typeface="微软雅黑"/>
            </a:endParaRPr>
          </a:p>
        </p:txBody>
      </p:sp>
      <p:sp>
        <p:nvSpPr>
          <p:cNvPr id="10" name="object 10"/>
          <p:cNvSpPr txBox="1"/>
          <p:nvPr/>
        </p:nvSpPr>
        <p:spPr>
          <a:xfrm>
            <a:off x="9168510" y="3210305"/>
            <a:ext cx="15494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1EC7F3"/>
                </a:solidFill>
                <a:latin typeface="微软雅黑"/>
                <a:cs typeface="微软雅黑"/>
              </a:rPr>
              <a:t>常见类型二：脊柱侧弯</a:t>
            </a:r>
            <a:endParaRPr sz="1200">
              <a:latin typeface="微软雅黑"/>
              <a:cs typeface="微软雅黑"/>
            </a:endParaRPr>
          </a:p>
        </p:txBody>
      </p:sp>
      <p:sp>
        <p:nvSpPr>
          <p:cNvPr id="11" name="object 11"/>
          <p:cNvSpPr txBox="1"/>
          <p:nvPr/>
        </p:nvSpPr>
        <p:spPr>
          <a:xfrm>
            <a:off x="4214240" y="4930521"/>
            <a:ext cx="586740" cy="3613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139700">
              <a:lnSpc>
                <a:spcPct val="100000"/>
              </a:lnSpc>
              <a:spcBef>
                <a:spcPts val="100"/>
              </a:spcBef>
            </a:pPr>
            <a:r>
              <a:rPr sz="1100">
                <a:solidFill>
                  <a:srgbClr val="FFFFFF"/>
                </a:solidFill>
                <a:latin typeface="微软雅黑"/>
                <a:cs typeface="微软雅黑"/>
              </a:rPr>
              <a:t>长期 睡眠不足</a:t>
            </a:r>
            <a:endParaRPr sz="1100">
              <a:latin typeface="微软雅黑"/>
              <a:cs typeface="微软雅黑"/>
            </a:endParaRPr>
          </a:p>
        </p:txBody>
      </p:sp>
      <p:sp>
        <p:nvSpPr>
          <p:cNvPr id="12" name="object 12"/>
          <p:cNvSpPr/>
          <p:nvPr/>
        </p:nvSpPr>
        <p:spPr>
          <a:xfrm>
            <a:off x="1260347" y="4937759"/>
            <a:ext cx="1828061" cy="1040891"/>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7097954" y="3570963"/>
            <a:ext cx="1144905" cy="682625"/>
          </a:xfrm>
          <a:custGeom>
            <a:rect l="l" t="t" r="r" b="b"/>
            <a:pathLst>
              <a:path w="1144904" h="682625">
                <a:moveTo>
                  <a:pt x="598362" y="0"/>
                </a:moveTo>
                <a:lnTo>
                  <a:pt x="546249" y="28"/>
                </a:lnTo>
                <a:lnTo>
                  <a:pt x="494565" y="2544"/>
                </a:lnTo>
                <a:lnTo>
                  <a:pt x="443636" y="7501"/>
                </a:lnTo>
                <a:lnTo>
                  <a:pt x="393789" y="14851"/>
                </a:lnTo>
                <a:lnTo>
                  <a:pt x="345351" y="24543"/>
                </a:lnTo>
                <a:lnTo>
                  <a:pt x="298650" y="36531"/>
                </a:lnTo>
                <a:lnTo>
                  <a:pt x="254012" y="50765"/>
                </a:lnTo>
                <a:lnTo>
                  <a:pt x="211766" y="67198"/>
                </a:lnTo>
                <a:lnTo>
                  <a:pt x="172237" y="85781"/>
                </a:lnTo>
                <a:lnTo>
                  <a:pt x="135753" y="106465"/>
                </a:lnTo>
                <a:lnTo>
                  <a:pt x="102640" y="129203"/>
                </a:lnTo>
                <a:lnTo>
                  <a:pt x="73227" y="153946"/>
                </a:lnTo>
                <a:lnTo>
                  <a:pt x="43758" y="185762"/>
                </a:lnTo>
                <a:lnTo>
                  <a:pt x="21864" y="218465"/>
                </a:lnTo>
                <a:lnTo>
                  <a:pt x="147" y="285293"/>
                </a:lnTo>
                <a:lnTo>
                  <a:pt x="0" y="318797"/>
                </a:lnTo>
                <a:lnTo>
                  <a:pt x="6777" y="351948"/>
                </a:lnTo>
                <a:lnTo>
                  <a:pt x="40455" y="415948"/>
                </a:lnTo>
                <a:lnTo>
                  <a:pt x="67031" y="446177"/>
                </a:lnTo>
                <a:lnTo>
                  <a:pt x="99881" y="474811"/>
                </a:lnTo>
                <a:lnTo>
                  <a:pt x="138843" y="501541"/>
                </a:lnTo>
                <a:lnTo>
                  <a:pt x="183755" y="526057"/>
                </a:lnTo>
                <a:lnTo>
                  <a:pt x="234454" y="548048"/>
                </a:lnTo>
                <a:lnTo>
                  <a:pt x="290778" y="567204"/>
                </a:lnTo>
                <a:lnTo>
                  <a:pt x="333577" y="682139"/>
                </a:lnTo>
                <a:lnTo>
                  <a:pt x="498169" y="603780"/>
                </a:lnTo>
                <a:lnTo>
                  <a:pt x="641040" y="603780"/>
                </a:lnTo>
                <a:lnTo>
                  <a:pt x="669326" y="601964"/>
                </a:lnTo>
                <a:lnTo>
                  <a:pt x="724239" y="595482"/>
                </a:lnTo>
                <a:lnTo>
                  <a:pt x="777462" y="586228"/>
                </a:lnTo>
                <a:lnTo>
                  <a:pt x="828623" y="574300"/>
                </a:lnTo>
                <a:lnTo>
                  <a:pt x="877351" y="559797"/>
                </a:lnTo>
                <a:lnTo>
                  <a:pt x="923271" y="542820"/>
                </a:lnTo>
                <a:lnTo>
                  <a:pt x="966014" y="523466"/>
                </a:lnTo>
                <a:lnTo>
                  <a:pt x="1005205" y="501836"/>
                </a:lnTo>
                <a:lnTo>
                  <a:pt x="1040474" y="478028"/>
                </a:lnTo>
                <a:lnTo>
                  <a:pt x="1071447" y="452142"/>
                </a:lnTo>
                <a:lnTo>
                  <a:pt x="1100916" y="420325"/>
                </a:lnTo>
                <a:lnTo>
                  <a:pt x="1122811" y="387622"/>
                </a:lnTo>
                <a:lnTo>
                  <a:pt x="1144528" y="320794"/>
                </a:lnTo>
                <a:lnTo>
                  <a:pt x="1144675" y="287290"/>
                </a:lnTo>
                <a:lnTo>
                  <a:pt x="1137898" y="254139"/>
                </a:lnTo>
                <a:lnTo>
                  <a:pt x="1104220" y="190139"/>
                </a:lnTo>
                <a:lnTo>
                  <a:pt x="1077644" y="159910"/>
                </a:lnTo>
                <a:lnTo>
                  <a:pt x="1044794" y="131276"/>
                </a:lnTo>
                <a:lnTo>
                  <a:pt x="1005832" y="104546"/>
                </a:lnTo>
                <a:lnTo>
                  <a:pt x="960920" y="80030"/>
                </a:lnTo>
                <a:lnTo>
                  <a:pt x="910220" y="58039"/>
                </a:lnTo>
                <a:lnTo>
                  <a:pt x="853896" y="38884"/>
                </a:lnTo>
                <a:lnTo>
                  <a:pt x="804550" y="25742"/>
                </a:lnTo>
                <a:lnTo>
                  <a:pt x="753996" y="15331"/>
                </a:lnTo>
                <a:lnTo>
                  <a:pt x="702562" y="7603"/>
                </a:lnTo>
                <a:lnTo>
                  <a:pt x="650575" y="2509"/>
                </a:lnTo>
                <a:lnTo>
                  <a:pt x="598362" y="0"/>
                </a:lnTo>
                <a:close/>
              </a:path>
              <a:path w="1144904" h="682625">
                <a:moveTo>
                  <a:pt x="641040" y="603780"/>
                </a:moveTo>
                <a:lnTo>
                  <a:pt x="498169" y="603780"/>
                </a:lnTo>
                <a:lnTo>
                  <a:pt x="555919" y="606212"/>
                </a:lnTo>
                <a:lnTo>
                  <a:pt x="613095" y="605573"/>
                </a:lnTo>
                <a:lnTo>
                  <a:pt x="641040" y="603780"/>
                </a:lnTo>
                <a:close/>
              </a:path>
            </a:pathLst>
          </a:custGeom>
          <a:solidFill>
            <a:srgbClr val="D9D9D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txBox="1"/>
          <p:nvPr/>
        </p:nvSpPr>
        <p:spPr>
          <a:xfrm>
            <a:off x="7377810" y="3687826"/>
            <a:ext cx="586740" cy="3613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52400" marR="5080" indent="-140335">
              <a:lnSpc>
                <a:spcPct val="100000"/>
              </a:lnSpc>
              <a:spcBef>
                <a:spcPts val="100"/>
              </a:spcBef>
            </a:pPr>
            <a:r>
              <a:rPr sz="1100">
                <a:solidFill>
                  <a:srgbClr val="FFFFFF"/>
                </a:solidFill>
                <a:latin typeface="微软雅黑"/>
                <a:cs typeface="微软雅黑"/>
              </a:rPr>
              <a:t>缺乏体育 锻炼</a:t>
            </a:r>
            <a:endParaRPr sz="1100">
              <a:latin typeface="微软雅黑"/>
              <a:cs typeface="微软雅黑"/>
            </a:endParaRPr>
          </a:p>
        </p:txBody>
      </p:sp>
      <p:sp>
        <p:nvSpPr>
          <p:cNvPr id="15" name="object 15"/>
          <p:cNvSpPr/>
          <p:nvPr/>
        </p:nvSpPr>
        <p:spPr>
          <a:xfrm>
            <a:off x="7012648" y="5078200"/>
            <a:ext cx="1143635" cy="682625"/>
          </a:xfrm>
          <a:custGeom>
            <a:rect l="l" t="t" r="r" b="b"/>
            <a:pathLst>
              <a:path w="1143634" h="682625">
                <a:moveTo>
                  <a:pt x="597539" y="0"/>
                </a:moveTo>
                <a:lnTo>
                  <a:pt x="545501" y="28"/>
                </a:lnTo>
                <a:lnTo>
                  <a:pt x="493892" y="2544"/>
                </a:lnTo>
                <a:lnTo>
                  <a:pt x="443036" y="7501"/>
                </a:lnTo>
                <a:lnTo>
                  <a:pt x="393262" y="14851"/>
                </a:lnTo>
                <a:lnTo>
                  <a:pt x="344896" y="24543"/>
                </a:lnTo>
                <a:lnTo>
                  <a:pt x="298264" y="36531"/>
                </a:lnTo>
                <a:lnTo>
                  <a:pt x="253693" y="50765"/>
                </a:lnTo>
                <a:lnTo>
                  <a:pt x="211510" y="67198"/>
                </a:lnTo>
                <a:lnTo>
                  <a:pt x="172042" y="85781"/>
                </a:lnTo>
                <a:lnTo>
                  <a:pt x="135614" y="106465"/>
                </a:lnTo>
                <a:lnTo>
                  <a:pt x="102554" y="129203"/>
                </a:lnTo>
                <a:lnTo>
                  <a:pt x="73189" y="153946"/>
                </a:lnTo>
                <a:lnTo>
                  <a:pt x="43743" y="185762"/>
                </a:lnTo>
                <a:lnTo>
                  <a:pt x="21864" y="218465"/>
                </a:lnTo>
                <a:lnTo>
                  <a:pt x="154" y="285292"/>
                </a:lnTo>
                <a:lnTo>
                  <a:pt x="0" y="318795"/>
                </a:lnTo>
                <a:lnTo>
                  <a:pt x="6761" y="351945"/>
                </a:lnTo>
                <a:lnTo>
                  <a:pt x="40385" y="415941"/>
                </a:lnTo>
                <a:lnTo>
                  <a:pt x="66922" y="446166"/>
                </a:lnTo>
                <a:lnTo>
                  <a:pt x="99725" y="474797"/>
                </a:lnTo>
                <a:lnTo>
                  <a:pt x="138633" y="501523"/>
                </a:lnTo>
                <a:lnTo>
                  <a:pt x="183483" y="526033"/>
                </a:lnTo>
                <a:lnTo>
                  <a:pt x="234112" y="548017"/>
                </a:lnTo>
                <a:lnTo>
                  <a:pt x="290359" y="567165"/>
                </a:lnTo>
                <a:lnTo>
                  <a:pt x="333158" y="682139"/>
                </a:lnTo>
                <a:lnTo>
                  <a:pt x="497496" y="603767"/>
                </a:lnTo>
                <a:lnTo>
                  <a:pt x="640229" y="603767"/>
                </a:lnTo>
                <a:lnTo>
                  <a:pt x="668388" y="601958"/>
                </a:lnTo>
                <a:lnTo>
                  <a:pt x="723222" y="595481"/>
                </a:lnTo>
                <a:lnTo>
                  <a:pt x="776369" y="586231"/>
                </a:lnTo>
                <a:lnTo>
                  <a:pt x="827457" y="574308"/>
                </a:lnTo>
                <a:lnTo>
                  <a:pt x="876114" y="559809"/>
                </a:lnTo>
                <a:lnTo>
                  <a:pt x="921967" y="542833"/>
                </a:lnTo>
                <a:lnTo>
                  <a:pt x="964643" y="523480"/>
                </a:lnTo>
                <a:lnTo>
                  <a:pt x="1003770" y="501848"/>
                </a:lnTo>
                <a:lnTo>
                  <a:pt x="1038975" y="478035"/>
                </a:lnTo>
                <a:lnTo>
                  <a:pt x="1069885" y="452142"/>
                </a:lnTo>
                <a:lnTo>
                  <a:pt x="1099330" y="420325"/>
                </a:lnTo>
                <a:lnTo>
                  <a:pt x="1121210" y="387622"/>
                </a:lnTo>
                <a:lnTo>
                  <a:pt x="1142919" y="320794"/>
                </a:lnTo>
                <a:lnTo>
                  <a:pt x="1143074" y="287290"/>
                </a:lnTo>
                <a:lnTo>
                  <a:pt x="1136312" y="254139"/>
                </a:lnTo>
                <a:lnTo>
                  <a:pt x="1102688" y="190139"/>
                </a:lnTo>
                <a:lnTo>
                  <a:pt x="1076151" y="159910"/>
                </a:lnTo>
                <a:lnTo>
                  <a:pt x="1043348" y="131276"/>
                </a:lnTo>
                <a:lnTo>
                  <a:pt x="1004440" y="104546"/>
                </a:lnTo>
                <a:lnTo>
                  <a:pt x="959590" y="80030"/>
                </a:lnTo>
                <a:lnTo>
                  <a:pt x="908961" y="58039"/>
                </a:lnTo>
                <a:lnTo>
                  <a:pt x="852715" y="38884"/>
                </a:lnTo>
                <a:lnTo>
                  <a:pt x="803437" y="25742"/>
                </a:lnTo>
                <a:lnTo>
                  <a:pt x="752954" y="15331"/>
                </a:lnTo>
                <a:lnTo>
                  <a:pt x="701592" y="7603"/>
                </a:lnTo>
                <a:lnTo>
                  <a:pt x="649678" y="2509"/>
                </a:lnTo>
                <a:lnTo>
                  <a:pt x="597539" y="0"/>
                </a:lnTo>
                <a:close/>
              </a:path>
              <a:path w="1143634" h="682625">
                <a:moveTo>
                  <a:pt x="640229" y="603767"/>
                </a:moveTo>
                <a:lnTo>
                  <a:pt x="497496" y="603767"/>
                </a:lnTo>
                <a:lnTo>
                  <a:pt x="555152" y="606200"/>
                </a:lnTo>
                <a:lnTo>
                  <a:pt x="612241" y="605564"/>
                </a:lnTo>
                <a:lnTo>
                  <a:pt x="640229" y="603767"/>
                </a:lnTo>
                <a:close/>
              </a:path>
            </a:pathLst>
          </a:custGeom>
          <a:solidFill>
            <a:srgbClr val="D9D9D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txBox="1"/>
          <p:nvPr/>
        </p:nvSpPr>
        <p:spPr>
          <a:xfrm>
            <a:off x="7292467" y="5195061"/>
            <a:ext cx="586740" cy="3613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1100">
                <a:solidFill>
                  <a:srgbClr val="FFFFFF"/>
                </a:solidFill>
                <a:latin typeface="微软雅黑"/>
                <a:cs typeface="微软雅黑"/>
              </a:rPr>
              <a:t>过度使用 电子产品</a:t>
            </a:r>
            <a:endParaRPr sz="1100">
              <a:latin typeface="微软雅黑"/>
              <a:cs typeface="微软雅黑"/>
            </a:endParaRPr>
          </a:p>
        </p:txBody>
      </p:sp>
      <p:sp>
        <p:nvSpPr>
          <p:cNvPr id="17" name="object 17"/>
          <p:cNvSpPr/>
          <p:nvPr/>
        </p:nvSpPr>
        <p:spPr>
          <a:xfrm>
            <a:off x="8292845" y="3013710"/>
            <a:ext cx="3327400" cy="3108960"/>
          </a:xfrm>
          <a:custGeom>
            <a:rect l="l" t="t" r="r" b="b"/>
            <a:pathLst>
              <a:path w="3327400" h="3108960">
                <a:moveTo>
                  <a:pt x="2808731" y="3108960"/>
                </a:moveTo>
                <a:lnTo>
                  <a:pt x="2912363" y="2694419"/>
                </a:lnTo>
                <a:lnTo>
                  <a:pt x="3326892" y="2590787"/>
                </a:lnTo>
                <a:lnTo>
                  <a:pt x="2808731" y="3108960"/>
                </a:lnTo>
                <a:lnTo>
                  <a:pt x="0" y="3108960"/>
                </a:lnTo>
                <a:lnTo>
                  <a:pt x="0" y="0"/>
                </a:lnTo>
                <a:lnTo>
                  <a:pt x="3326892" y="0"/>
                </a:lnTo>
                <a:lnTo>
                  <a:pt x="3326892" y="2590787"/>
                </a:lnTo>
              </a:path>
            </a:pathLst>
          </a:custGeom>
          <a:ln w="19812">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7789036" y="3085386"/>
            <a:ext cx="318135" cy="392430"/>
          </a:xfrm>
          <a:custGeom>
            <a:rect l="l" t="t" r="r" b="b"/>
            <a:pathLst>
              <a:path w="318134" h="392429">
                <a:moveTo>
                  <a:pt x="163609" y="0"/>
                </a:moveTo>
                <a:lnTo>
                  <a:pt x="119305" y="9153"/>
                </a:lnTo>
                <a:lnTo>
                  <a:pt x="79440" y="31339"/>
                </a:lnTo>
                <a:lnTo>
                  <a:pt x="47371" y="65864"/>
                </a:lnTo>
                <a:lnTo>
                  <a:pt x="25558" y="119235"/>
                </a:lnTo>
                <a:lnTo>
                  <a:pt x="23046" y="147445"/>
                </a:lnTo>
                <a:lnTo>
                  <a:pt x="26035" y="175465"/>
                </a:lnTo>
                <a:lnTo>
                  <a:pt x="33339" y="199662"/>
                </a:lnTo>
                <a:lnTo>
                  <a:pt x="44751" y="222074"/>
                </a:lnTo>
                <a:lnTo>
                  <a:pt x="59949" y="242295"/>
                </a:lnTo>
                <a:lnTo>
                  <a:pt x="78613" y="259920"/>
                </a:lnTo>
                <a:lnTo>
                  <a:pt x="0" y="377649"/>
                </a:lnTo>
                <a:lnTo>
                  <a:pt x="1524" y="384761"/>
                </a:lnTo>
                <a:lnTo>
                  <a:pt x="7239" y="388571"/>
                </a:lnTo>
                <a:lnTo>
                  <a:pt x="13081" y="392254"/>
                </a:lnTo>
                <a:lnTo>
                  <a:pt x="22987" y="391492"/>
                </a:lnTo>
                <a:lnTo>
                  <a:pt x="25654" y="386031"/>
                </a:lnTo>
                <a:lnTo>
                  <a:pt x="100457" y="274017"/>
                </a:lnTo>
                <a:lnTo>
                  <a:pt x="237897" y="274017"/>
                </a:lnTo>
                <a:lnTo>
                  <a:pt x="249601" y="267085"/>
                </a:lnTo>
                <a:lnTo>
                  <a:pt x="170765" y="267085"/>
                </a:lnTo>
                <a:lnTo>
                  <a:pt x="146923" y="265174"/>
                </a:lnTo>
                <a:lnTo>
                  <a:pt x="102489" y="247601"/>
                </a:lnTo>
                <a:lnTo>
                  <a:pt x="68468" y="214343"/>
                </a:lnTo>
                <a:lnTo>
                  <a:pt x="50165" y="170512"/>
                </a:lnTo>
                <a:lnTo>
                  <a:pt x="48224" y="146396"/>
                </a:lnTo>
                <a:lnTo>
                  <a:pt x="50641" y="122744"/>
                </a:lnTo>
                <a:lnTo>
                  <a:pt x="68834" y="78691"/>
                </a:lnTo>
                <a:lnTo>
                  <a:pt x="103223" y="44442"/>
                </a:lnTo>
                <a:lnTo>
                  <a:pt x="146589" y="26446"/>
                </a:lnTo>
                <a:lnTo>
                  <a:pt x="193528" y="25809"/>
                </a:lnTo>
                <a:lnTo>
                  <a:pt x="254824" y="25809"/>
                </a:lnTo>
                <a:lnTo>
                  <a:pt x="252095" y="23573"/>
                </a:lnTo>
                <a:lnTo>
                  <a:pt x="208992" y="4575"/>
                </a:lnTo>
                <a:lnTo>
                  <a:pt x="163609" y="0"/>
                </a:lnTo>
                <a:close/>
              </a:path>
              <a:path w="318134" h="392429">
                <a:moveTo>
                  <a:pt x="237897" y="274017"/>
                </a:moveTo>
                <a:lnTo>
                  <a:pt x="100457" y="274017"/>
                </a:lnTo>
                <a:lnTo>
                  <a:pt x="142041" y="288892"/>
                </a:lnTo>
                <a:lnTo>
                  <a:pt x="185120" y="290911"/>
                </a:lnTo>
                <a:lnTo>
                  <a:pt x="226735" y="280628"/>
                </a:lnTo>
                <a:lnTo>
                  <a:pt x="237897" y="274017"/>
                </a:lnTo>
                <a:close/>
              </a:path>
              <a:path w="318134" h="392429">
                <a:moveTo>
                  <a:pt x="254824" y="25809"/>
                </a:moveTo>
                <a:lnTo>
                  <a:pt x="193528" y="25809"/>
                </a:lnTo>
                <a:lnTo>
                  <a:pt x="238633" y="43639"/>
                </a:lnTo>
                <a:lnTo>
                  <a:pt x="257508" y="58738"/>
                </a:lnTo>
                <a:lnTo>
                  <a:pt x="272669" y="76897"/>
                </a:lnTo>
                <a:lnTo>
                  <a:pt x="283924" y="97699"/>
                </a:lnTo>
                <a:lnTo>
                  <a:pt x="291084" y="120728"/>
                </a:lnTo>
                <a:lnTo>
                  <a:pt x="293685" y="144697"/>
                </a:lnTo>
                <a:lnTo>
                  <a:pt x="291607" y="168273"/>
                </a:lnTo>
                <a:lnTo>
                  <a:pt x="273558" y="212295"/>
                </a:lnTo>
                <a:lnTo>
                  <a:pt x="239649" y="245997"/>
                </a:lnTo>
                <a:lnTo>
                  <a:pt x="195072" y="264365"/>
                </a:lnTo>
                <a:lnTo>
                  <a:pt x="170765" y="267085"/>
                </a:lnTo>
                <a:lnTo>
                  <a:pt x="249601" y="267085"/>
                </a:lnTo>
                <a:lnTo>
                  <a:pt x="293751" y="225376"/>
                </a:lnTo>
                <a:lnTo>
                  <a:pt x="315563" y="172004"/>
                </a:lnTo>
                <a:lnTo>
                  <a:pt x="318075" y="143794"/>
                </a:lnTo>
                <a:lnTo>
                  <a:pt x="315087" y="115775"/>
                </a:lnTo>
                <a:lnTo>
                  <a:pt x="306762" y="89027"/>
                </a:lnTo>
                <a:lnTo>
                  <a:pt x="293354" y="64387"/>
                </a:lnTo>
                <a:lnTo>
                  <a:pt x="275064" y="42391"/>
                </a:lnTo>
                <a:lnTo>
                  <a:pt x="254824" y="25809"/>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4209829" y="3046476"/>
            <a:ext cx="583565" cy="584835"/>
          </a:xfrm>
          <a:custGeom>
            <a:rect l="l" t="t" r="r" b="b"/>
            <a:pathLst>
              <a:path w="583564" h="584835">
                <a:moveTo>
                  <a:pt x="452673" y="423037"/>
                </a:moveTo>
                <a:lnTo>
                  <a:pt x="392904" y="423037"/>
                </a:lnTo>
                <a:lnTo>
                  <a:pt x="548352" y="578738"/>
                </a:lnTo>
                <a:lnTo>
                  <a:pt x="554968" y="583239"/>
                </a:lnTo>
                <a:lnTo>
                  <a:pt x="562322" y="584739"/>
                </a:lnTo>
                <a:lnTo>
                  <a:pt x="569676" y="583239"/>
                </a:lnTo>
                <a:lnTo>
                  <a:pt x="576292" y="578738"/>
                </a:lnTo>
                <a:lnTo>
                  <a:pt x="581037" y="571537"/>
                </a:lnTo>
                <a:lnTo>
                  <a:pt x="583198" y="563038"/>
                </a:lnTo>
                <a:lnTo>
                  <a:pt x="582382" y="554896"/>
                </a:lnTo>
                <a:lnTo>
                  <a:pt x="578197" y="548766"/>
                </a:lnTo>
                <a:lnTo>
                  <a:pt x="452673" y="423037"/>
                </a:lnTo>
                <a:close/>
              </a:path>
              <a:path w="583564" h="584835">
                <a:moveTo>
                  <a:pt x="239615" y="0"/>
                </a:moveTo>
                <a:lnTo>
                  <a:pt x="193784" y="4466"/>
                </a:lnTo>
                <a:lnTo>
                  <a:pt x="149667" y="17732"/>
                </a:lnTo>
                <a:lnTo>
                  <a:pt x="108170" y="39594"/>
                </a:lnTo>
                <a:lnTo>
                  <a:pt x="70197" y="69850"/>
                </a:lnTo>
                <a:lnTo>
                  <a:pt x="39485" y="107527"/>
                </a:lnTo>
                <a:lnTo>
                  <a:pt x="17548" y="149266"/>
                </a:lnTo>
                <a:lnTo>
                  <a:pt x="4385" y="193711"/>
                </a:lnTo>
                <a:lnTo>
                  <a:pt x="0" y="239522"/>
                </a:lnTo>
                <a:lnTo>
                  <a:pt x="4385" y="285294"/>
                </a:lnTo>
                <a:lnTo>
                  <a:pt x="17548" y="329721"/>
                </a:lnTo>
                <a:lnTo>
                  <a:pt x="39485" y="371431"/>
                </a:lnTo>
                <a:lnTo>
                  <a:pt x="70197" y="409066"/>
                </a:lnTo>
                <a:lnTo>
                  <a:pt x="107313" y="439376"/>
                </a:lnTo>
                <a:lnTo>
                  <a:pt x="148905" y="461232"/>
                </a:lnTo>
                <a:lnTo>
                  <a:pt x="193498" y="474468"/>
                </a:lnTo>
                <a:lnTo>
                  <a:pt x="239615" y="478916"/>
                </a:lnTo>
                <a:lnTo>
                  <a:pt x="280926" y="475239"/>
                </a:lnTo>
                <a:lnTo>
                  <a:pt x="320736" y="464454"/>
                </a:lnTo>
                <a:lnTo>
                  <a:pt x="358309" y="446930"/>
                </a:lnTo>
                <a:lnTo>
                  <a:pt x="369735" y="439038"/>
                </a:lnTo>
                <a:lnTo>
                  <a:pt x="239615" y="439038"/>
                </a:lnTo>
                <a:lnTo>
                  <a:pt x="200114" y="434157"/>
                </a:lnTo>
                <a:lnTo>
                  <a:pt x="162875" y="422560"/>
                </a:lnTo>
                <a:lnTo>
                  <a:pt x="128637" y="404248"/>
                </a:lnTo>
                <a:lnTo>
                  <a:pt x="98137" y="379222"/>
                </a:lnTo>
                <a:lnTo>
                  <a:pt x="69586" y="343205"/>
                </a:lnTo>
                <a:lnTo>
                  <a:pt x="50551" y="303000"/>
                </a:lnTo>
                <a:lnTo>
                  <a:pt x="41034" y="260283"/>
                </a:lnTo>
                <a:lnTo>
                  <a:pt x="41034" y="216728"/>
                </a:lnTo>
                <a:lnTo>
                  <a:pt x="50551" y="174011"/>
                </a:lnTo>
                <a:lnTo>
                  <a:pt x="69586" y="133806"/>
                </a:lnTo>
                <a:lnTo>
                  <a:pt x="98137" y="97789"/>
                </a:lnTo>
                <a:lnTo>
                  <a:pt x="128637" y="72721"/>
                </a:lnTo>
                <a:lnTo>
                  <a:pt x="162875" y="54594"/>
                </a:lnTo>
                <a:lnTo>
                  <a:pt x="200114" y="43586"/>
                </a:lnTo>
                <a:lnTo>
                  <a:pt x="239615" y="39877"/>
                </a:lnTo>
                <a:lnTo>
                  <a:pt x="372141" y="39877"/>
                </a:lnTo>
                <a:lnTo>
                  <a:pt x="371792" y="39594"/>
                </a:lnTo>
                <a:lnTo>
                  <a:pt x="330214" y="17732"/>
                </a:lnTo>
                <a:lnTo>
                  <a:pt x="285659" y="4466"/>
                </a:lnTo>
                <a:lnTo>
                  <a:pt x="239615" y="0"/>
                </a:lnTo>
                <a:close/>
              </a:path>
              <a:path w="583564" h="584835">
                <a:moveTo>
                  <a:pt x="372141" y="39877"/>
                </a:moveTo>
                <a:lnTo>
                  <a:pt x="239615" y="39877"/>
                </a:lnTo>
                <a:lnTo>
                  <a:pt x="279043" y="43586"/>
                </a:lnTo>
                <a:lnTo>
                  <a:pt x="316244" y="54594"/>
                </a:lnTo>
                <a:lnTo>
                  <a:pt x="350468" y="72721"/>
                </a:lnTo>
                <a:lnTo>
                  <a:pt x="380966" y="97789"/>
                </a:lnTo>
                <a:lnTo>
                  <a:pt x="405961" y="128365"/>
                </a:lnTo>
                <a:lnTo>
                  <a:pt x="424051" y="162655"/>
                </a:lnTo>
                <a:lnTo>
                  <a:pt x="435044" y="199945"/>
                </a:lnTo>
                <a:lnTo>
                  <a:pt x="438751" y="239522"/>
                </a:lnTo>
                <a:lnTo>
                  <a:pt x="435044" y="279042"/>
                </a:lnTo>
                <a:lnTo>
                  <a:pt x="424051" y="316325"/>
                </a:lnTo>
                <a:lnTo>
                  <a:pt x="405961" y="350607"/>
                </a:lnTo>
                <a:lnTo>
                  <a:pt x="380966" y="381126"/>
                </a:lnTo>
                <a:lnTo>
                  <a:pt x="350468" y="406195"/>
                </a:lnTo>
                <a:lnTo>
                  <a:pt x="316244" y="424322"/>
                </a:lnTo>
                <a:lnTo>
                  <a:pt x="279043" y="435330"/>
                </a:lnTo>
                <a:lnTo>
                  <a:pt x="239615" y="439038"/>
                </a:lnTo>
                <a:lnTo>
                  <a:pt x="369735" y="439038"/>
                </a:lnTo>
                <a:lnTo>
                  <a:pt x="392904" y="423037"/>
                </a:lnTo>
                <a:lnTo>
                  <a:pt x="452673" y="423037"/>
                </a:lnTo>
                <a:lnTo>
                  <a:pt x="422876" y="393191"/>
                </a:lnTo>
                <a:lnTo>
                  <a:pt x="448816" y="355951"/>
                </a:lnTo>
                <a:lnTo>
                  <a:pt x="466896" y="315416"/>
                </a:lnTo>
                <a:lnTo>
                  <a:pt x="477091" y="272779"/>
                </a:lnTo>
                <a:lnTo>
                  <a:pt x="479375" y="229235"/>
                </a:lnTo>
                <a:lnTo>
                  <a:pt x="473725" y="185976"/>
                </a:lnTo>
                <a:lnTo>
                  <a:pt x="460113" y="144196"/>
                </a:lnTo>
                <a:lnTo>
                  <a:pt x="438515" y="105090"/>
                </a:lnTo>
                <a:lnTo>
                  <a:pt x="408906" y="69850"/>
                </a:lnTo>
                <a:lnTo>
                  <a:pt x="372141" y="39877"/>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txBox="1"/>
          <p:nvPr/>
        </p:nvSpPr>
        <p:spPr>
          <a:xfrm>
            <a:off x="838301" y="3566344"/>
            <a:ext cx="2856865" cy="128397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marR="5080" indent="-172720">
              <a:lnSpc>
                <a:spcPct val="150100"/>
              </a:lnSpc>
              <a:spcBef>
                <a:spcPts val="105"/>
              </a:spcBef>
              <a:buFont typeface="Arial"/>
              <a:buChar char="•"/>
              <a:tabLst>
                <a:tab pos="185420"/>
              </a:tabLst>
            </a:pPr>
            <a:r>
              <a:rPr sz="1100" spc="5">
                <a:solidFill>
                  <a:srgbClr val="585858"/>
                </a:solidFill>
                <a:latin typeface="微软雅黑"/>
                <a:cs typeface="微软雅黑"/>
              </a:rPr>
              <a:t>青少年儿童人群易发的</a:t>
            </a:r>
            <a:r>
              <a:rPr sz="1100" spc="-10">
                <a:solidFill>
                  <a:srgbClr val="585858"/>
                </a:solidFill>
                <a:latin typeface="微软雅黑"/>
                <a:cs typeface="微软雅黑"/>
              </a:rPr>
              <a:t>驼</a:t>
            </a:r>
            <a:r>
              <a:rPr sz="1100" spc="5">
                <a:solidFill>
                  <a:srgbClr val="585858"/>
                </a:solidFill>
                <a:latin typeface="微软雅黑"/>
                <a:cs typeface="微软雅黑"/>
              </a:rPr>
              <a:t>背通</a:t>
            </a:r>
            <a:r>
              <a:rPr sz="1100" spc="-10">
                <a:solidFill>
                  <a:srgbClr val="585858"/>
                </a:solidFill>
                <a:latin typeface="微软雅黑"/>
                <a:cs typeface="微软雅黑"/>
              </a:rPr>
              <a:t>常</a:t>
            </a:r>
            <a:r>
              <a:rPr sz="1100" spc="-30">
                <a:solidFill>
                  <a:srgbClr val="585858"/>
                </a:solidFill>
                <a:latin typeface="微软雅黑"/>
                <a:cs typeface="微软雅黑"/>
              </a:rPr>
              <a:t>为</a:t>
            </a:r>
            <a:r>
              <a:rPr sz="1100" spc="5">
                <a:solidFill>
                  <a:srgbClr val="B1D234"/>
                </a:solidFill>
                <a:latin typeface="微软雅黑"/>
                <a:cs typeface="微软雅黑"/>
              </a:rPr>
              <a:t>姿</a:t>
            </a:r>
            <a:r>
              <a:rPr sz="1100" spc="-15">
                <a:solidFill>
                  <a:srgbClr val="B1D234"/>
                </a:solidFill>
                <a:latin typeface="微软雅黑"/>
                <a:cs typeface="微软雅黑"/>
              </a:rPr>
              <a:t>势</a:t>
            </a:r>
            <a:r>
              <a:rPr sz="1100" spc="5">
                <a:solidFill>
                  <a:srgbClr val="B1D234"/>
                </a:solidFill>
                <a:latin typeface="微软雅黑"/>
                <a:cs typeface="微软雅黑"/>
              </a:rPr>
              <a:t>性 </a:t>
            </a:r>
            <a:r>
              <a:rPr sz="1100">
                <a:solidFill>
                  <a:srgbClr val="B1D234"/>
                </a:solidFill>
                <a:latin typeface="微软雅黑"/>
                <a:cs typeface="微软雅黑"/>
              </a:rPr>
              <a:t>驼</a:t>
            </a:r>
            <a:r>
              <a:rPr sz="1100" spc="-5">
                <a:solidFill>
                  <a:srgbClr val="B1D234"/>
                </a:solidFill>
                <a:latin typeface="微软雅黑"/>
                <a:cs typeface="微软雅黑"/>
              </a:rPr>
              <a:t>背</a:t>
            </a:r>
            <a:r>
              <a:rPr sz="1100">
                <a:solidFill>
                  <a:srgbClr val="585858"/>
                </a:solidFill>
                <a:latin typeface="微软雅黑"/>
                <a:cs typeface="微软雅黑"/>
              </a:rPr>
              <a:t>，主要症状是胸椎</a:t>
            </a:r>
            <a:r>
              <a:rPr sz="1100" spc="-15">
                <a:solidFill>
                  <a:srgbClr val="585858"/>
                </a:solidFill>
                <a:latin typeface="微软雅黑"/>
                <a:cs typeface="微软雅黑"/>
              </a:rPr>
              <a:t>向</a:t>
            </a:r>
            <a:r>
              <a:rPr sz="1100">
                <a:solidFill>
                  <a:srgbClr val="585858"/>
                </a:solidFill>
                <a:latin typeface="微软雅黑"/>
                <a:cs typeface="微软雅黑"/>
              </a:rPr>
              <a:t>后拱</a:t>
            </a:r>
            <a:r>
              <a:rPr sz="1100" spc="-15">
                <a:solidFill>
                  <a:srgbClr val="585858"/>
                </a:solidFill>
                <a:latin typeface="微软雅黑"/>
                <a:cs typeface="微软雅黑"/>
              </a:rPr>
              <a:t>起</a:t>
            </a:r>
            <a:r>
              <a:rPr sz="1100">
                <a:solidFill>
                  <a:srgbClr val="585858"/>
                </a:solidFill>
                <a:latin typeface="微软雅黑"/>
                <a:cs typeface="微软雅黑"/>
              </a:rPr>
              <a:t>，从</a:t>
            </a:r>
            <a:r>
              <a:rPr sz="1100" spc="-15">
                <a:solidFill>
                  <a:srgbClr val="585858"/>
                </a:solidFill>
                <a:latin typeface="微软雅黑"/>
                <a:cs typeface="微软雅黑"/>
              </a:rPr>
              <a:t>而</a:t>
            </a:r>
            <a:r>
              <a:rPr sz="1100">
                <a:solidFill>
                  <a:srgbClr val="585858"/>
                </a:solidFill>
                <a:latin typeface="微软雅黑"/>
                <a:cs typeface="微软雅黑"/>
              </a:rPr>
              <a:t>导 致上肢</a:t>
            </a:r>
            <a:r>
              <a:rPr sz="1100" spc="-10">
                <a:solidFill>
                  <a:srgbClr val="585858"/>
                </a:solidFill>
                <a:latin typeface="微软雅黑"/>
                <a:cs typeface="微软雅黑"/>
              </a:rPr>
              <a:t>成</a:t>
            </a:r>
            <a:r>
              <a:rPr sz="1100">
                <a:solidFill>
                  <a:srgbClr val="585858"/>
                </a:solidFill>
                <a:latin typeface="微软雅黑"/>
                <a:cs typeface="微软雅黑"/>
              </a:rPr>
              <a:t>弯腰</a:t>
            </a:r>
            <a:r>
              <a:rPr sz="1100" spc="-10">
                <a:solidFill>
                  <a:srgbClr val="585858"/>
                </a:solidFill>
                <a:latin typeface="微软雅黑"/>
                <a:cs typeface="微软雅黑"/>
              </a:rPr>
              <a:t>的</a:t>
            </a:r>
            <a:r>
              <a:rPr sz="1100">
                <a:solidFill>
                  <a:srgbClr val="585858"/>
                </a:solidFill>
                <a:latin typeface="微软雅黑"/>
                <a:cs typeface="微软雅黑"/>
              </a:rPr>
              <a:t>体态</a:t>
            </a:r>
            <a:r>
              <a:rPr sz="1100" spc="-10">
                <a:solidFill>
                  <a:srgbClr val="585858"/>
                </a:solidFill>
                <a:latin typeface="微软雅黑"/>
                <a:cs typeface="微软雅黑"/>
              </a:rPr>
              <a:t>，双</a:t>
            </a:r>
            <a:r>
              <a:rPr sz="1100">
                <a:solidFill>
                  <a:srgbClr val="585858"/>
                </a:solidFill>
                <a:latin typeface="微软雅黑"/>
                <a:cs typeface="微软雅黑"/>
              </a:rPr>
              <a:t>肩向前</a:t>
            </a:r>
            <a:r>
              <a:rPr sz="1100" spc="-10">
                <a:solidFill>
                  <a:srgbClr val="585858"/>
                </a:solidFill>
                <a:latin typeface="微软雅黑"/>
                <a:cs typeface="微软雅黑"/>
              </a:rPr>
              <a:t>形</a:t>
            </a:r>
            <a:r>
              <a:rPr sz="1100">
                <a:solidFill>
                  <a:srgbClr val="585858"/>
                </a:solidFill>
                <a:latin typeface="微软雅黑"/>
                <a:cs typeface="微软雅黑"/>
              </a:rPr>
              <a:t>成圆</a:t>
            </a:r>
            <a:r>
              <a:rPr sz="1100" spc="-10">
                <a:solidFill>
                  <a:srgbClr val="585858"/>
                </a:solidFill>
                <a:latin typeface="微软雅黑"/>
                <a:cs typeface="微软雅黑"/>
              </a:rPr>
              <a:t>肩</a:t>
            </a:r>
            <a:r>
              <a:rPr sz="1100">
                <a:solidFill>
                  <a:srgbClr val="585858"/>
                </a:solidFill>
                <a:latin typeface="微软雅黑"/>
                <a:cs typeface="微软雅黑"/>
              </a:rPr>
              <a:t>。</a:t>
            </a:r>
            <a:endParaRPr sz="1100">
              <a:latin typeface="微软雅黑"/>
              <a:cs typeface="微软雅黑"/>
            </a:endParaRPr>
          </a:p>
          <a:p>
            <a:pPr marL="184785" marR="144145" indent="-172720">
              <a:lnSpc>
                <a:spcPct val="150000"/>
              </a:lnSpc>
              <a:buFont typeface="Arial"/>
              <a:buChar char="•"/>
              <a:tabLst>
                <a:tab pos="185420"/>
              </a:tabLst>
            </a:pPr>
            <a:r>
              <a:rPr sz="1100">
                <a:solidFill>
                  <a:srgbClr val="585858"/>
                </a:solidFill>
                <a:latin typeface="微软雅黑"/>
                <a:cs typeface="微软雅黑"/>
              </a:rPr>
              <a:t>驼背最常见的原因</a:t>
            </a:r>
            <a:r>
              <a:rPr sz="1100" spc="-20">
                <a:solidFill>
                  <a:srgbClr val="585858"/>
                </a:solidFill>
                <a:latin typeface="微软雅黑"/>
                <a:cs typeface="微软雅黑"/>
              </a:rPr>
              <a:t>是</a:t>
            </a:r>
            <a:r>
              <a:rPr sz="1100">
                <a:solidFill>
                  <a:srgbClr val="B1D234"/>
                </a:solidFill>
                <a:latin typeface="微软雅黑"/>
                <a:cs typeface="微软雅黑"/>
              </a:rPr>
              <a:t>姿</a:t>
            </a:r>
            <a:r>
              <a:rPr sz="1100" spc="-15">
                <a:solidFill>
                  <a:srgbClr val="B1D234"/>
                </a:solidFill>
                <a:latin typeface="微软雅黑"/>
                <a:cs typeface="微软雅黑"/>
              </a:rPr>
              <a:t>势</a:t>
            </a:r>
            <a:r>
              <a:rPr sz="1100">
                <a:solidFill>
                  <a:srgbClr val="B1D234"/>
                </a:solidFill>
                <a:latin typeface="微软雅黑"/>
                <a:cs typeface="微软雅黑"/>
              </a:rPr>
              <a:t>不端</a:t>
            </a:r>
            <a:r>
              <a:rPr sz="1100" spc="-15">
                <a:solidFill>
                  <a:srgbClr val="B1D234"/>
                </a:solidFill>
                <a:latin typeface="微软雅黑"/>
                <a:cs typeface="微软雅黑"/>
              </a:rPr>
              <a:t>正</a:t>
            </a:r>
            <a:r>
              <a:rPr sz="1100">
                <a:solidFill>
                  <a:srgbClr val="585858"/>
                </a:solidFill>
                <a:latin typeface="微软雅黑"/>
                <a:cs typeface="微软雅黑"/>
              </a:rPr>
              <a:t>导致</a:t>
            </a:r>
            <a:r>
              <a:rPr sz="1100" spc="-15">
                <a:solidFill>
                  <a:srgbClr val="585858"/>
                </a:solidFill>
                <a:latin typeface="微软雅黑"/>
                <a:cs typeface="微软雅黑"/>
              </a:rPr>
              <a:t>的</a:t>
            </a:r>
            <a:r>
              <a:rPr sz="1100">
                <a:solidFill>
                  <a:srgbClr val="585858"/>
                </a:solidFill>
                <a:latin typeface="微软雅黑"/>
                <a:cs typeface="微软雅黑"/>
              </a:rPr>
              <a:t>脊 椎和周围肌肉发育不正</a:t>
            </a:r>
            <a:r>
              <a:rPr sz="1100" spc="-10">
                <a:solidFill>
                  <a:srgbClr val="585858"/>
                </a:solidFill>
                <a:latin typeface="微软雅黑"/>
                <a:cs typeface="微软雅黑"/>
              </a:rPr>
              <a:t>常</a:t>
            </a:r>
            <a:r>
              <a:rPr sz="1100">
                <a:solidFill>
                  <a:srgbClr val="585858"/>
                </a:solidFill>
                <a:latin typeface="微软雅黑"/>
                <a:cs typeface="微软雅黑"/>
              </a:rPr>
              <a:t>。</a:t>
            </a:r>
            <a:endParaRPr sz="1100">
              <a:latin typeface="微软雅黑"/>
              <a:cs typeface="微软雅黑"/>
            </a:endParaRPr>
          </a:p>
        </p:txBody>
      </p:sp>
      <p:sp>
        <p:nvSpPr>
          <p:cNvPr id="22" name="object 22"/>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41</a:t>
            </a:r>
          </a:p>
        </p:txBody>
      </p:sp>
      <p:sp>
        <p:nvSpPr>
          <p:cNvPr id="24" name="object 24"/>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21" name="object 21"/>
          <p:cNvSpPr txBox="1"/>
          <p:nvPr/>
        </p:nvSpPr>
        <p:spPr>
          <a:xfrm>
            <a:off x="8589391" y="3544925"/>
            <a:ext cx="2852420" cy="228917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marR="5080" indent="-172720">
              <a:lnSpc>
                <a:spcPct val="150000"/>
              </a:lnSpc>
              <a:spcBef>
                <a:spcPts val="100"/>
              </a:spcBef>
              <a:buFont typeface="Arial"/>
              <a:buChar char="•"/>
              <a:tabLst>
                <a:tab pos="185420"/>
              </a:tabLst>
            </a:pPr>
            <a:r>
              <a:rPr sz="1100">
                <a:solidFill>
                  <a:srgbClr val="585858"/>
                </a:solidFill>
                <a:latin typeface="微软雅黑"/>
                <a:cs typeface="微软雅黑"/>
              </a:rPr>
              <a:t>脊柱侧弯是脊柱的某个</a:t>
            </a:r>
            <a:r>
              <a:rPr sz="1100" spc="-15">
                <a:solidFill>
                  <a:srgbClr val="585858"/>
                </a:solidFill>
                <a:latin typeface="微软雅黑"/>
                <a:cs typeface="微软雅黑"/>
              </a:rPr>
              <a:t>节</a:t>
            </a:r>
            <a:r>
              <a:rPr sz="1100">
                <a:solidFill>
                  <a:srgbClr val="585858"/>
                </a:solidFill>
                <a:latin typeface="微软雅黑"/>
                <a:cs typeface="微软雅黑"/>
              </a:rPr>
              <a:t>段脱</a:t>
            </a:r>
            <a:r>
              <a:rPr sz="1100" spc="-15">
                <a:solidFill>
                  <a:srgbClr val="585858"/>
                </a:solidFill>
                <a:latin typeface="微软雅黑"/>
                <a:cs typeface="微软雅黑"/>
              </a:rPr>
              <a:t>离</a:t>
            </a:r>
            <a:r>
              <a:rPr sz="1100">
                <a:solidFill>
                  <a:srgbClr val="585858"/>
                </a:solidFill>
                <a:latin typeface="微软雅黑"/>
                <a:cs typeface="微软雅黑"/>
              </a:rPr>
              <a:t>了原</a:t>
            </a:r>
            <a:r>
              <a:rPr sz="1100" spc="-15">
                <a:solidFill>
                  <a:srgbClr val="585858"/>
                </a:solidFill>
                <a:latin typeface="微软雅黑"/>
                <a:cs typeface="微软雅黑"/>
              </a:rPr>
              <a:t>本</a:t>
            </a:r>
            <a:r>
              <a:rPr sz="1100">
                <a:solidFill>
                  <a:srgbClr val="585858"/>
                </a:solidFill>
                <a:latin typeface="微软雅黑"/>
                <a:cs typeface="微软雅黑"/>
              </a:rPr>
              <a:t>的 队伍，造成了躯干两侧</a:t>
            </a:r>
            <a:r>
              <a:rPr sz="1100" spc="-15">
                <a:solidFill>
                  <a:srgbClr val="585858"/>
                </a:solidFill>
                <a:latin typeface="微软雅黑"/>
                <a:cs typeface="微软雅黑"/>
              </a:rPr>
              <a:t>的</a:t>
            </a:r>
            <a:r>
              <a:rPr sz="1100">
                <a:solidFill>
                  <a:srgbClr val="585858"/>
                </a:solidFill>
                <a:latin typeface="微软雅黑"/>
                <a:cs typeface="微软雅黑"/>
              </a:rPr>
              <a:t>不对</a:t>
            </a:r>
            <a:r>
              <a:rPr sz="1100" spc="-15">
                <a:solidFill>
                  <a:srgbClr val="585858"/>
                </a:solidFill>
                <a:latin typeface="微软雅黑"/>
                <a:cs typeface="微软雅黑"/>
              </a:rPr>
              <a:t>等</a:t>
            </a:r>
            <a:r>
              <a:rPr sz="1100">
                <a:solidFill>
                  <a:srgbClr val="585858"/>
                </a:solidFill>
                <a:latin typeface="微软雅黑"/>
                <a:cs typeface="微软雅黑"/>
              </a:rPr>
              <a:t>。如</a:t>
            </a:r>
            <a:r>
              <a:rPr sz="1100" spc="-15">
                <a:solidFill>
                  <a:srgbClr val="585858"/>
                </a:solidFill>
                <a:latin typeface="微软雅黑"/>
                <a:cs typeface="微软雅黑"/>
              </a:rPr>
              <a:t>果</a:t>
            </a:r>
            <a:r>
              <a:rPr sz="1100">
                <a:solidFill>
                  <a:srgbClr val="585858"/>
                </a:solidFill>
                <a:latin typeface="微软雅黑"/>
                <a:cs typeface="微软雅黑"/>
              </a:rPr>
              <a:t>孩 子出现穿衣时领口不平</a:t>
            </a:r>
            <a:r>
              <a:rPr sz="1100" spc="-15">
                <a:solidFill>
                  <a:srgbClr val="585858"/>
                </a:solidFill>
                <a:latin typeface="微软雅黑"/>
                <a:cs typeface="微软雅黑"/>
              </a:rPr>
              <a:t>、</a:t>
            </a:r>
            <a:r>
              <a:rPr sz="1100">
                <a:solidFill>
                  <a:srgbClr val="585858"/>
                </a:solidFill>
                <a:latin typeface="微软雅黑"/>
                <a:cs typeface="微软雅黑"/>
              </a:rPr>
              <a:t>背双</a:t>
            </a:r>
            <a:r>
              <a:rPr sz="1100" spc="-15">
                <a:solidFill>
                  <a:srgbClr val="585858"/>
                </a:solidFill>
                <a:latin typeface="微软雅黑"/>
                <a:cs typeface="微软雅黑"/>
              </a:rPr>
              <a:t>肩</a:t>
            </a:r>
            <a:r>
              <a:rPr sz="1100">
                <a:solidFill>
                  <a:srgbClr val="585858"/>
                </a:solidFill>
                <a:latin typeface="微软雅黑"/>
                <a:cs typeface="微软雅黑"/>
              </a:rPr>
              <a:t>包时</a:t>
            </a:r>
            <a:r>
              <a:rPr sz="1100" spc="-15">
                <a:solidFill>
                  <a:srgbClr val="585858"/>
                </a:solidFill>
                <a:latin typeface="微软雅黑"/>
                <a:cs typeface="微软雅黑"/>
              </a:rPr>
              <a:t>总</a:t>
            </a:r>
            <a:r>
              <a:rPr sz="1100">
                <a:solidFill>
                  <a:srgbClr val="585858"/>
                </a:solidFill>
                <a:latin typeface="微软雅黑"/>
                <a:cs typeface="微软雅黑"/>
              </a:rPr>
              <a:t>有 一侧容易滑落、一侧后</a:t>
            </a:r>
            <a:r>
              <a:rPr sz="1100" spc="-10">
                <a:solidFill>
                  <a:srgbClr val="585858"/>
                </a:solidFill>
                <a:latin typeface="微软雅黑"/>
                <a:cs typeface="微软雅黑"/>
              </a:rPr>
              <a:t>背</a:t>
            </a:r>
            <a:r>
              <a:rPr sz="1100">
                <a:solidFill>
                  <a:srgbClr val="585858"/>
                </a:solidFill>
                <a:latin typeface="微软雅黑"/>
                <a:cs typeface="微软雅黑"/>
              </a:rPr>
              <a:t>隆起</a:t>
            </a:r>
            <a:r>
              <a:rPr sz="1100" spc="-10">
                <a:solidFill>
                  <a:srgbClr val="585858"/>
                </a:solidFill>
                <a:latin typeface="微软雅黑"/>
                <a:cs typeface="微软雅黑"/>
              </a:rPr>
              <a:t>、</a:t>
            </a:r>
            <a:r>
              <a:rPr sz="1100">
                <a:solidFill>
                  <a:srgbClr val="585858"/>
                </a:solidFill>
                <a:latin typeface="微软雅黑"/>
                <a:cs typeface="微软雅黑"/>
              </a:rPr>
              <a:t>腰部</a:t>
            </a:r>
            <a:r>
              <a:rPr sz="1100" spc="-10">
                <a:solidFill>
                  <a:srgbClr val="585858"/>
                </a:solidFill>
                <a:latin typeface="微软雅黑"/>
                <a:cs typeface="微软雅黑"/>
              </a:rPr>
              <a:t>一</a:t>
            </a:r>
            <a:r>
              <a:rPr sz="1100" spc="5">
                <a:solidFill>
                  <a:srgbClr val="585858"/>
                </a:solidFill>
                <a:latin typeface="微软雅黑"/>
                <a:cs typeface="微软雅黑"/>
              </a:rPr>
              <a:t>侧 </a:t>
            </a:r>
            <a:r>
              <a:rPr sz="1100">
                <a:solidFill>
                  <a:srgbClr val="585858"/>
                </a:solidFill>
                <a:latin typeface="微软雅黑"/>
                <a:cs typeface="微软雅黑"/>
              </a:rPr>
              <a:t>有褶皱</a:t>
            </a:r>
            <a:r>
              <a:rPr sz="1100" spc="-15">
                <a:solidFill>
                  <a:srgbClr val="585858"/>
                </a:solidFill>
                <a:latin typeface="微软雅黑"/>
                <a:cs typeface="微软雅黑"/>
              </a:rPr>
              <a:t>、</a:t>
            </a:r>
            <a:r>
              <a:rPr sz="1100">
                <a:solidFill>
                  <a:srgbClr val="585858"/>
                </a:solidFill>
                <a:latin typeface="微软雅黑"/>
                <a:cs typeface="微软雅黑"/>
              </a:rPr>
              <a:t>骨盆</a:t>
            </a:r>
            <a:r>
              <a:rPr sz="1100" spc="-15">
                <a:solidFill>
                  <a:srgbClr val="585858"/>
                </a:solidFill>
                <a:latin typeface="微软雅黑"/>
                <a:cs typeface="微软雅黑"/>
              </a:rPr>
              <a:t>倾</a:t>
            </a:r>
            <a:r>
              <a:rPr sz="1100">
                <a:solidFill>
                  <a:srgbClr val="585858"/>
                </a:solidFill>
                <a:latin typeface="微软雅黑"/>
                <a:cs typeface="微软雅黑"/>
              </a:rPr>
              <a:t>斜、</a:t>
            </a:r>
            <a:r>
              <a:rPr sz="1100" spc="-15">
                <a:solidFill>
                  <a:srgbClr val="585858"/>
                </a:solidFill>
                <a:latin typeface="微软雅黑"/>
                <a:cs typeface="微软雅黑"/>
              </a:rPr>
              <a:t>双下</a:t>
            </a:r>
            <a:r>
              <a:rPr sz="1100">
                <a:solidFill>
                  <a:srgbClr val="585858"/>
                </a:solidFill>
                <a:latin typeface="微软雅黑"/>
                <a:cs typeface="微软雅黑"/>
              </a:rPr>
              <a:t>肢不等</a:t>
            </a:r>
            <a:r>
              <a:rPr sz="1100" spc="-15">
                <a:solidFill>
                  <a:srgbClr val="585858"/>
                </a:solidFill>
                <a:latin typeface="微软雅黑"/>
                <a:cs typeface="微软雅黑"/>
              </a:rPr>
              <a:t>长</a:t>
            </a:r>
            <a:r>
              <a:rPr sz="1100">
                <a:solidFill>
                  <a:srgbClr val="585858"/>
                </a:solidFill>
                <a:latin typeface="微软雅黑"/>
                <a:cs typeface="微软雅黑"/>
              </a:rPr>
              <a:t>等现</a:t>
            </a:r>
            <a:r>
              <a:rPr sz="1100" spc="-15">
                <a:solidFill>
                  <a:srgbClr val="585858"/>
                </a:solidFill>
                <a:latin typeface="微软雅黑"/>
                <a:cs typeface="微软雅黑"/>
              </a:rPr>
              <a:t>象</a:t>
            </a:r>
            <a:r>
              <a:rPr sz="1100">
                <a:solidFill>
                  <a:srgbClr val="585858"/>
                </a:solidFill>
                <a:latin typeface="微软雅黑"/>
                <a:cs typeface="微软雅黑"/>
              </a:rPr>
              <a:t>， 那么很有可能是发生了</a:t>
            </a:r>
            <a:r>
              <a:rPr sz="1100" spc="-15">
                <a:solidFill>
                  <a:srgbClr val="585858"/>
                </a:solidFill>
                <a:latin typeface="微软雅黑"/>
                <a:cs typeface="微软雅黑"/>
              </a:rPr>
              <a:t>脊</a:t>
            </a:r>
            <a:r>
              <a:rPr sz="1100">
                <a:solidFill>
                  <a:srgbClr val="585858"/>
                </a:solidFill>
                <a:latin typeface="微软雅黑"/>
                <a:cs typeface="微软雅黑"/>
              </a:rPr>
              <a:t>柱侧</a:t>
            </a:r>
            <a:r>
              <a:rPr sz="1100" spc="-15">
                <a:solidFill>
                  <a:srgbClr val="585858"/>
                </a:solidFill>
                <a:latin typeface="微软雅黑"/>
                <a:cs typeface="微软雅黑"/>
              </a:rPr>
              <a:t>弯</a:t>
            </a:r>
            <a:r>
              <a:rPr sz="1100">
                <a:solidFill>
                  <a:srgbClr val="585858"/>
                </a:solidFill>
                <a:latin typeface="微软雅黑"/>
                <a:cs typeface="微软雅黑"/>
              </a:rPr>
              <a:t>。</a:t>
            </a:r>
            <a:endParaRPr sz="1100">
              <a:latin typeface="微软雅黑"/>
              <a:cs typeface="微软雅黑"/>
            </a:endParaRPr>
          </a:p>
          <a:p>
            <a:pPr marL="184785" marR="140335" indent="-172720">
              <a:lnSpc>
                <a:spcPct val="150000"/>
              </a:lnSpc>
              <a:buFont typeface="Arial"/>
              <a:buChar char="•"/>
              <a:tabLst>
                <a:tab pos="185420"/>
              </a:tabLst>
            </a:pPr>
            <a:r>
              <a:rPr sz="1100">
                <a:solidFill>
                  <a:srgbClr val="1EC7F3"/>
                </a:solidFill>
                <a:latin typeface="微软雅黑"/>
                <a:cs typeface="微软雅黑"/>
              </a:rPr>
              <a:t>特发性脊柱侧弯</a:t>
            </a:r>
            <a:r>
              <a:rPr sz="1100">
                <a:solidFill>
                  <a:srgbClr val="585858"/>
                </a:solidFill>
                <a:latin typeface="微软雅黑"/>
                <a:cs typeface="微软雅黑"/>
              </a:rPr>
              <a:t>是</a:t>
            </a:r>
            <a:r>
              <a:rPr sz="1100">
                <a:solidFill>
                  <a:srgbClr val="1EC7F3"/>
                </a:solidFill>
                <a:latin typeface="微软雅黑"/>
                <a:cs typeface="微软雅黑"/>
              </a:rPr>
              <a:t>青少</a:t>
            </a:r>
            <a:r>
              <a:rPr sz="1100" spc="-15">
                <a:solidFill>
                  <a:srgbClr val="1EC7F3"/>
                </a:solidFill>
                <a:latin typeface="微软雅黑"/>
                <a:cs typeface="微软雅黑"/>
              </a:rPr>
              <a:t>年</a:t>
            </a:r>
            <a:r>
              <a:rPr sz="1100">
                <a:solidFill>
                  <a:srgbClr val="1EC7F3"/>
                </a:solidFill>
                <a:latin typeface="微软雅黑"/>
                <a:cs typeface="微软雅黑"/>
              </a:rPr>
              <a:t>儿童</a:t>
            </a:r>
            <a:r>
              <a:rPr sz="1100" spc="-15">
                <a:solidFill>
                  <a:srgbClr val="1EC7F3"/>
                </a:solidFill>
                <a:latin typeface="微软雅黑"/>
                <a:cs typeface="微软雅黑"/>
              </a:rPr>
              <a:t>人</a:t>
            </a:r>
            <a:r>
              <a:rPr sz="1100">
                <a:solidFill>
                  <a:srgbClr val="1EC7F3"/>
                </a:solidFill>
                <a:latin typeface="微软雅黑"/>
                <a:cs typeface="微软雅黑"/>
              </a:rPr>
              <a:t>群中</a:t>
            </a:r>
            <a:r>
              <a:rPr sz="1100" spc="-15">
                <a:solidFill>
                  <a:srgbClr val="1EC7F3"/>
                </a:solidFill>
                <a:latin typeface="微软雅黑"/>
                <a:cs typeface="微软雅黑"/>
              </a:rPr>
              <a:t>最</a:t>
            </a:r>
            <a:r>
              <a:rPr sz="1100">
                <a:solidFill>
                  <a:srgbClr val="1EC7F3"/>
                </a:solidFill>
                <a:latin typeface="微软雅黑"/>
                <a:cs typeface="微软雅黑"/>
              </a:rPr>
              <a:t>为 常见</a:t>
            </a:r>
            <a:r>
              <a:rPr sz="1100">
                <a:solidFill>
                  <a:srgbClr val="585858"/>
                </a:solidFill>
                <a:latin typeface="微软雅黑"/>
                <a:cs typeface="微软雅黑"/>
              </a:rPr>
              <a:t>的一种侧弯类型，</a:t>
            </a:r>
            <a:r>
              <a:rPr sz="1100" spc="-10">
                <a:solidFill>
                  <a:srgbClr val="585858"/>
                </a:solidFill>
                <a:latin typeface="微软雅黑"/>
                <a:cs typeface="微软雅黑"/>
              </a:rPr>
              <a:t>且</a:t>
            </a:r>
            <a:r>
              <a:rPr sz="1100">
                <a:solidFill>
                  <a:srgbClr val="1EC7F3"/>
                </a:solidFill>
                <a:latin typeface="微软雅黑"/>
                <a:cs typeface="微软雅黑"/>
              </a:rPr>
              <a:t>多见</a:t>
            </a:r>
            <a:r>
              <a:rPr sz="1100" spc="-15">
                <a:solidFill>
                  <a:srgbClr val="1EC7F3"/>
                </a:solidFill>
                <a:latin typeface="微软雅黑"/>
                <a:cs typeface="微软雅黑"/>
              </a:rPr>
              <a:t>于</a:t>
            </a:r>
            <a:r>
              <a:rPr sz="1100" spc="-5">
                <a:solidFill>
                  <a:srgbClr val="1EC7F3"/>
                </a:solidFill>
                <a:latin typeface="微软雅黑"/>
                <a:cs typeface="微软雅黑"/>
              </a:rPr>
              <a:t>10~16  </a:t>
            </a:r>
            <a:r>
              <a:rPr sz="1100">
                <a:solidFill>
                  <a:srgbClr val="1EC7F3"/>
                </a:solidFill>
                <a:latin typeface="微软雅黑"/>
                <a:cs typeface="微软雅黑"/>
              </a:rPr>
              <a:t>岁、处于青春期的女孩。</a:t>
            </a:r>
            <a:endParaRPr sz="1100">
              <a:latin typeface="微软雅黑"/>
              <a:cs typeface="微软雅黑"/>
            </a:endParaRP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5"/>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5720715" cy="514350"/>
          </a:xfrm>
          <a:prstGeom prst="rect">
            <a:avLst/>
          </a:prstGeom>
        </p:spPr>
        <p:txBody>
          <a:bodyPr vert="horz" wrap="square" lIns="0" tIns="13335" rIns="0" bIns="0" rtlCol="0">
            <a:spAutoFit/>
          </a:bodyPr>
          <a:lstStyle/>
          <a:p>
            <a:pPr marL="12700">
              <a:lnSpc>
                <a:spcPct val="100000"/>
              </a:lnSpc>
              <a:spcBef>
                <a:spcPts val="105"/>
              </a:spcBef>
            </a:pPr>
            <a:r>
              <a:rPr/>
              <a:t>脊柱亚健康会产生哪些</a:t>
            </a:r>
            <a:r>
              <a:rPr spc="-15"/>
              <a:t>不</a:t>
            </a:r>
            <a:r>
              <a:rPr/>
              <a:t>良影响</a:t>
            </a:r>
          </a:p>
        </p:txBody>
      </p:sp>
      <p:sp>
        <p:nvSpPr>
          <p:cNvPr id="4" name="object 4"/>
          <p:cNvSpPr txBox="1"/>
          <p:nvPr/>
        </p:nvSpPr>
        <p:spPr>
          <a:xfrm>
            <a:off x="532282" y="6369507"/>
            <a:ext cx="3790315"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来源：杨聿萌《儿童青</a:t>
            </a:r>
            <a:r>
              <a:rPr sz="800" spc="-15">
                <a:solidFill>
                  <a:srgbClr val="7E7E7E"/>
                </a:solidFill>
                <a:latin typeface="微软雅黑"/>
                <a:cs typeface="微软雅黑"/>
              </a:rPr>
              <a:t>少</a:t>
            </a:r>
            <a:r>
              <a:rPr sz="800">
                <a:solidFill>
                  <a:srgbClr val="7E7E7E"/>
                </a:solidFill>
                <a:latin typeface="微软雅黑"/>
                <a:cs typeface="微软雅黑"/>
              </a:rPr>
              <a:t>年脊</a:t>
            </a:r>
            <a:r>
              <a:rPr sz="800" spc="-15">
                <a:solidFill>
                  <a:srgbClr val="7E7E7E"/>
                </a:solidFill>
                <a:latin typeface="微软雅黑"/>
                <a:cs typeface="微软雅黑"/>
              </a:rPr>
              <a:t>柱</a:t>
            </a:r>
            <a:r>
              <a:rPr sz="800">
                <a:solidFill>
                  <a:srgbClr val="7E7E7E"/>
                </a:solidFill>
                <a:latin typeface="微软雅黑"/>
                <a:cs typeface="微软雅黑"/>
              </a:rPr>
              <a:t>健康</a:t>
            </a:r>
            <a:r>
              <a:rPr sz="800" spc="-15">
                <a:solidFill>
                  <a:srgbClr val="7E7E7E"/>
                </a:solidFill>
                <a:latin typeface="微软雅黑"/>
                <a:cs typeface="微软雅黑"/>
              </a:rPr>
              <a:t>研</a:t>
            </a:r>
            <a:r>
              <a:rPr sz="800">
                <a:solidFill>
                  <a:srgbClr val="7E7E7E"/>
                </a:solidFill>
                <a:latin typeface="微软雅黑"/>
                <a:cs typeface="微软雅黑"/>
              </a:rPr>
              <a:t>究》</a:t>
            </a:r>
            <a:r>
              <a:rPr sz="800" spc="-15">
                <a:solidFill>
                  <a:srgbClr val="7E7E7E"/>
                </a:solidFill>
                <a:latin typeface="微软雅黑"/>
                <a:cs typeface="微软雅黑"/>
              </a:rPr>
              <a:t>，</a:t>
            </a:r>
            <a:r>
              <a:rPr sz="800">
                <a:solidFill>
                  <a:srgbClr val="7E7E7E"/>
                </a:solidFill>
                <a:latin typeface="微软雅黑"/>
                <a:cs typeface="微软雅黑"/>
              </a:rPr>
              <a:t>研</a:t>
            </a:r>
            <a:r>
              <a:rPr sz="800" spc="-15">
                <a:solidFill>
                  <a:srgbClr val="7E7E7E"/>
                </a:solidFill>
                <a:latin typeface="微软雅黑"/>
                <a:cs typeface="微软雅黑"/>
              </a:rPr>
              <a:t>究</a:t>
            </a:r>
            <a:r>
              <a:rPr sz="800">
                <a:solidFill>
                  <a:srgbClr val="7E7E7E"/>
                </a:solidFill>
                <a:latin typeface="微软雅黑"/>
                <a:cs typeface="微软雅黑"/>
              </a:rPr>
              <a:t>院自</a:t>
            </a:r>
            <a:r>
              <a:rPr sz="800" spc="-15">
                <a:solidFill>
                  <a:srgbClr val="7E7E7E"/>
                </a:solidFill>
                <a:latin typeface="微软雅黑"/>
                <a:cs typeface="微软雅黑"/>
              </a:rPr>
              <a:t>主</a:t>
            </a:r>
            <a:r>
              <a:rPr sz="800">
                <a:solidFill>
                  <a:srgbClr val="7E7E7E"/>
                </a:solidFill>
                <a:latin typeface="微软雅黑"/>
                <a:cs typeface="微软雅黑"/>
              </a:rPr>
              <a:t>研究</a:t>
            </a:r>
            <a:r>
              <a:rPr sz="800" spc="-15">
                <a:solidFill>
                  <a:srgbClr val="7E7E7E"/>
                </a:solidFill>
                <a:latin typeface="微软雅黑"/>
                <a:cs typeface="微软雅黑"/>
              </a:rPr>
              <a:t>整</a:t>
            </a:r>
            <a:r>
              <a:rPr sz="800">
                <a:solidFill>
                  <a:srgbClr val="7E7E7E"/>
                </a:solidFill>
                <a:latin typeface="微软雅黑"/>
                <a:cs typeface="微软雅黑"/>
              </a:rPr>
              <a:t>理并</a:t>
            </a:r>
            <a:r>
              <a:rPr sz="800" spc="-15">
                <a:solidFill>
                  <a:srgbClr val="7E7E7E"/>
                </a:solidFill>
                <a:latin typeface="微软雅黑"/>
                <a:cs typeface="微软雅黑"/>
              </a:rPr>
              <a:t>绘</a:t>
            </a:r>
            <a:r>
              <a:rPr sz="800">
                <a:solidFill>
                  <a:srgbClr val="7E7E7E"/>
                </a:solidFill>
                <a:latin typeface="微软雅黑"/>
                <a:cs typeface="微软雅黑"/>
              </a:rPr>
              <a:t>制。</a:t>
            </a:r>
            <a:endParaRPr sz="800">
              <a:latin typeface="微软雅黑"/>
              <a:cs typeface="微软雅黑"/>
            </a:endParaRPr>
          </a:p>
        </p:txBody>
      </p:sp>
      <p:sp>
        <p:nvSpPr>
          <p:cNvPr id="5" name="object 5"/>
          <p:cNvSpPr/>
          <p:nvPr/>
        </p:nvSpPr>
        <p:spPr>
          <a:xfrm>
            <a:off x="7639761" y="4119191"/>
            <a:ext cx="1002665" cy="867410"/>
          </a:xfrm>
          <a:custGeom>
            <a:rect l="l" t="t" r="r" b="b"/>
            <a:pathLst>
              <a:path w="1002665" h="867410">
                <a:moveTo>
                  <a:pt x="482613" y="229458"/>
                </a:moveTo>
                <a:lnTo>
                  <a:pt x="405195" y="229458"/>
                </a:lnTo>
                <a:lnTo>
                  <a:pt x="462582" y="860714"/>
                </a:lnTo>
                <a:lnTo>
                  <a:pt x="538168" y="867310"/>
                </a:lnTo>
                <a:lnTo>
                  <a:pt x="599856" y="641171"/>
                </a:lnTo>
                <a:lnTo>
                  <a:pt x="520035" y="641171"/>
                </a:lnTo>
                <a:lnTo>
                  <a:pt x="482613" y="229458"/>
                </a:lnTo>
                <a:close/>
              </a:path>
              <a:path w="1002665" h="867410">
                <a:moveTo>
                  <a:pt x="713290" y="540898"/>
                </a:moveTo>
                <a:lnTo>
                  <a:pt x="627210" y="540898"/>
                </a:lnTo>
                <a:lnTo>
                  <a:pt x="669823" y="626081"/>
                </a:lnTo>
                <a:lnTo>
                  <a:pt x="858596" y="626081"/>
                </a:lnTo>
                <a:lnTo>
                  <a:pt x="870579" y="641773"/>
                </a:lnTo>
                <a:lnTo>
                  <a:pt x="886100" y="653956"/>
                </a:lnTo>
                <a:lnTo>
                  <a:pt x="904475" y="661843"/>
                </a:lnTo>
                <a:lnTo>
                  <a:pt x="925020" y="664647"/>
                </a:lnTo>
                <a:lnTo>
                  <a:pt x="954999" y="658585"/>
                </a:lnTo>
                <a:lnTo>
                  <a:pt x="979497" y="642065"/>
                </a:lnTo>
                <a:lnTo>
                  <a:pt x="996023" y="617579"/>
                </a:lnTo>
                <a:lnTo>
                  <a:pt x="1002086" y="587625"/>
                </a:lnTo>
                <a:lnTo>
                  <a:pt x="996023" y="557702"/>
                </a:lnTo>
                <a:lnTo>
                  <a:pt x="990398" y="549393"/>
                </a:lnTo>
                <a:lnTo>
                  <a:pt x="717541" y="549393"/>
                </a:lnTo>
                <a:lnTo>
                  <a:pt x="713290" y="540898"/>
                </a:lnTo>
                <a:close/>
              </a:path>
              <a:path w="1002665" h="867410">
                <a:moveTo>
                  <a:pt x="605927" y="326373"/>
                </a:moveTo>
                <a:lnTo>
                  <a:pt x="520035" y="641171"/>
                </a:lnTo>
                <a:lnTo>
                  <a:pt x="599856" y="641171"/>
                </a:lnTo>
                <a:lnTo>
                  <a:pt x="627210" y="540898"/>
                </a:lnTo>
                <a:lnTo>
                  <a:pt x="713290" y="540898"/>
                </a:lnTo>
                <a:lnTo>
                  <a:pt x="605927" y="326373"/>
                </a:lnTo>
                <a:close/>
              </a:path>
              <a:path w="1002665" h="867410">
                <a:moveTo>
                  <a:pt x="386742" y="0"/>
                </a:moveTo>
                <a:lnTo>
                  <a:pt x="240233" y="549173"/>
                </a:lnTo>
                <a:lnTo>
                  <a:pt x="0" y="549173"/>
                </a:lnTo>
                <a:lnTo>
                  <a:pt x="0" y="626191"/>
                </a:lnTo>
                <a:lnTo>
                  <a:pt x="299394" y="626191"/>
                </a:lnTo>
                <a:lnTo>
                  <a:pt x="405195" y="229458"/>
                </a:lnTo>
                <a:lnTo>
                  <a:pt x="482613" y="229458"/>
                </a:lnTo>
                <a:lnTo>
                  <a:pt x="462343" y="6438"/>
                </a:lnTo>
                <a:lnTo>
                  <a:pt x="386742" y="0"/>
                </a:lnTo>
                <a:close/>
              </a:path>
              <a:path w="1002665" h="867410">
                <a:moveTo>
                  <a:pt x="925020" y="510808"/>
                </a:moveTo>
                <a:lnTo>
                  <a:pt x="904475" y="513597"/>
                </a:lnTo>
                <a:lnTo>
                  <a:pt x="886100" y="521462"/>
                </a:lnTo>
                <a:lnTo>
                  <a:pt x="870579" y="533645"/>
                </a:lnTo>
                <a:lnTo>
                  <a:pt x="858596" y="549393"/>
                </a:lnTo>
                <a:lnTo>
                  <a:pt x="990398" y="549393"/>
                </a:lnTo>
                <a:lnTo>
                  <a:pt x="979497" y="533288"/>
                </a:lnTo>
                <a:lnTo>
                  <a:pt x="954999" y="516837"/>
                </a:lnTo>
                <a:lnTo>
                  <a:pt x="925020" y="510808"/>
                </a:lnTo>
                <a:close/>
              </a:path>
            </a:pathLst>
          </a:custGeom>
          <a:solidFill>
            <a:srgbClr val="D9D9D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7636893" y="4116377"/>
            <a:ext cx="1008380" cy="873760"/>
          </a:xfrm>
          <a:custGeom>
            <a:rect l="l" t="t" r="r" b="b"/>
            <a:pathLst>
              <a:path w="1008378" h="873760">
                <a:moveTo>
                  <a:pt x="411241" y="232653"/>
                </a:moveTo>
                <a:lnTo>
                  <a:pt x="405501" y="232653"/>
                </a:lnTo>
                <a:lnTo>
                  <a:pt x="411146" y="233130"/>
                </a:lnTo>
                <a:lnTo>
                  <a:pt x="406964" y="248787"/>
                </a:lnTo>
                <a:lnTo>
                  <a:pt x="462968" y="866380"/>
                </a:lnTo>
                <a:lnTo>
                  <a:pt x="543278" y="873224"/>
                </a:lnTo>
                <a:lnTo>
                  <a:pt x="544319" y="869414"/>
                </a:lnTo>
                <a:lnTo>
                  <a:pt x="538363" y="869414"/>
                </a:lnTo>
                <a:lnTo>
                  <a:pt x="538992" y="867112"/>
                </a:lnTo>
                <a:lnTo>
                  <a:pt x="496299" y="863471"/>
                </a:lnTo>
                <a:lnTo>
                  <a:pt x="468456" y="863471"/>
                </a:lnTo>
                <a:lnTo>
                  <a:pt x="465879" y="860876"/>
                </a:lnTo>
                <a:lnTo>
                  <a:pt x="468221" y="860876"/>
                </a:lnTo>
                <a:lnTo>
                  <a:pt x="411241" y="232653"/>
                </a:lnTo>
                <a:close/>
              </a:path>
              <a:path w="1008378" h="873760">
                <a:moveTo>
                  <a:pt x="538992" y="867112"/>
                </a:moveTo>
                <a:lnTo>
                  <a:pt x="538363" y="869414"/>
                </a:lnTo>
                <a:lnTo>
                  <a:pt x="541370" y="867315"/>
                </a:lnTo>
                <a:lnTo>
                  <a:pt x="538992" y="867112"/>
                </a:lnTo>
                <a:close/>
              </a:path>
              <a:path w="1008378" h="873760">
                <a:moveTo>
                  <a:pt x="629457" y="535953"/>
                </a:moveTo>
                <a:lnTo>
                  <a:pt x="538992" y="867112"/>
                </a:lnTo>
                <a:lnTo>
                  <a:pt x="541370" y="867315"/>
                </a:lnTo>
                <a:lnTo>
                  <a:pt x="538363" y="869414"/>
                </a:lnTo>
                <a:lnTo>
                  <a:pt x="544319" y="869414"/>
                </a:lnTo>
                <a:lnTo>
                  <a:pt x="631025" y="551883"/>
                </a:lnTo>
                <a:lnTo>
                  <a:pt x="627692" y="545220"/>
                </a:lnTo>
                <a:lnTo>
                  <a:pt x="632989" y="544690"/>
                </a:lnTo>
                <a:lnTo>
                  <a:pt x="633830" y="544690"/>
                </a:lnTo>
                <a:lnTo>
                  <a:pt x="629457" y="535953"/>
                </a:lnTo>
                <a:close/>
              </a:path>
              <a:path w="1008378" h="873760">
                <a:moveTo>
                  <a:pt x="465879" y="860876"/>
                </a:moveTo>
                <a:lnTo>
                  <a:pt x="468456" y="863471"/>
                </a:lnTo>
                <a:lnTo>
                  <a:pt x="468239" y="861078"/>
                </a:lnTo>
                <a:lnTo>
                  <a:pt x="465879" y="860876"/>
                </a:lnTo>
                <a:close/>
              </a:path>
              <a:path w="1008378" h="873760">
                <a:moveTo>
                  <a:pt x="468239" y="861078"/>
                </a:moveTo>
                <a:lnTo>
                  <a:pt x="468456" y="863471"/>
                </a:lnTo>
                <a:lnTo>
                  <a:pt x="496299" y="863471"/>
                </a:lnTo>
                <a:lnTo>
                  <a:pt x="468239" y="861078"/>
                </a:lnTo>
                <a:close/>
              </a:path>
              <a:path w="1008378" h="873760">
                <a:moveTo>
                  <a:pt x="468221" y="860876"/>
                </a:moveTo>
                <a:lnTo>
                  <a:pt x="465879" y="860876"/>
                </a:lnTo>
                <a:lnTo>
                  <a:pt x="468239" y="861078"/>
                </a:lnTo>
                <a:lnTo>
                  <a:pt x="468221" y="860876"/>
                </a:lnTo>
                <a:close/>
              </a:path>
              <a:path w="1008378" h="873760">
                <a:moveTo>
                  <a:pt x="859508" y="630788"/>
                </a:moveTo>
                <a:lnTo>
                  <a:pt x="871533" y="646828"/>
                </a:lnTo>
                <a:lnTo>
                  <a:pt x="887519" y="659462"/>
                </a:lnTo>
                <a:lnTo>
                  <a:pt x="906845" y="667628"/>
                </a:lnTo>
                <a:lnTo>
                  <a:pt x="927936" y="670589"/>
                </a:lnTo>
                <a:lnTo>
                  <a:pt x="943969" y="669097"/>
                </a:lnTo>
                <a:lnTo>
                  <a:pt x="957298" y="664866"/>
                </a:lnTo>
                <a:lnTo>
                  <a:pt x="928413" y="664866"/>
                </a:lnTo>
                <a:lnTo>
                  <a:pt x="927745" y="664852"/>
                </a:lnTo>
                <a:lnTo>
                  <a:pt x="928085" y="664820"/>
                </a:lnTo>
                <a:lnTo>
                  <a:pt x="909419" y="662205"/>
                </a:lnTo>
                <a:lnTo>
                  <a:pt x="908706" y="662205"/>
                </a:lnTo>
                <a:lnTo>
                  <a:pt x="907990" y="662004"/>
                </a:lnTo>
                <a:lnTo>
                  <a:pt x="908232" y="662004"/>
                </a:lnTo>
                <a:lnTo>
                  <a:pt x="891020" y="654726"/>
                </a:lnTo>
                <a:lnTo>
                  <a:pt x="890763" y="654726"/>
                </a:lnTo>
                <a:lnTo>
                  <a:pt x="890095" y="654335"/>
                </a:lnTo>
                <a:lnTo>
                  <a:pt x="890269" y="654335"/>
                </a:lnTo>
                <a:lnTo>
                  <a:pt x="876067" y="643094"/>
                </a:lnTo>
                <a:lnTo>
                  <a:pt x="875923" y="643094"/>
                </a:lnTo>
                <a:lnTo>
                  <a:pt x="875398" y="642564"/>
                </a:lnTo>
                <a:lnTo>
                  <a:pt x="875525" y="642564"/>
                </a:lnTo>
                <a:lnTo>
                  <a:pt x="867539" y="631938"/>
                </a:lnTo>
                <a:lnTo>
                  <a:pt x="861798" y="631938"/>
                </a:lnTo>
                <a:lnTo>
                  <a:pt x="859508" y="630788"/>
                </a:lnTo>
                <a:close/>
              </a:path>
              <a:path w="1008378" h="873760">
                <a:moveTo>
                  <a:pt x="928085" y="664820"/>
                </a:moveTo>
                <a:lnTo>
                  <a:pt x="927745" y="664852"/>
                </a:lnTo>
                <a:lnTo>
                  <a:pt x="928413" y="664866"/>
                </a:lnTo>
                <a:lnTo>
                  <a:pt x="928085" y="664820"/>
                </a:lnTo>
                <a:close/>
              </a:path>
              <a:path w="1008378" h="873760">
                <a:moveTo>
                  <a:pt x="942853" y="663445"/>
                </a:moveTo>
                <a:lnTo>
                  <a:pt x="928085" y="664820"/>
                </a:lnTo>
                <a:lnTo>
                  <a:pt x="928413" y="664866"/>
                </a:lnTo>
                <a:lnTo>
                  <a:pt x="957298" y="664866"/>
                </a:lnTo>
                <a:lnTo>
                  <a:pt x="959192" y="664265"/>
                </a:lnTo>
                <a:lnTo>
                  <a:pt x="960489" y="663545"/>
                </a:lnTo>
                <a:lnTo>
                  <a:pt x="942538" y="663545"/>
                </a:lnTo>
                <a:lnTo>
                  <a:pt x="942853" y="663445"/>
                </a:lnTo>
                <a:close/>
              </a:path>
              <a:path w="1008378" h="873760">
                <a:moveTo>
                  <a:pt x="943111" y="663421"/>
                </a:moveTo>
                <a:lnTo>
                  <a:pt x="942853" y="663445"/>
                </a:lnTo>
                <a:lnTo>
                  <a:pt x="942538" y="663545"/>
                </a:lnTo>
                <a:lnTo>
                  <a:pt x="943111" y="663421"/>
                </a:lnTo>
                <a:close/>
              </a:path>
              <a:path w="1008378" h="873760">
                <a:moveTo>
                  <a:pt x="960712" y="663421"/>
                </a:moveTo>
                <a:lnTo>
                  <a:pt x="943111" y="663421"/>
                </a:lnTo>
                <a:lnTo>
                  <a:pt x="942538" y="663545"/>
                </a:lnTo>
                <a:lnTo>
                  <a:pt x="960489" y="663545"/>
                </a:lnTo>
                <a:lnTo>
                  <a:pt x="960712" y="663421"/>
                </a:lnTo>
                <a:close/>
              </a:path>
              <a:path w="1008378" h="873760">
                <a:moveTo>
                  <a:pt x="956904" y="658985"/>
                </a:moveTo>
                <a:lnTo>
                  <a:pt x="942853" y="663445"/>
                </a:lnTo>
                <a:lnTo>
                  <a:pt x="943111" y="663421"/>
                </a:lnTo>
                <a:lnTo>
                  <a:pt x="960712" y="663421"/>
                </a:lnTo>
                <a:lnTo>
                  <a:pt x="968463" y="659119"/>
                </a:lnTo>
                <a:lnTo>
                  <a:pt x="956663" y="659119"/>
                </a:lnTo>
                <a:lnTo>
                  <a:pt x="956904" y="658985"/>
                </a:lnTo>
                <a:close/>
              </a:path>
              <a:path w="1008378" h="873760">
                <a:moveTo>
                  <a:pt x="907990" y="662004"/>
                </a:moveTo>
                <a:lnTo>
                  <a:pt x="908706" y="662205"/>
                </a:lnTo>
                <a:lnTo>
                  <a:pt x="908352" y="662055"/>
                </a:lnTo>
                <a:lnTo>
                  <a:pt x="907990" y="662004"/>
                </a:lnTo>
                <a:close/>
              </a:path>
              <a:path w="1008378" h="873760">
                <a:moveTo>
                  <a:pt x="908352" y="662055"/>
                </a:moveTo>
                <a:lnTo>
                  <a:pt x="908706" y="662205"/>
                </a:lnTo>
                <a:lnTo>
                  <a:pt x="909419" y="662205"/>
                </a:lnTo>
                <a:lnTo>
                  <a:pt x="908352" y="662055"/>
                </a:lnTo>
                <a:close/>
              </a:path>
              <a:path w="1008378" h="873760">
                <a:moveTo>
                  <a:pt x="908232" y="662004"/>
                </a:moveTo>
                <a:lnTo>
                  <a:pt x="907990" y="662004"/>
                </a:lnTo>
                <a:lnTo>
                  <a:pt x="908352" y="662055"/>
                </a:lnTo>
                <a:close/>
              </a:path>
              <a:path w="1008378" h="873760">
                <a:moveTo>
                  <a:pt x="957187" y="658895"/>
                </a:moveTo>
                <a:lnTo>
                  <a:pt x="956904" y="658985"/>
                </a:lnTo>
                <a:lnTo>
                  <a:pt x="956663" y="659119"/>
                </a:lnTo>
                <a:lnTo>
                  <a:pt x="957187" y="658895"/>
                </a:lnTo>
                <a:close/>
              </a:path>
              <a:path w="1008378" h="873760">
                <a:moveTo>
                  <a:pt x="968867" y="658895"/>
                </a:moveTo>
                <a:lnTo>
                  <a:pt x="957187" y="658895"/>
                </a:lnTo>
                <a:lnTo>
                  <a:pt x="956663" y="659119"/>
                </a:lnTo>
                <a:lnTo>
                  <a:pt x="968463" y="659119"/>
                </a:lnTo>
                <a:lnTo>
                  <a:pt x="968867" y="658895"/>
                </a:lnTo>
                <a:close/>
              </a:path>
              <a:path w="1008378" h="873760">
                <a:moveTo>
                  <a:pt x="978570" y="651965"/>
                </a:moveTo>
                <a:lnTo>
                  <a:pt x="969546" y="651965"/>
                </a:lnTo>
                <a:lnTo>
                  <a:pt x="969165" y="652246"/>
                </a:lnTo>
                <a:lnTo>
                  <a:pt x="956904" y="658985"/>
                </a:lnTo>
                <a:lnTo>
                  <a:pt x="957187" y="658895"/>
                </a:lnTo>
                <a:lnTo>
                  <a:pt x="968867" y="658895"/>
                </a:lnTo>
                <a:lnTo>
                  <a:pt x="972553" y="656849"/>
                </a:lnTo>
                <a:lnTo>
                  <a:pt x="978570" y="651965"/>
                </a:lnTo>
                <a:close/>
              </a:path>
              <a:path w="1008378" h="873760">
                <a:moveTo>
                  <a:pt x="890095" y="654335"/>
                </a:moveTo>
                <a:lnTo>
                  <a:pt x="890763" y="654726"/>
                </a:lnTo>
                <a:lnTo>
                  <a:pt x="890469" y="654493"/>
                </a:lnTo>
                <a:lnTo>
                  <a:pt x="890095" y="654335"/>
                </a:lnTo>
                <a:close/>
              </a:path>
              <a:path w="1008378" h="873760">
                <a:moveTo>
                  <a:pt x="890469" y="654493"/>
                </a:moveTo>
                <a:lnTo>
                  <a:pt x="890763" y="654726"/>
                </a:lnTo>
                <a:lnTo>
                  <a:pt x="891020" y="654726"/>
                </a:lnTo>
                <a:lnTo>
                  <a:pt x="890469" y="654493"/>
                </a:lnTo>
                <a:close/>
              </a:path>
              <a:path w="1008378" h="873760">
                <a:moveTo>
                  <a:pt x="890269" y="654335"/>
                </a:moveTo>
                <a:lnTo>
                  <a:pt x="890095" y="654335"/>
                </a:lnTo>
                <a:lnTo>
                  <a:pt x="890469" y="654493"/>
                </a:lnTo>
                <a:lnTo>
                  <a:pt x="890269" y="654335"/>
                </a:lnTo>
                <a:close/>
              </a:path>
              <a:path w="1008378" h="873760">
                <a:moveTo>
                  <a:pt x="969435" y="652027"/>
                </a:moveTo>
                <a:lnTo>
                  <a:pt x="969040" y="652246"/>
                </a:lnTo>
                <a:lnTo>
                  <a:pt x="969435" y="652027"/>
                </a:lnTo>
                <a:close/>
              </a:path>
              <a:path w="1008378" h="873760">
                <a:moveTo>
                  <a:pt x="969546" y="651965"/>
                </a:moveTo>
                <a:lnTo>
                  <a:pt x="969165" y="652246"/>
                </a:lnTo>
                <a:lnTo>
                  <a:pt x="969546" y="651965"/>
                </a:lnTo>
                <a:close/>
              </a:path>
              <a:path w="1008378" h="873760">
                <a:moveTo>
                  <a:pt x="987906" y="642946"/>
                </a:moveTo>
                <a:lnTo>
                  <a:pt x="980617" y="642946"/>
                </a:lnTo>
                <a:lnTo>
                  <a:pt x="980188" y="643361"/>
                </a:lnTo>
                <a:lnTo>
                  <a:pt x="969435" y="652027"/>
                </a:lnTo>
                <a:lnTo>
                  <a:pt x="978570" y="651965"/>
                </a:lnTo>
                <a:lnTo>
                  <a:pt x="984435" y="647205"/>
                </a:lnTo>
                <a:lnTo>
                  <a:pt x="987906" y="642946"/>
                </a:lnTo>
                <a:close/>
              </a:path>
              <a:path w="1008378" h="873760">
                <a:moveTo>
                  <a:pt x="468149" y="9777"/>
                </a:moveTo>
                <a:lnTo>
                  <a:pt x="462395" y="9777"/>
                </a:lnTo>
                <a:lnTo>
                  <a:pt x="465020" y="12352"/>
                </a:lnTo>
                <a:lnTo>
                  <a:pt x="462630" y="12352"/>
                </a:lnTo>
                <a:lnTo>
                  <a:pt x="520373" y="644357"/>
                </a:lnTo>
                <a:lnTo>
                  <a:pt x="526004" y="644849"/>
                </a:lnTo>
                <a:lnTo>
                  <a:pt x="526281" y="643833"/>
                </a:lnTo>
                <a:lnTo>
                  <a:pt x="526100" y="643833"/>
                </a:lnTo>
                <a:lnTo>
                  <a:pt x="520469" y="643342"/>
                </a:lnTo>
                <a:lnTo>
                  <a:pt x="524563" y="628332"/>
                </a:lnTo>
                <a:lnTo>
                  <a:pt x="524633" y="627788"/>
                </a:lnTo>
                <a:lnTo>
                  <a:pt x="468384" y="12352"/>
                </a:lnTo>
                <a:lnTo>
                  <a:pt x="465020" y="12352"/>
                </a:lnTo>
                <a:lnTo>
                  <a:pt x="462612" y="12147"/>
                </a:lnTo>
                <a:lnTo>
                  <a:pt x="468365" y="12147"/>
                </a:lnTo>
                <a:lnTo>
                  <a:pt x="468149" y="9777"/>
                </a:lnTo>
                <a:close/>
              </a:path>
              <a:path w="1008378" h="873760">
                <a:moveTo>
                  <a:pt x="524653" y="628004"/>
                </a:moveTo>
                <a:lnTo>
                  <a:pt x="520469" y="643342"/>
                </a:lnTo>
                <a:lnTo>
                  <a:pt x="526100" y="643833"/>
                </a:lnTo>
                <a:lnTo>
                  <a:pt x="524653" y="628004"/>
                </a:lnTo>
                <a:close/>
              </a:path>
              <a:path w="1008378" h="873760">
                <a:moveTo>
                  <a:pt x="608318" y="321318"/>
                </a:moveTo>
                <a:lnTo>
                  <a:pt x="524712" y="627788"/>
                </a:lnTo>
                <a:lnTo>
                  <a:pt x="524750" y="629071"/>
                </a:lnTo>
                <a:lnTo>
                  <a:pt x="526100" y="643833"/>
                </a:lnTo>
                <a:lnTo>
                  <a:pt x="526281" y="643833"/>
                </a:lnTo>
                <a:lnTo>
                  <a:pt x="609914" y="337313"/>
                </a:lnTo>
                <a:lnTo>
                  <a:pt x="606553" y="330570"/>
                </a:lnTo>
                <a:lnTo>
                  <a:pt x="611897" y="330046"/>
                </a:lnTo>
                <a:lnTo>
                  <a:pt x="612671" y="330046"/>
                </a:lnTo>
                <a:lnTo>
                  <a:pt x="608318" y="321318"/>
                </a:lnTo>
                <a:close/>
              </a:path>
              <a:path w="1008378" h="873760">
                <a:moveTo>
                  <a:pt x="980346" y="643166"/>
                </a:moveTo>
                <a:lnTo>
                  <a:pt x="980106" y="643361"/>
                </a:lnTo>
                <a:lnTo>
                  <a:pt x="980346" y="643166"/>
                </a:lnTo>
                <a:close/>
              </a:path>
              <a:path w="1008378" h="873760">
                <a:moveTo>
                  <a:pt x="980617" y="642946"/>
                </a:moveTo>
                <a:lnTo>
                  <a:pt x="980346" y="643166"/>
                </a:lnTo>
                <a:lnTo>
                  <a:pt x="980188" y="643361"/>
                </a:lnTo>
                <a:lnTo>
                  <a:pt x="980617" y="642946"/>
                </a:lnTo>
                <a:close/>
              </a:path>
              <a:path w="1008378" h="873760">
                <a:moveTo>
                  <a:pt x="995959" y="631914"/>
                </a:moveTo>
                <a:lnTo>
                  <a:pt x="989493" y="631914"/>
                </a:lnTo>
                <a:lnTo>
                  <a:pt x="989206" y="632358"/>
                </a:lnTo>
                <a:lnTo>
                  <a:pt x="980346" y="643166"/>
                </a:lnTo>
                <a:lnTo>
                  <a:pt x="980617" y="642946"/>
                </a:lnTo>
                <a:lnTo>
                  <a:pt x="987906" y="642946"/>
                </a:lnTo>
                <a:lnTo>
                  <a:pt x="994121" y="635319"/>
                </a:lnTo>
                <a:lnTo>
                  <a:pt x="995959" y="631914"/>
                </a:lnTo>
                <a:close/>
              </a:path>
              <a:path w="1008378" h="873760">
                <a:moveTo>
                  <a:pt x="875398" y="642564"/>
                </a:moveTo>
                <a:lnTo>
                  <a:pt x="875923" y="643094"/>
                </a:lnTo>
                <a:lnTo>
                  <a:pt x="875712" y="642812"/>
                </a:lnTo>
                <a:lnTo>
                  <a:pt x="875398" y="642564"/>
                </a:lnTo>
                <a:close/>
              </a:path>
              <a:path w="1008378" h="873760">
                <a:moveTo>
                  <a:pt x="875712" y="642812"/>
                </a:moveTo>
                <a:lnTo>
                  <a:pt x="875923" y="643094"/>
                </a:lnTo>
                <a:lnTo>
                  <a:pt x="876067" y="643094"/>
                </a:lnTo>
                <a:lnTo>
                  <a:pt x="875712" y="642812"/>
                </a:lnTo>
                <a:close/>
              </a:path>
              <a:path w="1008378" h="873760">
                <a:moveTo>
                  <a:pt x="875525" y="642564"/>
                </a:moveTo>
                <a:lnTo>
                  <a:pt x="875398" y="642564"/>
                </a:lnTo>
                <a:lnTo>
                  <a:pt x="875712" y="642812"/>
                </a:lnTo>
                <a:lnTo>
                  <a:pt x="875525" y="642564"/>
                </a:lnTo>
                <a:close/>
              </a:path>
              <a:path w="1008378" h="873760">
                <a:moveTo>
                  <a:pt x="989354" y="632085"/>
                </a:moveTo>
                <a:lnTo>
                  <a:pt x="989132" y="632358"/>
                </a:lnTo>
                <a:lnTo>
                  <a:pt x="989354" y="632085"/>
                </a:lnTo>
                <a:close/>
              </a:path>
              <a:path w="1008378" h="873760">
                <a:moveTo>
                  <a:pt x="989493" y="631914"/>
                </a:moveTo>
                <a:lnTo>
                  <a:pt x="989354" y="632085"/>
                </a:lnTo>
                <a:lnTo>
                  <a:pt x="989206" y="632358"/>
                </a:lnTo>
                <a:lnTo>
                  <a:pt x="989493" y="631914"/>
                </a:lnTo>
                <a:close/>
              </a:path>
              <a:path w="1008378" h="873760">
                <a:moveTo>
                  <a:pt x="1002306" y="619122"/>
                </a:moveTo>
                <a:lnTo>
                  <a:pt x="996364" y="619122"/>
                </a:lnTo>
                <a:lnTo>
                  <a:pt x="996126" y="619623"/>
                </a:lnTo>
                <a:lnTo>
                  <a:pt x="989354" y="632085"/>
                </a:lnTo>
                <a:lnTo>
                  <a:pt x="989493" y="631914"/>
                </a:lnTo>
                <a:lnTo>
                  <a:pt x="995959" y="631914"/>
                </a:lnTo>
                <a:lnTo>
                  <a:pt x="1001518" y="621612"/>
                </a:lnTo>
                <a:lnTo>
                  <a:pt x="1002306" y="619122"/>
                </a:lnTo>
                <a:close/>
              </a:path>
              <a:path w="1008378" h="873760">
                <a:moveTo>
                  <a:pt x="241167" y="549297"/>
                </a:moveTo>
                <a:lnTo>
                  <a:pt x="0" y="549297"/>
                </a:lnTo>
                <a:lnTo>
                  <a:pt x="0" y="631938"/>
                </a:lnTo>
                <a:lnTo>
                  <a:pt x="304619" y="631938"/>
                </a:lnTo>
                <a:lnTo>
                  <a:pt x="305385" y="629071"/>
                </a:lnTo>
                <a:lnTo>
                  <a:pt x="5735" y="629071"/>
                </a:lnTo>
                <a:lnTo>
                  <a:pt x="2867" y="626205"/>
                </a:lnTo>
                <a:lnTo>
                  <a:pt x="5735" y="626205"/>
                </a:lnTo>
                <a:lnTo>
                  <a:pt x="5735" y="555030"/>
                </a:lnTo>
                <a:lnTo>
                  <a:pt x="2867" y="555030"/>
                </a:lnTo>
                <a:lnTo>
                  <a:pt x="5735" y="552164"/>
                </a:lnTo>
                <a:lnTo>
                  <a:pt x="246337" y="552164"/>
                </a:lnTo>
                <a:lnTo>
                  <a:pt x="246534" y="551425"/>
                </a:lnTo>
                <a:lnTo>
                  <a:pt x="240600" y="551425"/>
                </a:lnTo>
                <a:lnTo>
                  <a:pt x="241167" y="549297"/>
                </a:lnTo>
                <a:close/>
              </a:path>
              <a:path w="1008378" h="873760">
                <a:moveTo>
                  <a:pt x="633830" y="544690"/>
                </a:moveTo>
                <a:lnTo>
                  <a:pt x="632989" y="544690"/>
                </a:lnTo>
                <a:lnTo>
                  <a:pt x="631025" y="551883"/>
                </a:lnTo>
                <a:lnTo>
                  <a:pt x="671068" y="631938"/>
                </a:lnTo>
                <a:lnTo>
                  <a:pt x="860370" y="631938"/>
                </a:lnTo>
                <a:lnTo>
                  <a:pt x="859508" y="630788"/>
                </a:lnTo>
                <a:lnTo>
                  <a:pt x="866675" y="630788"/>
                </a:lnTo>
                <a:lnTo>
                  <a:pt x="864420" y="627788"/>
                </a:lnTo>
                <a:lnTo>
                  <a:pt x="675410" y="627788"/>
                </a:lnTo>
                <a:lnTo>
                  <a:pt x="672834" y="626205"/>
                </a:lnTo>
                <a:lnTo>
                  <a:pt x="674618" y="626205"/>
                </a:lnTo>
                <a:lnTo>
                  <a:pt x="633830" y="544690"/>
                </a:lnTo>
                <a:close/>
              </a:path>
              <a:path w="1008378" h="873760">
                <a:moveTo>
                  <a:pt x="866675" y="630788"/>
                </a:moveTo>
                <a:lnTo>
                  <a:pt x="859508" y="630788"/>
                </a:lnTo>
                <a:lnTo>
                  <a:pt x="861798" y="631938"/>
                </a:lnTo>
                <a:lnTo>
                  <a:pt x="867539" y="631938"/>
                </a:lnTo>
                <a:lnTo>
                  <a:pt x="866675" y="630788"/>
                </a:lnTo>
                <a:close/>
              </a:path>
              <a:path w="1008378" h="873760">
                <a:moveTo>
                  <a:pt x="5735" y="626205"/>
                </a:moveTo>
                <a:lnTo>
                  <a:pt x="2867" y="626205"/>
                </a:lnTo>
                <a:lnTo>
                  <a:pt x="5735" y="629071"/>
                </a:lnTo>
                <a:lnTo>
                  <a:pt x="5735" y="626205"/>
                </a:lnTo>
                <a:close/>
              </a:path>
              <a:path w="1008378" h="873760">
                <a:moveTo>
                  <a:pt x="300220" y="626205"/>
                </a:moveTo>
                <a:lnTo>
                  <a:pt x="5735" y="626205"/>
                </a:lnTo>
                <a:lnTo>
                  <a:pt x="5735" y="629071"/>
                </a:lnTo>
                <a:lnTo>
                  <a:pt x="305385" y="629071"/>
                </a:lnTo>
                <a:lnTo>
                  <a:pt x="305583" y="628332"/>
                </a:lnTo>
                <a:lnTo>
                  <a:pt x="299652" y="628332"/>
                </a:lnTo>
                <a:lnTo>
                  <a:pt x="300220" y="626205"/>
                </a:lnTo>
                <a:close/>
              </a:path>
              <a:path w="1008378" h="873760">
                <a:moveTo>
                  <a:pt x="405586" y="231652"/>
                </a:moveTo>
                <a:lnTo>
                  <a:pt x="299652" y="628332"/>
                </a:lnTo>
                <a:lnTo>
                  <a:pt x="302420" y="626205"/>
                </a:lnTo>
                <a:lnTo>
                  <a:pt x="306151" y="626205"/>
                </a:lnTo>
                <a:lnTo>
                  <a:pt x="406964" y="248787"/>
                </a:lnTo>
                <a:lnTo>
                  <a:pt x="405501" y="232653"/>
                </a:lnTo>
                <a:lnTo>
                  <a:pt x="411241" y="232653"/>
                </a:lnTo>
                <a:lnTo>
                  <a:pt x="411193" y="232129"/>
                </a:lnTo>
                <a:lnTo>
                  <a:pt x="405586" y="231652"/>
                </a:lnTo>
                <a:close/>
              </a:path>
              <a:path w="1008378" h="873760">
                <a:moveTo>
                  <a:pt x="306151" y="626205"/>
                </a:moveTo>
                <a:lnTo>
                  <a:pt x="302420" y="626205"/>
                </a:lnTo>
                <a:lnTo>
                  <a:pt x="299652" y="628332"/>
                </a:lnTo>
                <a:lnTo>
                  <a:pt x="305583" y="628332"/>
                </a:lnTo>
                <a:lnTo>
                  <a:pt x="306151" y="626205"/>
                </a:lnTo>
                <a:close/>
              </a:path>
              <a:path w="1008378" h="873760">
                <a:moveTo>
                  <a:pt x="674618" y="626205"/>
                </a:moveTo>
                <a:lnTo>
                  <a:pt x="672834" y="626205"/>
                </a:lnTo>
                <a:lnTo>
                  <a:pt x="675410" y="627788"/>
                </a:lnTo>
                <a:lnTo>
                  <a:pt x="674618" y="626205"/>
                </a:lnTo>
                <a:close/>
              </a:path>
              <a:path w="1008378" h="873760">
                <a:moveTo>
                  <a:pt x="863230" y="626205"/>
                </a:moveTo>
                <a:lnTo>
                  <a:pt x="674618" y="626205"/>
                </a:lnTo>
                <a:lnTo>
                  <a:pt x="675410" y="627788"/>
                </a:lnTo>
                <a:lnTo>
                  <a:pt x="864420" y="627788"/>
                </a:lnTo>
                <a:lnTo>
                  <a:pt x="863230" y="626205"/>
                </a:lnTo>
                <a:close/>
              </a:path>
              <a:path w="1008378" h="873760">
                <a:moveTo>
                  <a:pt x="996172" y="619478"/>
                </a:moveTo>
                <a:lnTo>
                  <a:pt x="996093" y="619623"/>
                </a:lnTo>
                <a:lnTo>
                  <a:pt x="996172" y="619478"/>
                </a:lnTo>
                <a:close/>
              </a:path>
              <a:path w="1008378" h="873760">
                <a:moveTo>
                  <a:pt x="996364" y="619122"/>
                </a:moveTo>
                <a:lnTo>
                  <a:pt x="996172" y="619478"/>
                </a:lnTo>
                <a:lnTo>
                  <a:pt x="996126" y="619623"/>
                </a:lnTo>
                <a:lnTo>
                  <a:pt x="996364" y="619122"/>
                </a:lnTo>
                <a:close/>
              </a:path>
              <a:path w="1008378" h="873760">
                <a:moveTo>
                  <a:pt x="1006470" y="604957"/>
                </a:moveTo>
                <a:lnTo>
                  <a:pt x="1000802" y="604957"/>
                </a:lnTo>
                <a:lnTo>
                  <a:pt x="1000659" y="605553"/>
                </a:lnTo>
                <a:lnTo>
                  <a:pt x="996172" y="619478"/>
                </a:lnTo>
                <a:lnTo>
                  <a:pt x="996364" y="619122"/>
                </a:lnTo>
                <a:lnTo>
                  <a:pt x="1002306" y="619122"/>
                </a:lnTo>
                <a:lnTo>
                  <a:pt x="1006337" y="606393"/>
                </a:lnTo>
                <a:lnTo>
                  <a:pt x="1006470" y="604957"/>
                </a:lnTo>
                <a:close/>
              </a:path>
              <a:path w="1008378" h="873760">
                <a:moveTo>
                  <a:pt x="1000678" y="605345"/>
                </a:moveTo>
                <a:lnTo>
                  <a:pt x="1000612" y="605553"/>
                </a:lnTo>
                <a:lnTo>
                  <a:pt x="1000678" y="605345"/>
                </a:lnTo>
                <a:close/>
              </a:path>
              <a:path w="1008378" h="873760">
                <a:moveTo>
                  <a:pt x="1000802" y="604957"/>
                </a:moveTo>
                <a:lnTo>
                  <a:pt x="1000678" y="605345"/>
                </a:lnTo>
                <a:lnTo>
                  <a:pt x="1000659" y="605553"/>
                </a:lnTo>
                <a:lnTo>
                  <a:pt x="1000802" y="604957"/>
                </a:lnTo>
                <a:close/>
              </a:path>
              <a:path w="1008378" h="873760">
                <a:moveTo>
                  <a:pt x="1007792" y="590172"/>
                </a:moveTo>
                <a:lnTo>
                  <a:pt x="1002090" y="590172"/>
                </a:lnTo>
                <a:lnTo>
                  <a:pt x="1002090" y="590706"/>
                </a:lnTo>
                <a:lnTo>
                  <a:pt x="1000678" y="605345"/>
                </a:lnTo>
                <a:lnTo>
                  <a:pt x="1000802" y="604957"/>
                </a:lnTo>
                <a:lnTo>
                  <a:pt x="1006470" y="604957"/>
                </a:lnTo>
                <a:lnTo>
                  <a:pt x="1007792" y="590706"/>
                </a:lnTo>
                <a:lnTo>
                  <a:pt x="1007792" y="590172"/>
                </a:lnTo>
                <a:close/>
              </a:path>
              <a:path w="1008378" h="873760">
                <a:moveTo>
                  <a:pt x="1002066" y="590439"/>
                </a:moveTo>
                <a:lnTo>
                  <a:pt x="1002041" y="590706"/>
                </a:lnTo>
                <a:lnTo>
                  <a:pt x="1002066" y="590439"/>
                </a:lnTo>
                <a:close/>
              </a:path>
              <a:path w="1008378" h="873760">
                <a:moveTo>
                  <a:pt x="1006416" y="575324"/>
                </a:moveTo>
                <a:lnTo>
                  <a:pt x="1000659" y="575324"/>
                </a:lnTo>
                <a:lnTo>
                  <a:pt x="1000802" y="575944"/>
                </a:lnTo>
                <a:lnTo>
                  <a:pt x="1002066" y="590439"/>
                </a:lnTo>
                <a:lnTo>
                  <a:pt x="1002090" y="590172"/>
                </a:lnTo>
                <a:lnTo>
                  <a:pt x="1007792" y="590172"/>
                </a:lnTo>
                <a:lnTo>
                  <a:pt x="1006416" y="575324"/>
                </a:lnTo>
                <a:close/>
              </a:path>
              <a:path w="1008378" h="873760">
                <a:moveTo>
                  <a:pt x="1000683" y="575579"/>
                </a:moveTo>
                <a:lnTo>
                  <a:pt x="1000717" y="575944"/>
                </a:lnTo>
                <a:lnTo>
                  <a:pt x="1000683" y="575579"/>
                </a:lnTo>
                <a:close/>
              </a:path>
              <a:path w="1008378" h="873760">
                <a:moveTo>
                  <a:pt x="1000659" y="575324"/>
                </a:moveTo>
                <a:lnTo>
                  <a:pt x="1000683" y="575579"/>
                </a:lnTo>
                <a:lnTo>
                  <a:pt x="1000802" y="575944"/>
                </a:lnTo>
                <a:lnTo>
                  <a:pt x="1000659" y="575324"/>
                </a:lnTo>
                <a:close/>
              </a:path>
              <a:path w="1008378" h="873760">
                <a:moveTo>
                  <a:pt x="1002172" y="561636"/>
                </a:moveTo>
                <a:lnTo>
                  <a:pt x="996126" y="561636"/>
                </a:lnTo>
                <a:lnTo>
                  <a:pt x="996364" y="562113"/>
                </a:lnTo>
                <a:lnTo>
                  <a:pt x="1000683" y="575579"/>
                </a:lnTo>
                <a:lnTo>
                  <a:pt x="1000659" y="575324"/>
                </a:lnTo>
                <a:lnTo>
                  <a:pt x="1006416" y="575324"/>
                </a:lnTo>
                <a:lnTo>
                  <a:pt x="1006337" y="574475"/>
                </a:lnTo>
                <a:lnTo>
                  <a:pt x="1002172" y="561636"/>
                </a:lnTo>
                <a:close/>
              </a:path>
              <a:path w="1008378" h="873760">
                <a:moveTo>
                  <a:pt x="996155" y="561726"/>
                </a:moveTo>
                <a:lnTo>
                  <a:pt x="996281" y="562113"/>
                </a:lnTo>
                <a:lnTo>
                  <a:pt x="996155" y="561726"/>
                </a:lnTo>
                <a:close/>
              </a:path>
              <a:path w="1008378" h="873760">
                <a:moveTo>
                  <a:pt x="996126" y="561636"/>
                </a:moveTo>
                <a:lnTo>
                  <a:pt x="996364" y="562113"/>
                </a:lnTo>
                <a:lnTo>
                  <a:pt x="996126" y="561636"/>
                </a:lnTo>
                <a:close/>
              </a:path>
              <a:path w="1008378" h="873760">
                <a:moveTo>
                  <a:pt x="995691" y="548878"/>
                </a:moveTo>
                <a:lnTo>
                  <a:pt x="989206" y="548878"/>
                </a:lnTo>
                <a:lnTo>
                  <a:pt x="989493" y="549355"/>
                </a:lnTo>
                <a:lnTo>
                  <a:pt x="996155" y="561726"/>
                </a:lnTo>
                <a:lnTo>
                  <a:pt x="1002172" y="561636"/>
                </a:lnTo>
                <a:lnTo>
                  <a:pt x="1001518" y="559619"/>
                </a:lnTo>
                <a:lnTo>
                  <a:pt x="995691" y="548878"/>
                </a:lnTo>
                <a:close/>
              </a:path>
              <a:path w="1008378" h="873760">
                <a:moveTo>
                  <a:pt x="612671" y="330046"/>
                </a:moveTo>
                <a:lnTo>
                  <a:pt x="611897" y="330046"/>
                </a:lnTo>
                <a:lnTo>
                  <a:pt x="609914" y="337313"/>
                </a:lnTo>
                <a:lnTo>
                  <a:pt x="718643" y="555388"/>
                </a:lnTo>
                <a:lnTo>
                  <a:pt x="863230" y="555388"/>
                </a:lnTo>
                <a:lnTo>
                  <a:pt x="866345" y="551243"/>
                </a:lnTo>
                <a:lnTo>
                  <a:pt x="722986" y="551243"/>
                </a:lnTo>
                <a:lnTo>
                  <a:pt x="720409" y="549655"/>
                </a:lnTo>
                <a:lnTo>
                  <a:pt x="722193" y="549655"/>
                </a:lnTo>
                <a:lnTo>
                  <a:pt x="612671" y="330046"/>
                </a:lnTo>
                <a:close/>
              </a:path>
              <a:path w="1008378" h="873760">
                <a:moveTo>
                  <a:pt x="5735" y="552164"/>
                </a:moveTo>
                <a:lnTo>
                  <a:pt x="2867" y="555030"/>
                </a:lnTo>
                <a:lnTo>
                  <a:pt x="5735" y="555030"/>
                </a:lnTo>
                <a:lnTo>
                  <a:pt x="5735" y="552164"/>
                </a:lnTo>
                <a:close/>
              </a:path>
              <a:path w="1008378" h="873760">
                <a:moveTo>
                  <a:pt x="246337" y="552164"/>
                </a:moveTo>
                <a:lnTo>
                  <a:pt x="5735" y="552164"/>
                </a:lnTo>
                <a:lnTo>
                  <a:pt x="5735" y="555030"/>
                </a:lnTo>
                <a:lnTo>
                  <a:pt x="245573" y="555030"/>
                </a:lnTo>
                <a:lnTo>
                  <a:pt x="246337" y="552164"/>
                </a:lnTo>
                <a:close/>
              </a:path>
              <a:path w="1008378" h="873760">
                <a:moveTo>
                  <a:pt x="632989" y="544690"/>
                </a:moveTo>
                <a:lnTo>
                  <a:pt x="627692" y="545220"/>
                </a:lnTo>
                <a:lnTo>
                  <a:pt x="631025" y="551883"/>
                </a:lnTo>
                <a:lnTo>
                  <a:pt x="632989" y="544690"/>
                </a:lnTo>
                <a:close/>
              </a:path>
              <a:path w="1008378" h="873760">
                <a:moveTo>
                  <a:pt x="387592" y="0"/>
                </a:moveTo>
                <a:lnTo>
                  <a:pt x="240600" y="551425"/>
                </a:lnTo>
                <a:lnTo>
                  <a:pt x="243368" y="549297"/>
                </a:lnTo>
                <a:lnTo>
                  <a:pt x="247101" y="549297"/>
                </a:lnTo>
                <a:lnTo>
                  <a:pt x="391898" y="6118"/>
                </a:lnTo>
                <a:lnTo>
                  <a:pt x="389500" y="5914"/>
                </a:lnTo>
                <a:lnTo>
                  <a:pt x="392512" y="3815"/>
                </a:lnTo>
                <a:lnTo>
                  <a:pt x="432198" y="3815"/>
                </a:lnTo>
                <a:lnTo>
                  <a:pt x="387592" y="0"/>
                </a:lnTo>
                <a:close/>
              </a:path>
              <a:path w="1008378" h="873760">
                <a:moveTo>
                  <a:pt x="247101" y="549297"/>
                </a:moveTo>
                <a:lnTo>
                  <a:pt x="243368" y="549297"/>
                </a:lnTo>
                <a:lnTo>
                  <a:pt x="240600" y="551425"/>
                </a:lnTo>
                <a:lnTo>
                  <a:pt x="246534" y="551425"/>
                </a:lnTo>
                <a:lnTo>
                  <a:pt x="247101" y="549297"/>
                </a:lnTo>
                <a:close/>
              </a:path>
              <a:path w="1008378" h="873760">
                <a:moveTo>
                  <a:pt x="722193" y="549655"/>
                </a:moveTo>
                <a:lnTo>
                  <a:pt x="720409" y="549655"/>
                </a:lnTo>
                <a:lnTo>
                  <a:pt x="722986" y="551243"/>
                </a:lnTo>
                <a:lnTo>
                  <a:pt x="722193" y="549655"/>
                </a:lnTo>
                <a:close/>
              </a:path>
              <a:path w="1008378" h="873760">
                <a:moveTo>
                  <a:pt x="860370" y="549655"/>
                </a:moveTo>
                <a:lnTo>
                  <a:pt x="722193" y="549655"/>
                </a:lnTo>
                <a:lnTo>
                  <a:pt x="722986" y="551243"/>
                </a:lnTo>
                <a:lnTo>
                  <a:pt x="866345" y="551243"/>
                </a:lnTo>
                <a:lnTo>
                  <a:pt x="866675" y="550805"/>
                </a:lnTo>
                <a:lnTo>
                  <a:pt x="859508" y="550805"/>
                </a:lnTo>
                <a:lnTo>
                  <a:pt x="860370" y="549655"/>
                </a:lnTo>
                <a:close/>
              </a:path>
              <a:path w="1008378" h="873760">
                <a:moveTo>
                  <a:pt x="927936" y="510999"/>
                </a:moveTo>
                <a:lnTo>
                  <a:pt x="906844" y="513956"/>
                </a:lnTo>
                <a:lnTo>
                  <a:pt x="887519" y="522112"/>
                </a:lnTo>
                <a:lnTo>
                  <a:pt x="871533" y="534765"/>
                </a:lnTo>
                <a:lnTo>
                  <a:pt x="859508" y="550805"/>
                </a:lnTo>
                <a:lnTo>
                  <a:pt x="861798" y="549655"/>
                </a:lnTo>
                <a:lnTo>
                  <a:pt x="867539" y="549655"/>
                </a:lnTo>
                <a:lnTo>
                  <a:pt x="875525" y="539029"/>
                </a:lnTo>
                <a:lnTo>
                  <a:pt x="875398" y="539029"/>
                </a:lnTo>
                <a:lnTo>
                  <a:pt x="875923" y="538499"/>
                </a:lnTo>
                <a:lnTo>
                  <a:pt x="876068" y="538499"/>
                </a:lnTo>
                <a:lnTo>
                  <a:pt x="890281" y="527263"/>
                </a:lnTo>
                <a:lnTo>
                  <a:pt x="890095" y="527263"/>
                </a:lnTo>
                <a:lnTo>
                  <a:pt x="890763" y="526881"/>
                </a:lnTo>
                <a:lnTo>
                  <a:pt x="890998" y="526881"/>
                </a:lnTo>
                <a:lnTo>
                  <a:pt x="908254" y="519584"/>
                </a:lnTo>
                <a:lnTo>
                  <a:pt x="907990" y="519584"/>
                </a:lnTo>
                <a:lnTo>
                  <a:pt x="908705" y="519393"/>
                </a:lnTo>
                <a:lnTo>
                  <a:pt x="909351" y="519393"/>
                </a:lnTo>
                <a:lnTo>
                  <a:pt x="928146" y="516759"/>
                </a:lnTo>
                <a:lnTo>
                  <a:pt x="927745" y="516722"/>
                </a:lnTo>
                <a:lnTo>
                  <a:pt x="957251" y="516722"/>
                </a:lnTo>
                <a:lnTo>
                  <a:pt x="943969" y="512477"/>
                </a:lnTo>
                <a:lnTo>
                  <a:pt x="927936" y="510999"/>
                </a:lnTo>
                <a:close/>
              </a:path>
              <a:path w="1008378" h="873760">
                <a:moveTo>
                  <a:pt x="867539" y="549655"/>
                </a:moveTo>
                <a:lnTo>
                  <a:pt x="861798" y="549655"/>
                </a:lnTo>
                <a:lnTo>
                  <a:pt x="859508" y="550805"/>
                </a:lnTo>
                <a:lnTo>
                  <a:pt x="866675" y="550805"/>
                </a:lnTo>
                <a:lnTo>
                  <a:pt x="867539" y="549655"/>
                </a:lnTo>
                <a:close/>
              </a:path>
              <a:path w="1008378" h="873760">
                <a:moveTo>
                  <a:pt x="989413" y="549260"/>
                </a:moveTo>
                <a:close/>
              </a:path>
              <a:path w="1008378" h="873760">
                <a:moveTo>
                  <a:pt x="989206" y="548878"/>
                </a:moveTo>
                <a:lnTo>
                  <a:pt x="989413" y="549260"/>
                </a:lnTo>
                <a:lnTo>
                  <a:pt x="989206" y="548878"/>
                </a:lnTo>
                <a:close/>
              </a:path>
              <a:path w="1008378" h="873760">
                <a:moveTo>
                  <a:pt x="987690" y="538266"/>
                </a:moveTo>
                <a:lnTo>
                  <a:pt x="980188" y="538266"/>
                </a:lnTo>
                <a:lnTo>
                  <a:pt x="980617" y="538647"/>
                </a:lnTo>
                <a:lnTo>
                  <a:pt x="980620" y="538781"/>
                </a:lnTo>
                <a:lnTo>
                  <a:pt x="989413" y="549260"/>
                </a:lnTo>
                <a:lnTo>
                  <a:pt x="989206" y="548878"/>
                </a:lnTo>
                <a:lnTo>
                  <a:pt x="995691" y="548878"/>
                </a:lnTo>
                <a:lnTo>
                  <a:pt x="994074" y="545897"/>
                </a:lnTo>
                <a:lnTo>
                  <a:pt x="987690" y="538266"/>
                </a:lnTo>
                <a:close/>
              </a:path>
              <a:path w="1008378" h="873760">
                <a:moveTo>
                  <a:pt x="875923" y="538499"/>
                </a:moveTo>
                <a:lnTo>
                  <a:pt x="875398" y="539029"/>
                </a:lnTo>
                <a:lnTo>
                  <a:pt x="875711" y="538781"/>
                </a:lnTo>
                <a:lnTo>
                  <a:pt x="875923" y="538499"/>
                </a:lnTo>
                <a:close/>
              </a:path>
              <a:path w="1008378" h="873760">
                <a:moveTo>
                  <a:pt x="875711" y="538781"/>
                </a:moveTo>
                <a:lnTo>
                  <a:pt x="875398" y="539029"/>
                </a:lnTo>
                <a:lnTo>
                  <a:pt x="875525" y="539029"/>
                </a:lnTo>
                <a:lnTo>
                  <a:pt x="875711" y="538781"/>
                </a:lnTo>
                <a:close/>
              </a:path>
              <a:path w="1008378" h="873760">
                <a:moveTo>
                  <a:pt x="876068" y="538499"/>
                </a:moveTo>
                <a:lnTo>
                  <a:pt x="875923" y="538499"/>
                </a:lnTo>
                <a:lnTo>
                  <a:pt x="875711" y="538781"/>
                </a:lnTo>
                <a:lnTo>
                  <a:pt x="876068" y="538499"/>
                </a:lnTo>
                <a:close/>
              </a:path>
              <a:path w="1008378" h="873760">
                <a:moveTo>
                  <a:pt x="980275" y="538370"/>
                </a:moveTo>
                <a:lnTo>
                  <a:pt x="980508" y="538647"/>
                </a:lnTo>
                <a:lnTo>
                  <a:pt x="980275" y="538370"/>
                </a:lnTo>
                <a:close/>
              </a:path>
              <a:path w="1008378" h="873760">
                <a:moveTo>
                  <a:pt x="980188" y="538266"/>
                </a:moveTo>
                <a:lnTo>
                  <a:pt x="980617" y="538647"/>
                </a:lnTo>
                <a:lnTo>
                  <a:pt x="980188" y="538266"/>
                </a:lnTo>
                <a:close/>
              </a:path>
              <a:path w="1008378" h="873760">
                <a:moveTo>
                  <a:pt x="978255" y="529361"/>
                </a:moveTo>
                <a:lnTo>
                  <a:pt x="969165" y="529361"/>
                </a:lnTo>
                <a:lnTo>
                  <a:pt x="969546" y="529647"/>
                </a:lnTo>
                <a:lnTo>
                  <a:pt x="980275" y="538370"/>
                </a:lnTo>
                <a:lnTo>
                  <a:pt x="987690" y="538266"/>
                </a:lnTo>
                <a:lnTo>
                  <a:pt x="984435" y="534374"/>
                </a:lnTo>
                <a:lnTo>
                  <a:pt x="978255" y="529361"/>
                </a:lnTo>
                <a:close/>
              </a:path>
              <a:path w="1008378" h="873760">
                <a:moveTo>
                  <a:pt x="969455" y="529597"/>
                </a:moveTo>
                <a:close/>
              </a:path>
              <a:path w="1008378" h="873760">
                <a:moveTo>
                  <a:pt x="969165" y="529361"/>
                </a:moveTo>
                <a:lnTo>
                  <a:pt x="969455" y="529597"/>
                </a:lnTo>
                <a:lnTo>
                  <a:pt x="969165" y="529361"/>
                </a:lnTo>
                <a:close/>
              </a:path>
              <a:path w="1008378" h="873760">
                <a:moveTo>
                  <a:pt x="956767" y="522551"/>
                </a:moveTo>
                <a:lnTo>
                  <a:pt x="969455" y="529597"/>
                </a:lnTo>
                <a:lnTo>
                  <a:pt x="969165" y="529361"/>
                </a:lnTo>
                <a:lnTo>
                  <a:pt x="978255" y="529361"/>
                </a:lnTo>
                <a:lnTo>
                  <a:pt x="972553" y="524735"/>
                </a:lnTo>
                <a:lnTo>
                  <a:pt x="968846" y="522684"/>
                </a:lnTo>
                <a:lnTo>
                  <a:pt x="957187" y="522684"/>
                </a:lnTo>
                <a:lnTo>
                  <a:pt x="956767" y="522551"/>
                </a:lnTo>
                <a:close/>
              </a:path>
              <a:path w="1008378" h="873760">
                <a:moveTo>
                  <a:pt x="890763" y="526881"/>
                </a:moveTo>
                <a:lnTo>
                  <a:pt x="890095" y="527263"/>
                </a:lnTo>
                <a:lnTo>
                  <a:pt x="890494" y="527094"/>
                </a:lnTo>
                <a:lnTo>
                  <a:pt x="890763" y="526881"/>
                </a:lnTo>
                <a:close/>
              </a:path>
              <a:path w="1008378" h="873760">
                <a:moveTo>
                  <a:pt x="890494" y="527094"/>
                </a:moveTo>
                <a:lnTo>
                  <a:pt x="890095" y="527263"/>
                </a:lnTo>
                <a:lnTo>
                  <a:pt x="890281" y="527263"/>
                </a:lnTo>
                <a:lnTo>
                  <a:pt x="890494" y="527094"/>
                </a:lnTo>
                <a:close/>
              </a:path>
              <a:path w="1008378" h="873760">
                <a:moveTo>
                  <a:pt x="890998" y="526881"/>
                </a:moveTo>
                <a:lnTo>
                  <a:pt x="890763" y="526881"/>
                </a:lnTo>
                <a:lnTo>
                  <a:pt x="890494" y="527094"/>
                </a:lnTo>
                <a:lnTo>
                  <a:pt x="890998" y="526881"/>
                </a:lnTo>
                <a:close/>
              </a:path>
              <a:path w="1008378" h="873760">
                <a:moveTo>
                  <a:pt x="956662" y="522493"/>
                </a:moveTo>
                <a:lnTo>
                  <a:pt x="957187" y="522684"/>
                </a:lnTo>
                <a:lnTo>
                  <a:pt x="956662" y="522493"/>
                </a:lnTo>
                <a:close/>
              </a:path>
              <a:path w="1008378" h="873760">
                <a:moveTo>
                  <a:pt x="968501" y="522493"/>
                </a:moveTo>
                <a:lnTo>
                  <a:pt x="956662" y="522493"/>
                </a:lnTo>
                <a:lnTo>
                  <a:pt x="957187" y="522684"/>
                </a:lnTo>
                <a:lnTo>
                  <a:pt x="968846" y="522684"/>
                </a:lnTo>
                <a:lnTo>
                  <a:pt x="968501" y="522493"/>
                </a:lnTo>
                <a:close/>
              </a:path>
              <a:path w="1008378" h="873760">
                <a:moveTo>
                  <a:pt x="960485" y="518058"/>
                </a:moveTo>
                <a:lnTo>
                  <a:pt x="942538" y="518058"/>
                </a:lnTo>
                <a:lnTo>
                  <a:pt x="943110" y="518153"/>
                </a:lnTo>
                <a:lnTo>
                  <a:pt x="942840" y="518153"/>
                </a:lnTo>
                <a:lnTo>
                  <a:pt x="956767" y="522551"/>
                </a:lnTo>
                <a:lnTo>
                  <a:pt x="968501" y="522493"/>
                </a:lnTo>
                <a:lnTo>
                  <a:pt x="960657" y="518153"/>
                </a:lnTo>
                <a:lnTo>
                  <a:pt x="943110" y="518153"/>
                </a:lnTo>
                <a:lnTo>
                  <a:pt x="942727" y="518117"/>
                </a:lnTo>
                <a:lnTo>
                  <a:pt x="960592" y="518117"/>
                </a:lnTo>
                <a:close/>
              </a:path>
              <a:path w="1008378" h="873760">
                <a:moveTo>
                  <a:pt x="908705" y="519393"/>
                </a:moveTo>
                <a:lnTo>
                  <a:pt x="907990" y="519584"/>
                </a:lnTo>
                <a:lnTo>
                  <a:pt x="908385" y="519528"/>
                </a:lnTo>
                <a:lnTo>
                  <a:pt x="908705" y="519393"/>
                </a:lnTo>
                <a:close/>
              </a:path>
              <a:path w="1008378" h="873760">
                <a:moveTo>
                  <a:pt x="908385" y="519528"/>
                </a:moveTo>
                <a:lnTo>
                  <a:pt x="907990" y="519584"/>
                </a:lnTo>
                <a:lnTo>
                  <a:pt x="908254" y="519584"/>
                </a:lnTo>
                <a:lnTo>
                  <a:pt x="908385" y="519528"/>
                </a:lnTo>
                <a:close/>
              </a:path>
              <a:path w="1008378" h="873760">
                <a:moveTo>
                  <a:pt x="909351" y="519393"/>
                </a:moveTo>
                <a:lnTo>
                  <a:pt x="908705" y="519393"/>
                </a:lnTo>
                <a:lnTo>
                  <a:pt x="908385" y="519528"/>
                </a:lnTo>
                <a:lnTo>
                  <a:pt x="909351" y="519393"/>
                </a:lnTo>
                <a:close/>
              </a:path>
              <a:path w="1008378" h="873760">
                <a:moveTo>
                  <a:pt x="942538" y="518058"/>
                </a:moveTo>
                <a:lnTo>
                  <a:pt x="942727" y="518117"/>
                </a:lnTo>
                <a:lnTo>
                  <a:pt x="943110" y="518153"/>
                </a:lnTo>
                <a:lnTo>
                  <a:pt x="942538" y="518058"/>
                </a:lnTo>
                <a:close/>
              </a:path>
              <a:path w="1008378" h="873760">
                <a:moveTo>
                  <a:pt x="957251" y="516722"/>
                </a:moveTo>
                <a:lnTo>
                  <a:pt x="928413" y="516722"/>
                </a:lnTo>
                <a:lnTo>
                  <a:pt x="928146" y="516759"/>
                </a:lnTo>
                <a:lnTo>
                  <a:pt x="942727" y="518117"/>
                </a:lnTo>
                <a:lnTo>
                  <a:pt x="942538" y="518058"/>
                </a:lnTo>
                <a:lnTo>
                  <a:pt x="960485" y="518058"/>
                </a:lnTo>
                <a:lnTo>
                  <a:pt x="959192" y="517342"/>
                </a:lnTo>
                <a:lnTo>
                  <a:pt x="957251" y="516722"/>
                </a:lnTo>
                <a:close/>
              </a:path>
              <a:path w="1008378" h="873760">
                <a:moveTo>
                  <a:pt x="928413" y="516722"/>
                </a:moveTo>
                <a:lnTo>
                  <a:pt x="927745" y="516722"/>
                </a:lnTo>
                <a:lnTo>
                  <a:pt x="928146" y="516759"/>
                </a:lnTo>
                <a:lnTo>
                  <a:pt x="928413" y="516722"/>
                </a:lnTo>
                <a:close/>
              </a:path>
              <a:path w="1008378" h="873760">
                <a:moveTo>
                  <a:pt x="611897" y="330046"/>
                </a:moveTo>
                <a:lnTo>
                  <a:pt x="606553" y="330570"/>
                </a:lnTo>
                <a:lnTo>
                  <a:pt x="609914" y="337313"/>
                </a:lnTo>
                <a:lnTo>
                  <a:pt x="611897" y="330046"/>
                </a:lnTo>
                <a:close/>
              </a:path>
              <a:path w="1008378" h="873760">
                <a:moveTo>
                  <a:pt x="405501" y="232653"/>
                </a:moveTo>
                <a:lnTo>
                  <a:pt x="406964" y="248787"/>
                </a:lnTo>
                <a:lnTo>
                  <a:pt x="411146" y="233130"/>
                </a:lnTo>
                <a:lnTo>
                  <a:pt x="405501" y="232653"/>
                </a:lnTo>
                <a:close/>
              </a:path>
              <a:path w="1008378" h="873760">
                <a:moveTo>
                  <a:pt x="462395" y="9777"/>
                </a:moveTo>
                <a:lnTo>
                  <a:pt x="462612" y="12147"/>
                </a:lnTo>
                <a:lnTo>
                  <a:pt x="465020" y="12352"/>
                </a:lnTo>
                <a:lnTo>
                  <a:pt x="462395" y="9777"/>
                </a:lnTo>
                <a:close/>
              </a:path>
              <a:path w="1008378" h="873760">
                <a:moveTo>
                  <a:pt x="432198" y="3815"/>
                </a:moveTo>
                <a:lnTo>
                  <a:pt x="392512" y="3815"/>
                </a:lnTo>
                <a:lnTo>
                  <a:pt x="391898" y="6118"/>
                </a:lnTo>
                <a:lnTo>
                  <a:pt x="462612" y="12147"/>
                </a:lnTo>
                <a:lnTo>
                  <a:pt x="462395" y="9777"/>
                </a:lnTo>
                <a:lnTo>
                  <a:pt x="468149" y="9777"/>
                </a:lnTo>
                <a:lnTo>
                  <a:pt x="467883" y="6868"/>
                </a:lnTo>
                <a:lnTo>
                  <a:pt x="432198" y="3815"/>
                </a:lnTo>
                <a:close/>
              </a:path>
              <a:path w="1008378" h="873760">
                <a:moveTo>
                  <a:pt x="392512" y="3815"/>
                </a:moveTo>
                <a:lnTo>
                  <a:pt x="389500" y="5914"/>
                </a:lnTo>
                <a:lnTo>
                  <a:pt x="391898" y="6118"/>
                </a:lnTo>
                <a:lnTo>
                  <a:pt x="392512" y="3815"/>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484519" y="3878022"/>
            <a:ext cx="2907254" cy="1522827"/>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550163" y="4070603"/>
            <a:ext cx="2539365" cy="1153795"/>
          </a:xfrm>
          <a:custGeom>
            <a:rect l="l" t="t" r="r" b="b"/>
            <a:pathLst>
              <a:path w="2539365" h="1153795">
                <a:moveTo>
                  <a:pt x="2482215" y="0"/>
                </a:moveTo>
                <a:lnTo>
                  <a:pt x="56768" y="0"/>
                </a:lnTo>
                <a:lnTo>
                  <a:pt x="34670" y="4458"/>
                </a:lnTo>
                <a:lnTo>
                  <a:pt x="16625" y="16621"/>
                </a:lnTo>
                <a:lnTo>
                  <a:pt x="4460" y="34665"/>
                </a:lnTo>
                <a:lnTo>
                  <a:pt x="0" y="56769"/>
                </a:lnTo>
                <a:lnTo>
                  <a:pt x="0" y="1096899"/>
                </a:lnTo>
                <a:lnTo>
                  <a:pt x="4460" y="1119002"/>
                </a:lnTo>
                <a:lnTo>
                  <a:pt x="16625" y="1137046"/>
                </a:lnTo>
                <a:lnTo>
                  <a:pt x="34670" y="1149209"/>
                </a:lnTo>
                <a:lnTo>
                  <a:pt x="56768" y="1153668"/>
                </a:lnTo>
                <a:lnTo>
                  <a:pt x="2482215" y="1153668"/>
                </a:lnTo>
                <a:lnTo>
                  <a:pt x="2504318" y="1149209"/>
                </a:lnTo>
                <a:lnTo>
                  <a:pt x="2522362" y="1137046"/>
                </a:lnTo>
                <a:lnTo>
                  <a:pt x="2534525" y="1119002"/>
                </a:lnTo>
                <a:lnTo>
                  <a:pt x="2538984" y="1096899"/>
                </a:lnTo>
                <a:lnTo>
                  <a:pt x="2538984" y="56769"/>
                </a:lnTo>
                <a:lnTo>
                  <a:pt x="2534525" y="34665"/>
                </a:lnTo>
                <a:lnTo>
                  <a:pt x="2522362" y="16621"/>
                </a:lnTo>
                <a:lnTo>
                  <a:pt x="2504318" y="4458"/>
                </a:lnTo>
                <a:lnTo>
                  <a:pt x="2482215"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656081" y="2160270"/>
            <a:ext cx="2926080" cy="3921760"/>
          </a:xfrm>
          <a:custGeom>
            <a:rect l="l" t="t" r="r" b="b"/>
            <a:pathLst>
              <a:path w="2926079" h="3921760">
                <a:moveTo>
                  <a:pt x="2659253" y="0"/>
                </a:moveTo>
                <a:lnTo>
                  <a:pt x="266827" y="0"/>
                </a:lnTo>
                <a:lnTo>
                  <a:pt x="218866" y="4300"/>
                </a:lnTo>
                <a:lnTo>
                  <a:pt x="173724" y="16698"/>
                </a:lnTo>
                <a:lnTo>
                  <a:pt x="132157" y="36439"/>
                </a:lnTo>
                <a:lnTo>
                  <a:pt x="94916" y="62769"/>
                </a:lnTo>
                <a:lnTo>
                  <a:pt x="62756" y="94932"/>
                </a:lnTo>
                <a:lnTo>
                  <a:pt x="36431" y="132174"/>
                </a:lnTo>
                <a:lnTo>
                  <a:pt x="16694" y="173740"/>
                </a:lnTo>
                <a:lnTo>
                  <a:pt x="4299" y="218876"/>
                </a:lnTo>
                <a:lnTo>
                  <a:pt x="0" y="266826"/>
                </a:lnTo>
                <a:lnTo>
                  <a:pt x="0" y="3654425"/>
                </a:lnTo>
                <a:lnTo>
                  <a:pt x="4299" y="3702385"/>
                </a:lnTo>
                <a:lnTo>
                  <a:pt x="16694" y="3747527"/>
                </a:lnTo>
                <a:lnTo>
                  <a:pt x="36431" y="3789094"/>
                </a:lnTo>
                <a:lnTo>
                  <a:pt x="62756" y="3826335"/>
                </a:lnTo>
                <a:lnTo>
                  <a:pt x="94916" y="3858495"/>
                </a:lnTo>
                <a:lnTo>
                  <a:pt x="132157" y="3884820"/>
                </a:lnTo>
                <a:lnTo>
                  <a:pt x="173724" y="3904557"/>
                </a:lnTo>
                <a:lnTo>
                  <a:pt x="218866" y="3916952"/>
                </a:lnTo>
                <a:lnTo>
                  <a:pt x="266827" y="3921252"/>
                </a:lnTo>
                <a:lnTo>
                  <a:pt x="2659253" y="3921252"/>
                </a:lnTo>
                <a:lnTo>
                  <a:pt x="2707203" y="3916952"/>
                </a:lnTo>
                <a:lnTo>
                  <a:pt x="2752339" y="3904557"/>
                </a:lnTo>
                <a:lnTo>
                  <a:pt x="2793905" y="3884820"/>
                </a:lnTo>
                <a:lnTo>
                  <a:pt x="2831147" y="3858495"/>
                </a:lnTo>
                <a:lnTo>
                  <a:pt x="2863310" y="3826335"/>
                </a:lnTo>
                <a:lnTo>
                  <a:pt x="2889640" y="3789094"/>
                </a:lnTo>
                <a:lnTo>
                  <a:pt x="2909381" y="3747527"/>
                </a:lnTo>
                <a:lnTo>
                  <a:pt x="2921779" y="3702385"/>
                </a:lnTo>
                <a:lnTo>
                  <a:pt x="2926080" y="3654425"/>
                </a:lnTo>
                <a:lnTo>
                  <a:pt x="2926080" y="266826"/>
                </a:lnTo>
                <a:lnTo>
                  <a:pt x="2921779" y="218876"/>
                </a:lnTo>
                <a:lnTo>
                  <a:pt x="2909381" y="173740"/>
                </a:lnTo>
                <a:lnTo>
                  <a:pt x="2889640" y="132174"/>
                </a:lnTo>
                <a:lnTo>
                  <a:pt x="2863310" y="94932"/>
                </a:lnTo>
                <a:lnTo>
                  <a:pt x="2831147" y="62769"/>
                </a:lnTo>
                <a:lnTo>
                  <a:pt x="2793905" y="36439"/>
                </a:lnTo>
                <a:lnTo>
                  <a:pt x="2752339" y="16698"/>
                </a:lnTo>
                <a:lnTo>
                  <a:pt x="2707203" y="4300"/>
                </a:lnTo>
                <a:lnTo>
                  <a:pt x="2659253"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656081" y="2160270"/>
            <a:ext cx="2926080" cy="3921760"/>
          </a:xfrm>
          <a:custGeom>
            <a:rect l="l" t="t" r="r" b="b"/>
            <a:pathLst>
              <a:path w="2926079" h="3921760">
                <a:moveTo>
                  <a:pt x="0" y="266826"/>
                </a:moveTo>
                <a:lnTo>
                  <a:pt x="4299" y="218876"/>
                </a:lnTo>
                <a:lnTo>
                  <a:pt x="16694" y="173740"/>
                </a:lnTo>
                <a:lnTo>
                  <a:pt x="36431" y="132174"/>
                </a:lnTo>
                <a:lnTo>
                  <a:pt x="62756" y="94932"/>
                </a:lnTo>
                <a:lnTo>
                  <a:pt x="94916" y="62769"/>
                </a:lnTo>
                <a:lnTo>
                  <a:pt x="132157" y="36439"/>
                </a:lnTo>
                <a:lnTo>
                  <a:pt x="173724" y="16698"/>
                </a:lnTo>
                <a:lnTo>
                  <a:pt x="218866" y="4300"/>
                </a:lnTo>
                <a:lnTo>
                  <a:pt x="266827" y="0"/>
                </a:lnTo>
                <a:lnTo>
                  <a:pt x="2659253" y="0"/>
                </a:lnTo>
                <a:lnTo>
                  <a:pt x="2707203" y="4300"/>
                </a:lnTo>
                <a:lnTo>
                  <a:pt x="2752339" y="16698"/>
                </a:lnTo>
                <a:lnTo>
                  <a:pt x="2793905" y="36439"/>
                </a:lnTo>
                <a:lnTo>
                  <a:pt x="2831147" y="62769"/>
                </a:lnTo>
                <a:lnTo>
                  <a:pt x="2863310" y="94932"/>
                </a:lnTo>
                <a:lnTo>
                  <a:pt x="2889640" y="132174"/>
                </a:lnTo>
                <a:lnTo>
                  <a:pt x="2909381" y="173740"/>
                </a:lnTo>
                <a:lnTo>
                  <a:pt x="2921779" y="218876"/>
                </a:lnTo>
                <a:lnTo>
                  <a:pt x="2926080" y="266826"/>
                </a:lnTo>
                <a:lnTo>
                  <a:pt x="2926080" y="3654425"/>
                </a:lnTo>
                <a:lnTo>
                  <a:pt x="2921779" y="3702385"/>
                </a:lnTo>
                <a:lnTo>
                  <a:pt x="2909381" y="3747527"/>
                </a:lnTo>
                <a:lnTo>
                  <a:pt x="2889640" y="3789094"/>
                </a:lnTo>
                <a:lnTo>
                  <a:pt x="2863310" y="3826335"/>
                </a:lnTo>
                <a:lnTo>
                  <a:pt x="2831147" y="3858495"/>
                </a:lnTo>
                <a:lnTo>
                  <a:pt x="2793905" y="3884820"/>
                </a:lnTo>
                <a:lnTo>
                  <a:pt x="2752339" y="3904557"/>
                </a:lnTo>
                <a:lnTo>
                  <a:pt x="2707203" y="3916952"/>
                </a:lnTo>
                <a:lnTo>
                  <a:pt x="2659253" y="3921252"/>
                </a:lnTo>
                <a:lnTo>
                  <a:pt x="266827" y="3921252"/>
                </a:lnTo>
                <a:lnTo>
                  <a:pt x="218866" y="3916952"/>
                </a:lnTo>
                <a:lnTo>
                  <a:pt x="173724" y="3904557"/>
                </a:lnTo>
                <a:lnTo>
                  <a:pt x="132157" y="3884820"/>
                </a:lnTo>
                <a:lnTo>
                  <a:pt x="94916" y="3858495"/>
                </a:lnTo>
                <a:lnTo>
                  <a:pt x="62756" y="3826335"/>
                </a:lnTo>
                <a:lnTo>
                  <a:pt x="36431" y="3789094"/>
                </a:lnTo>
                <a:lnTo>
                  <a:pt x="16694" y="3747527"/>
                </a:lnTo>
                <a:lnTo>
                  <a:pt x="4299" y="3702385"/>
                </a:lnTo>
                <a:lnTo>
                  <a:pt x="0" y="3654425"/>
                </a:lnTo>
                <a:lnTo>
                  <a:pt x="0" y="266826"/>
                </a:lnTo>
                <a:close/>
              </a:path>
            </a:pathLst>
          </a:custGeom>
          <a:ln w="19812">
            <a:solidFill>
              <a:srgbClr val="B1D2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550163" y="4189476"/>
            <a:ext cx="480059" cy="916305"/>
          </a:xfrm>
          <a:custGeom>
            <a:rect l="l" t="t" r="r" b="b"/>
            <a:pathLst>
              <a:path w="480059" h="916303">
                <a:moveTo>
                  <a:pt x="0" y="0"/>
                </a:moveTo>
                <a:lnTo>
                  <a:pt x="0" y="915924"/>
                </a:lnTo>
                <a:lnTo>
                  <a:pt x="49082" y="913560"/>
                </a:lnTo>
                <a:lnTo>
                  <a:pt x="96747" y="906622"/>
                </a:lnTo>
                <a:lnTo>
                  <a:pt x="142753" y="895339"/>
                </a:lnTo>
                <a:lnTo>
                  <a:pt x="186859" y="879943"/>
                </a:lnTo>
                <a:lnTo>
                  <a:pt x="228823" y="860662"/>
                </a:lnTo>
                <a:lnTo>
                  <a:pt x="268404" y="837726"/>
                </a:lnTo>
                <a:lnTo>
                  <a:pt x="305360" y="811366"/>
                </a:lnTo>
                <a:lnTo>
                  <a:pt x="339451" y="781812"/>
                </a:lnTo>
                <a:lnTo>
                  <a:pt x="370436" y="749292"/>
                </a:lnTo>
                <a:lnTo>
                  <a:pt x="398072" y="714038"/>
                </a:lnTo>
                <a:lnTo>
                  <a:pt x="422118" y="676279"/>
                </a:lnTo>
                <a:lnTo>
                  <a:pt x="442333" y="636246"/>
                </a:lnTo>
                <a:lnTo>
                  <a:pt x="458477" y="594167"/>
                </a:lnTo>
                <a:lnTo>
                  <a:pt x="470306" y="550274"/>
                </a:lnTo>
                <a:lnTo>
                  <a:pt x="477581" y="504795"/>
                </a:lnTo>
                <a:lnTo>
                  <a:pt x="480060" y="457962"/>
                </a:lnTo>
                <a:lnTo>
                  <a:pt x="477581" y="411128"/>
                </a:lnTo>
                <a:lnTo>
                  <a:pt x="470306" y="365649"/>
                </a:lnTo>
                <a:lnTo>
                  <a:pt x="458477" y="321756"/>
                </a:lnTo>
                <a:lnTo>
                  <a:pt x="442333" y="279677"/>
                </a:lnTo>
                <a:lnTo>
                  <a:pt x="422118" y="239644"/>
                </a:lnTo>
                <a:lnTo>
                  <a:pt x="398072" y="201885"/>
                </a:lnTo>
                <a:lnTo>
                  <a:pt x="370436" y="166631"/>
                </a:lnTo>
                <a:lnTo>
                  <a:pt x="339451" y="134112"/>
                </a:lnTo>
                <a:lnTo>
                  <a:pt x="305360" y="104557"/>
                </a:lnTo>
                <a:lnTo>
                  <a:pt x="268404" y="78197"/>
                </a:lnTo>
                <a:lnTo>
                  <a:pt x="228823" y="55261"/>
                </a:lnTo>
                <a:lnTo>
                  <a:pt x="186859" y="35980"/>
                </a:lnTo>
                <a:lnTo>
                  <a:pt x="142753" y="20584"/>
                </a:lnTo>
                <a:lnTo>
                  <a:pt x="96747" y="9301"/>
                </a:lnTo>
                <a:lnTo>
                  <a:pt x="49082" y="2363"/>
                </a:lnTo>
                <a:lnTo>
                  <a:pt x="0"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txBox="1"/>
          <p:nvPr/>
        </p:nvSpPr>
        <p:spPr>
          <a:xfrm>
            <a:off x="1303782" y="3438525"/>
            <a:ext cx="1630680" cy="23939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B1D234"/>
                </a:solidFill>
                <a:latin typeface="微软雅黑"/>
                <a:cs typeface="微软雅黑"/>
              </a:rPr>
              <a:t>影响外在形体美观度</a:t>
            </a:r>
            <a:endParaRPr sz="1400">
              <a:latin typeface="微软雅黑"/>
              <a:cs typeface="微软雅黑"/>
            </a:endParaRPr>
          </a:p>
        </p:txBody>
      </p:sp>
      <p:sp>
        <p:nvSpPr>
          <p:cNvPr id="13" name="object 13"/>
          <p:cNvSpPr/>
          <p:nvPr/>
        </p:nvSpPr>
        <p:spPr>
          <a:xfrm>
            <a:off x="4556615" y="3795727"/>
            <a:ext cx="2905794" cy="1522827"/>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3610485" y="2150364"/>
            <a:ext cx="4052186" cy="3941063"/>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p:nvPr/>
        </p:nvSpPr>
        <p:spPr>
          <a:xfrm>
            <a:off x="4929885" y="3438525"/>
            <a:ext cx="2520315" cy="23939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8AC53E"/>
                </a:solidFill>
                <a:latin typeface="微软雅黑"/>
                <a:cs typeface="微软雅黑"/>
              </a:rPr>
              <a:t>影响内脏器官的生长和</a:t>
            </a:r>
            <a:r>
              <a:rPr sz="1400" b="1" spc="-15">
                <a:solidFill>
                  <a:srgbClr val="8AC53E"/>
                </a:solidFill>
                <a:latin typeface="微软雅黑"/>
                <a:cs typeface="微软雅黑"/>
              </a:rPr>
              <a:t>正</a:t>
            </a:r>
            <a:r>
              <a:rPr sz="1400" b="1">
                <a:solidFill>
                  <a:srgbClr val="8AC53E"/>
                </a:solidFill>
                <a:latin typeface="微软雅黑"/>
                <a:cs typeface="微软雅黑"/>
              </a:rPr>
              <a:t>常功能</a:t>
            </a:r>
            <a:endParaRPr sz="1400">
              <a:latin typeface="微软雅黑"/>
              <a:cs typeface="微软雅黑"/>
            </a:endParaRPr>
          </a:p>
        </p:txBody>
      </p:sp>
      <p:sp>
        <p:nvSpPr>
          <p:cNvPr id="16" name="object 16"/>
          <p:cNvSpPr/>
          <p:nvPr/>
        </p:nvSpPr>
        <p:spPr>
          <a:xfrm>
            <a:off x="8628888" y="4029455"/>
            <a:ext cx="2539365" cy="1153795"/>
          </a:xfrm>
          <a:custGeom>
            <a:rect l="l" t="t" r="r" b="b"/>
            <a:pathLst>
              <a:path w="2539365" h="1153795">
                <a:moveTo>
                  <a:pt x="2482214" y="0"/>
                </a:moveTo>
                <a:lnTo>
                  <a:pt x="56768" y="0"/>
                </a:lnTo>
                <a:lnTo>
                  <a:pt x="34665" y="4458"/>
                </a:lnTo>
                <a:lnTo>
                  <a:pt x="16621" y="16621"/>
                </a:lnTo>
                <a:lnTo>
                  <a:pt x="4458" y="34665"/>
                </a:lnTo>
                <a:lnTo>
                  <a:pt x="0" y="56769"/>
                </a:lnTo>
                <a:lnTo>
                  <a:pt x="0" y="1096899"/>
                </a:lnTo>
                <a:lnTo>
                  <a:pt x="4458" y="1119002"/>
                </a:lnTo>
                <a:lnTo>
                  <a:pt x="16621" y="1137046"/>
                </a:lnTo>
                <a:lnTo>
                  <a:pt x="34665" y="1149209"/>
                </a:lnTo>
                <a:lnTo>
                  <a:pt x="56768" y="1153668"/>
                </a:lnTo>
                <a:lnTo>
                  <a:pt x="2482214" y="1153668"/>
                </a:lnTo>
                <a:lnTo>
                  <a:pt x="2504318" y="1149209"/>
                </a:lnTo>
                <a:lnTo>
                  <a:pt x="2522362" y="1137046"/>
                </a:lnTo>
                <a:lnTo>
                  <a:pt x="2534525" y="1119002"/>
                </a:lnTo>
                <a:lnTo>
                  <a:pt x="2538983" y="1096899"/>
                </a:lnTo>
                <a:lnTo>
                  <a:pt x="2538983" y="56769"/>
                </a:lnTo>
                <a:lnTo>
                  <a:pt x="2534525" y="34665"/>
                </a:lnTo>
                <a:lnTo>
                  <a:pt x="2522362" y="16621"/>
                </a:lnTo>
                <a:lnTo>
                  <a:pt x="2504318" y="4458"/>
                </a:lnTo>
                <a:lnTo>
                  <a:pt x="2482214"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8734806" y="2160270"/>
            <a:ext cx="2926080" cy="3921760"/>
          </a:xfrm>
          <a:custGeom>
            <a:rect l="l" t="t" r="r" b="b"/>
            <a:pathLst>
              <a:path w="2926079" h="3921760">
                <a:moveTo>
                  <a:pt x="2659253" y="0"/>
                </a:moveTo>
                <a:lnTo>
                  <a:pt x="266826" y="0"/>
                </a:lnTo>
                <a:lnTo>
                  <a:pt x="218876" y="4300"/>
                </a:lnTo>
                <a:lnTo>
                  <a:pt x="173740" y="16698"/>
                </a:lnTo>
                <a:lnTo>
                  <a:pt x="132174" y="36439"/>
                </a:lnTo>
                <a:lnTo>
                  <a:pt x="94932" y="62769"/>
                </a:lnTo>
                <a:lnTo>
                  <a:pt x="62769" y="94932"/>
                </a:lnTo>
                <a:lnTo>
                  <a:pt x="36439" y="132174"/>
                </a:lnTo>
                <a:lnTo>
                  <a:pt x="16698" y="173740"/>
                </a:lnTo>
                <a:lnTo>
                  <a:pt x="4300" y="218876"/>
                </a:lnTo>
                <a:lnTo>
                  <a:pt x="0" y="266826"/>
                </a:lnTo>
                <a:lnTo>
                  <a:pt x="0" y="3654425"/>
                </a:lnTo>
                <a:lnTo>
                  <a:pt x="4300" y="3702385"/>
                </a:lnTo>
                <a:lnTo>
                  <a:pt x="16698" y="3747527"/>
                </a:lnTo>
                <a:lnTo>
                  <a:pt x="36439" y="3789094"/>
                </a:lnTo>
                <a:lnTo>
                  <a:pt x="62769" y="3826335"/>
                </a:lnTo>
                <a:lnTo>
                  <a:pt x="94932" y="3858495"/>
                </a:lnTo>
                <a:lnTo>
                  <a:pt x="132174" y="3884820"/>
                </a:lnTo>
                <a:lnTo>
                  <a:pt x="173740" y="3904557"/>
                </a:lnTo>
                <a:lnTo>
                  <a:pt x="218876" y="3916952"/>
                </a:lnTo>
                <a:lnTo>
                  <a:pt x="266826" y="3921252"/>
                </a:lnTo>
                <a:lnTo>
                  <a:pt x="2659253" y="3921252"/>
                </a:lnTo>
                <a:lnTo>
                  <a:pt x="2707203" y="3916952"/>
                </a:lnTo>
                <a:lnTo>
                  <a:pt x="2752339" y="3904557"/>
                </a:lnTo>
                <a:lnTo>
                  <a:pt x="2793905" y="3884820"/>
                </a:lnTo>
                <a:lnTo>
                  <a:pt x="2831147" y="3858495"/>
                </a:lnTo>
                <a:lnTo>
                  <a:pt x="2863310" y="3826335"/>
                </a:lnTo>
                <a:lnTo>
                  <a:pt x="2889640" y="3789094"/>
                </a:lnTo>
                <a:lnTo>
                  <a:pt x="2909381" y="3747527"/>
                </a:lnTo>
                <a:lnTo>
                  <a:pt x="2921779" y="3702385"/>
                </a:lnTo>
                <a:lnTo>
                  <a:pt x="2926079" y="3654425"/>
                </a:lnTo>
                <a:lnTo>
                  <a:pt x="2926079" y="266826"/>
                </a:lnTo>
                <a:lnTo>
                  <a:pt x="2921779" y="218876"/>
                </a:lnTo>
                <a:lnTo>
                  <a:pt x="2909381" y="173740"/>
                </a:lnTo>
                <a:lnTo>
                  <a:pt x="2889640" y="132174"/>
                </a:lnTo>
                <a:lnTo>
                  <a:pt x="2863310" y="94932"/>
                </a:lnTo>
                <a:lnTo>
                  <a:pt x="2831147" y="62769"/>
                </a:lnTo>
                <a:lnTo>
                  <a:pt x="2793905" y="36439"/>
                </a:lnTo>
                <a:lnTo>
                  <a:pt x="2752339" y="16698"/>
                </a:lnTo>
                <a:lnTo>
                  <a:pt x="2707203" y="4300"/>
                </a:lnTo>
                <a:lnTo>
                  <a:pt x="2659253"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8734806" y="2160270"/>
            <a:ext cx="2926080" cy="3921760"/>
          </a:xfrm>
          <a:custGeom>
            <a:rect l="l" t="t" r="r" b="b"/>
            <a:pathLst>
              <a:path w="2926079" h="3921760">
                <a:moveTo>
                  <a:pt x="0" y="266826"/>
                </a:moveTo>
                <a:lnTo>
                  <a:pt x="4300" y="218876"/>
                </a:lnTo>
                <a:lnTo>
                  <a:pt x="16698" y="173740"/>
                </a:lnTo>
                <a:lnTo>
                  <a:pt x="36439" y="132174"/>
                </a:lnTo>
                <a:lnTo>
                  <a:pt x="62769" y="94932"/>
                </a:lnTo>
                <a:lnTo>
                  <a:pt x="94932" y="62769"/>
                </a:lnTo>
                <a:lnTo>
                  <a:pt x="132174" y="36439"/>
                </a:lnTo>
                <a:lnTo>
                  <a:pt x="173740" y="16698"/>
                </a:lnTo>
                <a:lnTo>
                  <a:pt x="218876" y="4300"/>
                </a:lnTo>
                <a:lnTo>
                  <a:pt x="266826" y="0"/>
                </a:lnTo>
                <a:lnTo>
                  <a:pt x="2659253" y="0"/>
                </a:lnTo>
                <a:lnTo>
                  <a:pt x="2707203" y="4300"/>
                </a:lnTo>
                <a:lnTo>
                  <a:pt x="2752339" y="16698"/>
                </a:lnTo>
                <a:lnTo>
                  <a:pt x="2793905" y="36439"/>
                </a:lnTo>
                <a:lnTo>
                  <a:pt x="2831147" y="62769"/>
                </a:lnTo>
                <a:lnTo>
                  <a:pt x="2863310" y="94932"/>
                </a:lnTo>
                <a:lnTo>
                  <a:pt x="2889640" y="132174"/>
                </a:lnTo>
                <a:lnTo>
                  <a:pt x="2909381" y="173740"/>
                </a:lnTo>
                <a:lnTo>
                  <a:pt x="2921779" y="218876"/>
                </a:lnTo>
                <a:lnTo>
                  <a:pt x="2926079" y="266826"/>
                </a:lnTo>
                <a:lnTo>
                  <a:pt x="2926079" y="3654425"/>
                </a:lnTo>
                <a:lnTo>
                  <a:pt x="2921779" y="3702385"/>
                </a:lnTo>
                <a:lnTo>
                  <a:pt x="2909381" y="3747527"/>
                </a:lnTo>
                <a:lnTo>
                  <a:pt x="2889640" y="3789094"/>
                </a:lnTo>
                <a:lnTo>
                  <a:pt x="2863310" y="3826335"/>
                </a:lnTo>
                <a:lnTo>
                  <a:pt x="2831147" y="3858495"/>
                </a:lnTo>
                <a:lnTo>
                  <a:pt x="2793905" y="3884820"/>
                </a:lnTo>
                <a:lnTo>
                  <a:pt x="2752339" y="3904557"/>
                </a:lnTo>
                <a:lnTo>
                  <a:pt x="2707203" y="3916952"/>
                </a:lnTo>
                <a:lnTo>
                  <a:pt x="2659253" y="3921252"/>
                </a:lnTo>
                <a:lnTo>
                  <a:pt x="266826" y="3921252"/>
                </a:lnTo>
                <a:lnTo>
                  <a:pt x="218876" y="3916952"/>
                </a:lnTo>
                <a:lnTo>
                  <a:pt x="173740" y="3904557"/>
                </a:lnTo>
                <a:lnTo>
                  <a:pt x="132174" y="3884820"/>
                </a:lnTo>
                <a:lnTo>
                  <a:pt x="94932" y="3858495"/>
                </a:lnTo>
                <a:lnTo>
                  <a:pt x="62769" y="3826335"/>
                </a:lnTo>
                <a:lnTo>
                  <a:pt x="36439" y="3789094"/>
                </a:lnTo>
                <a:lnTo>
                  <a:pt x="16698" y="3747527"/>
                </a:lnTo>
                <a:lnTo>
                  <a:pt x="4300" y="3702385"/>
                </a:lnTo>
                <a:lnTo>
                  <a:pt x="0" y="3654425"/>
                </a:lnTo>
                <a:lnTo>
                  <a:pt x="0" y="266826"/>
                </a:lnTo>
                <a:close/>
              </a:path>
            </a:pathLst>
          </a:custGeom>
          <a:ln w="19812">
            <a:solidFill>
              <a:srgbClr val="1EC7F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8628888" y="4148328"/>
            <a:ext cx="480059" cy="916305"/>
          </a:xfrm>
          <a:custGeom>
            <a:rect l="l" t="t" r="r" b="b"/>
            <a:pathLst>
              <a:path w="480059" h="916303">
                <a:moveTo>
                  <a:pt x="0" y="0"/>
                </a:moveTo>
                <a:lnTo>
                  <a:pt x="0" y="915924"/>
                </a:lnTo>
                <a:lnTo>
                  <a:pt x="49090" y="913560"/>
                </a:lnTo>
                <a:lnTo>
                  <a:pt x="96762" y="906622"/>
                </a:lnTo>
                <a:lnTo>
                  <a:pt x="142772" y="895339"/>
                </a:lnTo>
                <a:lnTo>
                  <a:pt x="186880" y="879943"/>
                </a:lnTo>
                <a:lnTo>
                  <a:pt x="228845" y="860662"/>
                </a:lnTo>
                <a:lnTo>
                  <a:pt x="268426" y="837726"/>
                </a:lnTo>
                <a:lnTo>
                  <a:pt x="305381" y="811366"/>
                </a:lnTo>
                <a:lnTo>
                  <a:pt x="339470" y="781812"/>
                </a:lnTo>
                <a:lnTo>
                  <a:pt x="370452" y="749292"/>
                </a:lnTo>
                <a:lnTo>
                  <a:pt x="398085" y="714038"/>
                </a:lnTo>
                <a:lnTo>
                  <a:pt x="422128" y="676279"/>
                </a:lnTo>
                <a:lnTo>
                  <a:pt x="442340" y="636246"/>
                </a:lnTo>
                <a:lnTo>
                  <a:pt x="458481" y="594167"/>
                </a:lnTo>
                <a:lnTo>
                  <a:pt x="470308" y="550274"/>
                </a:lnTo>
                <a:lnTo>
                  <a:pt x="477582" y="504795"/>
                </a:lnTo>
                <a:lnTo>
                  <a:pt x="480059" y="457962"/>
                </a:lnTo>
                <a:lnTo>
                  <a:pt x="477582" y="411128"/>
                </a:lnTo>
                <a:lnTo>
                  <a:pt x="470308" y="365649"/>
                </a:lnTo>
                <a:lnTo>
                  <a:pt x="458481" y="321756"/>
                </a:lnTo>
                <a:lnTo>
                  <a:pt x="442340" y="279677"/>
                </a:lnTo>
                <a:lnTo>
                  <a:pt x="422128" y="239644"/>
                </a:lnTo>
                <a:lnTo>
                  <a:pt x="398085" y="201885"/>
                </a:lnTo>
                <a:lnTo>
                  <a:pt x="370452" y="166631"/>
                </a:lnTo>
                <a:lnTo>
                  <a:pt x="339470" y="134112"/>
                </a:lnTo>
                <a:lnTo>
                  <a:pt x="305381" y="104557"/>
                </a:lnTo>
                <a:lnTo>
                  <a:pt x="268426" y="78197"/>
                </a:lnTo>
                <a:lnTo>
                  <a:pt x="228845" y="55261"/>
                </a:lnTo>
                <a:lnTo>
                  <a:pt x="186880" y="35980"/>
                </a:lnTo>
                <a:lnTo>
                  <a:pt x="142772" y="20584"/>
                </a:lnTo>
                <a:lnTo>
                  <a:pt x="96762" y="9301"/>
                </a:lnTo>
                <a:lnTo>
                  <a:pt x="49090" y="2363"/>
                </a:lnTo>
                <a:lnTo>
                  <a:pt x="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txBox="1"/>
          <p:nvPr/>
        </p:nvSpPr>
        <p:spPr>
          <a:xfrm>
            <a:off x="9645142" y="3428238"/>
            <a:ext cx="1095375" cy="23939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1EC7F3"/>
                </a:solidFill>
                <a:latin typeface="微软雅黑"/>
                <a:cs typeface="微软雅黑"/>
              </a:rPr>
              <a:t>损害心理健康</a:t>
            </a:r>
            <a:endParaRPr sz="1400">
              <a:latin typeface="微软雅黑"/>
              <a:cs typeface="微软雅黑"/>
            </a:endParaRPr>
          </a:p>
        </p:txBody>
      </p:sp>
      <p:sp>
        <p:nvSpPr>
          <p:cNvPr id="21" name="object 21"/>
          <p:cNvSpPr/>
          <p:nvPr/>
        </p:nvSpPr>
        <p:spPr>
          <a:xfrm>
            <a:off x="1804098" y="2266503"/>
            <a:ext cx="629285" cy="733425"/>
          </a:xfrm>
          <a:custGeom>
            <a:rect l="l" t="t" r="r" b="b"/>
            <a:pathLst>
              <a:path w="629285" h="733425">
                <a:moveTo>
                  <a:pt x="314514" y="0"/>
                </a:moveTo>
                <a:lnTo>
                  <a:pt x="283903" y="6174"/>
                </a:lnTo>
                <a:lnTo>
                  <a:pt x="258911" y="23013"/>
                </a:lnTo>
                <a:lnTo>
                  <a:pt x="242063" y="47993"/>
                </a:lnTo>
                <a:lnTo>
                  <a:pt x="235886" y="78589"/>
                </a:lnTo>
                <a:lnTo>
                  <a:pt x="242063" y="109185"/>
                </a:lnTo>
                <a:lnTo>
                  <a:pt x="258911" y="134165"/>
                </a:lnTo>
                <a:lnTo>
                  <a:pt x="283903" y="151004"/>
                </a:lnTo>
                <a:lnTo>
                  <a:pt x="314514" y="157178"/>
                </a:lnTo>
                <a:lnTo>
                  <a:pt x="345125" y="151004"/>
                </a:lnTo>
                <a:lnTo>
                  <a:pt x="370118" y="134165"/>
                </a:lnTo>
                <a:lnTo>
                  <a:pt x="386966" y="109185"/>
                </a:lnTo>
                <a:lnTo>
                  <a:pt x="393143" y="78589"/>
                </a:lnTo>
                <a:lnTo>
                  <a:pt x="386966" y="47993"/>
                </a:lnTo>
                <a:lnTo>
                  <a:pt x="370118" y="23013"/>
                </a:lnTo>
                <a:lnTo>
                  <a:pt x="345125" y="6174"/>
                </a:lnTo>
                <a:lnTo>
                  <a:pt x="314514" y="0"/>
                </a:lnTo>
                <a:close/>
              </a:path>
              <a:path w="629285" h="733425">
                <a:moveTo>
                  <a:pt x="424991" y="505256"/>
                </a:moveTo>
                <a:lnTo>
                  <a:pt x="345651" y="505256"/>
                </a:lnTo>
                <a:lnTo>
                  <a:pt x="380003" y="701586"/>
                </a:lnTo>
                <a:lnTo>
                  <a:pt x="385686" y="716108"/>
                </a:lnTo>
                <a:lnTo>
                  <a:pt x="396109" y="726935"/>
                </a:lnTo>
                <a:lnTo>
                  <a:pt x="409828" y="733048"/>
                </a:lnTo>
                <a:lnTo>
                  <a:pt x="425398" y="733427"/>
                </a:lnTo>
                <a:lnTo>
                  <a:pt x="439926" y="727727"/>
                </a:lnTo>
                <a:lnTo>
                  <a:pt x="450760" y="717240"/>
                </a:lnTo>
                <a:lnTo>
                  <a:pt x="456860" y="703488"/>
                </a:lnTo>
                <a:lnTo>
                  <a:pt x="457232" y="687877"/>
                </a:lnTo>
                <a:lnTo>
                  <a:pt x="424991" y="505256"/>
                </a:lnTo>
                <a:close/>
              </a:path>
              <a:path w="629285" h="733425">
                <a:moveTo>
                  <a:pt x="428438" y="262244"/>
                </a:moveTo>
                <a:lnTo>
                  <a:pt x="200587" y="262244"/>
                </a:lnTo>
                <a:lnTo>
                  <a:pt x="207932" y="264170"/>
                </a:lnTo>
                <a:lnTo>
                  <a:pt x="215659" y="268120"/>
                </a:lnTo>
                <a:lnTo>
                  <a:pt x="222897" y="274965"/>
                </a:lnTo>
                <a:lnTo>
                  <a:pt x="228788" y="285576"/>
                </a:lnTo>
                <a:lnTo>
                  <a:pt x="232534" y="302960"/>
                </a:lnTo>
                <a:lnTo>
                  <a:pt x="232990" y="324189"/>
                </a:lnTo>
                <a:lnTo>
                  <a:pt x="231124" y="347278"/>
                </a:lnTo>
                <a:lnTo>
                  <a:pt x="227904" y="370243"/>
                </a:lnTo>
                <a:lnTo>
                  <a:pt x="171861" y="687887"/>
                </a:lnTo>
                <a:lnTo>
                  <a:pt x="172251" y="703488"/>
                </a:lnTo>
                <a:lnTo>
                  <a:pt x="178393" y="717257"/>
                </a:lnTo>
                <a:lnTo>
                  <a:pt x="189218" y="727702"/>
                </a:lnTo>
                <a:lnTo>
                  <a:pt x="203753" y="733399"/>
                </a:lnTo>
                <a:lnTo>
                  <a:pt x="219317" y="733014"/>
                </a:lnTo>
                <a:lnTo>
                  <a:pt x="232993" y="726889"/>
                </a:lnTo>
                <a:lnTo>
                  <a:pt x="243366" y="716049"/>
                </a:lnTo>
                <a:lnTo>
                  <a:pt x="249025" y="701520"/>
                </a:lnTo>
                <a:lnTo>
                  <a:pt x="283329" y="505392"/>
                </a:lnTo>
                <a:lnTo>
                  <a:pt x="283441" y="505116"/>
                </a:lnTo>
                <a:lnTo>
                  <a:pt x="285290" y="497074"/>
                </a:lnTo>
                <a:lnTo>
                  <a:pt x="290996" y="478773"/>
                </a:lnTo>
                <a:lnTo>
                  <a:pt x="300450" y="460472"/>
                </a:lnTo>
                <a:lnTo>
                  <a:pt x="313606" y="452154"/>
                </a:lnTo>
                <a:lnTo>
                  <a:pt x="415616" y="452154"/>
                </a:lnTo>
                <a:lnTo>
                  <a:pt x="401146" y="370208"/>
                </a:lnTo>
                <a:lnTo>
                  <a:pt x="397913" y="347234"/>
                </a:lnTo>
                <a:lnTo>
                  <a:pt x="396039" y="324159"/>
                </a:lnTo>
                <a:lnTo>
                  <a:pt x="396492" y="302950"/>
                </a:lnTo>
                <a:lnTo>
                  <a:pt x="400237" y="285576"/>
                </a:lnTo>
                <a:lnTo>
                  <a:pt x="406163" y="274951"/>
                </a:lnTo>
                <a:lnTo>
                  <a:pt x="413420" y="268107"/>
                </a:lnTo>
                <a:lnTo>
                  <a:pt x="421132" y="264165"/>
                </a:lnTo>
                <a:lnTo>
                  <a:pt x="428438" y="262244"/>
                </a:lnTo>
                <a:close/>
              </a:path>
              <a:path w="629285" h="733425">
                <a:moveTo>
                  <a:pt x="283441" y="505116"/>
                </a:moveTo>
                <a:lnTo>
                  <a:pt x="283377" y="505392"/>
                </a:lnTo>
                <a:lnTo>
                  <a:pt x="283441" y="505116"/>
                </a:lnTo>
                <a:close/>
              </a:path>
              <a:path w="629285" h="733425">
                <a:moveTo>
                  <a:pt x="415616" y="452154"/>
                </a:moveTo>
                <a:lnTo>
                  <a:pt x="315423" y="452154"/>
                </a:lnTo>
                <a:lnTo>
                  <a:pt x="328741" y="460472"/>
                </a:lnTo>
                <a:lnTo>
                  <a:pt x="338177" y="478773"/>
                </a:lnTo>
                <a:lnTo>
                  <a:pt x="343793" y="497074"/>
                </a:lnTo>
                <a:lnTo>
                  <a:pt x="345651" y="505392"/>
                </a:lnTo>
                <a:lnTo>
                  <a:pt x="345651" y="505256"/>
                </a:lnTo>
                <a:lnTo>
                  <a:pt x="424991" y="505256"/>
                </a:lnTo>
                <a:lnTo>
                  <a:pt x="415616" y="452154"/>
                </a:lnTo>
                <a:close/>
              </a:path>
              <a:path w="629285" h="733425">
                <a:moveTo>
                  <a:pt x="589715" y="183654"/>
                </a:moveTo>
                <a:lnTo>
                  <a:pt x="39314" y="183654"/>
                </a:lnTo>
                <a:lnTo>
                  <a:pt x="3089" y="207643"/>
                </a:lnTo>
                <a:lnTo>
                  <a:pt x="0" y="222949"/>
                </a:lnTo>
                <a:lnTo>
                  <a:pt x="3089" y="238239"/>
                </a:lnTo>
                <a:lnTo>
                  <a:pt x="11515" y="250730"/>
                </a:lnTo>
                <a:lnTo>
                  <a:pt x="24011" y="259154"/>
                </a:lnTo>
                <a:lnTo>
                  <a:pt x="39314" y="262243"/>
                </a:lnTo>
                <a:lnTo>
                  <a:pt x="589715" y="262244"/>
                </a:lnTo>
                <a:lnTo>
                  <a:pt x="605013" y="259154"/>
                </a:lnTo>
                <a:lnTo>
                  <a:pt x="617510" y="250730"/>
                </a:lnTo>
                <a:lnTo>
                  <a:pt x="625938" y="238240"/>
                </a:lnTo>
                <a:lnTo>
                  <a:pt x="629029" y="222949"/>
                </a:lnTo>
                <a:lnTo>
                  <a:pt x="625938" y="207644"/>
                </a:lnTo>
                <a:lnTo>
                  <a:pt x="617510" y="195155"/>
                </a:lnTo>
                <a:lnTo>
                  <a:pt x="605013" y="186739"/>
                </a:lnTo>
                <a:lnTo>
                  <a:pt x="589715" y="183654"/>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txBox="1"/>
          <p:nvPr/>
        </p:nvSpPr>
        <p:spPr>
          <a:xfrm>
            <a:off x="1134872" y="4063110"/>
            <a:ext cx="202692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indent="-172720">
              <a:lnSpc>
                <a:spcPct val="100000"/>
              </a:lnSpc>
              <a:spcBef>
                <a:spcPts val="100"/>
              </a:spcBef>
              <a:buFont typeface="Arial"/>
              <a:buChar char="•"/>
              <a:tabLst>
                <a:tab pos="185420"/>
              </a:tabLst>
            </a:pPr>
            <a:r>
              <a:rPr sz="1200">
                <a:solidFill>
                  <a:srgbClr val="585858"/>
                </a:solidFill>
                <a:latin typeface="微软雅黑"/>
                <a:cs typeface="微软雅黑"/>
              </a:rPr>
              <a:t>脊柱侧弯会导致儿童的脊柱</a:t>
            </a:r>
            <a:endParaRPr sz="1200">
              <a:latin typeface="微软雅黑"/>
              <a:cs typeface="微软雅黑"/>
            </a:endParaRPr>
          </a:p>
        </p:txBody>
      </p:sp>
      <p:sp>
        <p:nvSpPr>
          <p:cNvPr id="23" name="object 23"/>
          <p:cNvSpPr txBox="1"/>
          <p:nvPr/>
        </p:nvSpPr>
        <p:spPr>
          <a:xfrm>
            <a:off x="1307083" y="4245990"/>
            <a:ext cx="2006600" cy="13976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50000"/>
              </a:lnSpc>
              <a:spcBef>
                <a:spcPts val="100"/>
              </a:spcBef>
            </a:pPr>
            <a:r>
              <a:rPr sz="1200">
                <a:solidFill>
                  <a:srgbClr val="585858"/>
                </a:solidFill>
                <a:latin typeface="微软雅黑"/>
                <a:cs typeface="微软雅黑"/>
              </a:rPr>
              <a:t>发生变形，肩背部不平坦，  胸廓出现畸形，骨盆发生倾 斜，严重影响正常生长发育， 出现如</a:t>
            </a:r>
            <a:r>
              <a:rPr sz="1200">
                <a:solidFill>
                  <a:srgbClr val="B1D234"/>
                </a:solidFill>
                <a:latin typeface="微软雅黑"/>
                <a:cs typeface="微软雅黑"/>
              </a:rPr>
              <a:t>高低</a:t>
            </a:r>
            <a:r>
              <a:rPr sz="1200" spc="-5">
                <a:solidFill>
                  <a:srgbClr val="B1D234"/>
                </a:solidFill>
                <a:latin typeface="微软雅黑"/>
                <a:cs typeface="微软雅黑"/>
              </a:rPr>
              <a:t>肩</a:t>
            </a:r>
            <a:r>
              <a:rPr sz="1200">
                <a:solidFill>
                  <a:srgbClr val="585858"/>
                </a:solidFill>
                <a:latin typeface="微软雅黑"/>
                <a:cs typeface="微软雅黑"/>
              </a:rPr>
              <a:t>、</a:t>
            </a:r>
            <a:r>
              <a:rPr sz="1200">
                <a:solidFill>
                  <a:srgbClr val="B1D234"/>
                </a:solidFill>
                <a:latin typeface="微软雅黑"/>
                <a:cs typeface="微软雅黑"/>
              </a:rPr>
              <a:t>长短腿</a:t>
            </a:r>
            <a:r>
              <a:rPr sz="1200">
                <a:solidFill>
                  <a:srgbClr val="585858"/>
                </a:solidFill>
                <a:latin typeface="微软雅黑"/>
                <a:cs typeface="微软雅黑"/>
              </a:rPr>
              <a:t>等外 观形态的异常。</a:t>
            </a:r>
            <a:endParaRPr sz="1200">
              <a:latin typeface="微软雅黑"/>
              <a:cs typeface="微软雅黑"/>
            </a:endParaRPr>
          </a:p>
        </p:txBody>
      </p:sp>
      <p:sp>
        <p:nvSpPr>
          <p:cNvPr id="24" name="object 24"/>
          <p:cNvSpPr txBox="1"/>
          <p:nvPr/>
        </p:nvSpPr>
        <p:spPr>
          <a:xfrm>
            <a:off x="5180457" y="4063110"/>
            <a:ext cx="217932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indent="-172720">
              <a:lnSpc>
                <a:spcPct val="100000"/>
              </a:lnSpc>
              <a:spcBef>
                <a:spcPts val="100"/>
              </a:spcBef>
              <a:buFont typeface="Arial"/>
              <a:buChar char="•"/>
              <a:tabLst>
                <a:tab pos="185420"/>
              </a:tabLst>
            </a:pPr>
            <a:r>
              <a:rPr sz="1200">
                <a:solidFill>
                  <a:srgbClr val="585858"/>
                </a:solidFill>
                <a:latin typeface="微软雅黑"/>
                <a:cs typeface="微软雅黑"/>
              </a:rPr>
              <a:t>脊柱问题可能会使儿童的心肺</a:t>
            </a:r>
            <a:endParaRPr sz="1200">
              <a:latin typeface="微软雅黑"/>
              <a:cs typeface="微软雅黑"/>
            </a:endParaRPr>
          </a:p>
        </p:txBody>
      </p:sp>
      <p:sp>
        <p:nvSpPr>
          <p:cNvPr id="25" name="object 25"/>
          <p:cNvSpPr txBox="1"/>
          <p:nvPr/>
        </p:nvSpPr>
        <p:spPr>
          <a:xfrm>
            <a:off x="5180457" y="4245990"/>
            <a:ext cx="2179320" cy="1671955"/>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marR="5080" algn="just">
              <a:lnSpc>
                <a:spcPct val="150100"/>
              </a:lnSpc>
              <a:spcBef>
                <a:spcPts val="95"/>
              </a:spcBef>
            </a:pPr>
            <a:r>
              <a:rPr sz="1200">
                <a:solidFill>
                  <a:srgbClr val="585858"/>
                </a:solidFill>
                <a:latin typeface="微软雅黑"/>
                <a:cs typeface="微软雅黑"/>
              </a:rPr>
              <a:t>功能受到伤害，在</a:t>
            </a:r>
            <a:r>
              <a:rPr sz="1200">
                <a:solidFill>
                  <a:srgbClr val="8AC53E"/>
                </a:solidFill>
                <a:latin typeface="微软雅黑"/>
                <a:cs typeface="微软雅黑"/>
              </a:rPr>
              <a:t>上课时难以 集中精力</a:t>
            </a:r>
            <a:r>
              <a:rPr sz="1200">
                <a:solidFill>
                  <a:srgbClr val="585858"/>
                </a:solidFill>
                <a:latin typeface="微软雅黑"/>
                <a:cs typeface="微软雅黑"/>
              </a:rPr>
              <a:t>，最终导致学习成绩 下降。</a:t>
            </a:r>
            <a:endParaRPr sz="1200">
              <a:latin typeface="微软雅黑"/>
              <a:cs typeface="微软雅黑"/>
            </a:endParaRPr>
          </a:p>
          <a:p>
            <a:pPr marL="184785" marR="5080" indent="-172720" algn="just">
              <a:lnSpc>
                <a:spcPct val="150000"/>
              </a:lnSpc>
              <a:buFont typeface="Arial"/>
              <a:buChar char="•"/>
              <a:tabLst>
                <a:tab pos="185420"/>
              </a:tabLst>
            </a:pPr>
            <a:r>
              <a:rPr sz="1200">
                <a:solidFill>
                  <a:srgbClr val="585858"/>
                </a:solidFill>
                <a:latin typeface="微软雅黑"/>
                <a:cs typeface="微软雅黑"/>
              </a:rPr>
              <a:t>严重者还可能会压迫脊髓和神 经，对神经系统造成损伤，甚 至出现</a:t>
            </a:r>
            <a:r>
              <a:rPr sz="1200">
                <a:solidFill>
                  <a:srgbClr val="8AC53E"/>
                </a:solidFill>
                <a:latin typeface="微软雅黑"/>
                <a:cs typeface="微软雅黑"/>
              </a:rPr>
              <a:t>瘫痪、心肺功能衰竭。</a:t>
            </a:r>
            <a:endParaRPr sz="1200">
              <a:latin typeface="微软雅黑"/>
              <a:cs typeface="微软雅黑"/>
            </a:endParaRPr>
          </a:p>
        </p:txBody>
      </p:sp>
      <p:sp>
        <p:nvSpPr>
          <p:cNvPr id="26" name="object 26"/>
          <p:cNvSpPr txBox="1"/>
          <p:nvPr/>
        </p:nvSpPr>
        <p:spPr>
          <a:xfrm>
            <a:off x="642924" y="4445965"/>
            <a:ext cx="309245" cy="3003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b="1">
                <a:solidFill>
                  <a:srgbClr val="FFFFFF"/>
                </a:solidFill>
                <a:latin typeface="微软雅黑"/>
                <a:cs typeface="微软雅黑"/>
              </a:rPr>
              <a:t>01</a:t>
            </a:r>
            <a:endParaRPr sz="1800">
              <a:latin typeface="微软雅黑"/>
              <a:cs typeface="微软雅黑"/>
            </a:endParaRPr>
          </a:p>
        </p:txBody>
      </p:sp>
      <p:sp>
        <p:nvSpPr>
          <p:cNvPr id="27" name="object 27"/>
          <p:cNvSpPr txBox="1"/>
          <p:nvPr/>
        </p:nvSpPr>
        <p:spPr>
          <a:xfrm>
            <a:off x="4707382" y="4445965"/>
            <a:ext cx="309245" cy="3003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b="1">
                <a:solidFill>
                  <a:srgbClr val="FFFFFF"/>
                </a:solidFill>
                <a:latin typeface="微软雅黑"/>
                <a:cs typeface="微软雅黑"/>
              </a:rPr>
              <a:t>02</a:t>
            </a:r>
            <a:endParaRPr sz="1800">
              <a:latin typeface="微软雅黑"/>
              <a:cs typeface="微软雅黑"/>
            </a:endParaRPr>
          </a:p>
        </p:txBody>
      </p:sp>
      <p:sp>
        <p:nvSpPr>
          <p:cNvPr id="28" name="object 28"/>
          <p:cNvSpPr txBox="1"/>
          <p:nvPr/>
        </p:nvSpPr>
        <p:spPr>
          <a:xfrm>
            <a:off x="8693657" y="4445965"/>
            <a:ext cx="309245" cy="3003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b="1">
                <a:solidFill>
                  <a:srgbClr val="FFFFFF"/>
                </a:solidFill>
                <a:latin typeface="微软雅黑"/>
                <a:cs typeface="微软雅黑"/>
              </a:rPr>
              <a:t>03</a:t>
            </a:r>
            <a:endParaRPr sz="1800">
              <a:latin typeface="微软雅黑"/>
              <a:cs typeface="微软雅黑"/>
            </a:endParaRPr>
          </a:p>
        </p:txBody>
      </p:sp>
      <p:sp>
        <p:nvSpPr>
          <p:cNvPr id="29" name="object 29"/>
          <p:cNvSpPr/>
          <p:nvPr/>
        </p:nvSpPr>
        <p:spPr>
          <a:xfrm>
            <a:off x="9771069" y="2261162"/>
            <a:ext cx="840105" cy="743585"/>
          </a:xfrm>
          <a:custGeom>
            <a:rect l="l" t="t" r="r" b="b"/>
            <a:pathLst>
              <a:path w="840103" h="743585">
                <a:moveTo>
                  <a:pt x="240734" y="0"/>
                </a:moveTo>
                <a:lnTo>
                  <a:pt x="192476" y="5043"/>
                </a:lnTo>
                <a:lnTo>
                  <a:pt x="146192" y="19284"/>
                </a:lnTo>
                <a:lnTo>
                  <a:pt x="103734" y="42957"/>
                </a:lnTo>
                <a:lnTo>
                  <a:pt x="66529" y="74497"/>
                </a:lnTo>
                <a:lnTo>
                  <a:pt x="36438" y="112623"/>
                </a:lnTo>
                <a:lnTo>
                  <a:pt x="14882" y="156014"/>
                </a:lnTo>
                <a:lnTo>
                  <a:pt x="3173" y="203122"/>
                </a:lnTo>
                <a:lnTo>
                  <a:pt x="34" y="249796"/>
                </a:lnTo>
                <a:lnTo>
                  <a:pt x="0" y="263796"/>
                </a:lnTo>
                <a:lnTo>
                  <a:pt x="2968" y="306876"/>
                </a:lnTo>
                <a:lnTo>
                  <a:pt x="11927" y="350687"/>
                </a:lnTo>
                <a:lnTo>
                  <a:pt x="26960" y="395312"/>
                </a:lnTo>
                <a:lnTo>
                  <a:pt x="48149" y="440831"/>
                </a:lnTo>
                <a:lnTo>
                  <a:pt x="70703" y="479684"/>
                </a:lnTo>
                <a:lnTo>
                  <a:pt x="97279" y="518288"/>
                </a:lnTo>
                <a:lnTo>
                  <a:pt x="127301" y="556069"/>
                </a:lnTo>
                <a:lnTo>
                  <a:pt x="160284" y="592537"/>
                </a:lnTo>
                <a:lnTo>
                  <a:pt x="192969" y="623961"/>
                </a:lnTo>
                <a:lnTo>
                  <a:pt x="226726" y="652596"/>
                </a:lnTo>
                <a:lnTo>
                  <a:pt x="261139" y="678108"/>
                </a:lnTo>
                <a:lnTo>
                  <a:pt x="295880" y="700251"/>
                </a:lnTo>
                <a:lnTo>
                  <a:pt x="355303" y="729279"/>
                </a:lnTo>
                <a:lnTo>
                  <a:pt x="421920" y="743190"/>
                </a:lnTo>
                <a:lnTo>
                  <a:pt x="460895" y="738051"/>
                </a:lnTo>
                <a:lnTo>
                  <a:pt x="504443" y="723111"/>
                </a:lnTo>
                <a:lnTo>
                  <a:pt x="551264" y="699084"/>
                </a:lnTo>
                <a:lnTo>
                  <a:pt x="569310" y="687102"/>
                </a:lnTo>
                <a:lnTo>
                  <a:pt x="422825" y="687102"/>
                </a:lnTo>
                <a:lnTo>
                  <a:pt x="383146" y="679551"/>
                </a:lnTo>
                <a:lnTo>
                  <a:pt x="337749" y="659086"/>
                </a:lnTo>
                <a:lnTo>
                  <a:pt x="289956" y="628987"/>
                </a:lnTo>
                <a:lnTo>
                  <a:pt x="242996" y="592452"/>
                </a:lnTo>
                <a:lnTo>
                  <a:pt x="200463" y="553015"/>
                </a:lnTo>
                <a:lnTo>
                  <a:pt x="158009" y="505800"/>
                </a:lnTo>
                <a:lnTo>
                  <a:pt x="120804" y="453984"/>
                </a:lnTo>
                <a:lnTo>
                  <a:pt x="117302" y="447851"/>
                </a:lnTo>
                <a:lnTo>
                  <a:pt x="234605" y="447851"/>
                </a:lnTo>
                <a:lnTo>
                  <a:pt x="243386" y="446441"/>
                </a:lnTo>
                <a:lnTo>
                  <a:pt x="251019" y="442483"/>
                </a:lnTo>
                <a:lnTo>
                  <a:pt x="257010" y="436388"/>
                </a:lnTo>
                <a:lnTo>
                  <a:pt x="260868" y="428566"/>
                </a:lnTo>
                <a:lnTo>
                  <a:pt x="272462" y="394374"/>
                </a:lnTo>
                <a:lnTo>
                  <a:pt x="87541" y="394374"/>
                </a:lnTo>
                <a:lnTo>
                  <a:pt x="85788" y="390864"/>
                </a:lnTo>
                <a:lnTo>
                  <a:pt x="63356" y="325363"/>
                </a:lnTo>
                <a:lnTo>
                  <a:pt x="56023" y="263796"/>
                </a:lnTo>
                <a:lnTo>
                  <a:pt x="56023" y="249796"/>
                </a:lnTo>
                <a:lnTo>
                  <a:pt x="58049" y="212527"/>
                </a:lnTo>
                <a:lnTo>
                  <a:pt x="84092" y="142927"/>
                </a:lnTo>
                <a:lnTo>
                  <a:pt x="135356" y="88504"/>
                </a:lnTo>
                <a:lnTo>
                  <a:pt x="203310" y="59077"/>
                </a:lnTo>
                <a:lnTo>
                  <a:pt x="240734" y="55212"/>
                </a:lnTo>
                <a:lnTo>
                  <a:pt x="392928" y="55212"/>
                </a:lnTo>
                <a:lnTo>
                  <a:pt x="383408" y="46602"/>
                </a:lnTo>
                <a:lnTo>
                  <a:pt x="339764" y="21261"/>
                </a:lnTo>
                <a:lnTo>
                  <a:pt x="291684" y="5452"/>
                </a:lnTo>
                <a:lnTo>
                  <a:pt x="240734" y="0"/>
                </a:lnTo>
                <a:close/>
              </a:path>
              <a:path w="840103" h="743585">
                <a:moveTo>
                  <a:pt x="807964" y="326897"/>
                </a:moveTo>
                <a:lnTo>
                  <a:pt x="761350" y="386978"/>
                </a:lnTo>
                <a:lnTo>
                  <a:pt x="740827" y="428281"/>
                </a:lnTo>
                <a:lnTo>
                  <a:pt x="715294" y="469434"/>
                </a:lnTo>
                <a:lnTo>
                  <a:pt x="685165" y="509783"/>
                </a:lnTo>
                <a:lnTo>
                  <a:pt x="650855" y="548670"/>
                </a:lnTo>
                <a:lnTo>
                  <a:pt x="612775" y="585441"/>
                </a:lnTo>
                <a:lnTo>
                  <a:pt x="566344" y="622400"/>
                </a:lnTo>
                <a:lnTo>
                  <a:pt x="515821" y="655005"/>
                </a:lnTo>
                <a:lnTo>
                  <a:pt x="466288" y="678243"/>
                </a:lnTo>
                <a:lnTo>
                  <a:pt x="422825" y="687102"/>
                </a:lnTo>
                <a:lnTo>
                  <a:pt x="569310" y="687102"/>
                </a:lnTo>
                <a:lnTo>
                  <a:pt x="649528" y="626633"/>
                </a:lnTo>
                <a:lnTo>
                  <a:pt x="691394" y="586213"/>
                </a:lnTo>
                <a:lnTo>
                  <a:pt x="729153" y="543408"/>
                </a:lnTo>
                <a:lnTo>
                  <a:pt x="762343" y="498899"/>
                </a:lnTo>
                <a:lnTo>
                  <a:pt x="790500" y="453366"/>
                </a:lnTo>
                <a:lnTo>
                  <a:pt x="813162" y="407492"/>
                </a:lnTo>
                <a:lnTo>
                  <a:pt x="829866" y="361957"/>
                </a:lnTo>
                <a:lnTo>
                  <a:pt x="830795" y="350947"/>
                </a:lnTo>
                <a:lnTo>
                  <a:pt x="827459" y="340931"/>
                </a:lnTo>
                <a:lnTo>
                  <a:pt x="820510" y="332891"/>
                </a:lnTo>
                <a:lnTo>
                  <a:pt x="810604" y="327804"/>
                </a:lnTo>
                <a:lnTo>
                  <a:pt x="807964" y="326897"/>
                </a:lnTo>
                <a:close/>
              </a:path>
              <a:path w="840103" h="743585">
                <a:moveTo>
                  <a:pt x="351463" y="333049"/>
                </a:moveTo>
                <a:lnTo>
                  <a:pt x="293256" y="333049"/>
                </a:lnTo>
                <a:lnTo>
                  <a:pt x="352786" y="510951"/>
                </a:lnTo>
                <a:lnTo>
                  <a:pt x="379060" y="530228"/>
                </a:lnTo>
                <a:lnTo>
                  <a:pt x="386202" y="529270"/>
                </a:lnTo>
                <a:lnTo>
                  <a:pt x="392936" y="526504"/>
                </a:lnTo>
                <a:lnTo>
                  <a:pt x="398859" y="522096"/>
                </a:lnTo>
                <a:lnTo>
                  <a:pt x="403563" y="516208"/>
                </a:lnTo>
                <a:lnTo>
                  <a:pt x="449941" y="433811"/>
                </a:lnTo>
                <a:lnTo>
                  <a:pt x="385166" y="433811"/>
                </a:lnTo>
                <a:lnTo>
                  <a:pt x="351463" y="333049"/>
                </a:lnTo>
                <a:close/>
              </a:path>
              <a:path w="840103" h="743585">
                <a:moveTo>
                  <a:pt x="615624" y="405771"/>
                </a:moveTo>
                <a:lnTo>
                  <a:pt x="465724" y="405771"/>
                </a:lnTo>
                <a:lnTo>
                  <a:pt x="485853" y="435586"/>
                </a:lnTo>
                <a:lnTo>
                  <a:pt x="490387" y="440831"/>
                </a:lnTo>
                <a:lnTo>
                  <a:pt x="495903" y="444676"/>
                </a:lnTo>
                <a:lnTo>
                  <a:pt x="502078" y="447044"/>
                </a:lnTo>
                <a:lnTo>
                  <a:pt x="508582" y="447851"/>
                </a:lnTo>
                <a:lnTo>
                  <a:pt x="591779" y="447851"/>
                </a:lnTo>
                <a:lnTo>
                  <a:pt x="602803" y="445688"/>
                </a:lnTo>
                <a:lnTo>
                  <a:pt x="611692" y="439747"/>
                </a:lnTo>
                <a:lnTo>
                  <a:pt x="617627" y="430848"/>
                </a:lnTo>
                <a:lnTo>
                  <a:pt x="619787" y="419811"/>
                </a:lnTo>
                <a:lnTo>
                  <a:pt x="617627" y="408775"/>
                </a:lnTo>
                <a:lnTo>
                  <a:pt x="615624" y="405771"/>
                </a:lnTo>
                <a:close/>
              </a:path>
              <a:path w="840103" h="743585">
                <a:moveTo>
                  <a:pt x="463084" y="325161"/>
                </a:moveTo>
                <a:lnTo>
                  <a:pt x="385166" y="433811"/>
                </a:lnTo>
                <a:lnTo>
                  <a:pt x="449941" y="433811"/>
                </a:lnTo>
                <a:lnTo>
                  <a:pt x="465724" y="405771"/>
                </a:lnTo>
                <a:lnTo>
                  <a:pt x="615624" y="405771"/>
                </a:lnTo>
                <a:lnTo>
                  <a:pt x="611692" y="399876"/>
                </a:lnTo>
                <a:lnTo>
                  <a:pt x="602803" y="393934"/>
                </a:lnTo>
                <a:lnTo>
                  <a:pt x="591779" y="391771"/>
                </a:lnTo>
                <a:lnTo>
                  <a:pt x="523473" y="391771"/>
                </a:lnTo>
                <a:lnTo>
                  <a:pt x="485853" y="337426"/>
                </a:lnTo>
                <a:lnTo>
                  <a:pt x="481298" y="332182"/>
                </a:lnTo>
                <a:lnTo>
                  <a:pt x="475769" y="328336"/>
                </a:lnTo>
                <a:lnTo>
                  <a:pt x="469589" y="325969"/>
                </a:lnTo>
                <a:lnTo>
                  <a:pt x="463084" y="325161"/>
                </a:lnTo>
                <a:close/>
              </a:path>
              <a:path w="840103" h="743585">
                <a:moveTo>
                  <a:pt x="293256" y="218246"/>
                </a:moveTo>
                <a:lnTo>
                  <a:pt x="213597" y="392639"/>
                </a:lnTo>
                <a:lnTo>
                  <a:pt x="96294" y="392639"/>
                </a:lnTo>
                <a:lnTo>
                  <a:pt x="91039" y="394374"/>
                </a:lnTo>
                <a:lnTo>
                  <a:pt x="272462" y="394374"/>
                </a:lnTo>
                <a:lnTo>
                  <a:pt x="293256" y="333049"/>
                </a:lnTo>
                <a:lnTo>
                  <a:pt x="351463" y="333049"/>
                </a:lnTo>
                <a:lnTo>
                  <a:pt x="319515" y="237531"/>
                </a:lnTo>
                <a:lnTo>
                  <a:pt x="315658" y="229710"/>
                </a:lnTo>
                <a:lnTo>
                  <a:pt x="309649" y="223605"/>
                </a:lnTo>
                <a:lnTo>
                  <a:pt x="302036" y="219657"/>
                </a:lnTo>
                <a:lnTo>
                  <a:pt x="293256" y="218246"/>
                </a:lnTo>
                <a:close/>
              </a:path>
              <a:path w="840103" h="743585">
                <a:moveTo>
                  <a:pt x="757240" y="59590"/>
                </a:moveTo>
                <a:lnTo>
                  <a:pt x="603124" y="59590"/>
                </a:lnTo>
                <a:lnTo>
                  <a:pt x="634876" y="62343"/>
                </a:lnTo>
                <a:lnTo>
                  <a:pt x="665398" y="70440"/>
                </a:lnTo>
                <a:lnTo>
                  <a:pt x="720434" y="101669"/>
                </a:lnTo>
                <a:lnTo>
                  <a:pt x="762023" y="149443"/>
                </a:lnTo>
                <a:lnTo>
                  <a:pt x="785235" y="207717"/>
                </a:lnTo>
                <a:lnTo>
                  <a:pt x="788722" y="216683"/>
                </a:lnTo>
                <a:lnTo>
                  <a:pt x="794864" y="223615"/>
                </a:lnTo>
                <a:lnTo>
                  <a:pt x="802950" y="228065"/>
                </a:lnTo>
                <a:lnTo>
                  <a:pt x="812376" y="229644"/>
                </a:lnTo>
                <a:lnTo>
                  <a:pt x="815843" y="229644"/>
                </a:lnTo>
                <a:lnTo>
                  <a:pt x="817615" y="228737"/>
                </a:lnTo>
                <a:lnTo>
                  <a:pt x="827684" y="224287"/>
                </a:lnTo>
                <a:lnTo>
                  <a:pt x="835120" y="216802"/>
                </a:lnTo>
                <a:lnTo>
                  <a:pt x="839269" y="207180"/>
                </a:lnTo>
                <a:lnTo>
                  <a:pt x="839478" y="196319"/>
                </a:lnTo>
                <a:lnTo>
                  <a:pt x="827596" y="156688"/>
                </a:lnTo>
                <a:lnTo>
                  <a:pt x="809299" y="119855"/>
                </a:lnTo>
                <a:lnTo>
                  <a:pt x="785085" y="86638"/>
                </a:lnTo>
                <a:lnTo>
                  <a:pt x="757240" y="59590"/>
                </a:lnTo>
                <a:close/>
              </a:path>
              <a:path w="840103" h="743585">
                <a:moveTo>
                  <a:pt x="392928" y="55212"/>
                </a:moveTo>
                <a:lnTo>
                  <a:pt x="240734" y="55212"/>
                </a:lnTo>
                <a:lnTo>
                  <a:pt x="288508" y="61309"/>
                </a:lnTo>
                <a:lnTo>
                  <a:pt x="332099" y="78993"/>
                </a:lnTo>
                <a:lnTo>
                  <a:pt x="369620" y="107354"/>
                </a:lnTo>
                <a:lnTo>
                  <a:pt x="399190" y="145484"/>
                </a:lnTo>
                <a:lnTo>
                  <a:pt x="403736" y="150870"/>
                </a:lnTo>
                <a:lnTo>
                  <a:pt x="409353" y="155028"/>
                </a:lnTo>
                <a:lnTo>
                  <a:pt x="415797" y="157707"/>
                </a:lnTo>
                <a:lnTo>
                  <a:pt x="422825" y="158656"/>
                </a:lnTo>
                <a:lnTo>
                  <a:pt x="429831" y="157707"/>
                </a:lnTo>
                <a:lnTo>
                  <a:pt x="436268" y="155028"/>
                </a:lnTo>
                <a:lnTo>
                  <a:pt x="441892" y="150870"/>
                </a:lnTo>
                <a:lnTo>
                  <a:pt x="446461" y="145484"/>
                </a:lnTo>
                <a:lnTo>
                  <a:pt x="460066" y="126641"/>
                </a:lnTo>
                <a:lnTo>
                  <a:pt x="475891" y="109675"/>
                </a:lnTo>
                <a:lnTo>
                  <a:pt x="493851" y="94839"/>
                </a:lnTo>
                <a:lnTo>
                  <a:pt x="511010" y="84159"/>
                </a:lnTo>
                <a:lnTo>
                  <a:pt x="423692" y="84159"/>
                </a:lnTo>
                <a:lnTo>
                  <a:pt x="421052" y="80649"/>
                </a:lnTo>
                <a:lnTo>
                  <a:pt x="392928" y="55212"/>
                </a:lnTo>
                <a:close/>
              </a:path>
              <a:path w="840103" h="743585">
                <a:moveTo>
                  <a:pt x="603124" y="3510"/>
                </a:moveTo>
                <a:lnTo>
                  <a:pt x="552976" y="8658"/>
                </a:lnTo>
                <a:lnTo>
                  <a:pt x="506081" y="23667"/>
                </a:lnTo>
                <a:lnTo>
                  <a:pt x="463292" y="47882"/>
                </a:lnTo>
                <a:lnTo>
                  <a:pt x="426331" y="80649"/>
                </a:lnTo>
                <a:lnTo>
                  <a:pt x="423692" y="84159"/>
                </a:lnTo>
                <a:lnTo>
                  <a:pt x="511010" y="84159"/>
                </a:lnTo>
                <a:lnTo>
                  <a:pt x="513861" y="82384"/>
                </a:lnTo>
                <a:lnTo>
                  <a:pt x="534827" y="72550"/>
                </a:lnTo>
                <a:lnTo>
                  <a:pt x="556853" y="65412"/>
                </a:lnTo>
                <a:lnTo>
                  <a:pt x="579698" y="61060"/>
                </a:lnTo>
                <a:lnTo>
                  <a:pt x="603124" y="59590"/>
                </a:lnTo>
                <a:lnTo>
                  <a:pt x="757240" y="59590"/>
                </a:lnTo>
                <a:lnTo>
                  <a:pt x="755454" y="57854"/>
                </a:lnTo>
                <a:lnTo>
                  <a:pt x="721310" y="34572"/>
                </a:lnTo>
                <a:lnTo>
                  <a:pt x="683883" y="17535"/>
                </a:lnTo>
                <a:lnTo>
                  <a:pt x="644159" y="7071"/>
                </a:lnTo>
                <a:lnTo>
                  <a:pt x="603124" y="351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txBox="1"/>
          <p:nvPr/>
        </p:nvSpPr>
        <p:spPr>
          <a:xfrm>
            <a:off x="9217279" y="3971925"/>
            <a:ext cx="2331720" cy="167195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marR="5080" indent="-172720">
              <a:lnSpc>
                <a:spcPct val="150000"/>
              </a:lnSpc>
              <a:spcBef>
                <a:spcPts val="100"/>
              </a:spcBef>
              <a:buFont typeface="Arial"/>
              <a:buChar char="•"/>
              <a:tabLst>
                <a:tab pos="185420"/>
              </a:tabLst>
            </a:pPr>
            <a:r>
              <a:rPr sz="1200">
                <a:solidFill>
                  <a:srgbClr val="585858"/>
                </a:solidFill>
                <a:latin typeface="微软雅黑"/>
                <a:cs typeface="微软雅黑"/>
              </a:rPr>
              <a:t>脊柱疾病导致的生理功能阻碍， 可能会使儿童在日常生活中出 现</a:t>
            </a:r>
            <a:r>
              <a:rPr sz="1200">
                <a:solidFill>
                  <a:srgbClr val="1EC7F3"/>
                </a:solidFill>
                <a:latin typeface="微软雅黑"/>
                <a:cs typeface="微软雅黑"/>
              </a:rPr>
              <a:t>自卑、恐慌、羞愧甚至自闭 </a:t>
            </a:r>
            <a:r>
              <a:rPr sz="1200">
                <a:solidFill>
                  <a:srgbClr val="585858"/>
                </a:solidFill>
                <a:latin typeface="微软雅黑"/>
                <a:cs typeface="微软雅黑"/>
              </a:rPr>
              <a:t>等一系列不良生理情绪，严重 者会对其未来的学习、生活和 工作产生一定的困扰。</a:t>
            </a:r>
            <a:endParaRPr sz="1200">
              <a:latin typeface="微软雅黑"/>
              <a:cs typeface="微软雅黑"/>
            </a:endParaRPr>
          </a:p>
        </p:txBody>
      </p:sp>
      <p:sp>
        <p:nvSpPr>
          <p:cNvPr id="32" name="object 32"/>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42</a:t>
            </a:r>
          </a:p>
        </p:txBody>
      </p:sp>
      <p:sp>
        <p:nvSpPr>
          <p:cNvPr id="34" name="object 34"/>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31" name="object 31"/>
          <p:cNvSpPr txBox="1"/>
          <p:nvPr/>
        </p:nvSpPr>
        <p:spPr>
          <a:xfrm>
            <a:off x="526795" y="1061720"/>
            <a:ext cx="10083800" cy="87884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不仅会导致形体姿态异常、还可能伤害心肺及神经系统，严重损害身心健康</a:t>
            </a:r>
            <a:endParaRPr sz="2400">
              <a:latin typeface="微软雅黑"/>
              <a:cs typeface="微软雅黑"/>
            </a:endParaRPr>
          </a:p>
          <a:p>
            <a:pPr marL="1060450" algn="ctr">
              <a:lnSpc>
                <a:spcPct val="100000"/>
              </a:lnSpc>
              <a:spcBef>
                <a:spcPts val="2155"/>
              </a:spcBef>
            </a:pPr>
            <a:r>
              <a:rPr sz="1400" b="1">
                <a:solidFill>
                  <a:srgbClr val="404040"/>
                </a:solidFill>
                <a:latin typeface="微软雅黑"/>
                <a:cs typeface="微软雅黑"/>
              </a:rPr>
              <a:t>脊柱亚健康的不良影响</a:t>
            </a:r>
            <a:endParaRPr sz="1400">
              <a:latin typeface="微软雅黑"/>
              <a:cs typeface="微软雅黑"/>
            </a:endParaRPr>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18873" y="6556057"/>
            <a:ext cx="158750" cy="177800"/>
          </a:xfrm>
          <a:prstGeom prst="rect">
            <a:avLst/>
          </a:prstGeom>
        </p:spPr>
        <p:txBody>
          <a:bodyPr vert="horz" wrap="square" lIns="0" tIns="88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70"/>
              </a:spcBef>
            </a:pPr>
            <a:r>
              <a:rPr sz="1050">
                <a:solidFill>
                  <a:srgbClr val="A6A6A6"/>
                </a:solidFill>
                <a:latin typeface="微软雅黑"/>
                <a:cs typeface="微软雅黑"/>
              </a:rPr>
              <a:t>43</a:t>
            </a:r>
            <a:endParaRPr sz="1050">
              <a:latin typeface="微软雅黑"/>
              <a:cs typeface="微软雅黑"/>
            </a:endParaRPr>
          </a:p>
        </p:txBody>
      </p:sp>
      <p:sp>
        <p:nvSpPr>
          <p:cNvPr id="13" name="object 13"/>
          <p:cNvSpPr/>
          <p:nvPr/>
        </p:nvSpPr>
        <p:spPr>
          <a:xfrm>
            <a:off x="0" y="0"/>
            <a:ext cx="13716000" cy="7721600"/>
          </a:xfrm>
          <a:custGeom>
            <a:rect l="l" t="t" r="r" b="b"/>
            <a:pathLst>
              <a:path w="12192000" h="6852284">
                <a:moveTo>
                  <a:pt x="0" y="6851903"/>
                </a:moveTo>
                <a:lnTo>
                  <a:pt x="12192000" y="6851903"/>
                </a:lnTo>
                <a:lnTo>
                  <a:pt x="12192000" y="0"/>
                </a:lnTo>
                <a:lnTo>
                  <a:pt x="0" y="0"/>
                </a:lnTo>
                <a:lnTo>
                  <a:pt x="0" y="6851903"/>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5748528" y="1999488"/>
            <a:ext cx="672465" cy="647700"/>
          </a:xfrm>
          <a:custGeom>
            <a:rect l="l" t="t" r="r" b="b"/>
            <a:pathLst>
              <a:path w="672464" h="647700">
                <a:moveTo>
                  <a:pt x="0" y="647700"/>
                </a:moveTo>
                <a:lnTo>
                  <a:pt x="672084" y="647700"/>
                </a:lnTo>
                <a:lnTo>
                  <a:pt x="672084" y="0"/>
                </a:lnTo>
                <a:lnTo>
                  <a:pt x="0" y="0"/>
                </a:lnTo>
                <a:lnTo>
                  <a:pt x="0" y="64770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6211823" y="2520695"/>
            <a:ext cx="208915" cy="239395"/>
          </a:xfrm>
          <a:custGeom>
            <a:rect l="l" t="t" r="r" b="b"/>
            <a:pathLst>
              <a:path w="208914" h="239394">
                <a:moveTo>
                  <a:pt x="208787" y="0"/>
                </a:moveTo>
                <a:lnTo>
                  <a:pt x="0" y="119633"/>
                </a:lnTo>
                <a:lnTo>
                  <a:pt x="208787" y="239267"/>
                </a:lnTo>
                <a:lnTo>
                  <a:pt x="208787"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3780790" y="2030984"/>
            <a:ext cx="4627245" cy="171958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175" algn="ctr">
              <a:lnSpc>
                <a:spcPct val="100000"/>
              </a:lnSpc>
              <a:spcBef>
                <a:spcPts val="100"/>
              </a:spcBef>
            </a:pPr>
            <a:r>
              <a:rPr sz="3600" b="1" spc="-5">
                <a:solidFill>
                  <a:srgbClr val="64AE45"/>
                </a:solidFill>
                <a:latin typeface="Arial"/>
                <a:cs typeface="Arial"/>
              </a:rPr>
              <a:t>03</a:t>
            </a:r>
            <a:endParaRPr sz="3600">
              <a:latin typeface="Arial"/>
              <a:cs typeface="Arial"/>
            </a:endParaRPr>
          </a:p>
          <a:p>
            <a:pPr>
              <a:lnSpc>
                <a:spcPct val="100000"/>
              </a:lnSpc>
              <a:spcBef>
                <a:spcPts val="35"/>
              </a:spcBef>
            </a:pPr>
            <a:endParaRPr sz="4050">
              <a:latin typeface="Arial"/>
              <a:cs typeface="Arial"/>
            </a:endParaRPr>
          </a:p>
          <a:p>
            <a:pPr algn="ctr">
              <a:lnSpc>
                <a:spcPct val="100000"/>
              </a:lnSpc>
              <a:spcBef>
                <a:spcPts val="5"/>
              </a:spcBef>
              <a:tabLst>
                <a:tab pos="828040"/>
                <a:tab pos="1656714"/>
                <a:tab pos="2484755"/>
                <a:tab pos="3313429"/>
                <a:tab pos="4143375"/>
              </a:tabLst>
            </a:pPr>
            <a:r>
              <a:rPr sz="3600" b="1">
                <a:solidFill>
                  <a:srgbClr val="FFFFFF"/>
                </a:solidFill>
                <a:latin typeface="微软雅黑"/>
                <a:cs typeface="微软雅黑"/>
              </a:rPr>
              <a:t>儿	童	心	理	健	康</a:t>
            </a:r>
            <a:endParaRPr sz="3600">
              <a:latin typeface="微软雅黑"/>
              <a:cs typeface="微软雅黑"/>
            </a:endParaRPr>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06173" y="6551168"/>
            <a:ext cx="184150" cy="18732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050">
                <a:solidFill>
                  <a:srgbClr val="A6A6A6"/>
                </a:solidFill>
                <a:latin typeface="微软雅黑"/>
                <a:cs typeface="微软雅黑"/>
              </a:rPr>
              <a:t>44</a:t>
            </a:r>
            <a:endParaRPr sz="1050">
              <a:latin typeface="微软雅黑"/>
              <a:cs typeface="微软雅黑"/>
            </a:endParaRPr>
          </a:p>
        </p:txBody>
      </p:sp>
      <p:sp>
        <p:nvSpPr>
          <p:cNvPr id="14" name="object 14"/>
          <p:cNvSpPr/>
          <p:nvPr/>
        </p:nvSpPr>
        <p:spPr>
          <a:xfrm>
            <a:off x="539495"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6335267" y="6591300"/>
            <a:ext cx="5289550" cy="0"/>
          </a:xfrm>
          <a:custGeom>
            <a:rect l="l" t="t" r="r" b="b"/>
            <a:pathLst>
              <a:path w="5289550">
                <a:moveTo>
                  <a:pt x="0" y="0"/>
                </a:moveTo>
                <a:lnTo>
                  <a:pt x="528942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txBox="1">
            <a:spLocks noGrp="1"/>
          </p:cNvSpPr>
          <p:nvPr>
            <p:ph type="title"/>
          </p:nvPr>
        </p:nvSpPr>
        <p:spPr>
          <a:xfrm>
            <a:off x="526795" y="482041"/>
            <a:ext cx="4094479" cy="514350"/>
          </a:xfrm>
          <a:prstGeom prst="rect">
            <a:avLst/>
          </a:prstGeom>
        </p:spPr>
        <p:txBody>
          <a:bodyPr vert="horz" wrap="square" lIns="0" tIns="13335" rIns="0" bIns="0" rtlCol="0">
            <a:spAutoFit/>
          </a:bodyPr>
          <a:lstStyle/>
          <a:p>
            <a:pPr marL="12700">
              <a:lnSpc>
                <a:spcPct val="100000"/>
              </a:lnSpc>
              <a:spcBef>
                <a:spcPts val="105"/>
              </a:spcBef>
            </a:pPr>
            <a:r>
              <a:rPr/>
              <a:t>中国儿童心理健康现状</a:t>
            </a:r>
          </a:p>
        </p:txBody>
      </p:sp>
      <p:sp>
        <p:nvSpPr>
          <p:cNvPr id="17" name="object 17"/>
          <p:cNvSpPr/>
          <p:nvPr/>
        </p:nvSpPr>
        <p:spPr>
          <a:xfrm>
            <a:off x="9124188" y="3726179"/>
            <a:ext cx="1051560" cy="220979"/>
          </a:xfrm>
          <a:custGeom>
            <a:rect l="l" t="t" r="r" b="b"/>
            <a:pathLst>
              <a:path w="1051559" h="220977">
                <a:moveTo>
                  <a:pt x="1051559" y="0"/>
                </a:moveTo>
                <a:lnTo>
                  <a:pt x="0" y="0"/>
                </a:lnTo>
                <a:lnTo>
                  <a:pt x="0" y="220980"/>
                </a:lnTo>
                <a:lnTo>
                  <a:pt x="1051559" y="220980"/>
                </a:lnTo>
                <a:lnTo>
                  <a:pt x="105155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9124188" y="4523232"/>
            <a:ext cx="866140" cy="220979"/>
          </a:xfrm>
          <a:custGeom>
            <a:rect l="l" t="t" r="r" b="b"/>
            <a:pathLst>
              <a:path w="866140" h="220977">
                <a:moveTo>
                  <a:pt x="865631" y="0"/>
                </a:moveTo>
                <a:lnTo>
                  <a:pt x="0" y="0"/>
                </a:lnTo>
                <a:lnTo>
                  <a:pt x="0" y="220980"/>
                </a:lnTo>
                <a:lnTo>
                  <a:pt x="865631" y="220980"/>
                </a:lnTo>
                <a:lnTo>
                  <a:pt x="86563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9124188" y="5320284"/>
            <a:ext cx="520065" cy="222885"/>
          </a:xfrm>
          <a:custGeom>
            <a:rect l="l" t="t" r="r" b="b"/>
            <a:pathLst>
              <a:path w="520065" h="222885">
                <a:moveTo>
                  <a:pt x="519683" y="0"/>
                </a:moveTo>
                <a:lnTo>
                  <a:pt x="0" y="0"/>
                </a:lnTo>
                <a:lnTo>
                  <a:pt x="0" y="222503"/>
                </a:lnTo>
                <a:lnTo>
                  <a:pt x="519683" y="222503"/>
                </a:lnTo>
                <a:lnTo>
                  <a:pt x="519683"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9124188" y="3947159"/>
            <a:ext cx="1051560" cy="220979"/>
          </a:xfrm>
          <a:custGeom>
            <a:rect l="l" t="t" r="r" b="b"/>
            <a:pathLst>
              <a:path w="1051559" h="220977">
                <a:moveTo>
                  <a:pt x="1051559" y="0"/>
                </a:moveTo>
                <a:lnTo>
                  <a:pt x="0" y="0"/>
                </a:lnTo>
                <a:lnTo>
                  <a:pt x="0" y="220979"/>
                </a:lnTo>
                <a:lnTo>
                  <a:pt x="1051559" y="220979"/>
                </a:lnTo>
                <a:lnTo>
                  <a:pt x="1051559"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9124188" y="4744211"/>
            <a:ext cx="792480" cy="222885"/>
          </a:xfrm>
          <a:custGeom>
            <a:rect l="l" t="t" r="r" b="b"/>
            <a:pathLst>
              <a:path w="792479" h="222885">
                <a:moveTo>
                  <a:pt x="792479" y="0"/>
                </a:moveTo>
                <a:lnTo>
                  <a:pt x="0" y="0"/>
                </a:lnTo>
                <a:lnTo>
                  <a:pt x="0" y="222504"/>
                </a:lnTo>
                <a:lnTo>
                  <a:pt x="792479" y="222504"/>
                </a:lnTo>
                <a:lnTo>
                  <a:pt x="792479"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9124188" y="5542788"/>
            <a:ext cx="662940" cy="220979"/>
          </a:xfrm>
          <a:custGeom>
            <a:rect l="l" t="t" r="r" b="b"/>
            <a:pathLst>
              <a:path w="662940" h="220977">
                <a:moveTo>
                  <a:pt x="662939" y="0"/>
                </a:moveTo>
                <a:lnTo>
                  <a:pt x="0" y="0"/>
                </a:lnTo>
                <a:lnTo>
                  <a:pt x="0" y="220980"/>
                </a:lnTo>
                <a:lnTo>
                  <a:pt x="662939" y="220980"/>
                </a:lnTo>
                <a:lnTo>
                  <a:pt x="662939"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9124188" y="4168140"/>
            <a:ext cx="1844039" cy="222885"/>
          </a:xfrm>
          <a:custGeom>
            <a:rect l="l" t="t" r="r" b="b"/>
            <a:pathLst>
              <a:path w="1844039" h="222885">
                <a:moveTo>
                  <a:pt x="1844039" y="0"/>
                </a:moveTo>
                <a:lnTo>
                  <a:pt x="0" y="0"/>
                </a:lnTo>
                <a:lnTo>
                  <a:pt x="0" y="222504"/>
                </a:lnTo>
                <a:lnTo>
                  <a:pt x="1844039" y="222504"/>
                </a:lnTo>
                <a:lnTo>
                  <a:pt x="1844039"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9124188" y="4966715"/>
            <a:ext cx="1297305" cy="220979"/>
          </a:xfrm>
          <a:custGeom>
            <a:rect l="l" t="t" r="r" b="b"/>
            <a:pathLst>
              <a:path w="1297304" h="220977">
                <a:moveTo>
                  <a:pt x="1296923" y="0"/>
                </a:moveTo>
                <a:lnTo>
                  <a:pt x="0" y="0"/>
                </a:lnTo>
                <a:lnTo>
                  <a:pt x="0" y="220979"/>
                </a:lnTo>
                <a:lnTo>
                  <a:pt x="1296923" y="220979"/>
                </a:lnTo>
                <a:lnTo>
                  <a:pt x="1296923"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9124188" y="5763767"/>
            <a:ext cx="995680" cy="220979"/>
          </a:xfrm>
          <a:custGeom>
            <a:rect l="l" t="t" r="r" b="b"/>
            <a:pathLst>
              <a:path w="995678" h="220977">
                <a:moveTo>
                  <a:pt x="995171" y="0"/>
                </a:moveTo>
                <a:lnTo>
                  <a:pt x="0" y="0"/>
                </a:lnTo>
                <a:lnTo>
                  <a:pt x="0" y="220979"/>
                </a:lnTo>
                <a:lnTo>
                  <a:pt x="995171" y="220979"/>
                </a:lnTo>
                <a:lnTo>
                  <a:pt x="99517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flipH="1">
            <a:off x="9124188" y="3659123"/>
            <a:ext cx="0" cy="2392680"/>
          </a:xfrm>
          <a:custGeom>
            <a:rect l="l" t="t" r="r" b="b"/>
            <a:pathLst>
              <a:path h="2392679">
                <a:moveTo>
                  <a:pt x="0" y="0"/>
                </a:moveTo>
                <a:lnTo>
                  <a:pt x="0" y="2392680"/>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txBox="1"/>
          <p:nvPr/>
        </p:nvSpPr>
        <p:spPr>
          <a:xfrm>
            <a:off x="10053319" y="454710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15.0%</a:t>
            </a:r>
            <a:endParaRPr sz="1000">
              <a:latin typeface="微软雅黑"/>
              <a:cs typeface="微软雅黑"/>
            </a:endParaRPr>
          </a:p>
        </p:txBody>
      </p:sp>
      <p:sp>
        <p:nvSpPr>
          <p:cNvPr id="28" name="object 28"/>
          <p:cNvSpPr txBox="1"/>
          <p:nvPr/>
        </p:nvSpPr>
        <p:spPr>
          <a:xfrm>
            <a:off x="9708260" y="5344490"/>
            <a:ext cx="31877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9.0%</a:t>
            </a:r>
            <a:endParaRPr sz="1000">
              <a:latin typeface="微软雅黑"/>
              <a:cs typeface="微软雅黑"/>
            </a:endParaRPr>
          </a:p>
        </p:txBody>
      </p:sp>
      <p:sp>
        <p:nvSpPr>
          <p:cNvPr id="29" name="object 29"/>
          <p:cNvSpPr txBox="1"/>
          <p:nvPr/>
        </p:nvSpPr>
        <p:spPr>
          <a:xfrm>
            <a:off x="10240771" y="3679596"/>
            <a:ext cx="392430" cy="468630"/>
          </a:xfrm>
          <a:prstGeom prst="rect">
            <a:avLst/>
          </a:prstGeom>
        </p:spPr>
        <p:txBody>
          <a:bodyPr vert="horz" wrap="square" lIns="0" tIns="8191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645"/>
              </a:spcBef>
            </a:pPr>
            <a:r>
              <a:rPr sz="1000" spc="-5">
                <a:solidFill>
                  <a:srgbClr val="585858"/>
                </a:solidFill>
                <a:latin typeface="微软雅黑"/>
                <a:cs typeface="微软雅黑"/>
              </a:rPr>
              <a:t>18.3%</a:t>
            </a:r>
            <a:endParaRPr sz="1000">
              <a:latin typeface="微软雅黑"/>
              <a:cs typeface="微软雅黑"/>
            </a:endParaRPr>
          </a:p>
          <a:p>
            <a:pPr marL="12700">
              <a:lnSpc>
                <a:spcPct val="100000"/>
              </a:lnSpc>
              <a:spcBef>
                <a:spcPts val="545"/>
              </a:spcBef>
            </a:pPr>
            <a:r>
              <a:rPr sz="1000" spc="-5">
                <a:solidFill>
                  <a:srgbClr val="585858"/>
                </a:solidFill>
                <a:latin typeface="微软雅黑"/>
                <a:cs typeface="微软雅黑"/>
              </a:rPr>
              <a:t>18.3%</a:t>
            </a:r>
            <a:endParaRPr sz="1000">
              <a:latin typeface="微软雅黑"/>
              <a:cs typeface="微软雅黑"/>
            </a:endParaRPr>
          </a:p>
        </p:txBody>
      </p:sp>
      <p:sp>
        <p:nvSpPr>
          <p:cNvPr id="30" name="object 30"/>
          <p:cNvSpPr txBox="1"/>
          <p:nvPr/>
        </p:nvSpPr>
        <p:spPr>
          <a:xfrm>
            <a:off x="9981438" y="4768722"/>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13.8%</a:t>
            </a:r>
            <a:endParaRPr sz="1000">
              <a:latin typeface="微软雅黑"/>
              <a:cs typeface="微软雅黑"/>
            </a:endParaRPr>
          </a:p>
        </p:txBody>
      </p:sp>
      <p:sp>
        <p:nvSpPr>
          <p:cNvPr id="31" name="object 31"/>
          <p:cNvSpPr txBox="1"/>
          <p:nvPr/>
        </p:nvSpPr>
        <p:spPr>
          <a:xfrm>
            <a:off x="9851517" y="5566054"/>
            <a:ext cx="39370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11.5%</a:t>
            </a:r>
            <a:endParaRPr sz="1000">
              <a:latin typeface="微软雅黑"/>
              <a:cs typeface="微软雅黑"/>
            </a:endParaRPr>
          </a:p>
        </p:txBody>
      </p:sp>
      <p:sp>
        <p:nvSpPr>
          <p:cNvPr id="32" name="object 32"/>
          <p:cNvSpPr txBox="1"/>
          <p:nvPr/>
        </p:nvSpPr>
        <p:spPr>
          <a:xfrm>
            <a:off x="11032997" y="4192651"/>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32.0%</a:t>
            </a:r>
            <a:endParaRPr sz="1000">
              <a:latin typeface="微软雅黑"/>
              <a:cs typeface="微软雅黑"/>
            </a:endParaRPr>
          </a:p>
        </p:txBody>
      </p:sp>
      <p:sp>
        <p:nvSpPr>
          <p:cNvPr id="33" name="object 33"/>
          <p:cNvSpPr txBox="1"/>
          <p:nvPr/>
        </p:nvSpPr>
        <p:spPr>
          <a:xfrm>
            <a:off x="10485501" y="499033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22.5%</a:t>
            </a:r>
            <a:endParaRPr sz="1000">
              <a:latin typeface="微软雅黑"/>
              <a:cs typeface="微软雅黑"/>
            </a:endParaRPr>
          </a:p>
        </p:txBody>
      </p:sp>
      <p:sp>
        <p:nvSpPr>
          <p:cNvPr id="34" name="object 34"/>
          <p:cNvSpPr txBox="1"/>
          <p:nvPr/>
        </p:nvSpPr>
        <p:spPr>
          <a:xfrm>
            <a:off x="10183114" y="578764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1</a:t>
            </a:r>
            <a:r>
              <a:rPr sz="1000" spc="-5">
                <a:solidFill>
                  <a:srgbClr val="585858"/>
                </a:solidFill>
                <a:latin typeface="微软雅黑"/>
                <a:cs typeface="微软雅黑"/>
              </a:rPr>
              <a:t>7.3%</a:t>
            </a:r>
            <a:endParaRPr sz="1000">
              <a:latin typeface="微软雅黑"/>
              <a:cs typeface="微软雅黑"/>
            </a:endParaRPr>
          </a:p>
        </p:txBody>
      </p:sp>
      <p:sp>
        <p:nvSpPr>
          <p:cNvPr id="35" name="object 35"/>
          <p:cNvSpPr txBox="1"/>
          <p:nvPr/>
        </p:nvSpPr>
        <p:spPr>
          <a:xfrm>
            <a:off x="7161021" y="3963746"/>
            <a:ext cx="185483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孩子有容易疲</a:t>
            </a:r>
            <a:r>
              <a:rPr sz="1000" spc="-20">
                <a:solidFill>
                  <a:srgbClr val="585858"/>
                </a:solidFill>
                <a:latin typeface="微软雅黑"/>
                <a:cs typeface="微软雅黑"/>
              </a:rPr>
              <a:t>劳</a:t>
            </a:r>
            <a:r>
              <a:rPr sz="1000" spc="-5">
                <a:solidFill>
                  <a:srgbClr val="585858"/>
                </a:solidFill>
                <a:latin typeface="Verdana"/>
                <a:cs typeface="Verdana"/>
              </a:rPr>
              <a:t>/</a:t>
            </a:r>
            <a:r>
              <a:rPr sz="1000" spc="-10">
                <a:solidFill>
                  <a:srgbClr val="585858"/>
                </a:solidFill>
                <a:latin typeface="微软雅黑"/>
                <a:cs typeface="微软雅黑"/>
              </a:rPr>
              <a:t>经常困倦的情况</a:t>
            </a:r>
            <a:endParaRPr sz="1000">
              <a:latin typeface="微软雅黑"/>
              <a:cs typeface="微软雅黑"/>
            </a:endParaRPr>
          </a:p>
        </p:txBody>
      </p:sp>
      <p:sp>
        <p:nvSpPr>
          <p:cNvPr id="36" name="object 36"/>
          <p:cNvSpPr txBox="1"/>
          <p:nvPr/>
        </p:nvSpPr>
        <p:spPr>
          <a:xfrm>
            <a:off x="6849871" y="4761991"/>
            <a:ext cx="216535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孩子有抵制睡觉</a:t>
            </a:r>
            <a:r>
              <a:rPr sz="1000" spc="-5">
                <a:solidFill>
                  <a:srgbClr val="585858"/>
                </a:solidFill>
                <a:latin typeface="Verdana"/>
                <a:cs typeface="Verdana"/>
              </a:rPr>
              <a:t>/</a:t>
            </a:r>
            <a:r>
              <a:rPr sz="1000" spc="-5">
                <a:solidFill>
                  <a:srgbClr val="585858"/>
                </a:solidFill>
                <a:latin typeface="微软雅黑"/>
                <a:cs typeface="微软雅黑"/>
              </a:rPr>
              <a:t>失</a:t>
            </a:r>
            <a:r>
              <a:rPr sz="1000" spc="-10">
                <a:solidFill>
                  <a:srgbClr val="585858"/>
                </a:solidFill>
                <a:latin typeface="微软雅黑"/>
                <a:cs typeface="微软雅黑"/>
              </a:rPr>
              <a:t>眠</a:t>
            </a:r>
            <a:r>
              <a:rPr sz="1000" spc="-5">
                <a:solidFill>
                  <a:srgbClr val="585858"/>
                </a:solidFill>
                <a:latin typeface="Verdana"/>
                <a:cs typeface="Verdana"/>
              </a:rPr>
              <a:t>/</a:t>
            </a:r>
            <a:r>
              <a:rPr sz="1000" spc="-5">
                <a:solidFill>
                  <a:srgbClr val="585858"/>
                </a:solidFill>
                <a:latin typeface="微软雅黑"/>
                <a:cs typeface="微软雅黑"/>
              </a:rPr>
              <a:t>经常夜醒的情况</a:t>
            </a:r>
            <a:endParaRPr sz="1000">
              <a:latin typeface="微软雅黑"/>
              <a:cs typeface="微软雅黑"/>
            </a:endParaRPr>
          </a:p>
        </p:txBody>
      </p:sp>
      <p:sp>
        <p:nvSpPr>
          <p:cNvPr id="37" name="object 37"/>
          <p:cNvSpPr txBox="1"/>
          <p:nvPr/>
        </p:nvSpPr>
        <p:spPr>
          <a:xfrm>
            <a:off x="6975729" y="5559653"/>
            <a:ext cx="203898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孩子情绪不稳</a:t>
            </a:r>
            <a:r>
              <a:rPr sz="1000" spc="-20">
                <a:solidFill>
                  <a:srgbClr val="585858"/>
                </a:solidFill>
                <a:latin typeface="微软雅黑"/>
                <a:cs typeface="微软雅黑"/>
              </a:rPr>
              <a:t>定</a:t>
            </a:r>
            <a:r>
              <a:rPr sz="1000" spc="-5">
                <a:solidFill>
                  <a:srgbClr val="585858"/>
                </a:solidFill>
                <a:latin typeface="Verdana"/>
                <a:cs typeface="Verdana"/>
              </a:rPr>
              <a:t>/</a:t>
            </a:r>
            <a:r>
              <a:rPr sz="1000" spc="-5">
                <a:solidFill>
                  <a:srgbClr val="585858"/>
                </a:solidFill>
                <a:latin typeface="微软雅黑"/>
                <a:cs typeface="微软雅黑"/>
              </a:rPr>
              <a:t>有自闭</a:t>
            </a:r>
            <a:r>
              <a:rPr sz="1000" spc="-5">
                <a:solidFill>
                  <a:srgbClr val="585858"/>
                </a:solidFill>
                <a:latin typeface="Verdana"/>
                <a:cs typeface="Verdana"/>
              </a:rPr>
              <a:t>/</a:t>
            </a:r>
            <a:r>
              <a:rPr sz="1000" spc="-5">
                <a:solidFill>
                  <a:srgbClr val="585858"/>
                </a:solidFill>
                <a:latin typeface="微软雅黑"/>
                <a:cs typeface="微软雅黑"/>
              </a:rPr>
              <a:t>抑郁等倾向</a:t>
            </a:r>
            <a:endParaRPr sz="1000">
              <a:latin typeface="微软雅黑"/>
              <a:cs typeface="微软雅黑"/>
            </a:endParaRPr>
          </a:p>
        </p:txBody>
      </p:sp>
      <p:sp>
        <p:nvSpPr>
          <p:cNvPr id="38" name="object 38"/>
          <p:cNvSpPr/>
          <p:nvPr/>
        </p:nvSpPr>
        <p:spPr>
          <a:xfrm>
            <a:off x="7086600" y="6184391"/>
            <a:ext cx="76200" cy="74930"/>
          </a:xfrm>
          <a:custGeom>
            <a:rect l="l" t="t" r="r" b="b"/>
            <a:pathLst>
              <a:path w="76200" h="74929">
                <a:moveTo>
                  <a:pt x="0" y="74676"/>
                </a:moveTo>
                <a:lnTo>
                  <a:pt x="76200" y="74676"/>
                </a:lnTo>
                <a:lnTo>
                  <a:pt x="76200" y="0"/>
                </a:lnTo>
                <a:lnTo>
                  <a:pt x="0" y="0"/>
                </a:lnTo>
                <a:lnTo>
                  <a:pt x="0" y="74676"/>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8633459" y="6184391"/>
            <a:ext cx="76200" cy="74930"/>
          </a:xfrm>
          <a:custGeom>
            <a:rect l="l" t="t" r="r" b="b"/>
            <a:pathLst>
              <a:path w="76200" h="74929">
                <a:moveTo>
                  <a:pt x="0" y="74676"/>
                </a:moveTo>
                <a:lnTo>
                  <a:pt x="76200" y="74676"/>
                </a:lnTo>
                <a:lnTo>
                  <a:pt x="76200" y="0"/>
                </a:lnTo>
                <a:lnTo>
                  <a:pt x="0" y="0"/>
                </a:lnTo>
                <a:lnTo>
                  <a:pt x="0" y="74676"/>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10128504" y="6184391"/>
            <a:ext cx="74930" cy="74930"/>
          </a:xfrm>
          <a:custGeom>
            <a:rect l="l" t="t" r="r" b="b"/>
            <a:pathLst>
              <a:path w="74929" h="74929">
                <a:moveTo>
                  <a:pt x="0" y="74676"/>
                </a:moveTo>
                <a:lnTo>
                  <a:pt x="74675" y="74676"/>
                </a:lnTo>
                <a:lnTo>
                  <a:pt x="74675" y="0"/>
                </a:lnTo>
                <a:lnTo>
                  <a:pt x="0" y="0"/>
                </a:lnTo>
                <a:lnTo>
                  <a:pt x="0" y="74676"/>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txBox="1"/>
          <p:nvPr/>
        </p:nvSpPr>
        <p:spPr>
          <a:xfrm>
            <a:off x="523748" y="6369507"/>
            <a:ext cx="5321300" cy="33598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955">
              <a:lnSpc>
                <a:spcPct val="100000"/>
              </a:lnSpc>
              <a:spcBef>
                <a:spcPts val="100"/>
              </a:spcBef>
            </a:pPr>
            <a:r>
              <a:rPr sz="800">
                <a:solidFill>
                  <a:srgbClr val="7E7E7E"/>
                </a:solidFill>
                <a:latin typeface="微软雅黑"/>
                <a:cs typeface="微软雅黑"/>
              </a:rPr>
              <a:t>来源：《中国国民心理</a:t>
            </a:r>
            <a:r>
              <a:rPr sz="800" spc="-10">
                <a:solidFill>
                  <a:srgbClr val="7E7E7E"/>
                </a:solidFill>
                <a:latin typeface="微软雅黑"/>
                <a:cs typeface="微软雅黑"/>
              </a:rPr>
              <a:t>健</a:t>
            </a:r>
            <a:r>
              <a:rPr sz="800">
                <a:solidFill>
                  <a:srgbClr val="7E7E7E"/>
                </a:solidFill>
                <a:latin typeface="微软雅黑"/>
                <a:cs typeface="微软雅黑"/>
              </a:rPr>
              <a:t>康发</a:t>
            </a:r>
            <a:r>
              <a:rPr sz="800" spc="-10">
                <a:solidFill>
                  <a:srgbClr val="7E7E7E"/>
                </a:solidFill>
                <a:latin typeface="微软雅黑"/>
                <a:cs typeface="微软雅黑"/>
              </a:rPr>
              <a:t>展</a:t>
            </a:r>
            <a:r>
              <a:rPr sz="800">
                <a:solidFill>
                  <a:srgbClr val="7E7E7E"/>
                </a:solidFill>
                <a:latin typeface="微软雅黑"/>
                <a:cs typeface="微软雅黑"/>
              </a:rPr>
              <a:t>报告</a:t>
            </a:r>
            <a:r>
              <a:rPr sz="800" spc="-5">
                <a:solidFill>
                  <a:srgbClr val="7E7E7E"/>
                </a:solidFill>
                <a:latin typeface="微软雅黑"/>
                <a:cs typeface="微软雅黑"/>
              </a:rPr>
              <a:t>（2019-2020）</a:t>
            </a:r>
            <a:r>
              <a:rPr sz="800">
                <a:solidFill>
                  <a:srgbClr val="7E7E7E"/>
                </a:solidFill>
                <a:latin typeface="微软雅黑"/>
                <a:cs typeface="微软雅黑"/>
              </a:rPr>
              <a:t>》，研究院自主研究整理并</a:t>
            </a:r>
            <a:r>
              <a:rPr sz="800" spc="-15" err="1">
                <a:solidFill>
                  <a:srgbClr val="7E7E7E"/>
                </a:solidFill>
                <a:latin typeface="微软雅黑"/>
                <a:cs typeface="微软雅黑"/>
              </a:rPr>
              <a:t>绘</a:t>
            </a:r>
            <a:r>
              <a:rPr sz="800" err="1">
                <a:solidFill>
                  <a:srgbClr val="7E7E7E"/>
                </a:solidFill>
                <a:latin typeface="微软雅黑"/>
                <a:cs typeface="微软雅黑"/>
              </a:rPr>
              <a:t>制。</a:t>
            </a:r>
            <a:endParaRPr sz="800">
              <a:latin typeface="微软雅黑"/>
              <a:cs typeface="微软雅黑"/>
            </a:endParaRPr>
          </a:p>
          <a:p>
            <a:pPr>
              <a:lnSpc>
                <a:spcPct val="100000"/>
              </a:lnSpc>
              <a:spcBef>
                <a:spcPts val="10"/>
              </a:spcBef>
            </a:pPr>
            <a:endParaRPr sz="500">
              <a:latin typeface="微软雅黑"/>
              <a:cs typeface="微软雅黑"/>
            </a:endParaRPr>
          </a:p>
          <a:p>
            <a:pPr marL="12700">
              <a:lnSpc>
                <a:spcPct val="100000"/>
              </a:lnSpc>
              <a:tabLst>
                <a:tab pos="4231640"/>
              </a:tabLst>
            </a:pPr>
            <a:r>
              <a:rPr sz="800">
                <a:solidFill>
                  <a:srgbClr val="7E7E7E"/>
                </a:solidFill>
                <a:latin typeface="微软雅黑"/>
                <a:cs typeface="微软雅黑"/>
              </a:rPr>
              <a:t>	</a:t>
            </a:r>
            <a:endParaRPr sz="800">
              <a:latin typeface="微软雅黑"/>
              <a:cs typeface="微软雅黑"/>
            </a:endParaRPr>
          </a:p>
        </p:txBody>
      </p:sp>
      <p:sp>
        <p:nvSpPr>
          <p:cNvPr id="42" name="object 42"/>
          <p:cNvSpPr txBox="1"/>
          <p:nvPr/>
        </p:nvSpPr>
        <p:spPr>
          <a:xfrm>
            <a:off x="6320790" y="6124752"/>
            <a:ext cx="5321300" cy="579005"/>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75665">
              <a:lnSpc>
                <a:spcPct val="100000"/>
              </a:lnSpc>
              <a:spcBef>
                <a:spcPts val="95"/>
              </a:spcBef>
              <a:tabLst>
                <a:tab pos="2422525"/>
                <a:tab pos="3916679"/>
              </a:tabLst>
            </a:pPr>
            <a:r>
              <a:rPr sz="1000" spc="-5">
                <a:solidFill>
                  <a:srgbClr val="585858"/>
                </a:solidFill>
                <a:latin typeface="微软雅黑"/>
                <a:cs typeface="微软雅黑"/>
              </a:rPr>
              <a:t>3-6</a:t>
            </a:r>
            <a:r>
              <a:rPr sz="1000" spc="-10">
                <a:solidFill>
                  <a:srgbClr val="585858"/>
                </a:solidFill>
                <a:latin typeface="微软雅黑"/>
                <a:cs typeface="微软雅黑"/>
              </a:rPr>
              <a:t>岁（幼儿园</a:t>
            </a:r>
            <a:r>
              <a:rPr sz="1000" spc="-5">
                <a:solidFill>
                  <a:srgbClr val="585858"/>
                </a:solidFill>
                <a:latin typeface="微软雅黑"/>
                <a:cs typeface="微软雅黑"/>
              </a:rPr>
              <a:t>）	6-12</a:t>
            </a:r>
            <a:r>
              <a:rPr sz="1000" spc="-10">
                <a:solidFill>
                  <a:srgbClr val="585858"/>
                </a:solidFill>
                <a:latin typeface="微软雅黑"/>
                <a:cs typeface="微软雅黑"/>
              </a:rPr>
              <a:t>岁（小学</a:t>
            </a:r>
            <a:r>
              <a:rPr sz="1000" spc="-5">
                <a:solidFill>
                  <a:srgbClr val="585858"/>
                </a:solidFill>
                <a:latin typeface="微软雅黑"/>
                <a:cs typeface="微软雅黑"/>
              </a:rPr>
              <a:t>）	12-18</a:t>
            </a:r>
            <a:r>
              <a:rPr sz="1000" spc="-10">
                <a:solidFill>
                  <a:srgbClr val="585858"/>
                </a:solidFill>
                <a:latin typeface="微软雅黑"/>
                <a:cs typeface="微软雅黑"/>
              </a:rPr>
              <a:t>岁（中学）</a:t>
            </a:r>
            <a:endParaRPr sz="1000">
              <a:latin typeface="微软雅黑"/>
              <a:cs typeface="微软雅黑"/>
            </a:endParaRPr>
          </a:p>
          <a:p>
            <a:pPr marL="20955">
              <a:lnSpc>
                <a:spcPct val="100000"/>
              </a:lnSpc>
              <a:spcBef>
                <a:spcPts val="735"/>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a:t>
            </a:r>
            <a:r>
              <a:rPr sz="800" spc="-5">
                <a:solidFill>
                  <a:srgbClr val="7E7E7E"/>
                </a:solidFill>
                <a:latin typeface="微软雅黑"/>
                <a:cs typeface="微软雅黑"/>
              </a:rPr>
              <a:t>学N=</a:t>
            </a:r>
            <a:r>
              <a:rPr sz="800" spc="-20">
                <a:solidFill>
                  <a:srgbClr val="7E7E7E"/>
                </a:solidFill>
                <a:latin typeface="微软雅黑"/>
                <a:cs typeface="微软雅黑"/>
              </a:rPr>
              <a:t> </a:t>
            </a:r>
            <a:r>
              <a:rPr sz="800" spc="-5">
                <a:solidFill>
                  <a:srgbClr val="7E7E7E"/>
                </a:solidFill>
                <a:latin typeface="微软雅黑"/>
                <a:cs typeface="微软雅黑"/>
              </a:rPr>
              <a:t>400</a:t>
            </a:r>
            <a:r>
              <a:rPr sz="800" spc="30">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10">
                <a:solidFill>
                  <a:srgbClr val="7E7E7E"/>
                </a:solidFill>
                <a:latin typeface="微软雅黑"/>
                <a:cs typeface="微软雅黑"/>
              </a:rPr>
              <a:t> </a:t>
            </a:r>
            <a:r>
              <a:rPr sz="800" spc="-5">
                <a:solidFill>
                  <a:srgbClr val="7E7E7E"/>
                </a:solidFill>
                <a:latin typeface="微软雅黑"/>
                <a:cs typeface="微软雅黑"/>
              </a:rPr>
              <a:t>400</a:t>
            </a:r>
            <a:r>
              <a:rPr sz="800" spc="25">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a:p>
            <a:pPr>
              <a:lnSpc>
                <a:spcPct val="100000"/>
              </a:lnSpc>
              <a:spcBef>
                <a:spcPts val="5"/>
              </a:spcBef>
            </a:pPr>
            <a:endParaRPr sz="500">
              <a:latin typeface="微软雅黑"/>
              <a:cs typeface="微软雅黑"/>
            </a:endParaRPr>
          </a:p>
          <a:p>
            <a:pPr marL="12700">
              <a:lnSpc>
                <a:spcPct val="100000"/>
              </a:lnSpc>
              <a:tabLst>
                <a:tab pos="4231005"/>
              </a:tabLst>
            </a:pPr>
            <a:r>
              <a:rPr sz="800">
                <a:solidFill>
                  <a:srgbClr val="7E7E7E"/>
                </a:solidFill>
                <a:latin typeface="微软雅黑"/>
                <a:cs typeface="微软雅黑"/>
              </a:rPr>
              <a:t>	</a:t>
            </a:r>
            <a:endParaRPr sz="800">
              <a:latin typeface="微软雅黑"/>
              <a:cs typeface="微软雅黑"/>
            </a:endParaRPr>
          </a:p>
        </p:txBody>
      </p:sp>
      <p:sp>
        <p:nvSpPr>
          <p:cNvPr id="43" name="object 43"/>
          <p:cNvSpPr/>
          <p:nvPr/>
        </p:nvSpPr>
        <p:spPr>
          <a:xfrm>
            <a:off x="673608" y="4680203"/>
            <a:ext cx="1344295" cy="416559"/>
          </a:xfrm>
          <a:custGeom>
            <a:rect l="l" t="t" r="r" b="b"/>
            <a:pathLst>
              <a:path w="1344295" h="416559">
                <a:moveTo>
                  <a:pt x="1224534" y="0"/>
                </a:moveTo>
                <a:lnTo>
                  <a:pt x="119646" y="0"/>
                </a:lnTo>
                <a:lnTo>
                  <a:pt x="73075" y="9405"/>
                </a:lnTo>
                <a:lnTo>
                  <a:pt x="35044" y="35052"/>
                </a:lnTo>
                <a:lnTo>
                  <a:pt x="9402" y="73080"/>
                </a:lnTo>
                <a:lnTo>
                  <a:pt x="0" y="119634"/>
                </a:lnTo>
                <a:lnTo>
                  <a:pt x="0" y="296418"/>
                </a:lnTo>
                <a:lnTo>
                  <a:pt x="9402" y="342971"/>
                </a:lnTo>
                <a:lnTo>
                  <a:pt x="35044" y="381000"/>
                </a:lnTo>
                <a:lnTo>
                  <a:pt x="73075" y="406646"/>
                </a:lnTo>
                <a:lnTo>
                  <a:pt x="119646" y="416052"/>
                </a:lnTo>
                <a:lnTo>
                  <a:pt x="1224534" y="416052"/>
                </a:lnTo>
                <a:lnTo>
                  <a:pt x="1271087" y="406646"/>
                </a:lnTo>
                <a:lnTo>
                  <a:pt x="1309116" y="381000"/>
                </a:lnTo>
                <a:lnTo>
                  <a:pt x="1334762" y="342971"/>
                </a:lnTo>
                <a:lnTo>
                  <a:pt x="1344168" y="296418"/>
                </a:lnTo>
                <a:lnTo>
                  <a:pt x="1344168" y="119634"/>
                </a:lnTo>
                <a:lnTo>
                  <a:pt x="1334762" y="73080"/>
                </a:lnTo>
                <a:lnTo>
                  <a:pt x="1309116" y="35052"/>
                </a:lnTo>
                <a:lnTo>
                  <a:pt x="1271087" y="9405"/>
                </a:lnTo>
                <a:lnTo>
                  <a:pt x="1224534"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txBox="1"/>
          <p:nvPr/>
        </p:nvSpPr>
        <p:spPr>
          <a:xfrm>
            <a:off x="977290" y="4762627"/>
            <a:ext cx="739140" cy="23939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400" b="1">
                <a:solidFill>
                  <a:srgbClr val="FFFFFF"/>
                </a:solidFill>
                <a:latin typeface="微软雅黑"/>
                <a:cs typeface="微软雅黑"/>
              </a:rPr>
              <a:t>初中阶段</a:t>
            </a:r>
            <a:endParaRPr sz="1400">
              <a:latin typeface="微软雅黑"/>
              <a:cs typeface="微软雅黑"/>
            </a:endParaRPr>
          </a:p>
        </p:txBody>
      </p:sp>
      <p:sp>
        <p:nvSpPr>
          <p:cNvPr id="45" name="object 45"/>
          <p:cNvSpPr/>
          <p:nvPr/>
        </p:nvSpPr>
        <p:spPr>
          <a:xfrm>
            <a:off x="673608" y="5599176"/>
            <a:ext cx="1344295" cy="417830"/>
          </a:xfrm>
          <a:custGeom>
            <a:rect l="l" t="t" r="r" b="b"/>
            <a:pathLst>
              <a:path w="1344295" h="417829">
                <a:moveTo>
                  <a:pt x="1224026" y="0"/>
                </a:moveTo>
                <a:lnTo>
                  <a:pt x="120091" y="0"/>
                </a:lnTo>
                <a:lnTo>
                  <a:pt x="73343" y="9436"/>
                </a:lnTo>
                <a:lnTo>
                  <a:pt x="35171" y="35171"/>
                </a:lnTo>
                <a:lnTo>
                  <a:pt x="9436" y="73343"/>
                </a:lnTo>
                <a:lnTo>
                  <a:pt x="0" y="120091"/>
                </a:lnTo>
                <a:lnTo>
                  <a:pt x="0" y="297484"/>
                </a:lnTo>
                <a:lnTo>
                  <a:pt x="9436" y="344232"/>
                </a:lnTo>
                <a:lnTo>
                  <a:pt x="35171" y="382404"/>
                </a:lnTo>
                <a:lnTo>
                  <a:pt x="73343" y="408139"/>
                </a:lnTo>
                <a:lnTo>
                  <a:pt x="120091" y="417576"/>
                </a:lnTo>
                <a:lnTo>
                  <a:pt x="1224026" y="417576"/>
                </a:lnTo>
                <a:lnTo>
                  <a:pt x="1270819" y="408139"/>
                </a:lnTo>
                <a:lnTo>
                  <a:pt x="1309004" y="382404"/>
                </a:lnTo>
                <a:lnTo>
                  <a:pt x="1334736" y="344232"/>
                </a:lnTo>
                <a:lnTo>
                  <a:pt x="1344168" y="297484"/>
                </a:lnTo>
                <a:lnTo>
                  <a:pt x="1344168" y="120091"/>
                </a:lnTo>
                <a:lnTo>
                  <a:pt x="1334736" y="73343"/>
                </a:lnTo>
                <a:lnTo>
                  <a:pt x="1309004" y="35171"/>
                </a:lnTo>
                <a:lnTo>
                  <a:pt x="1270819" y="9436"/>
                </a:lnTo>
                <a:lnTo>
                  <a:pt x="1224026"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txBox="1"/>
          <p:nvPr/>
        </p:nvSpPr>
        <p:spPr>
          <a:xfrm>
            <a:off x="977290" y="5681878"/>
            <a:ext cx="739140" cy="23939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400" b="1">
                <a:solidFill>
                  <a:srgbClr val="FFFFFF"/>
                </a:solidFill>
                <a:latin typeface="微软雅黑"/>
                <a:cs typeface="微软雅黑"/>
              </a:rPr>
              <a:t>小学阶段</a:t>
            </a:r>
            <a:endParaRPr sz="1400">
              <a:latin typeface="微软雅黑"/>
              <a:cs typeface="微软雅黑"/>
            </a:endParaRPr>
          </a:p>
        </p:txBody>
      </p:sp>
      <p:sp>
        <p:nvSpPr>
          <p:cNvPr id="47" name="object 47"/>
          <p:cNvSpPr txBox="1"/>
          <p:nvPr/>
        </p:nvSpPr>
        <p:spPr>
          <a:xfrm>
            <a:off x="2354072" y="5437432"/>
            <a:ext cx="787400" cy="680720"/>
          </a:xfrm>
          <a:prstGeom prst="rect">
            <a:avLst/>
          </a:prstGeom>
        </p:spPr>
        <p:txBody>
          <a:bodyPr vert="horz" wrap="square" lIns="0" tIns="9144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720"/>
              </a:spcBef>
            </a:pPr>
            <a:r>
              <a:rPr sz="1200">
                <a:solidFill>
                  <a:srgbClr val="585858"/>
                </a:solidFill>
                <a:latin typeface="微软雅黑"/>
                <a:cs typeface="微软雅黑"/>
              </a:rPr>
              <a:t>抑郁检出率</a:t>
            </a:r>
            <a:endParaRPr sz="1200">
              <a:latin typeface="微软雅黑"/>
              <a:cs typeface="微软雅黑"/>
            </a:endParaRPr>
          </a:p>
          <a:p>
            <a:pPr marL="12700">
              <a:lnSpc>
                <a:spcPct val="100000"/>
              </a:lnSpc>
              <a:spcBef>
                <a:spcPts val="935"/>
              </a:spcBef>
            </a:pPr>
            <a:r>
              <a:rPr sz="1800" b="1" spc="-5">
                <a:solidFill>
                  <a:srgbClr val="B1D234"/>
                </a:solidFill>
                <a:latin typeface="微软雅黑"/>
                <a:cs typeface="微软雅黑"/>
              </a:rPr>
              <a:t>≈10%</a:t>
            </a:r>
            <a:endParaRPr sz="1800">
              <a:latin typeface="微软雅黑"/>
              <a:cs typeface="微软雅黑"/>
            </a:endParaRPr>
          </a:p>
        </p:txBody>
      </p:sp>
      <p:sp>
        <p:nvSpPr>
          <p:cNvPr id="48" name="object 48"/>
          <p:cNvSpPr txBox="1"/>
          <p:nvPr/>
        </p:nvSpPr>
        <p:spPr>
          <a:xfrm>
            <a:off x="4361434" y="5442916"/>
            <a:ext cx="1244600" cy="659130"/>
          </a:xfrm>
          <a:prstGeom prst="rect">
            <a:avLst/>
          </a:prstGeom>
        </p:spPr>
        <p:txBody>
          <a:bodyPr vert="horz" wrap="square" lIns="0" tIns="8318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655"/>
              </a:spcBef>
            </a:pPr>
            <a:r>
              <a:rPr sz="1200" spc="-5">
                <a:latin typeface="微软雅黑"/>
                <a:cs typeface="微软雅黑"/>
              </a:rPr>
              <a:t>重度抑郁检出率：</a:t>
            </a:r>
            <a:endParaRPr sz="1200">
              <a:latin typeface="微软雅黑"/>
              <a:cs typeface="微软雅黑"/>
            </a:endParaRPr>
          </a:p>
          <a:p>
            <a:pPr marL="12700">
              <a:lnSpc>
                <a:spcPct val="100000"/>
              </a:lnSpc>
              <a:spcBef>
                <a:spcPts val="830"/>
              </a:spcBef>
            </a:pPr>
            <a:r>
              <a:rPr sz="1800" b="1">
                <a:solidFill>
                  <a:srgbClr val="B1D234"/>
                </a:solidFill>
                <a:latin typeface="微软雅黑"/>
                <a:cs typeface="微软雅黑"/>
              </a:rPr>
              <a:t>1.9-3.3%</a:t>
            </a:r>
            <a:endParaRPr sz="1800">
              <a:latin typeface="微软雅黑"/>
              <a:cs typeface="微软雅黑"/>
            </a:endParaRPr>
          </a:p>
        </p:txBody>
      </p:sp>
      <p:sp>
        <p:nvSpPr>
          <p:cNvPr id="49" name="object 49"/>
          <p:cNvSpPr/>
          <p:nvPr/>
        </p:nvSpPr>
        <p:spPr>
          <a:xfrm>
            <a:off x="550926" y="5424678"/>
            <a:ext cx="5316220" cy="739140"/>
          </a:xfrm>
          <a:custGeom>
            <a:rect l="l" t="t" r="r" b="b"/>
            <a:pathLst>
              <a:path w="5316220" h="739139">
                <a:moveTo>
                  <a:pt x="0" y="123190"/>
                </a:moveTo>
                <a:lnTo>
                  <a:pt x="9681" y="75223"/>
                </a:lnTo>
                <a:lnTo>
                  <a:pt x="36082" y="36068"/>
                </a:lnTo>
                <a:lnTo>
                  <a:pt x="75239" y="9675"/>
                </a:lnTo>
                <a:lnTo>
                  <a:pt x="123189" y="0"/>
                </a:lnTo>
                <a:lnTo>
                  <a:pt x="5192522" y="0"/>
                </a:lnTo>
                <a:lnTo>
                  <a:pt x="5240488" y="9675"/>
                </a:lnTo>
                <a:lnTo>
                  <a:pt x="5279644" y="36068"/>
                </a:lnTo>
                <a:lnTo>
                  <a:pt x="5306036" y="75223"/>
                </a:lnTo>
                <a:lnTo>
                  <a:pt x="5315712" y="123190"/>
                </a:lnTo>
                <a:lnTo>
                  <a:pt x="5315712" y="615950"/>
                </a:lnTo>
                <a:lnTo>
                  <a:pt x="5306036" y="663900"/>
                </a:lnTo>
                <a:lnTo>
                  <a:pt x="5279644" y="703057"/>
                </a:lnTo>
                <a:lnTo>
                  <a:pt x="5240488" y="729458"/>
                </a:lnTo>
                <a:lnTo>
                  <a:pt x="5192522" y="739140"/>
                </a:lnTo>
                <a:lnTo>
                  <a:pt x="123189" y="739140"/>
                </a:lnTo>
                <a:lnTo>
                  <a:pt x="75239" y="729458"/>
                </a:lnTo>
                <a:lnTo>
                  <a:pt x="36082" y="703057"/>
                </a:lnTo>
                <a:lnTo>
                  <a:pt x="9681" y="663900"/>
                </a:lnTo>
                <a:lnTo>
                  <a:pt x="0" y="615950"/>
                </a:lnTo>
                <a:lnTo>
                  <a:pt x="0" y="123190"/>
                </a:lnTo>
                <a:close/>
              </a:path>
            </a:pathLst>
          </a:custGeom>
          <a:ln w="19812">
            <a:solidFill>
              <a:srgbClr val="D9D9D9"/>
            </a:solidFill>
            <a:prstDash val="sys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550926" y="4519421"/>
            <a:ext cx="5316220" cy="739140"/>
          </a:xfrm>
          <a:custGeom>
            <a:rect l="l" t="t" r="r" b="b"/>
            <a:pathLst>
              <a:path w="5316220" h="739139">
                <a:moveTo>
                  <a:pt x="0" y="123189"/>
                </a:moveTo>
                <a:lnTo>
                  <a:pt x="9681" y="75223"/>
                </a:lnTo>
                <a:lnTo>
                  <a:pt x="36082" y="36067"/>
                </a:lnTo>
                <a:lnTo>
                  <a:pt x="75239" y="9675"/>
                </a:lnTo>
                <a:lnTo>
                  <a:pt x="123189" y="0"/>
                </a:lnTo>
                <a:lnTo>
                  <a:pt x="5192522" y="0"/>
                </a:lnTo>
                <a:lnTo>
                  <a:pt x="5240488" y="9675"/>
                </a:lnTo>
                <a:lnTo>
                  <a:pt x="5279644" y="36068"/>
                </a:lnTo>
                <a:lnTo>
                  <a:pt x="5306036" y="75223"/>
                </a:lnTo>
                <a:lnTo>
                  <a:pt x="5315712" y="123189"/>
                </a:lnTo>
                <a:lnTo>
                  <a:pt x="5315712" y="615950"/>
                </a:lnTo>
                <a:lnTo>
                  <a:pt x="5306036" y="663916"/>
                </a:lnTo>
                <a:lnTo>
                  <a:pt x="5279644" y="703071"/>
                </a:lnTo>
                <a:lnTo>
                  <a:pt x="5240488" y="729464"/>
                </a:lnTo>
                <a:lnTo>
                  <a:pt x="5192522" y="739139"/>
                </a:lnTo>
                <a:lnTo>
                  <a:pt x="123189" y="739139"/>
                </a:lnTo>
                <a:lnTo>
                  <a:pt x="75239" y="729464"/>
                </a:lnTo>
                <a:lnTo>
                  <a:pt x="36082" y="703071"/>
                </a:lnTo>
                <a:lnTo>
                  <a:pt x="9681" y="663916"/>
                </a:lnTo>
                <a:lnTo>
                  <a:pt x="0" y="615950"/>
                </a:lnTo>
                <a:lnTo>
                  <a:pt x="0" y="123189"/>
                </a:lnTo>
                <a:close/>
              </a:path>
            </a:pathLst>
          </a:custGeom>
          <a:ln w="19812">
            <a:solidFill>
              <a:srgbClr val="D9D9D9"/>
            </a:solidFill>
            <a:prstDash val="sys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673608" y="3787140"/>
            <a:ext cx="1344295" cy="417830"/>
          </a:xfrm>
          <a:custGeom>
            <a:rect l="l" t="t" r="r" b="b"/>
            <a:pathLst>
              <a:path w="1344295" h="417829">
                <a:moveTo>
                  <a:pt x="1224026" y="0"/>
                </a:moveTo>
                <a:lnTo>
                  <a:pt x="120091" y="0"/>
                </a:lnTo>
                <a:lnTo>
                  <a:pt x="73343" y="9431"/>
                </a:lnTo>
                <a:lnTo>
                  <a:pt x="35171" y="35163"/>
                </a:lnTo>
                <a:lnTo>
                  <a:pt x="9436" y="73348"/>
                </a:lnTo>
                <a:lnTo>
                  <a:pt x="0" y="120142"/>
                </a:lnTo>
                <a:lnTo>
                  <a:pt x="0" y="297434"/>
                </a:lnTo>
                <a:lnTo>
                  <a:pt x="9436" y="344227"/>
                </a:lnTo>
                <a:lnTo>
                  <a:pt x="35171" y="382412"/>
                </a:lnTo>
                <a:lnTo>
                  <a:pt x="73343" y="408144"/>
                </a:lnTo>
                <a:lnTo>
                  <a:pt x="120091" y="417576"/>
                </a:lnTo>
                <a:lnTo>
                  <a:pt x="1224026" y="417576"/>
                </a:lnTo>
                <a:lnTo>
                  <a:pt x="1270819" y="408144"/>
                </a:lnTo>
                <a:lnTo>
                  <a:pt x="1309004" y="382412"/>
                </a:lnTo>
                <a:lnTo>
                  <a:pt x="1334736" y="344227"/>
                </a:lnTo>
                <a:lnTo>
                  <a:pt x="1344168" y="297434"/>
                </a:lnTo>
                <a:lnTo>
                  <a:pt x="1344168" y="120142"/>
                </a:lnTo>
                <a:lnTo>
                  <a:pt x="1334736" y="73348"/>
                </a:lnTo>
                <a:lnTo>
                  <a:pt x="1309004" y="35163"/>
                </a:lnTo>
                <a:lnTo>
                  <a:pt x="1270819" y="9431"/>
                </a:lnTo>
                <a:lnTo>
                  <a:pt x="1224026" y="0"/>
                </a:lnTo>
                <a:close/>
              </a:path>
            </a:pathLst>
          </a:custGeom>
          <a:solidFill>
            <a:srgbClr val="64AE4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txBox="1"/>
          <p:nvPr/>
        </p:nvSpPr>
        <p:spPr>
          <a:xfrm>
            <a:off x="977290" y="3868877"/>
            <a:ext cx="739140" cy="240029"/>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FFFFFF"/>
                </a:solidFill>
                <a:latin typeface="微软雅黑"/>
                <a:cs typeface="微软雅黑"/>
              </a:rPr>
              <a:t>高中阶段</a:t>
            </a:r>
            <a:endParaRPr sz="1400">
              <a:latin typeface="微软雅黑"/>
              <a:cs typeface="微软雅黑"/>
            </a:endParaRPr>
          </a:p>
        </p:txBody>
      </p:sp>
      <p:sp>
        <p:nvSpPr>
          <p:cNvPr id="53" name="object 53"/>
          <p:cNvSpPr/>
          <p:nvPr/>
        </p:nvSpPr>
        <p:spPr>
          <a:xfrm>
            <a:off x="550926" y="3626358"/>
            <a:ext cx="5316220" cy="739140"/>
          </a:xfrm>
          <a:custGeom>
            <a:rect l="l" t="t" r="r" b="b"/>
            <a:pathLst>
              <a:path w="5316220" h="739139">
                <a:moveTo>
                  <a:pt x="0" y="123190"/>
                </a:moveTo>
                <a:lnTo>
                  <a:pt x="9681" y="75223"/>
                </a:lnTo>
                <a:lnTo>
                  <a:pt x="36082" y="36068"/>
                </a:lnTo>
                <a:lnTo>
                  <a:pt x="75239" y="9675"/>
                </a:lnTo>
                <a:lnTo>
                  <a:pt x="123189" y="0"/>
                </a:lnTo>
                <a:lnTo>
                  <a:pt x="5192522" y="0"/>
                </a:lnTo>
                <a:lnTo>
                  <a:pt x="5240488" y="9675"/>
                </a:lnTo>
                <a:lnTo>
                  <a:pt x="5279644" y="36068"/>
                </a:lnTo>
                <a:lnTo>
                  <a:pt x="5306036" y="75223"/>
                </a:lnTo>
                <a:lnTo>
                  <a:pt x="5315712" y="123190"/>
                </a:lnTo>
                <a:lnTo>
                  <a:pt x="5315712" y="615950"/>
                </a:lnTo>
                <a:lnTo>
                  <a:pt x="5306036" y="663916"/>
                </a:lnTo>
                <a:lnTo>
                  <a:pt x="5279644" y="703072"/>
                </a:lnTo>
                <a:lnTo>
                  <a:pt x="5240488" y="729464"/>
                </a:lnTo>
                <a:lnTo>
                  <a:pt x="5192522" y="739140"/>
                </a:lnTo>
                <a:lnTo>
                  <a:pt x="123189" y="739140"/>
                </a:lnTo>
                <a:lnTo>
                  <a:pt x="75239" y="729464"/>
                </a:lnTo>
                <a:lnTo>
                  <a:pt x="36082" y="703072"/>
                </a:lnTo>
                <a:lnTo>
                  <a:pt x="9681" y="663916"/>
                </a:lnTo>
                <a:lnTo>
                  <a:pt x="0" y="615950"/>
                </a:lnTo>
                <a:lnTo>
                  <a:pt x="0" y="123190"/>
                </a:lnTo>
                <a:close/>
              </a:path>
            </a:pathLst>
          </a:custGeom>
          <a:ln w="19812">
            <a:solidFill>
              <a:srgbClr val="D9D9D9"/>
            </a:solidFill>
            <a:prstDash val="sysDash"/>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txBox="1"/>
          <p:nvPr/>
        </p:nvSpPr>
        <p:spPr>
          <a:xfrm>
            <a:off x="2348229" y="3669029"/>
            <a:ext cx="787400" cy="1529080"/>
          </a:xfrm>
          <a:prstGeom prst="rect">
            <a:avLst/>
          </a:prstGeom>
        </p:spPr>
        <p:txBody>
          <a:bodyPr vert="horz" wrap="square" lIns="0" tIns="9144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720"/>
              </a:spcBef>
            </a:pPr>
            <a:r>
              <a:rPr sz="1200">
                <a:solidFill>
                  <a:srgbClr val="585858"/>
                </a:solidFill>
                <a:latin typeface="微软雅黑"/>
                <a:cs typeface="微软雅黑"/>
              </a:rPr>
              <a:t>抑郁检出率</a:t>
            </a:r>
            <a:endParaRPr sz="1200">
              <a:latin typeface="微软雅黑"/>
              <a:cs typeface="微软雅黑"/>
            </a:endParaRPr>
          </a:p>
          <a:p>
            <a:pPr marL="12700">
              <a:lnSpc>
                <a:spcPct val="100000"/>
              </a:lnSpc>
              <a:spcBef>
                <a:spcPts val="940"/>
              </a:spcBef>
            </a:pPr>
            <a:r>
              <a:rPr sz="1800" b="1">
                <a:solidFill>
                  <a:srgbClr val="64AE45"/>
                </a:solidFill>
                <a:latin typeface="微软雅黑"/>
                <a:cs typeface="微软雅黑"/>
              </a:rPr>
              <a:t>≈40%</a:t>
            </a:r>
            <a:endParaRPr sz="1800">
              <a:latin typeface="微软雅黑"/>
              <a:cs typeface="微软雅黑"/>
            </a:endParaRPr>
          </a:p>
          <a:p>
            <a:pPr marL="12700">
              <a:lnSpc>
                <a:spcPct val="100000"/>
              </a:lnSpc>
              <a:spcBef>
                <a:spcPts val="2135"/>
              </a:spcBef>
            </a:pPr>
            <a:r>
              <a:rPr sz="1200">
                <a:solidFill>
                  <a:srgbClr val="585858"/>
                </a:solidFill>
                <a:latin typeface="微软雅黑"/>
                <a:cs typeface="微软雅黑"/>
              </a:rPr>
              <a:t>抑郁检出率</a:t>
            </a:r>
            <a:endParaRPr sz="1200">
              <a:latin typeface="微软雅黑"/>
              <a:cs typeface="微软雅黑"/>
            </a:endParaRPr>
          </a:p>
          <a:p>
            <a:pPr marL="12700">
              <a:lnSpc>
                <a:spcPct val="100000"/>
              </a:lnSpc>
              <a:spcBef>
                <a:spcPts val="940"/>
              </a:spcBef>
            </a:pPr>
            <a:r>
              <a:rPr sz="1800" b="1">
                <a:solidFill>
                  <a:srgbClr val="8AC53E"/>
                </a:solidFill>
                <a:latin typeface="微软雅黑"/>
                <a:cs typeface="微软雅黑"/>
              </a:rPr>
              <a:t>≈30%</a:t>
            </a:r>
            <a:endParaRPr sz="1800">
              <a:latin typeface="微软雅黑"/>
              <a:cs typeface="微软雅黑"/>
            </a:endParaRPr>
          </a:p>
        </p:txBody>
      </p:sp>
      <p:sp>
        <p:nvSpPr>
          <p:cNvPr id="55" name="object 55"/>
          <p:cNvSpPr txBox="1"/>
          <p:nvPr/>
        </p:nvSpPr>
        <p:spPr>
          <a:xfrm>
            <a:off x="4361434" y="3668394"/>
            <a:ext cx="1318260" cy="1516380"/>
          </a:xfrm>
          <a:prstGeom prst="rect">
            <a:avLst/>
          </a:prstGeom>
        </p:spPr>
        <p:txBody>
          <a:bodyPr vert="horz" wrap="square" lIns="0" tIns="9207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725"/>
              </a:spcBef>
            </a:pPr>
            <a:r>
              <a:rPr sz="1200">
                <a:latin typeface="微软雅黑"/>
                <a:cs typeface="微软雅黑"/>
              </a:rPr>
              <a:t>重度抑郁检出率：</a:t>
            </a:r>
            <a:endParaRPr sz="1200">
              <a:latin typeface="微软雅黑"/>
              <a:cs typeface="微软雅黑"/>
            </a:endParaRPr>
          </a:p>
          <a:p>
            <a:pPr marL="12700">
              <a:lnSpc>
                <a:spcPct val="100000"/>
              </a:lnSpc>
              <a:spcBef>
                <a:spcPts val="935"/>
              </a:spcBef>
            </a:pPr>
            <a:r>
              <a:rPr sz="1800" b="1">
                <a:solidFill>
                  <a:srgbClr val="64AE45"/>
                </a:solidFill>
                <a:latin typeface="微软雅黑"/>
                <a:cs typeface="微软雅黑"/>
              </a:rPr>
              <a:t>10.</a:t>
            </a:r>
            <a:r>
              <a:rPr sz="1800" b="1" spc="10">
                <a:solidFill>
                  <a:srgbClr val="64AE45"/>
                </a:solidFill>
                <a:latin typeface="微软雅黑"/>
                <a:cs typeface="微软雅黑"/>
              </a:rPr>
              <a:t>9</a:t>
            </a:r>
            <a:r>
              <a:rPr sz="1800" b="1" spc="-10">
                <a:solidFill>
                  <a:srgbClr val="64AE45"/>
                </a:solidFill>
                <a:latin typeface="微软雅黑"/>
                <a:cs typeface="微软雅黑"/>
              </a:rPr>
              <a:t>-</a:t>
            </a:r>
            <a:r>
              <a:rPr sz="1800" b="1">
                <a:solidFill>
                  <a:srgbClr val="64AE45"/>
                </a:solidFill>
                <a:latin typeface="微软雅黑"/>
                <a:cs typeface="微软雅黑"/>
              </a:rPr>
              <a:t>12.</a:t>
            </a:r>
            <a:r>
              <a:rPr sz="1800" b="1" spc="5">
                <a:solidFill>
                  <a:srgbClr val="64AE45"/>
                </a:solidFill>
                <a:latin typeface="微软雅黑"/>
                <a:cs typeface="微软雅黑"/>
              </a:rPr>
              <a:t>5</a:t>
            </a:r>
            <a:r>
              <a:rPr sz="1800" b="1">
                <a:solidFill>
                  <a:srgbClr val="64AE45"/>
                </a:solidFill>
                <a:latin typeface="微软雅黑"/>
                <a:cs typeface="微软雅黑"/>
              </a:rPr>
              <a:t>%</a:t>
            </a:r>
            <a:endParaRPr sz="1800">
              <a:latin typeface="微软雅黑"/>
              <a:cs typeface="微软雅黑"/>
            </a:endParaRPr>
          </a:p>
          <a:p>
            <a:pPr marL="12700">
              <a:lnSpc>
                <a:spcPct val="100000"/>
              </a:lnSpc>
              <a:spcBef>
                <a:spcPts val="2039"/>
              </a:spcBef>
            </a:pPr>
            <a:r>
              <a:rPr sz="1200">
                <a:latin typeface="微软雅黑"/>
                <a:cs typeface="微软雅黑"/>
              </a:rPr>
              <a:t>重度抑郁检出率：</a:t>
            </a:r>
            <a:endParaRPr sz="1200">
              <a:latin typeface="微软雅黑"/>
              <a:cs typeface="微软雅黑"/>
            </a:endParaRPr>
          </a:p>
          <a:p>
            <a:pPr marL="12700">
              <a:lnSpc>
                <a:spcPct val="100000"/>
              </a:lnSpc>
              <a:spcBef>
                <a:spcPts val="935"/>
              </a:spcBef>
            </a:pPr>
            <a:r>
              <a:rPr sz="1800" b="1">
                <a:solidFill>
                  <a:srgbClr val="8AC53E"/>
                </a:solidFill>
                <a:latin typeface="微软雅黑"/>
                <a:cs typeface="微软雅黑"/>
              </a:rPr>
              <a:t>7.6-8.6%</a:t>
            </a:r>
            <a:endParaRPr sz="1800">
              <a:latin typeface="微软雅黑"/>
              <a:cs typeface="微软雅黑"/>
            </a:endParaRPr>
          </a:p>
        </p:txBody>
      </p:sp>
      <p:sp>
        <p:nvSpPr>
          <p:cNvPr id="56" name="object 56"/>
          <p:cNvSpPr/>
          <p:nvPr/>
        </p:nvSpPr>
        <p:spPr>
          <a:xfrm>
            <a:off x="3169920" y="3954779"/>
            <a:ext cx="1141730" cy="1851660"/>
          </a:xfrm>
          <a:custGeom>
            <a:rect l="l" t="t" r="r" b="b"/>
            <a:pathLst>
              <a:path w="1141729" h="1851660">
                <a:moveTo>
                  <a:pt x="895222" y="542290"/>
                </a:moveTo>
                <a:lnTo>
                  <a:pt x="595757" y="542290"/>
                </a:lnTo>
                <a:lnTo>
                  <a:pt x="591728" y="603659"/>
                </a:lnTo>
                <a:lnTo>
                  <a:pt x="586420" y="664214"/>
                </a:lnTo>
                <a:lnTo>
                  <a:pt x="579861" y="723900"/>
                </a:lnTo>
                <a:lnTo>
                  <a:pt x="572077" y="782663"/>
                </a:lnTo>
                <a:lnTo>
                  <a:pt x="563098" y="840448"/>
                </a:lnTo>
                <a:lnTo>
                  <a:pt x="552949" y="897201"/>
                </a:lnTo>
                <a:lnTo>
                  <a:pt x="541659" y="952869"/>
                </a:lnTo>
                <a:lnTo>
                  <a:pt x="529255" y="1007397"/>
                </a:lnTo>
                <a:lnTo>
                  <a:pt x="515765" y="1060730"/>
                </a:lnTo>
                <a:lnTo>
                  <a:pt x="501217" y="1112815"/>
                </a:lnTo>
                <a:lnTo>
                  <a:pt x="485637" y="1163596"/>
                </a:lnTo>
                <a:lnTo>
                  <a:pt x="469054" y="1213021"/>
                </a:lnTo>
                <a:lnTo>
                  <a:pt x="451496" y="1261035"/>
                </a:lnTo>
                <a:lnTo>
                  <a:pt x="432989" y="1307583"/>
                </a:lnTo>
                <a:lnTo>
                  <a:pt x="413561" y="1352611"/>
                </a:lnTo>
                <a:lnTo>
                  <a:pt x="393240" y="1396065"/>
                </a:lnTo>
                <a:lnTo>
                  <a:pt x="372053" y="1437891"/>
                </a:lnTo>
                <a:lnTo>
                  <a:pt x="350029" y="1478034"/>
                </a:lnTo>
                <a:lnTo>
                  <a:pt x="327194" y="1516441"/>
                </a:lnTo>
                <a:lnTo>
                  <a:pt x="303576" y="1553057"/>
                </a:lnTo>
                <a:lnTo>
                  <a:pt x="279203" y="1587828"/>
                </a:lnTo>
                <a:lnTo>
                  <a:pt x="254103" y="1620699"/>
                </a:lnTo>
                <a:lnTo>
                  <a:pt x="228302" y="1651617"/>
                </a:lnTo>
                <a:lnTo>
                  <a:pt x="201828" y="1680526"/>
                </a:lnTo>
                <a:lnTo>
                  <a:pt x="174710" y="1707374"/>
                </a:lnTo>
                <a:lnTo>
                  <a:pt x="118649" y="1754666"/>
                </a:lnTo>
                <a:lnTo>
                  <a:pt x="60338" y="1793059"/>
                </a:lnTo>
                <a:lnTo>
                  <a:pt x="0" y="1822119"/>
                </a:lnTo>
                <a:lnTo>
                  <a:pt x="36718" y="1834665"/>
                </a:lnTo>
                <a:lnTo>
                  <a:pt x="73914" y="1843938"/>
                </a:lnTo>
                <a:lnTo>
                  <a:pt x="111585" y="1849687"/>
                </a:lnTo>
                <a:lnTo>
                  <a:pt x="149732" y="1851660"/>
                </a:lnTo>
                <a:lnTo>
                  <a:pt x="182665" y="1850264"/>
                </a:lnTo>
                <a:lnTo>
                  <a:pt x="247419" y="1839275"/>
                </a:lnTo>
                <a:lnTo>
                  <a:pt x="310493" y="1817738"/>
                </a:lnTo>
                <a:lnTo>
                  <a:pt x="371653" y="1786113"/>
                </a:lnTo>
                <a:lnTo>
                  <a:pt x="430664" y="1744863"/>
                </a:lnTo>
                <a:lnTo>
                  <a:pt x="487291" y="1694447"/>
                </a:lnTo>
                <a:lnTo>
                  <a:pt x="514637" y="1665946"/>
                </a:lnTo>
                <a:lnTo>
                  <a:pt x="541298" y="1635326"/>
                </a:lnTo>
                <a:lnTo>
                  <a:pt x="567246" y="1602646"/>
                </a:lnTo>
                <a:lnTo>
                  <a:pt x="592450" y="1567962"/>
                </a:lnTo>
                <a:lnTo>
                  <a:pt x="616882" y="1531333"/>
                </a:lnTo>
                <a:lnTo>
                  <a:pt x="640512" y="1492815"/>
                </a:lnTo>
                <a:lnTo>
                  <a:pt x="663311" y="1452467"/>
                </a:lnTo>
                <a:lnTo>
                  <a:pt x="685249" y="1410346"/>
                </a:lnTo>
                <a:lnTo>
                  <a:pt x="706298" y="1366509"/>
                </a:lnTo>
                <a:lnTo>
                  <a:pt x="726426" y="1321015"/>
                </a:lnTo>
                <a:lnTo>
                  <a:pt x="745606" y="1273921"/>
                </a:lnTo>
                <a:lnTo>
                  <a:pt x="763808" y="1225284"/>
                </a:lnTo>
                <a:lnTo>
                  <a:pt x="781002" y="1175162"/>
                </a:lnTo>
                <a:lnTo>
                  <a:pt x="797159" y="1123613"/>
                </a:lnTo>
                <a:lnTo>
                  <a:pt x="812249" y="1070694"/>
                </a:lnTo>
                <a:lnTo>
                  <a:pt x="826244" y="1016463"/>
                </a:lnTo>
                <a:lnTo>
                  <a:pt x="839113" y="960977"/>
                </a:lnTo>
                <a:lnTo>
                  <a:pt x="850828" y="904294"/>
                </a:lnTo>
                <a:lnTo>
                  <a:pt x="861358" y="846473"/>
                </a:lnTo>
                <a:lnTo>
                  <a:pt x="870676" y="787569"/>
                </a:lnTo>
                <a:lnTo>
                  <a:pt x="878750" y="727641"/>
                </a:lnTo>
                <a:lnTo>
                  <a:pt x="885552" y="666747"/>
                </a:lnTo>
                <a:lnTo>
                  <a:pt x="891053" y="604944"/>
                </a:lnTo>
                <a:lnTo>
                  <a:pt x="895222" y="542290"/>
                </a:lnTo>
                <a:close/>
              </a:path>
              <a:path w="1141729" h="1851660">
                <a:moveTo>
                  <a:pt x="744093" y="0"/>
                </a:moveTo>
                <a:lnTo>
                  <a:pt x="346075" y="542290"/>
                </a:lnTo>
                <a:lnTo>
                  <a:pt x="1141476" y="542290"/>
                </a:lnTo>
                <a:lnTo>
                  <a:pt x="744093"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3685803" y="4854575"/>
            <a:ext cx="444500" cy="413384"/>
          </a:xfrm>
          <a:custGeom>
            <a:rect l="l" t="t" r="r" b="b"/>
            <a:pathLst>
              <a:path w="444500" h="413384">
                <a:moveTo>
                  <a:pt x="112512" y="381"/>
                </a:moveTo>
                <a:lnTo>
                  <a:pt x="66558" y="13342"/>
                </a:lnTo>
                <a:lnTo>
                  <a:pt x="32281" y="40569"/>
                </a:lnTo>
                <a:lnTo>
                  <a:pt x="9991" y="77914"/>
                </a:lnTo>
                <a:lnTo>
                  <a:pt x="0" y="121228"/>
                </a:lnTo>
                <a:lnTo>
                  <a:pt x="2616" y="166362"/>
                </a:lnTo>
                <a:lnTo>
                  <a:pt x="18151" y="209169"/>
                </a:lnTo>
                <a:lnTo>
                  <a:pt x="60236" y="270256"/>
                </a:lnTo>
                <a:lnTo>
                  <a:pt x="112512" y="324485"/>
                </a:lnTo>
                <a:lnTo>
                  <a:pt x="142982" y="350391"/>
                </a:lnTo>
                <a:lnTo>
                  <a:pt x="179616" y="379475"/>
                </a:lnTo>
                <a:lnTo>
                  <a:pt x="210578" y="403280"/>
                </a:lnTo>
                <a:lnTo>
                  <a:pt x="223764" y="413131"/>
                </a:lnTo>
                <a:lnTo>
                  <a:pt x="236930" y="403441"/>
                </a:lnTo>
                <a:lnTo>
                  <a:pt x="267849" y="379618"/>
                </a:lnTo>
                <a:lnTo>
                  <a:pt x="304569" y="350337"/>
                </a:lnTo>
                <a:lnTo>
                  <a:pt x="334889" y="324485"/>
                </a:lnTo>
                <a:lnTo>
                  <a:pt x="355476" y="304545"/>
                </a:lnTo>
                <a:lnTo>
                  <a:pt x="215890" y="304545"/>
                </a:lnTo>
                <a:lnTo>
                  <a:pt x="213733" y="298180"/>
                </a:lnTo>
                <a:lnTo>
                  <a:pt x="211953" y="292735"/>
                </a:lnTo>
                <a:lnTo>
                  <a:pt x="209540" y="285623"/>
                </a:lnTo>
                <a:lnTo>
                  <a:pt x="207381" y="279019"/>
                </a:lnTo>
                <a:lnTo>
                  <a:pt x="194430" y="240617"/>
                </a:lnTo>
                <a:lnTo>
                  <a:pt x="182226" y="204343"/>
                </a:lnTo>
                <a:lnTo>
                  <a:pt x="30597" y="204343"/>
                </a:lnTo>
                <a:lnTo>
                  <a:pt x="30597" y="193675"/>
                </a:lnTo>
                <a:lnTo>
                  <a:pt x="128641" y="193675"/>
                </a:lnTo>
                <a:lnTo>
                  <a:pt x="136358" y="178208"/>
                </a:lnTo>
                <a:lnTo>
                  <a:pt x="159629" y="131952"/>
                </a:lnTo>
                <a:lnTo>
                  <a:pt x="161788" y="127507"/>
                </a:lnTo>
                <a:lnTo>
                  <a:pt x="269070" y="127507"/>
                </a:lnTo>
                <a:lnTo>
                  <a:pt x="285740" y="76454"/>
                </a:lnTo>
                <a:lnTo>
                  <a:pt x="287518" y="71755"/>
                </a:lnTo>
                <a:lnTo>
                  <a:pt x="295011" y="71374"/>
                </a:lnTo>
                <a:lnTo>
                  <a:pt x="427446" y="71374"/>
                </a:lnTo>
                <a:lnTo>
                  <a:pt x="415384" y="53212"/>
                </a:lnTo>
                <a:lnTo>
                  <a:pt x="223764" y="53212"/>
                </a:lnTo>
                <a:lnTo>
                  <a:pt x="206917" y="29866"/>
                </a:lnTo>
                <a:lnTo>
                  <a:pt x="178425" y="12557"/>
                </a:lnTo>
                <a:lnTo>
                  <a:pt x="144790" y="2367"/>
                </a:lnTo>
                <a:lnTo>
                  <a:pt x="112512" y="381"/>
                </a:lnTo>
                <a:close/>
              </a:path>
              <a:path w="444500" h="413384">
                <a:moveTo>
                  <a:pt x="290693" y="97536"/>
                </a:moveTo>
                <a:lnTo>
                  <a:pt x="289677" y="100583"/>
                </a:lnTo>
                <a:lnTo>
                  <a:pt x="288588" y="104165"/>
                </a:lnTo>
                <a:lnTo>
                  <a:pt x="287899" y="106806"/>
                </a:lnTo>
                <a:lnTo>
                  <a:pt x="224780" y="299338"/>
                </a:lnTo>
                <a:lnTo>
                  <a:pt x="223002" y="304545"/>
                </a:lnTo>
                <a:lnTo>
                  <a:pt x="355476" y="304545"/>
                </a:lnTo>
                <a:lnTo>
                  <a:pt x="387229" y="270398"/>
                </a:lnTo>
                <a:lnTo>
                  <a:pt x="429377" y="209169"/>
                </a:lnTo>
                <a:lnTo>
                  <a:pt x="432974" y="198500"/>
                </a:lnTo>
                <a:lnTo>
                  <a:pt x="319268" y="198500"/>
                </a:lnTo>
                <a:lnTo>
                  <a:pt x="317109" y="196595"/>
                </a:lnTo>
                <a:lnTo>
                  <a:pt x="316474" y="194437"/>
                </a:lnTo>
                <a:lnTo>
                  <a:pt x="303584" y="146081"/>
                </a:lnTo>
                <a:lnTo>
                  <a:pt x="290693" y="97536"/>
                </a:lnTo>
                <a:close/>
              </a:path>
              <a:path w="444500" h="413384">
                <a:moveTo>
                  <a:pt x="269070" y="127507"/>
                </a:moveTo>
                <a:lnTo>
                  <a:pt x="161788" y="127507"/>
                </a:lnTo>
                <a:lnTo>
                  <a:pt x="168138" y="129031"/>
                </a:lnTo>
                <a:lnTo>
                  <a:pt x="169535" y="133095"/>
                </a:lnTo>
                <a:lnTo>
                  <a:pt x="171694" y="139700"/>
                </a:lnTo>
                <a:lnTo>
                  <a:pt x="174234" y="146685"/>
                </a:lnTo>
                <a:lnTo>
                  <a:pt x="176393" y="153416"/>
                </a:lnTo>
                <a:lnTo>
                  <a:pt x="187172" y="185354"/>
                </a:lnTo>
                <a:lnTo>
                  <a:pt x="219065" y="280162"/>
                </a:lnTo>
                <a:lnTo>
                  <a:pt x="220208" y="276479"/>
                </a:lnTo>
                <a:lnTo>
                  <a:pt x="221605" y="272669"/>
                </a:lnTo>
                <a:lnTo>
                  <a:pt x="222621" y="268986"/>
                </a:lnTo>
                <a:lnTo>
                  <a:pt x="256338" y="166334"/>
                </a:lnTo>
                <a:lnTo>
                  <a:pt x="269070" y="127507"/>
                </a:lnTo>
                <a:close/>
              </a:path>
              <a:path w="444500" h="413384">
                <a:moveTo>
                  <a:pt x="163566" y="148970"/>
                </a:moveTo>
                <a:lnTo>
                  <a:pt x="150120" y="175339"/>
                </a:lnTo>
                <a:lnTo>
                  <a:pt x="143439" y="188529"/>
                </a:lnTo>
                <a:lnTo>
                  <a:pt x="136769" y="201802"/>
                </a:lnTo>
                <a:lnTo>
                  <a:pt x="136134" y="203581"/>
                </a:lnTo>
                <a:lnTo>
                  <a:pt x="133975" y="204343"/>
                </a:lnTo>
                <a:lnTo>
                  <a:pt x="182226" y="204343"/>
                </a:lnTo>
                <a:lnTo>
                  <a:pt x="163566" y="148970"/>
                </a:lnTo>
                <a:close/>
              </a:path>
              <a:path w="444500" h="413384">
                <a:moveTo>
                  <a:pt x="437599" y="184785"/>
                </a:moveTo>
                <a:lnTo>
                  <a:pt x="407279" y="184785"/>
                </a:lnTo>
                <a:lnTo>
                  <a:pt x="414391" y="185166"/>
                </a:lnTo>
                <a:lnTo>
                  <a:pt x="414391" y="195833"/>
                </a:lnTo>
                <a:lnTo>
                  <a:pt x="407279" y="196214"/>
                </a:lnTo>
                <a:lnTo>
                  <a:pt x="321808" y="198500"/>
                </a:lnTo>
                <a:lnTo>
                  <a:pt x="432974" y="198500"/>
                </a:lnTo>
                <a:lnTo>
                  <a:pt x="437599" y="184785"/>
                </a:lnTo>
                <a:close/>
              </a:path>
              <a:path w="444500" h="413384">
                <a:moveTo>
                  <a:pt x="427446" y="71374"/>
                </a:moveTo>
                <a:lnTo>
                  <a:pt x="295011" y="71374"/>
                </a:lnTo>
                <a:lnTo>
                  <a:pt x="296801" y="77914"/>
                </a:lnTo>
                <a:lnTo>
                  <a:pt x="303871" y="104165"/>
                </a:lnTo>
                <a:lnTo>
                  <a:pt x="318607" y="159446"/>
                </a:lnTo>
                <a:lnTo>
                  <a:pt x="325999" y="186944"/>
                </a:lnTo>
                <a:lnTo>
                  <a:pt x="407279" y="184785"/>
                </a:lnTo>
                <a:lnTo>
                  <a:pt x="437599" y="184785"/>
                </a:lnTo>
                <a:lnTo>
                  <a:pt x="443810" y="166362"/>
                </a:lnTo>
                <a:lnTo>
                  <a:pt x="444293" y="121129"/>
                </a:lnTo>
                <a:lnTo>
                  <a:pt x="431663" y="77724"/>
                </a:lnTo>
                <a:lnTo>
                  <a:pt x="427446" y="71374"/>
                </a:lnTo>
                <a:close/>
              </a:path>
              <a:path w="444500" h="413384">
                <a:moveTo>
                  <a:pt x="323840" y="0"/>
                </a:moveTo>
                <a:lnTo>
                  <a:pt x="293344" y="2045"/>
                </a:lnTo>
                <a:lnTo>
                  <a:pt x="263515" y="12366"/>
                </a:lnTo>
                <a:lnTo>
                  <a:pt x="238829" y="29807"/>
                </a:lnTo>
                <a:lnTo>
                  <a:pt x="223764" y="53212"/>
                </a:lnTo>
                <a:lnTo>
                  <a:pt x="415384" y="53212"/>
                </a:lnTo>
                <a:lnTo>
                  <a:pt x="406799" y="40287"/>
                </a:lnTo>
                <a:lnTo>
                  <a:pt x="370569" y="12989"/>
                </a:lnTo>
                <a:lnTo>
                  <a:pt x="323840" y="0"/>
                </a:lnTo>
                <a:close/>
              </a:path>
            </a:pathLst>
          </a:custGeom>
          <a:solidFill>
            <a:srgbClr val="D9D9D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txBox="1"/>
          <p:nvPr/>
        </p:nvSpPr>
        <p:spPr>
          <a:xfrm>
            <a:off x="526795" y="1061720"/>
            <a:ext cx="11136630" cy="251777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42875">
              <a:lnSpc>
                <a:spcPct val="100000"/>
              </a:lnSpc>
              <a:spcBef>
                <a:spcPts val="100"/>
              </a:spcBef>
            </a:pPr>
            <a:r>
              <a:rPr sz="2400">
                <a:solidFill>
                  <a:srgbClr val="585858"/>
                </a:solidFill>
                <a:latin typeface="微软雅黑"/>
                <a:cs typeface="微软雅黑"/>
              </a:rPr>
              <a:t>常见心理问题多发，超两成中小学生存在不同程度抑郁症状，且抑郁倾向随年龄增 长不断升高</a:t>
            </a:r>
            <a:endParaRPr sz="2400">
              <a:latin typeface="微软雅黑"/>
              <a:cs typeface="微软雅黑"/>
            </a:endParaRPr>
          </a:p>
          <a:p>
            <a:pPr marL="12700" marR="5080">
              <a:lnSpc>
                <a:spcPct val="120000"/>
              </a:lnSpc>
              <a:spcBef>
                <a:spcPts val="1090"/>
              </a:spcBef>
            </a:pPr>
            <a:r>
              <a:rPr sz="1200">
                <a:solidFill>
                  <a:srgbClr val="585858"/>
                </a:solidFill>
                <a:latin typeface="微软雅黑"/>
                <a:cs typeface="微软雅黑"/>
              </a:rPr>
              <a:t>根据世界卫生组织发布的“健康”概念，一个人只有躯体健康、心理健康、社会适应良好和道德健康，才算是一个完全健康的人。对于儿童来说，心理健康体现在智 能发育正常、有积极乐观的情绪、拥有良好的的人际关系、能够正确认识自己、拥有健全的性格及能够正确对待现实等六个方面。儿童时期作为个体身心发育的重要 </a:t>
            </a:r>
            <a:r>
              <a:rPr sz="1200" spc="-5">
                <a:solidFill>
                  <a:srgbClr val="585858"/>
                </a:solidFill>
                <a:latin typeface="微软雅黑"/>
                <a:cs typeface="微软雅黑"/>
              </a:rPr>
              <a:t>阶段，是心理问题、情绪问题及行为问题发生的高危时期，大</a:t>
            </a:r>
            <a:r>
              <a:rPr sz="1200">
                <a:solidFill>
                  <a:srgbClr val="585858"/>
                </a:solidFill>
                <a:latin typeface="微软雅黑"/>
                <a:cs typeface="微软雅黑"/>
              </a:rPr>
              <a:t>约3/4</a:t>
            </a:r>
            <a:r>
              <a:rPr sz="1200" spc="-5">
                <a:solidFill>
                  <a:srgbClr val="585858"/>
                </a:solidFill>
                <a:latin typeface="微软雅黑"/>
                <a:cs typeface="微软雅黑"/>
              </a:rPr>
              <a:t>的心理障碍都出现在这一时期。</a:t>
            </a:r>
            <a:r>
              <a:rPr sz="1200" b="1" spc="-5">
                <a:solidFill>
                  <a:srgbClr val="585858"/>
                </a:solidFill>
                <a:latin typeface="微软雅黑"/>
                <a:cs typeface="微软雅黑"/>
              </a:rPr>
              <a:t>中国儿童常见心理问题多发，且随年龄增长，心理健康的风险不断 </a:t>
            </a:r>
            <a:r>
              <a:rPr sz="1200" b="1">
                <a:solidFill>
                  <a:srgbClr val="585858"/>
                </a:solidFill>
                <a:latin typeface="微软雅黑"/>
                <a:cs typeface="微软雅黑"/>
              </a:rPr>
              <a:t>升高。</a:t>
            </a:r>
            <a:r>
              <a:rPr sz="1200">
                <a:solidFill>
                  <a:srgbClr val="585858"/>
                </a:solidFill>
                <a:latin typeface="微软雅黑"/>
                <a:cs typeface="微软雅黑"/>
              </a:rPr>
              <a:t>根据《中国国民心理健康发展报告</a:t>
            </a:r>
            <a:r>
              <a:rPr sz="1200" spc="-5">
                <a:solidFill>
                  <a:srgbClr val="585858"/>
                </a:solidFill>
                <a:latin typeface="微软雅黑"/>
                <a:cs typeface="微软雅黑"/>
              </a:rPr>
              <a:t>（2019~2020）</a:t>
            </a:r>
            <a:r>
              <a:rPr sz="1200">
                <a:solidFill>
                  <a:srgbClr val="585858"/>
                </a:solidFill>
                <a:latin typeface="微软雅黑"/>
                <a:cs typeface="微软雅黑"/>
              </a:rPr>
              <a:t>》，全国中小学生存在不同程度抑郁症状的总体比例超过</a:t>
            </a:r>
            <a:r>
              <a:rPr sz="1200" spc="-10">
                <a:solidFill>
                  <a:srgbClr val="585858"/>
                </a:solidFill>
                <a:latin typeface="微软雅黑"/>
                <a:cs typeface="微软雅黑"/>
              </a:rPr>
              <a:t>24%，</a:t>
            </a:r>
            <a:r>
              <a:rPr sz="1200">
                <a:solidFill>
                  <a:srgbClr val="585858"/>
                </a:solidFill>
                <a:latin typeface="微软雅黑"/>
                <a:cs typeface="微软雅黑"/>
              </a:rPr>
              <a:t>且随着年级升高而上升。从用户调研数据来 看，处于中学阶段的儿童出现情绪不稳定等心理问题倾向的比例最高，达</a:t>
            </a:r>
            <a:r>
              <a:rPr sz="1200" spc="5">
                <a:solidFill>
                  <a:srgbClr val="585858"/>
                </a:solidFill>
                <a:latin typeface="微软雅黑"/>
                <a:cs typeface="微软雅黑"/>
              </a:rPr>
              <a:t>到</a:t>
            </a:r>
            <a:r>
              <a:rPr sz="1200">
                <a:solidFill>
                  <a:srgbClr val="585858"/>
                </a:solidFill>
                <a:latin typeface="微软雅黑"/>
                <a:cs typeface="微软雅黑"/>
              </a:rPr>
              <a:t>17.3</a:t>
            </a:r>
            <a:r>
              <a:rPr sz="1200" spc="5">
                <a:solidFill>
                  <a:srgbClr val="585858"/>
                </a:solidFill>
                <a:latin typeface="微软雅黑"/>
                <a:cs typeface="微软雅黑"/>
              </a:rPr>
              <a:t>%</a:t>
            </a:r>
            <a:r>
              <a:rPr sz="1200">
                <a:solidFill>
                  <a:srgbClr val="585858"/>
                </a:solidFill>
                <a:latin typeface="微软雅黑"/>
                <a:cs typeface="微软雅黑"/>
              </a:rPr>
              <a:t>。不可否认，儿童心理健康问题已成为关系国家和民族未来的重要公共卫生问题和社 会问题。</a:t>
            </a:r>
            <a:endParaRPr sz="1200">
              <a:latin typeface="微软雅黑"/>
              <a:cs typeface="微软雅黑"/>
            </a:endParaRPr>
          </a:p>
          <a:p>
            <a:pPr marL="1393190">
              <a:lnSpc>
                <a:spcPct val="100000"/>
              </a:lnSpc>
              <a:spcBef>
                <a:spcPts val="720"/>
              </a:spcBef>
              <a:tabLst>
                <a:tab pos="6558915"/>
              </a:tabLst>
            </a:pPr>
            <a:r>
              <a:rPr sz="1400" b="1" spc="-5">
                <a:solidFill>
                  <a:srgbClr val="404040"/>
                </a:solidFill>
                <a:latin typeface="微软雅黑"/>
                <a:cs typeface="微软雅黑"/>
              </a:rPr>
              <a:t>2020</a:t>
            </a:r>
            <a:r>
              <a:rPr sz="1400" b="1">
                <a:solidFill>
                  <a:srgbClr val="404040"/>
                </a:solidFill>
                <a:latin typeface="微软雅黑"/>
                <a:cs typeface="微软雅黑"/>
              </a:rPr>
              <a:t>年中国中小学生抑郁</a:t>
            </a:r>
            <a:r>
              <a:rPr sz="1400" b="1" spc="-15">
                <a:solidFill>
                  <a:srgbClr val="404040"/>
                </a:solidFill>
                <a:latin typeface="微软雅黑"/>
                <a:cs typeface="微软雅黑"/>
              </a:rPr>
              <a:t>检</a:t>
            </a:r>
            <a:r>
              <a:rPr sz="1400" b="1">
                <a:solidFill>
                  <a:srgbClr val="404040"/>
                </a:solidFill>
                <a:latin typeface="微软雅黑"/>
                <a:cs typeface="微软雅黑"/>
              </a:rPr>
              <a:t>出率	</a:t>
            </a:r>
            <a:r>
              <a:rPr sz="1400" b="1" spc="-5">
                <a:solidFill>
                  <a:srgbClr val="404040"/>
                </a:solidFill>
                <a:latin typeface="微软雅黑"/>
                <a:cs typeface="微软雅黑"/>
              </a:rPr>
              <a:t>2022</a:t>
            </a:r>
            <a:r>
              <a:rPr sz="1400" b="1">
                <a:solidFill>
                  <a:srgbClr val="404040"/>
                </a:solidFill>
                <a:latin typeface="微软雅黑"/>
                <a:cs typeface="微软雅黑"/>
              </a:rPr>
              <a:t>年中国儿童家长在儿</a:t>
            </a:r>
            <a:r>
              <a:rPr sz="1400" b="1" spc="-15">
                <a:solidFill>
                  <a:srgbClr val="404040"/>
                </a:solidFill>
                <a:latin typeface="微软雅黑"/>
                <a:cs typeface="微软雅黑"/>
              </a:rPr>
              <a:t>童</a:t>
            </a:r>
            <a:r>
              <a:rPr sz="1400" b="1">
                <a:solidFill>
                  <a:srgbClr val="404040"/>
                </a:solidFill>
                <a:latin typeface="微软雅黑"/>
                <a:cs typeface="微软雅黑"/>
              </a:rPr>
              <a:t>心理</a:t>
            </a:r>
            <a:r>
              <a:rPr sz="1400" b="1" spc="-15">
                <a:solidFill>
                  <a:srgbClr val="404040"/>
                </a:solidFill>
                <a:latin typeface="微软雅黑"/>
                <a:cs typeface="微软雅黑"/>
              </a:rPr>
              <a:t>方</a:t>
            </a:r>
            <a:r>
              <a:rPr sz="1400" b="1">
                <a:solidFill>
                  <a:srgbClr val="404040"/>
                </a:solidFill>
                <a:latin typeface="微软雅黑"/>
                <a:cs typeface="微软雅黑"/>
              </a:rPr>
              <a:t>面存</a:t>
            </a:r>
            <a:r>
              <a:rPr sz="1400" b="1" spc="-15">
                <a:solidFill>
                  <a:srgbClr val="404040"/>
                </a:solidFill>
                <a:latin typeface="微软雅黑"/>
                <a:cs typeface="微软雅黑"/>
              </a:rPr>
              <a:t>在</a:t>
            </a:r>
            <a:r>
              <a:rPr sz="1400" b="1">
                <a:solidFill>
                  <a:srgbClr val="404040"/>
                </a:solidFill>
                <a:latin typeface="微软雅黑"/>
                <a:cs typeface="微软雅黑"/>
              </a:rPr>
              <a:t>的担忧</a:t>
            </a:r>
            <a:endParaRPr sz="1400">
              <a:latin typeface="微软雅黑"/>
              <a:cs typeface="微软雅黑"/>
            </a:endParaRPr>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4094479" cy="514350"/>
          </a:xfrm>
          <a:prstGeom prst="rect">
            <a:avLst/>
          </a:prstGeom>
        </p:spPr>
        <p:txBody>
          <a:bodyPr vert="horz" wrap="square" lIns="0" tIns="13335" rIns="0" bIns="0" rtlCol="0">
            <a:spAutoFit/>
          </a:bodyPr>
          <a:lstStyle/>
          <a:p>
            <a:pPr marL="12700">
              <a:lnSpc>
                <a:spcPct val="100000"/>
              </a:lnSpc>
              <a:spcBef>
                <a:spcPts val="105"/>
              </a:spcBef>
            </a:pPr>
            <a:r>
              <a:rPr/>
              <a:t>心理问题是如何形成的</a:t>
            </a:r>
          </a:p>
        </p:txBody>
      </p:sp>
      <p:sp>
        <p:nvSpPr>
          <p:cNvPr id="4" name="object 4"/>
          <p:cNvSpPr txBox="1"/>
          <p:nvPr/>
        </p:nvSpPr>
        <p:spPr>
          <a:xfrm>
            <a:off x="532282" y="6369507"/>
            <a:ext cx="2773680"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来源：研究院</a:t>
            </a:r>
            <a:r>
              <a:rPr sz="800" spc="-15">
                <a:solidFill>
                  <a:srgbClr val="7E7E7E"/>
                </a:solidFill>
                <a:latin typeface="微软雅黑"/>
                <a:cs typeface="微软雅黑"/>
              </a:rPr>
              <a:t>根</a:t>
            </a:r>
            <a:r>
              <a:rPr sz="800">
                <a:solidFill>
                  <a:srgbClr val="7E7E7E"/>
                </a:solidFill>
                <a:latin typeface="微软雅黑"/>
                <a:cs typeface="微软雅黑"/>
              </a:rPr>
              <a:t>据《</a:t>
            </a:r>
            <a:r>
              <a:rPr sz="800" spc="-15">
                <a:solidFill>
                  <a:srgbClr val="7E7E7E"/>
                </a:solidFill>
                <a:latin typeface="微软雅黑"/>
                <a:cs typeface="微软雅黑"/>
              </a:rPr>
              <a:t>少</a:t>
            </a:r>
            <a:r>
              <a:rPr sz="800">
                <a:solidFill>
                  <a:srgbClr val="7E7E7E"/>
                </a:solidFill>
                <a:latin typeface="微软雅黑"/>
                <a:cs typeface="微软雅黑"/>
              </a:rPr>
              <a:t>年儿</a:t>
            </a:r>
            <a:r>
              <a:rPr sz="800" spc="-15">
                <a:solidFill>
                  <a:srgbClr val="7E7E7E"/>
                </a:solidFill>
                <a:latin typeface="微软雅黑"/>
                <a:cs typeface="微软雅黑"/>
              </a:rPr>
              <a:t>童</a:t>
            </a:r>
            <a:r>
              <a:rPr sz="800">
                <a:solidFill>
                  <a:srgbClr val="7E7E7E"/>
                </a:solidFill>
                <a:latin typeface="微软雅黑"/>
                <a:cs typeface="微软雅黑"/>
              </a:rPr>
              <a:t>健康</a:t>
            </a:r>
            <a:r>
              <a:rPr sz="800" spc="-15">
                <a:solidFill>
                  <a:srgbClr val="7E7E7E"/>
                </a:solidFill>
                <a:latin typeface="微软雅黑"/>
                <a:cs typeface="微软雅黑"/>
              </a:rPr>
              <a:t>教</a:t>
            </a:r>
            <a:r>
              <a:rPr sz="800">
                <a:solidFill>
                  <a:srgbClr val="7E7E7E"/>
                </a:solidFill>
                <a:latin typeface="微软雅黑"/>
                <a:cs typeface="微软雅黑"/>
              </a:rPr>
              <a:t>育》</a:t>
            </a:r>
            <a:r>
              <a:rPr sz="800" spc="-15">
                <a:solidFill>
                  <a:srgbClr val="7E7E7E"/>
                </a:solidFill>
                <a:latin typeface="微软雅黑"/>
                <a:cs typeface="微软雅黑"/>
              </a:rPr>
              <a:t>整</a:t>
            </a:r>
            <a:r>
              <a:rPr sz="800">
                <a:solidFill>
                  <a:srgbClr val="7E7E7E"/>
                </a:solidFill>
                <a:latin typeface="微软雅黑"/>
                <a:cs typeface="微软雅黑"/>
              </a:rPr>
              <a:t>理绘</a:t>
            </a:r>
            <a:r>
              <a:rPr sz="800" spc="-15">
                <a:solidFill>
                  <a:srgbClr val="7E7E7E"/>
                </a:solidFill>
                <a:latin typeface="微软雅黑"/>
                <a:cs typeface="微软雅黑"/>
              </a:rPr>
              <a:t>制</a:t>
            </a:r>
            <a:r>
              <a:rPr sz="800">
                <a:solidFill>
                  <a:srgbClr val="7E7E7E"/>
                </a:solidFill>
                <a:latin typeface="微软雅黑"/>
                <a:cs typeface="微软雅黑"/>
              </a:rPr>
              <a:t>。</a:t>
            </a:r>
            <a:endParaRPr sz="800">
              <a:latin typeface="微软雅黑"/>
              <a:cs typeface="微软雅黑"/>
            </a:endParaRPr>
          </a:p>
        </p:txBody>
      </p:sp>
      <p:sp>
        <p:nvSpPr>
          <p:cNvPr id="5" name="object 5"/>
          <p:cNvSpPr/>
          <p:nvPr/>
        </p:nvSpPr>
        <p:spPr>
          <a:xfrm>
            <a:off x="2676144" y="5661659"/>
            <a:ext cx="702945" cy="626745"/>
          </a:xfrm>
          <a:custGeom>
            <a:rect l="l" t="t" r="r" b="b"/>
            <a:pathLst>
              <a:path w="702945" h="626745">
                <a:moveTo>
                  <a:pt x="0" y="626363"/>
                </a:moveTo>
                <a:lnTo>
                  <a:pt x="702564" y="626363"/>
                </a:lnTo>
                <a:lnTo>
                  <a:pt x="702564" y="0"/>
                </a:lnTo>
                <a:lnTo>
                  <a:pt x="0" y="0"/>
                </a:lnTo>
                <a:lnTo>
                  <a:pt x="0" y="626363"/>
                </a:lnTo>
                <a:close/>
              </a:path>
            </a:pathLst>
          </a:custGeom>
          <a:solidFill>
            <a:srgbClr val="EFF6D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673608" y="2511551"/>
            <a:ext cx="701040" cy="626745"/>
          </a:xfrm>
          <a:custGeom>
            <a:rect l="l" t="t" r="r" b="b"/>
            <a:pathLst>
              <a:path w="701040" h="626744">
                <a:moveTo>
                  <a:pt x="0" y="626363"/>
                </a:moveTo>
                <a:lnTo>
                  <a:pt x="701040" y="626363"/>
                </a:lnTo>
                <a:lnTo>
                  <a:pt x="701040" y="0"/>
                </a:lnTo>
                <a:lnTo>
                  <a:pt x="0" y="0"/>
                </a:lnTo>
                <a:lnTo>
                  <a:pt x="0" y="626363"/>
                </a:lnTo>
                <a:close/>
              </a:path>
            </a:pathLst>
          </a:custGeom>
          <a:solidFill>
            <a:srgbClr val="EFF6D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810768" y="2631948"/>
            <a:ext cx="2429510" cy="3534410"/>
          </a:xfrm>
          <a:custGeom>
            <a:rect l="l" t="t" r="r" b="b"/>
            <a:pathLst>
              <a:path w="2429510" h="3534410">
                <a:moveTo>
                  <a:pt x="1869058" y="0"/>
                </a:moveTo>
                <a:lnTo>
                  <a:pt x="0" y="0"/>
                </a:lnTo>
                <a:lnTo>
                  <a:pt x="0" y="2973971"/>
                </a:lnTo>
                <a:lnTo>
                  <a:pt x="2056" y="3022307"/>
                </a:lnTo>
                <a:lnTo>
                  <a:pt x="8112" y="3069500"/>
                </a:lnTo>
                <a:lnTo>
                  <a:pt x="18001" y="3115383"/>
                </a:lnTo>
                <a:lnTo>
                  <a:pt x="31553" y="3159789"/>
                </a:lnTo>
                <a:lnTo>
                  <a:pt x="48602" y="3202548"/>
                </a:lnTo>
                <a:lnTo>
                  <a:pt x="68978" y="3243493"/>
                </a:lnTo>
                <a:lnTo>
                  <a:pt x="92514" y="3282455"/>
                </a:lnTo>
                <a:lnTo>
                  <a:pt x="119042" y="3319266"/>
                </a:lnTo>
                <a:lnTo>
                  <a:pt x="148392" y="3353758"/>
                </a:lnTo>
                <a:lnTo>
                  <a:pt x="180398" y="3385764"/>
                </a:lnTo>
                <a:lnTo>
                  <a:pt x="214892" y="3415114"/>
                </a:lnTo>
                <a:lnTo>
                  <a:pt x="251704" y="3441641"/>
                </a:lnTo>
                <a:lnTo>
                  <a:pt x="290667" y="3465177"/>
                </a:lnTo>
                <a:lnTo>
                  <a:pt x="331612" y="3485553"/>
                </a:lnTo>
                <a:lnTo>
                  <a:pt x="374372" y="3502602"/>
                </a:lnTo>
                <a:lnTo>
                  <a:pt x="418779" y="3516154"/>
                </a:lnTo>
                <a:lnTo>
                  <a:pt x="464664" y="3526043"/>
                </a:lnTo>
                <a:lnTo>
                  <a:pt x="511859" y="3532099"/>
                </a:lnTo>
                <a:lnTo>
                  <a:pt x="560197" y="3534155"/>
                </a:lnTo>
                <a:lnTo>
                  <a:pt x="2429256" y="3534155"/>
                </a:lnTo>
                <a:lnTo>
                  <a:pt x="2429256" y="560197"/>
                </a:lnTo>
                <a:lnTo>
                  <a:pt x="2427199" y="511863"/>
                </a:lnTo>
                <a:lnTo>
                  <a:pt x="2421142" y="464671"/>
                </a:lnTo>
                <a:lnTo>
                  <a:pt x="2411253" y="418788"/>
                </a:lnTo>
                <a:lnTo>
                  <a:pt x="2397699" y="374382"/>
                </a:lnTo>
                <a:lnTo>
                  <a:pt x="2380649" y="331623"/>
                </a:lnTo>
                <a:lnTo>
                  <a:pt x="2360272" y="290678"/>
                </a:lnTo>
                <a:lnTo>
                  <a:pt x="2336734" y="251715"/>
                </a:lnTo>
                <a:lnTo>
                  <a:pt x="2310206" y="214902"/>
                </a:lnTo>
                <a:lnTo>
                  <a:pt x="2280854" y="180408"/>
                </a:lnTo>
                <a:lnTo>
                  <a:pt x="2248847" y="148401"/>
                </a:lnTo>
                <a:lnTo>
                  <a:pt x="2214353" y="119049"/>
                </a:lnTo>
                <a:lnTo>
                  <a:pt x="2177540" y="92521"/>
                </a:lnTo>
                <a:lnTo>
                  <a:pt x="2138577" y="68983"/>
                </a:lnTo>
                <a:lnTo>
                  <a:pt x="2097632" y="48606"/>
                </a:lnTo>
                <a:lnTo>
                  <a:pt x="2054873" y="31556"/>
                </a:lnTo>
                <a:lnTo>
                  <a:pt x="2010467" y="18002"/>
                </a:lnTo>
                <a:lnTo>
                  <a:pt x="1964584" y="8113"/>
                </a:lnTo>
                <a:lnTo>
                  <a:pt x="1917392" y="2056"/>
                </a:lnTo>
                <a:lnTo>
                  <a:pt x="1869058"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5390388" y="5661659"/>
            <a:ext cx="701040" cy="626745"/>
          </a:xfrm>
          <a:custGeom>
            <a:rect l="l" t="t" r="r" b="b"/>
            <a:pathLst>
              <a:path w="701039" h="626745">
                <a:moveTo>
                  <a:pt x="0" y="626363"/>
                </a:moveTo>
                <a:lnTo>
                  <a:pt x="701039" y="626363"/>
                </a:lnTo>
                <a:lnTo>
                  <a:pt x="701039" y="0"/>
                </a:lnTo>
                <a:lnTo>
                  <a:pt x="0" y="0"/>
                </a:lnTo>
                <a:lnTo>
                  <a:pt x="0" y="626363"/>
                </a:lnTo>
                <a:close/>
              </a:path>
            </a:pathLst>
          </a:custGeom>
          <a:solidFill>
            <a:srgbClr val="E8F3D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3386328" y="2511551"/>
            <a:ext cx="702945" cy="626745"/>
          </a:xfrm>
          <a:custGeom>
            <a:rect l="l" t="t" r="r" b="b"/>
            <a:pathLst>
              <a:path w="702945" h="626744">
                <a:moveTo>
                  <a:pt x="0" y="626363"/>
                </a:moveTo>
                <a:lnTo>
                  <a:pt x="702563" y="626363"/>
                </a:lnTo>
                <a:lnTo>
                  <a:pt x="702563" y="0"/>
                </a:lnTo>
                <a:lnTo>
                  <a:pt x="0" y="0"/>
                </a:lnTo>
                <a:lnTo>
                  <a:pt x="0" y="626363"/>
                </a:lnTo>
                <a:close/>
              </a:path>
            </a:pathLst>
          </a:custGeom>
          <a:solidFill>
            <a:srgbClr val="E8F3D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3525011" y="2631948"/>
            <a:ext cx="2429510" cy="3534410"/>
          </a:xfrm>
          <a:custGeom>
            <a:rect l="l" t="t" r="r" b="b"/>
            <a:pathLst>
              <a:path w="2429510" h="3534410">
                <a:moveTo>
                  <a:pt x="1869059" y="0"/>
                </a:moveTo>
                <a:lnTo>
                  <a:pt x="0" y="0"/>
                </a:lnTo>
                <a:lnTo>
                  <a:pt x="0" y="2973971"/>
                </a:lnTo>
                <a:lnTo>
                  <a:pt x="2056" y="3022307"/>
                </a:lnTo>
                <a:lnTo>
                  <a:pt x="8113" y="3069500"/>
                </a:lnTo>
                <a:lnTo>
                  <a:pt x="18002" y="3115383"/>
                </a:lnTo>
                <a:lnTo>
                  <a:pt x="31556" y="3159789"/>
                </a:lnTo>
                <a:lnTo>
                  <a:pt x="48606" y="3202548"/>
                </a:lnTo>
                <a:lnTo>
                  <a:pt x="68983" y="3243493"/>
                </a:lnTo>
                <a:lnTo>
                  <a:pt x="92521" y="3282455"/>
                </a:lnTo>
                <a:lnTo>
                  <a:pt x="119049" y="3319266"/>
                </a:lnTo>
                <a:lnTo>
                  <a:pt x="148401" y="3353758"/>
                </a:lnTo>
                <a:lnTo>
                  <a:pt x="180408" y="3385764"/>
                </a:lnTo>
                <a:lnTo>
                  <a:pt x="214902" y="3415114"/>
                </a:lnTo>
                <a:lnTo>
                  <a:pt x="251715" y="3441641"/>
                </a:lnTo>
                <a:lnTo>
                  <a:pt x="290678" y="3465177"/>
                </a:lnTo>
                <a:lnTo>
                  <a:pt x="331623" y="3485553"/>
                </a:lnTo>
                <a:lnTo>
                  <a:pt x="374382" y="3502602"/>
                </a:lnTo>
                <a:lnTo>
                  <a:pt x="418788" y="3516154"/>
                </a:lnTo>
                <a:lnTo>
                  <a:pt x="464671" y="3526043"/>
                </a:lnTo>
                <a:lnTo>
                  <a:pt x="511863" y="3532099"/>
                </a:lnTo>
                <a:lnTo>
                  <a:pt x="560197" y="3534155"/>
                </a:lnTo>
                <a:lnTo>
                  <a:pt x="2429255" y="3534155"/>
                </a:lnTo>
                <a:lnTo>
                  <a:pt x="2429255" y="560197"/>
                </a:lnTo>
                <a:lnTo>
                  <a:pt x="2427199" y="511863"/>
                </a:lnTo>
                <a:lnTo>
                  <a:pt x="2421142" y="464671"/>
                </a:lnTo>
                <a:lnTo>
                  <a:pt x="2411253" y="418788"/>
                </a:lnTo>
                <a:lnTo>
                  <a:pt x="2397699" y="374382"/>
                </a:lnTo>
                <a:lnTo>
                  <a:pt x="2380649" y="331623"/>
                </a:lnTo>
                <a:lnTo>
                  <a:pt x="2360272" y="290678"/>
                </a:lnTo>
                <a:lnTo>
                  <a:pt x="2336734" y="251715"/>
                </a:lnTo>
                <a:lnTo>
                  <a:pt x="2310206" y="214902"/>
                </a:lnTo>
                <a:lnTo>
                  <a:pt x="2280854" y="180408"/>
                </a:lnTo>
                <a:lnTo>
                  <a:pt x="2248847" y="148401"/>
                </a:lnTo>
                <a:lnTo>
                  <a:pt x="2214353" y="119049"/>
                </a:lnTo>
                <a:lnTo>
                  <a:pt x="2177540" y="92521"/>
                </a:lnTo>
                <a:lnTo>
                  <a:pt x="2138577" y="68983"/>
                </a:lnTo>
                <a:lnTo>
                  <a:pt x="2097632" y="48606"/>
                </a:lnTo>
                <a:lnTo>
                  <a:pt x="2054873" y="31556"/>
                </a:lnTo>
                <a:lnTo>
                  <a:pt x="2010467" y="18002"/>
                </a:lnTo>
                <a:lnTo>
                  <a:pt x="1964584" y="8113"/>
                </a:lnTo>
                <a:lnTo>
                  <a:pt x="1917392" y="2056"/>
                </a:lnTo>
                <a:lnTo>
                  <a:pt x="1869059"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8103107" y="5661659"/>
            <a:ext cx="702945" cy="626745"/>
          </a:xfrm>
          <a:custGeom>
            <a:rect l="l" t="t" r="r" b="b"/>
            <a:pathLst>
              <a:path w="702945" h="626745">
                <a:moveTo>
                  <a:pt x="0" y="626363"/>
                </a:moveTo>
                <a:lnTo>
                  <a:pt x="702564" y="626363"/>
                </a:lnTo>
                <a:lnTo>
                  <a:pt x="702564" y="0"/>
                </a:lnTo>
                <a:lnTo>
                  <a:pt x="0" y="0"/>
                </a:lnTo>
                <a:lnTo>
                  <a:pt x="0" y="626363"/>
                </a:lnTo>
                <a:close/>
              </a:path>
            </a:pathLst>
          </a:custGeom>
          <a:solidFill>
            <a:srgbClr val="D2F4FC"/>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6100571" y="2511551"/>
            <a:ext cx="701040" cy="626745"/>
          </a:xfrm>
          <a:custGeom>
            <a:rect l="l" t="t" r="r" b="b"/>
            <a:pathLst>
              <a:path w="701040" h="626744">
                <a:moveTo>
                  <a:pt x="0" y="626363"/>
                </a:moveTo>
                <a:lnTo>
                  <a:pt x="701040" y="626363"/>
                </a:lnTo>
                <a:lnTo>
                  <a:pt x="701040" y="0"/>
                </a:lnTo>
                <a:lnTo>
                  <a:pt x="0" y="0"/>
                </a:lnTo>
                <a:lnTo>
                  <a:pt x="0" y="626363"/>
                </a:lnTo>
                <a:close/>
              </a:path>
            </a:pathLst>
          </a:custGeom>
          <a:solidFill>
            <a:srgbClr val="D2F4FC"/>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6237732" y="2631948"/>
            <a:ext cx="2429510" cy="3534410"/>
          </a:xfrm>
          <a:custGeom>
            <a:rect l="l" t="t" r="r" b="b"/>
            <a:pathLst>
              <a:path w="2429509" h="3534410">
                <a:moveTo>
                  <a:pt x="1869059" y="0"/>
                </a:moveTo>
                <a:lnTo>
                  <a:pt x="0" y="0"/>
                </a:lnTo>
                <a:lnTo>
                  <a:pt x="0" y="2973971"/>
                </a:lnTo>
                <a:lnTo>
                  <a:pt x="2056" y="3022307"/>
                </a:lnTo>
                <a:lnTo>
                  <a:pt x="8113" y="3069500"/>
                </a:lnTo>
                <a:lnTo>
                  <a:pt x="18002" y="3115383"/>
                </a:lnTo>
                <a:lnTo>
                  <a:pt x="31556" y="3159789"/>
                </a:lnTo>
                <a:lnTo>
                  <a:pt x="48606" y="3202548"/>
                </a:lnTo>
                <a:lnTo>
                  <a:pt x="68983" y="3243493"/>
                </a:lnTo>
                <a:lnTo>
                  <a:pt x="92521" y="3282455"/>
                </a:lnTo>
                <a:lnTo>
                  <a:pt x="119049" y="3319266"/>
                </a:lnTo>
                <a:lnTo>
                  <a:pt x="148401" y="3353758"/>
                </a:lnTo>
                <a:lnTo>
                  <a:pt x="180408" y="3385764"/>
                </a:lnTo>
                <a:lnTo>
                  <a:pt x="214902" y="3415114"/>
                </a:lnTo>
                <a:lnTo>
                  <a:pt x="251715" y="3441641"/>
                </a:lnTo>
                <a:lnTo>
                  <a:pt x="290678" y="3465177"/>
                </a:lnTo>
                <a:lnTo>
                  <a:pt x="331623" y="3485553"/>
                </a:lnTo>
                <a:lnTo>
                  <a:pt x="374382" y="3502602"/>
                </a:lnTo>
                <a:lnTo>
                  <a:pt x="418788" y="3516154"/>
                </a:lnTo>
                <a:lnTo>
                  <a:pt x="464671" y="3526043"/>
                </a:lnTo>
                <a:lnTo>
                  <a:pt x="511863" y="3532099"/>
                </a:lnTo>
                <a:lnTo>
                  <a:pt x="560196" y="3534155"/>
                </a:lnTo>
                <a:lnTo>
                  <a:pt x="2429256" y="3534155"/>
                </a:lnTo>
                <a:lnTo>
                  <a:pt x="2429256" y="560197"/>
                </a:lnTo>
                <a:lnTo>
                  <a:pt x="2427199" y="511863"/>
                </a:lnTo>
                <a:lnTo>
                  <a:pt x="2421142" y="464671"/>
                </a:lnTo>
                <a:lnTo>
                  <a:pt x="2411253" y="418788"/>
                </a:lnTo>
                <a:lnTo>
                  <a:pt x="2397699" y="374382"/>
                </a:lnTo>
                <a:lnTo>
                  <a:pt x="2380649" y="331623"/>
                </a:lnTo>
                <a:lnTo>
                  <a:pt x="2360272" y="290678"/>
                </a:lnTo>
                <a:lnTo>
                  <a:pt x="2336734" y="251715"/>
                </a:lnTo>
                <a:lnTo>
                  <a:pt x="2310206" y="214902"/>
                </a:lnTo>
                <a:lnTo>
                  <a:pt x="2280854" y="180408"/>
                </a:lnTo>
                <a:lnTo>
                  <a:pt x="2248847" y="148401"/>
                </a:lnTo>
                <a:lnTo>
                  <a:pt x="2214353" y="119049"/>
                </a:lnTo>
                <a:lnTo>
                  <a:pt x="2177540" y="92521"/>
                </a:lnTo>
                <a:lnTo>
                  <a:pt x="2138577" y="68983"/>
                </a:lnTo>
                <a:lnTo>
                  <a:pt x="2097632" y="48606"/>
                </a:lnTo>
                <a:lnTo>
                  <a:pt x="2054873" y="31556"/>
                </a:lnTo>
                <a:lnTo>
                  <a:pt x="2010467" y="18002"/>
                </a:lnTo>
                <a:lnTo>
                  <a:pt x="1964584" y="8113"/>
                </a:lnTo>
                <a:lnTo>
                  <a:pt x="1917392" y="2056"/>
                </a:lnTo>
                <a:lnTo>
                  <a:pt x="1869059"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10817352" y="5661659"/>
            <a:ext cx="701040" cy="626745"/>
          </a:xfrm>
          <a:custGeom>
            <a:rect l="l" t="t" r="r" b="b"/>
            <a:pathLst>
              <a:path w="701040" h="626745">
                <a:moveTo>
                  <a:pt x="0" y="626363"/>
                </a:moveTo>
                <a:lnTo>
                  <a:pt x="701040" y="626363"/>
                </a:lnTo>
                <a:lnTo>
                  <a:pt x="701040" y="0"/>
                </a:lnTo>
                <a:lnTo>
                  <a:pt x="0" y="0"/>
                </a:lnTo>
                <a:lnTo>
                  <a:pt x="0" y="626363"/>
                </a:lnTo>
                <a:close/>
              </a:path>
            </a:pathLst>
          </a:custGeom>
          <a:solidFill>
            <a:srgbClr val="FFF5CC"/>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8813292" y="2511551"/>
            <a:ext cx="702945" cy="626745"/>
          </a:xfrm>
          <a:custGeom>
            <a:rect l="l" t="t" r="r" b="b"/>
            <a:pathLst>
              <a:path w="702945" h="626744">
                <a:moveTo>
                  <a:pt x="0" y="626363"/>
                </a:moveTo>
                <a:lnTo>
                  <a:pt x="702564" y="626363"/>
                </a:lnTo>
                <a:lnTo>
                  <a:pt x="702564" y="0"/>
                </a:lnTo>
                <a:lnTo>
                  <a:pt x="0" y="0"/>
                </a:lnTo>
                <a:lnTo>
                  <a:pt x="0" y="626363"/>
                </a:lnTo>
                <a:close/>
              </a:path>
            </a:pathLst>
          </a:custGeom>
          <a:solidFill>
            <a:srgbClr val="FFF5CC"/>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8951976" y="2631948"/>
            <a:ext cx="2429510" cy="3534410"/>
          </a:xfrm>
          <a:custGeom>
            <a:rect l="l" t="t" r="r" b="b"/>
            <a:pathLst>
              <a:path w="2429509" h="3534410">
                <a:moveTo>
                  <a:pt x="1869058" y="0"/>
                </a:moveTo>
                <a:lnTo>
                  <a:pt x="0" y="0"/>
                </a:lnTo>
                <a:lnTo>
                  <a:pt x="0" y="2973971"/>
                </a:lnTo>
                <a:lnTo>
                  <a:pt x="2056" y="3022307"/>
                </a:lnTo>
                <a:lnTo>
                  <a:pt x="8113" y="3069500"/>
                </a:lnTo>
                <a:lnTo>
                  <a:pt x="18002" y="3115383"/>
                </a:lnTo>
                <a:lnTo>
                  <a:pt x="31556" y="3159789"/>
                </a:lnTo>
                <a:lnTo>
                  <a:pt x="48606" y="3202548"/>
                </a:lnTo>
                <a:lnTo>
                  <a:pt x="68983" y="3243493"/>
                </a:lnTo>
                <a:lnTo>
                  <a:pt x="92521" y="3282455"/>
                </a:lnTo>
                <a:lnTo>
                  <a:pt x="119049" y="3319266"/>
                </a:lnTo>
                <a:lnTo>
                  <a:pt x="148401" y="3353758"/>
                </a:lnTo>
                <a:lnTo>
                  <a:pt x="180408" y="3385764"/>
                </a:lnTo>
                <a:lnTo>
                  <a:pt x="214902" y="3415114"/>
                </a:lnTo>
                <a:lnTo>
                  <a:pt x="251715" y="3441641"/>
                </a:lnTo>
                <a:lnTo>
                  <a:pt x="290678" y="3465177"/>
                </a:lnTo>
                <a:lnTo>
                  <a:pt x="331623" y="3485553"/>
                </a:lnTo>
                <a:lnTo>
                  <a:pt x="374382" y="3502602"/>
                </a:lnTo>
                <a:lnTo>
                  <a:pt x="418788" y="3516154"/>
                </a:lnTo>
                <a:lnTo>
                  <a:pt x="464671" y="3526043"/>
                </a:lnTo>
                <a:lnTo>
                  <a:pt x="511863" y="3532099"/>
                </a:lnTo>
                <a:lnTo>
                  <a:pt x="560197" y="3534155"/>
                </a:lnTo>
                <a:lnTo>
                  <a:pt x="2429255" y="3534155"/>
                </a:lnTo>
                <a:lnTo>
                  <a:pt x="2429255" y="560197"/>
                </a:lnTo>
                <a:lnTo>
                  <a:pt x="2427199" y="511863"/>
                </a:lnTo>
                <a:lnTo>
                  <a:pt x="2421142" y="464671"/>
                </a:lnTo>
                <a:lnTo>
                  <a:pt x="2411253" y="418788"/>
                </a:lnTo>
                <a:lnTo>
                  <a:pt x="2397699" y="374382"/>
                </a:lnTo>
                <a:lnTo>
                  <a:pt x="2380649" y="331623"/>
                </a:lnTo>
                <a:lnTo>
                  <a:pt x="2360272" y="290678"/>
                </a:lnTo>
                <a:lnTo>
                  <a:pt x="2336734" y="251715"/>
                </a:lnTo>
                <a:lnTo>
                  <a:pt x="2310206" y="214902"/>
                </a:lnTo>
                <a:lnTo>
                  <a:pt x="2280854" y="180408"/>
                </a:lnTo>
                <a:lnTo>
                  <a:pt x="2248847" y="148401"/>
                </a:lnTo>
                <a:lnTo>
                  <a:pt x="2214353" y="119049"/>
                </a:lnTo>
                <a:lnTo>
                  <a:pt x="2177540" y="92521"/>
                </a:lnTo>
                <a:lnTo>
                  <a:pt x="2138577" y="68983"/>
                </a:lnTo>
                <a:lnTo>
                  <a:pt x="2097632" y="48606"/>
                </a:lnTo>
                <a:lnTo>
                  <a:pt x="2054873" y="31556"/>
                </a:lnTo>
                <a:lnTo>
                  <a:pt x="2010467" y="18002"/>
                </a:lnTo>
                <a:lnTo>
                  <a:pt x="1964584" y="8113"/>
                </a:lnTo>
                <a:lnTo>
                  <a:pt x="1917392" y="2056"/>
                </a:lnTo>
                <a:lnTo>
                  <a:pt x="1869058"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1030630" y="2972511"/>
            <a:ext cx="899160" cy="19431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indent="-172720">
              <a:lnSpc>
                <a:spcPct val="100000"/>
              </a:lnSpc>
              <a:spcBef>
                <a:spcPts val="105"/>
              </a:spcBef>
              <a:buFont typeface="Arial"/>
              <a:buChar char="•"/>
              <a:tabLst>
                <a:tab pos="185420"/>
              </a:tabLst>
            </a:pPr>
            <a:r>
              <a:rPr sz="1100" b="1">
                <a:solidFill>
                  <a:srgbClr val="B1D234"/>
                </a:solidFill>
                <a:latin typeface="微软雅黑"/>
                <a:cs typeface="微软雅黑"/>
              </a:rPr>
              <a:t>生理性缺陷</a:t>
            </a:r>
            <a:endParaRPr sz="1100">
              <a:latin typeface="微软雅黑"/>
              <a:cs typeface="微软雅黑"/>
            </a:endParaRPr>
          </a:p>
        </p:txBody>
      </p:sp>
      <p:sp>
        <p:nvSpPr>
          <p:cNvPr id="18" name="object 18"/>
          <p:cNvSpPr txBox="1"/>
          <p:nvPr/>
        </p:nvSpPr>
        <p:spPr>
          <a:xfrm>
            <a:off x="1030630" y="3141319"/>
            <a:ext cx="1986914" cy="228917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50000"/>
              </a:lnSpc>
              <a:spcBef>
                <a:spcPts val="100"/>
              </a:spcBef>
            </a:pPr>
            <a:r>
              <a:rPr sz="1100">
                <a:solidFill>
                  <a:srgbClr val="585858"/>
                </a:solidFill>
                <a:latin typeface="微软雅黑"/>
                <a:cs typeface="微软雅黑"/>
              </a:rPr>
              <a:t>有生理缺陷的儿童可能</a:t>
            </a:r>
            <a:r>
              <a:rPr sz="1100" spc="-15">
                <a:solidFill>
                  <a:srgbClr val="585858"/>
                </a:solidFill>
                <a:latin typeface="微软雅黑"/>
                <a:cs typeface="微软雅黑"/>
              </a:rPr>
              <a:t>会</a:t>
            </a:r>
            <a:r>
              <a:rPr sz="1100">
                <a:solidFill>
                  <a:srgbClr val="585858"/>
                </a:solidFill>
                <a:latin typeface="微软雅黑"/>
                <a:cs typeface="微软雅黑"/>
              </a:rPr>
              <a:t>因为自 身生理表现遭到周围同</a:t>
            </a:r>
            <a:r>
              <a:rPr sz="1100" spc="-15">
                <a:solidFill>
                  <a:srgbClr val="585858"/>
                </a:solidFill>
                <a:latin typeface="微软雅黑"/>
                <a:cs typeface="微软雅黑"/>
              </a:rPr>
              <a:t>龄</a:t>
            </a:r>
            <a:r>
              <a:rPr sz="1100">
                <a:solidFill>
                  <a:srgbClr val="585858"/>
                </a:solidFill>
                <a:latin typeface="微软雅黑"/>
                <a:cs typeface="微软雅黑"/>
              </a:rPr>
              <a:t>人的嘲 笑，导致情绪低落，长</a:t>
            </a:r>
            <a:r>
              <a:rPr sz="1100" spc="-15">
                <a:solidFill>
                  <a:srgbClr val="585858"/>
                </a:solidFill>
                <a:latin typeface="微软雅黑"/>
                <a:cs typeface="微软雅黑"/>
              </a:rPr>
              <a:t>此</a:t>
            </a:r>
            <a:r>
              <a:rPr sz="1100">
                <a:solidFill>
                  <a:srgbClr val="585858"/>
                </a:solidFill>
                <a:latin typeface="微软雅黑"/>
                <a:cs typeface="微软雅黑"/>
              </a:rPr>
              <a:t>以往容 易形成自卑心理。</a:t>
            </a:r>
            <a:endParaRPr sz="1100">
              <a:latin typeface="微软雅黑"/>
              <a:cs typeface="微软雅黑"/>
            </a:endParaRPr>
          </a:p>
          <a:p>
            <a:pPr marL="184785" indent="-172720" algn="just">
              <a:lnSpc>
                <a:spcPct val="100000"/>
              </a:lnSpc>
              <a:spcBef>
                <a:spcPts val="660"/>
              </a:spcBef>
              <a:buFont typeface="Arial"/>
              <a:buChar char="•"/>
              <a:tabLst>
                <a:tab pos="185420"/>
              </a:tabLst>
            </a:pPr>
            <a:r>
              <a:rPr sz="1100" b="1">
                <a:solidFill>
                  <a:srgbClr val="B1D234"/>
                </a:solidFill>
                <a:latin typeface="微软雅黑"/>
                <a:cs typeface="微软雅黑"/>
              </a:rPr>
              <a:t>人格发展尚不完善</a:t>
            </a:r>
            <a:endParaRPr sz="1100">
              <a:latin typeface="微软雅黑"/>
              <a:cs typeface="微软雅黑"/>
            </a:endParaRPr>
          </a:p>
          <a:p>
            <a:pPr marL="12700" marR="5080" algn="just">
              <a:lnSpc>
                <a:spcPct val="150000"/>
              </a:lnSpc>
            </a:pPr>
            <a:r>
              <a:rPr sz="1100">
                <a:solidFill>
                  <a:srgbClr val="585858"/>
                </a:solidFill>
                <a:latin typeface="微软雅黑"/>
                <a:cs typeface="微软雅黑"/>
              </a:rPr>
              <a:t>由于青少年儿童正处在</a:t>
            </a:r>
            <a:r>
              <a:rPr sz="1100" spc="-15">
                <a:solidFill>
                  <a:srgbClr val="585858"/>
                </a:solidFill>
                <a:latin typeface="微软雅黑"/>
                <a:cs typeface="微软雅黑"/>
              </a:rPr>
              <a:t>自</a:t>
            </a:r>
            <a:r>
              <a:rPr sz="1100">
                <a:solidFill>
                  <a:srgbClr val="585858"/>
                </a:solidFill>
                <a:latin typeface="微软雅黑"/>
                <a:cs typeface="微软雅黑"/>
              </a:rPr>
              <a:t>我意识 逐渐加强的时期，他们</a:t>
            </a:r>
            <a:r>
              <a:rPr sz="1100" spc="-15">
                <a:solidFill>
                  <a:srgbClr val="585858"/>
                </a:solidFill>
                <a:latin typeface="微软雅黑"/>
                <a:cs typeface="微软雅黑"/>
              </a:rPr>
              <a:t>一</a:t>
            </a:r>
            <a:r>
              <a:rPr sz="1100">
                <a:solidFill>
                  <a:srgbClr val="585858"/>
                </a:solidFill>
                <a:latin typeface="微软雅黑"/>
                <a:cs typeface="微软雅黑"/>
              </a:rPr>
              <a:t>方面要 求独立自主，另一方面</a:t>
            </a:r>
            <a:r>
              <a:rPr sz="1100" spc="-15">
                <a:solidFill>
                  <a:srgbClr val="585858"/>
                </a:solidFill>
                <a:latin typeface="微软雅黑"/>
                <a:cs typeface="微软雅黑"/>
              </a:rPr>
              <a:t>又</a:t>
            </a:r>
            <a:r>
              <a:rPr sz="1100">
                <a:solidFill>
                  <a:srgbClr val="B1D234"/>
                </a:solidFill>
                <a:latin typeface="微软雅黑"/>
                <a:cs typeface="微软雅黑"/>
              </a:rPr>
              <a:t>不善于 用理智控制自己的情</a:t>
            </a:r>
            <a:r>
              <a:rPr sz="1100" spc="-5">
                <a:solidFill>
                  <a:srgbClr val="B1D234"/>
                </a:solidFill>
                <a:latin typeface="微软雅黑"/>
                <a:cs typeface="微软雅黑"/>
              </a:rPr>
              <a:t>绪</a:t>
            </a:r>
            <a:r>
              <a:rPr sz="1100" spc="-15">
                <a:solidFill>
                  <a:srgbClr val="585858"/>
                </a:solidFill>
                <a:latin typeface="微软雅黑"/>
                <a:cs typeface="微软雅黑"/>
              </a:rPr>
              <a:t>，</a:t>
            </a:r>
            <a:r>
              <a:rPr sz="1100">
                <a:solidFill>
                  <a:srgbClr val="585858"/>
                </a:solidFill>
                <a:latin typeface="微软雅黑"/>
                <a:cs typeface="微软雅黑"/>
              </a:rPr>
              <a:t>极易形</a:t>
            </a:r>
            <a:endParaRPr sz="1100">
              <a:latin typeface="微软雅黑"/>
              <a:cs typeface="微软雅黑"/>
            </a:endParaRPr>
          </a:p>
        </p:txBody>
      </p:sp>
      <p:sp>
        <p:nvSpPr>
          <p:cNvPr id="19" name="object 19"/>
          <p:cNvSpPr txBox="1"/>
          <p:nvPr/>
        </p:nvSpPr>
        <p:spPr>
          <a:xfrm>
            <a:off x="1030630" y="5487720"/>
            <a:ext cx="1846580" cy="19431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100">
                <a:solidFill>
                  <a:srgbClr val="585858"/>
                </a:solidFill>
                <a:latin typeface="微软雅黑"/>
                <a:cs typeface="微软雅黑"/>
              </a:rPr>
              <a:t>成狭隘的意识和不良的</a:t>
            </a:r>
            <a:r>
              <a:rPr sz="1100" spc="-10">
                <a:solidFill>
                  <a:srgbClr val="585858"/>
                </a:solidFill>
                <a:latin typeface="微软雅黑"/>
                <a:cs typeface="微软雅黑"/>
              </a:rPr>
              <a:t>心</a:t>
            </a:r>
            <a:r>
              <a:rPr sz="1100">
                <a:solidFill>
                  <a:srgbClr val="585858"/>
                </a:solidFill>
                <a:latin typeface="微软雅黑"/>
                <a:cs typeface="微软雅黑"/>
              </a:rPr>
              <a:t>态。</a:t>
            </a:r>
            <a:endParaRPr sz="1100">
              <a:latin typeface="微软雅黑"/>
              <a:cs typeface="微软雅黑"/>
            </a:endParaRPr>
          </a:p>
        </p:txBody>
      </p:sp>
      <p:sp>
        <p:nvSpPr>
          <p:cNvPr id="20" name="object 20"/>
          <p:cNvSpPr/>
          <p:nvPr/>
        </p:nvSpPr>
        <p:spPr>
          <a:xfrm>
            <a:off x="1353311" y="2040635"/>
            <a:ext cx="1344295" cy="396240"/>
          </a:xfrm>
          <a:custGeom>
            <a:rect l="l" t="t" r="r" b="b"/>
            <a:pathLst>
              <a:path w="1344295" h="396239">
                <a:moveTo>
                  <a:pt x="1230249" y="0"/>
                </a:moveTo>
                <a:lnTo>
                  <a:pt x="113918" y="0"/>
                </a:lnTo>
                <a:lnTo>
                  <a:pt x="69597" y="8959"/>
                </a:lnTo>
                <a:lnTo>
                  <a:pt x="33385" y="33385"/>
                </a:lnTo>
                <a:lnTo>
                  <a:pt x="8959" y="69597"/>
                </a:lnTo>
                <a:lnTo>
                  <a:pt x="0" y="113918"/>
                </a:lnTo>
                <a:lnTo>
                  <a:pt x="0" y="282321"/>
                </a:lnTo>
                <a:lnTo>
                  <a:pt x="8959" y="326642"/>
                </a:lnTo>
                <a:lnTo>
                  <a:pt x="33385" y="362854"/>
                </a:lnTo>
                <a:lnTo>
                  <a:pt x="69597" y="387280"/>
                </a:lnTo>
                <a:lnTo>
                  <a:pt x="113918" y="396239"/>
                </a:lnTo>
                <a:lnTo>
                  <a:pt x="1230249" y="396239"/>
                </a:lnTo>
                <a:lnTo>
                  <a:pt x="1274570" y="387280"/>
                </a:lnTo>
                <a:lnTo>
                  <a:pt x="1310782" y="362854"/>
                </a:lnTo>
                <a:lnTo>
                  <a:pt x="1335208" y="326642"/>
                </a:lnTo>
                <a:lnTo>
                  <a:pt x="1344168" y="282321"/>
                </a:lnTo>
                <a:lnTo>
                  <a:pt x="1344168" y="113918"/>
                </a:lnTo>
                <a:lnTo>
                  <a:pt x="1335208" y="69597"/>
                </a:lnTo>
                <a:lnTo>
                  <a:pt x="1310782" y="33385"/>
                </a:lnTo>
                <a:lnTo>
                  <a:pt x="1274570" y="8959"/>
                </a:lnTo>
                <a:lnTo>
                  <a:pt x="123024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4093464" y="2046732"/>
            <a:ext cx="1344295" cy="396240"/>
          </a:xfrm>
          <a:custGeom>
            <a:rect l="l" t="t" r="r" b="b"/>
            <a:pathLst>
              <a:path w="1344295" h="396239">
                <a:moveTo>
                  <a:pt x="1230249" y="0"/>
                </a:moveTo>
                <a:lnTo>
                  <a:pt x="113919" y="0"/>
                </a:lnTo>
                <a:lnTo>
                  <a:pt x="69597" y="8959"/>
                </a:lnTo>
                <a:lnTo>
                  <a:pt x="33385" y="33385"/>
                </a:lnTo>
                <a:lnTo>
                  <a:pt x="8959" y="69597"/>
                </a:lnTo>
                <a:lnTo>
                  <a:pt x="0" y="113918"/>
                </a:lnTo>
                <a:lnTo>
                  <a:pt x="0" y="282320"/>
                </a:lnTo>
                <a:lnTo>
                  <a:pt x="8959" y="326642"/>
                </a:lnTo>
                <a:lnTo>
                  <a:pt x="33385" y="362854"/>
                </a:lnTo>
                <a:lnTo>
                  <a:pt x="69597" y="387280"/>
                </a:lnTo>
                <a:lnTo>
                  <a:pt x="113919" y="396239"/>
                </a:lnTo>
                <a:lnTo>
                  <a:pt x="1230249" y="396239"/>
                </a:lnTo>
                <a:lnTo>
                  <a:pt x="1274570" y="387280"/>
                </a:lnTo>
                <a:lnTo>
                  <a:pt x="1310782" y="362854"/>
                </a:lnTo>
                <a:lnTo>
                  <a:pt x="1335208" y="326642"/>
                </a:lnTo>
                <a:lnTo>
                  <a:pt x="1344168" y="282320"/>
                </a:lnTo>
                <a:lnTo>
                  <a:pt x="1344168" y="113918"/>
                </a:lnTo>
                <a:lnTo>
                  <a:pt x="1335208" y="69597"/>
                </a:lnTo>
                <a:lnTo>
                  <a:pt x="1310782" y="33385"/>
                </a:lnTo>
                <a:lnTo>
                  <a:pt x="1274570" y="8959"/>
                </a:lnTo>
                <a:lnTo>
                  <a:pt x="1230249"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txBox="1"/>
          <p:nvPr/>
        </p:nvSpPr>
        <p:spPr>
          <a:xfrm>
            <a:off x="760171" y="1965664"/>
            <a:ext cx="5883910" cy="41148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ct val="100000"/>
              </a:lnSpc>
              <a:spcBef>
                <a:spcPts val="130"/>
              </a:spcBef>
              <a:tabLst>
                <a:tab pos="960755"/>
                <a:tab pos="2778125"/>
                <a:tab pos="3701415"/>
                <a:tab pos="5470525"/>
              </a:tabLst>
            </a:pPr>
            <a:r>
              <a:rPr sz="3750" b="1" i="1" spc="-97" baseline="-12222">
                <a:solidFill>
                  <a:srgbClr val="B1D234"/>
                </a:solidFill>
                <a:latin typeface="微软雅黑"/>
                <a:cs typeface="微软雅黑"/>
              </a:rPr>
              <a:t>01	</a:t>
            </a:r>
            <a:r>
              <a:rPr sz="1800" b="1" baseline="2314">
                <a:solidFill>
                  <a:srgbClr val="FFFFFF"/>
                </a:solidFill>
                <a:latin typeface="微软雅黑"/>
                <a:cs typeface="微软雅黑"/>
              </a:rPr>
              <a:t>个人因素	</a:t>
            </a:r>
            <a:r>
              <a:rPr sz="3750" b="1" i="1" spc="-104" baseline="-13333">
                <a:solidFill>
                  <a:srgbClr val="8AC53E"/>
                </a:solidFill>
                <a:latin typeface="微软雅黑"/>
                <a:cs typeface="微软雅黑"/>
              </a:rPr>
              <a:t>02	</a:t>
            </a:r>
            <a:r>
              <a:rPr sz="1200" b="1">
                <a:solidFill>
                  <a:srgbClr val="FFFFFF"/>
                </a:solidFill>
                <a:latin typeface="微软雅黑"/>
                <a:cs typeface="微软雅黑"/>
              </a:rPr>
              <a:t>家庭因素	</a:t>
            </a:r>
            <a:r>
              <a:rPr sz="3750" b="1" i="1" spc="-112" baseline="-13333">
                <a:solidFill>
                  <a:srgbClr val="1EC7F3"/>
                </a:solidFill>
                <a:latin typeface="微软雅黑"/>
                <a:cs typeface="微软雅黑"/>
              </a:rPr>
              <a:t>03</a:t>
            </a:r>
            <a:endParaRPr sz="3750" baseline="-13333">
              <a:latin typeface="微软雅黑"/>
              <a:cs typeface="微软雅黑"/>
            </a:endParaRPr>
          </a:p>
        </p:txBody>
      </p:sp>
      <p:sp>
        <p:nvSpPr>
          <p:cNvPr id="23" name="object 23"/>
          <p:cNvSpPr/>
          <p:nvPr/>
        </p:nvSpPr>
        <p:spPr>
          <a:xfrm>
            <a:off x="6786371" y="2046732"/>
            <a:ext cx="1343025" cy="396240"/>
          </a:xfrm>
          <a:custGeom>
            <a:rect l="l" t="t" r="r" b="b"/>
            <a:pathLst>
              <a:path w="1343025" h="396239">
                <a:moveTo>
                  <a:pt x="1228725" y="0"/>
                </a:moveTo>
                <a:lnTo>
                  <a:pt x="113919" y="0"/>
                </a:lnTo>
                <a:lnTo>
                  <a:pt x="69597" y="8959"/>
                </a:lnTo>
                <a:lnTo>
                  <a:pt x="33385" y="33385"/>
                </a:lnTo>
                <a:lnTo>
                  <a:pt x="8959" y="69597"/>
                </a:lnTo>
                <a:lnTo>
                  <a:pt x="0" y="113918"/>
                </a:lnTo>
                <a:lnTo>
                  <a:pt x="0" y="282320"/>
                </a:lnTo>
                <a:lnTo>
                  <a:pt x="8959" y="326642"/>
                </a:lnTo>
                <a:lnTo>
                  <a:pt x="33385" y="362854"/>
                </a:lnTo>
                <a:lnTo>
                  <a:pt x="69597" y="387280"/>
                </a:lnTo>
                <a:lnTo>
                  <a:pt x="113919" y="396239"/>
                </a:lnTo>
                <a:lnTo>
                  <a:pt x="1228725" y="396239"/>
                </a:lnTo>
                <a:lnTo>
                  <a:pt x="1273046" y="387280"/>
                </a:lnTo>
                <a:lnTo>
                  <a:pt x="1309258" y="362854"/>
                </a:lnTo>
                <a:lnTo>
                  <a:pt x="1333684" y="326642"/>
                </a:lnTo>
                <a:lnTo>
                  <a:pt x="1342644" y="282320"/>
                </a:lnTo>
                <a:lnTo>
                  <a:pt x="1342644" y="113918"/>
                </a:lnTo>
                <a:lnTo>
                  <a:pt x="1333684" y="69597"/>
                </a:lnTo>
                <a:lnTo>
                  <a:pt x="1309258" y="33385"/>
                </a:lnTo>
                <a:lnTo>
                  <a:pt x="1273046" y="8959"/>
                </a:lnTo>
                <a:lnTo>
                  <a:pt x="1228725"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txBox="1"/>
          <p:nvPr/>
        </p:nvSpPr>
        <p:spPr>
          <a:xfrm>
            <a:off x="7141209" y="2134870"/>
            <a:ext cx="635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FFFFFF"/>
                </a:solidFill>
                <a:latin typeface="微软雅黑"/>
                <a:cs typeface="微软雅黑"/>
              </a:rPr>
              <a:t>学校因素</a:t>
            </a:r>
            <a:endParaRPr sz="1200">
              <a:latin typeface="微软雅黑"/>
              <a:cs typeface="微软雅黑"/>
            </a:endParaRPr>
          </a:p>
        </p:txBody>
      </p:sp>
      <p:sp>
        <p:nvSpPr>
          <p:cNvPr id="25" name="object 25"/>
          <p:cNvSpPr txBox="1"/>
          <p:nvPr/>
        </p:nvSpPr>
        <p:spPr>
          <a:xfrm>
            <a:off x="8928607" y="2044404"/>
            <a:ext cx="401320" cy="411480"/>
          </a:xfrm>
          <a:prstGeom prst="rect">
            <a:avLst/>
          </a:prstGeom>
        </p:spPr>
        <p:txBody>
          <a:bodyPr vert="horz" wrap="square" lIns="0" tIns="1651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30"/>
              </a:spcBef>
            </a:pPr>
            <a:r>
              <a:rPr sz="2500" b="1" i="1" spc="-70">
                <a:solidFill>
                  <a:srgbClr val="FFCF00"/>
                </a:solidFill>
                <a:latin typeface="微软雅黑"/>
                <a:cs typeface="微软雅黑"/>
              </a:rPr>
              <a:t>04</a:t>
            </a:r>
            <a:endParaRPr sz="2500">
              <a:latin typeface="微软雅黑"/>
              <a:cs typeface="微软雅黑"/>
            </a:endParaRPr>
          </a:p>
        </p:txBody>
      </p:sp>
      <p:sp>
        <p:nvSpPr>
          <p:cNvPr id="26" name="object 26"/>
          <p:cNvSpPr/>
          <p:nvPr/>
        </p:nvSpPr>
        <p:spPr>
          <a:xfrm>
            <a:off x="9496043" y="2046732"/>
            <a:ext cx="1344295" cy="396240"/>
          </a:xfrm>
          <a:custGeom>
            <a:rect l="l" t="t" r="r" b="b"/>
            <a:pathLst>
              <a:path w="1344295" h="396239">
                <a:moveTo>
                  <a:pt x="1230249" y="0"/>
                </a:moveTo>
                <a:lnTo>
                  <a:pt x="113919" y="0"/>
                </a:lnTo>
                <a:lnTo>
                  <a:pt x="69597" y="8959"/>
                </a:lnTo>
                <a:lnTo>
                  <a:pt x="33385" y="33385"/>
                </a:lnTo>
                <a:lnTo>
                  <a:pt x="8959" y="69597"/>
                </a:lnTo>
                <a:lnTo>
                  <a:pt x="0" y="113918"/>
                </a:lnTo>
                <a:lnTo>
                  <a:pt x="0" y="282320"/>
                </a:lnTo>
                <a:lnTo>
                  <a:pt x="8959" y="326642"/>
                </a:lnTo>
                <a:lnTo>
                  <a:pt x="33385" y="362854"/>
                </a:lnTo>
                <a:lnTo>
                  <a:pt x="69597" y="387280"/>
                </a:lnTo>
                <a:lnTo>
                  <a:pt x="113919" y="396239"/>
                </a:lnTo>
                <a:lnTo>
                  <a:pt x="1230249" y="396239"/>
                </a:lnTo>
                <a:lnTo>
                  <a:pt x="1274570" y="387280"/>
                </a:lnTo>
                <a:lnTo>
                  <a:pt x="1310782" y="362854"/>
                </a:lnTo>
                <a:lnTo>
                  <a:pt x="1335208" y="326642"/>
                </a:lnTo>
                <a:lnTo>
                  <a:pt x="1344167" y="282320"/>
                </a:lnTo>
                <a:lnTo>
                  <a:pt x="1344167" y="113918"/>
                </a:lnTo>
                <a:lnTo>
                  <a:pt x="1335208" y="69597"/>
                </a:lnTo>
                <a:lnTo>
                  <a:pt x="1310782" y="33385"/>
                </a:lnTo>
                <a:lnTo>
                  <a:pt x="1274570" y="8959"/>
                </a:lnTo>
                <a:lnTo>
                  <a:pt x="1230249" y="0"/>
                </a:lnTo>
                <a:close/>
              </a:path>
            </a:pathLst>
          </a:custGeom>
          <a:solidFill>
            <a:srgbClr val="FFCF0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txBox="1"/>
          <p:nvPr/>
        </p:nvSpPr>
        <p:spPr>
          <a:xfrm>
            <a:off x="9851897" y="2134870"/>
            <a:ext cx="635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FFFFFF"/>
                </a:solidFill>
                <a:latin typeface="微软雅黑"/>
                <a:cs typeface="微软雅黑"/>
              </a:rPr>
              <a:t>社会因素</a:t>
            </a:r>
            <a:endParaRPr sz="1200">
              <a:latin typeface="微软雅黑"/>
              <a:cs typeface="微软雅黑"/>
            </a:endParaRPr>
          </a:p>
        </p:txBody>
      </p:sp>
      <p:sp>
        <p:nvSpPr>
          <p:cNvPr id="36" name="object 36"/>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45</a:t>
            </a:r>
          </a:p>
        </p:txBody>
      </p:sp>
      <p:sp>
        <p:nvSpPr>
          <p:cNvPr id="38" name="object 38"/>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28" name="object 28"/>
          <p:cNvSpPr txBox="1"/>
          <p:nvPr/>
        </p:nvSpPr>
        <p:spPr>
          <a:xfrm>
            <a:off x="3744214" y="2979166"/>
            <a:ext cx="1039494" cy="19367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indent="-172720">
              <a:lnSpc>
                <a:spcPct val="100000"/>
              </a:lnSpc>
              <a:spcBef>
                <a:spcPts val="105"/>
              </a:spcBef>
              <a:buFont typeface="Arial"/>
              <a:buChar char="•"/>
              <a:tabLst>
                <a:tab pos="185420"/>
              </a:tabLst>
            </a:pPr>
            <a:r>
              <a:rPr sz="1100" b="1">
                <a:solidFill>
                  <a:srgbClr val="8AC53E"/>
                </a:solidFill>
                <a:latin typeface="微软雅黑"/>
                <a:cs typeface="微软雅黑"/>
              </a:rPr>
              <a:t>家长教育不当</a:t>
            </a:r>
            <a:endParaRPr sz="1100">
              <a:latin typeface="微软雅黑"/>
              <a:cs typeface="微软雅黑"/>
            </a:endParaRPr>
          </a:p>
        </p:txBody>
      </p:sp>
      <p:sp>
        <p:nvSpPr>
          <p:cNvPr id="29" name="object 29"/>
          <p:cNvSpPr txBox="1"/>
          <p:nvPr/>
        </p:nvSpPr>
        <p:spPr>
          <a:xfrm>
            <a:off x="3744214" y="3147796"/>
            <a:ext cx="1991360" cy="2037714"/>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50000"/>
              </a:lnSpc>
              <a:spcBef>
                <a:spcPts val="100"/>
              </a:spcBef>
            </a:pPr>
            <a:r>
              <a:rPr sz="1100">
                <a:solidFill>
                  <a:srgbClr val="585858"/>
                </a:solidFill>
                <a:latin typeface="微软雅黑"/>
                <a:cs typeface="微软雅黑"/>
              </a:rPr>
              <a:t>家长的教育方式和家庭</a:t>
            </a:r>
            <a:r>
              <a:rPr sz="1100" spc="-10">
                <a:solidFill>
                  <a:srgbClr val="585858"/>
                </a:solidFill>
                <a:latin typeface="微软雅黑"/>
                <a:cs typeface="微软雅黑"/>
              </a:rPr>
              <a:t>成</a:t>
            </a:r>
            <a:r>
              <a:rPr sz="1100">
                <a:solidFill>
                  <a:srgbClr val="585858"/>
                </a:solidFill>
                <a:latin typeface="微软雅黑"/>
                <a:cs typeface="微软雅黑"/>
              </a:rPr>
              <a:t>员之间 感情是否融洽是影响儿</a:t>
            </a:r>
            <a:r>
              <a:rPr sz="1100" spc="-10">
                <a:solidFill>
                  <a:srgbClr val="585858"/>
                </a:solidFill>
                <a:latin typeface="微软雅黑"/>
                <a:cs typeface="微软雅黑"/>
              </a:rPr>
              <a:t>童</a:t>
            </a:r>
            <a:r>
              <a:rPr sz="1100">
                <a:solidFill>
                  <a:srgbClr val="585858"/>
                </a:solidFill>
                <a:latin typeface="微软雅黑"/>
                <a:cs typeface="微软雅黑"/>
              </a:rPr>
              <a:t>心理健 康发展的重要因素。很</a:t>
            </a:r>
            <a:r>
              <a:rPr sz="1100" spc="-10">
                <a:solidFill>
                  <a:srgbClr val="585858"/>
                </a:solidFill>
                <a:latin typeface="微软雅黑"/>
                <a:cs typeface="微软雅黑"/>
              </a:rPr>
              <a:t>多</a:t>
            </a:r>
            <a:r>
              <a:rPr sz="1100">
                <a:solidFill>
                  <a:srgbClr val="585858"/>
                </a:solidFill>
                <a:latin typeface="微软雅黑"/>
                <a:cs typeface="微软雅黑"/>
              </a:rPr>
              <a:t>家长由 于工作忙碌，忽视了孩</a:t>
            </a:r>
            <a:r>
              <a:rPr sz="1100" spc="-10">
                <a:solidFill>
                  <a:srgbClr val="585858"/>
                </a:solidFill>
                <a:latin typeface="微软雅黑"/>
                <a:cs typeface="微软雅黑"/>
              </a:rPr>
              <a:t>子</a:t>
            </a:r>
            <a:r>
              <a:rPr sz="1100">
                <a:solidFill>
                  <a:srgbClr val="585858"/>
                </a:solidFill>
                <a:latin typeface="微软雅黑"/>
                <a:cs typeface="微软雅黑"/>
              </a:rPr>
              <a:t>的正常 心理需要，缺乏必要的</a:t>
            </a:r>
            <a:r>
              <a:rPr sz="1100" spc="-10">
                <a:solidFill>
                  <a:srgbClr val="585858"/>
                </a:solidFill>
                <a:latin typeface="微软雅黑"/>
                <a:cs typeface="微软雅黑"/>
              </a:rPr>
              <a:t>亲</a:t>
            </a:r>
            <a:r>
              <a:rPr sz="1100">
                <a:solidFill>
                  <a:srgbClr val="585858"/>
                </a:solidFill>
                <a:latin typeface="微软雅黑"/>
                <a:cs typeface="微软雅黑"/>
              </a:rPr>
              <a:t>子沟通 和相互理解</a:t>
            </a:r>
            <a:r>
              <a:rPr sz="1100" spc="-10">
                <a:solidFill>
                  <a:srgbClr val="585858"/>
                </a:solidFill>
                <a:latin typeface="微软雅黑"/>
                <a:cs typeface="微软雅黑"/>
              </a:rPr>
              <a:t>。</a:t>
            </a:r>
            <a:r>
              <a:rPr sz="1100">
                <a:solidFill>
                  <a:srgbClr val="8AC53E"/>
                </a:solidFill>
                <a:latin typeface="微软雅黑"/>
                <a:cs typeface="微软雅黑"/>
              </a:rPr>
              <a:t>教育不当</a:t>
            </a:r>
            <a:r>
              <a:rPr sz="1100" spc="-15">
                <a:solidFill>
                  <a:srgbClr val="8AC53E"/>
                </a:solidFill>
                <a:latin typeface="微软雅黑"/>
                <a:cs typeface="微软雅黑"/>
              </a:rPr>
              <a:t>，</a:t>
            </a:r>
            <a:r>
              <a:rPr sz="1100">
                <a:solidFill>
                  <a:srgbClr val="8AC53E"/>
                </a:solidFill>
                <a:latin typeface="微软雅黑"/>
                <a:cs typeface="微软雅黑"/>
              </a:rPr>
              <a:t>过分保 护或过分要求，严厉惩</a:t>
            </a:r>
            <a:r>
              <a:rPr sz="1100" spc="-35">
                <a:solidFill>
                  <a:srgbClr val="8AC53E"/>
                </a:solidFill>
                <a:latin typeface="微软雅黑"/>
                <a:cs typeface="微软雅黑"/>
              </a:rPr>
              <a:t>罚</a:t>
            </a:r>
            <a:r>
              <a:rPr sz="1100">
                <a:solidFill>
                  <a:srgbClr val="585858"/>
                </a:solidFill>
                <a:latin typeface="微软雅黑"/>
                <a:cs typeface="微软雅黑"/>
              </a:rPr>
              <a:t>都会造 成儿童的心理问题。</a:t>
            </a:r>
            <a:endParaRPr sz="1100">
              <a:latin typeface="微软雅黑"/>
              <a:cs typeface="微软雅黑"/>
            </a:endParaRPr>
          </a:p>
        </p:txBody>
      </p:sp>
      <p:sp>
        <p:nvSpPr>
          <p:cNvPr id="30" name="object 30"/>
          <p:cNvSpPr txBox="1"/>
          <p:nvPr/>
        </p:nvSpPr>
        <p:spPr>
          <a:xfrm>
            <a:off x="6426834" y="2995117"/>
            <a:ext cx="1319530" cy="194310"/>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indent="-172720">
              <a:lnSpc>
                <a:spcPct val="100000"/>
              </a:lnSpc>
              <a:spcBef>
                <a:spcPts val="105"/>
              </a:spcBef>
              <a:buFont typeface="Arial"/>
              <a:buChar char="•"/>
              <a:tabLst>
                <a:tab pos="185420"/>
              </a:tabLst>
            </a:pPr>
            <a:r>
              <a:rPr sz="1100" b="1">
                <a:solidFill>
                  <a:srgbClr val="1EC7F3"/>
                </a:solidFill>
                <a:latin typeface="微软雅黑"/>
                <a:cs typeface="微软雅黑"/>
              </a:rPr>
              <a:t>过分重视考试分数</a:t>
            </a:r>
            <a:endParaRPr sz="1100">
              <a:latin typeface="微软雅黑"/>
              <a:cs typeface="微软雅黑"/>
            </a:endParaRPr>
          </a:p>
        </p:txBody>
      </p:sp>
      <p:sp>
        <p:nvSpPr>
          <p:cNvPr id="31" name="object 31"/>
          <p:cNvSpPr txBox="1"/>
          <p:nvPr/>
        </p:nvSpPr>
        <p:spPr>
          <a:xfrm>
            <a:off x="6426834" y="3163925"/>
            <a:ext cx="1987550" cy="228917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50000"/>
              </a:lnSpc>
              <a:spcBef>
                <a:spcPts val="100"/>
              </a:spcBef>
            </a:pPr>
            <a:r>
              <a:rPr sz="1100">
                <a:solidFill>
                  <a:srgbClr val="585858"/>
                </a:solidFill>
                <a:latin typeface="微软雅黑"/>
                <a:cs typeface="微软雅黑"/>
              </a:rPr>
              <a:t>很多学校在日常教学中</a:t>
            </a:r>
            <a:r>
              <a:rPr sz="1100" spc="-15">
                <a:solidFill>
                  <a:srgbClr val="585858"/>
                </a:solidFill>
                <a:latin typeface="微软雅黑"/>
                <a:cs typeface="微软雅黑"/>
              </a:rPr>
              <a:t>忽</a:t>
            </a:r>
            <a:r>
              <a:rPr sz="1100">
                <a:solidFill>
                  <a:srgbClr val="585858"/>
                </a:solidFill>
                <a:latin typeface="微软雅黑"/>
                <a:cs typeface="微软雅黑"/>
              </a:rPr>
              <a:t>略了对 孩子心理素质的培养，</a:t>
            </a:r>
            <a:r>
              <a:rPr sz="1100" spc="-15">
                <a:solidFill>
                  <a:srgbClr val="585858"/>
                </a:solidFill>
                <a:latin typeface="微软雅黑"/>
                <a:cs typeface="微软雅黑"/>
              </a:rPr>
              <a:t>习</a:t>
            </a:r>
            <a:r>
              <a:rPr sz="1100">
                <a:solidFill>
                  <a:srgbClr val="585858"/>
                </a:solidFill>
                <a:latin typeface="微软雅黑"/>
                <a:cs typeface="微软雅黑"/>
              </a:rPr>
              <a:t>惯以分 数高低来评价学生的优</a:t>
            </a:r>
            <a:r>
              <a:rPr sz="1100" spc="-15">
                <a:solidFill>
                  <a:srgbClr val="585858"/>
                </a:solidFill>
                <a:latin typeface="微软雅黑"/>
                <a:cs typeface="微软雅黑"/>
              </a:rPr>
              <a:t>劣</a:t>
            </a:r>
            <a:r>
              <a:rPr sz="1100">
                <a:solidFill>
                  <a:srgbClr val="585858"/>
                </a:solidFill>
                <a:latin typeface="微软雅黑"/>
                <a:cs typeface="微软雅黑"/>
              </a:rPr>
              <a:t>，传统 的“应试教育”模式会</a:t>
            </a:r>
            <a:r>
              <a:rPr sz="1100" spc="-15">
                <a:solidFill>
                  <a:srgbClr val="585858"/>
                </a:solidFill>
                <a:latin typeface="微软雅黑"/>
                <a:cs typeface="微软雅黑"/>
              </a:rPr>
              <a:t>给</a:t>
            </a:r>
            <a:r>
              <a:rPr sz="1100">
                <a:solidFill>
                  <a:srgbClr val="585858"/>
                </a:solidFill>
                <a:latin typeface="微软雅黑"/>
                <a:cs typeface="微软雅黑"/>
              </a:rPr>
              <a:t>儿童的 心理健康发展造成消极</a:t>
            </a:r>
            <a:r>
              <a:rPr sz="1100" spc="-10">
                <a:solidFill>
                  <a:srgbClr val="585858"/>
                </a:solidFill>
                <a:latin typeface="微软雅黑"/>
                <a:cs typeface="微软雅黑"/>
              </a:rPr>
              <a:t>影</a:t>
            </a:r>
            <a:r>
              <a:rPr sz="1100">
                <a:solidFill>
                  <a:srgbClr val="585858"/>
                </a:solidFill>
                <a:latin typeface="微软雅黑"/>
                <a:cs typeface="微软雅黑"/>
              </a:rPr>
              <a:t>响。此 外，</a:t>
            </a:r>
            <a:r>
              <a:rPr sz="1100">
                <a:solidFill>
                  <a:srgbClr val="1EC7F3"/>
                </a:solidFill>
                <a:latin typeface="微软雅黑"/>
                <a:cs typeface="微软雅黑"/>
              </a:rPr>
              <a:t>课业负担</a:t>
            </a:r>
            <a:r>
              <a:rPr sz="1100">
                <a:solidFill>
                  <a:srgbClr val="585858"/>
                </a:solidFill>
                <a:latin typeface="微软雅黑"/>
                <a:cs typeface="微软雅黑"/>
              </a:rPr>
              <a:t>也会导致</a:t>
            </a:r>
            <a:r>
              <a:rPr sz="1100" spc="-15">
                <a:solidFill>
                  <a:srgbClr val="585858"/>
                </a:solidFill>
                <a:latin typeface="微软雅黑"/>
                <a:cs typeface="微软雅黑"/>
              </a:rPr>
              <a:t>儿</a:t>
            </a:r>
            <a:r>
              <a:rPr sz="1100">
                <a:solidFill>
                  <a:srgbClr val="585858"/>
                </a:solidFill>
                <a:latin typeface="微软雅黑"/>
                <a:cs typeface="微软雅黑"/>
              </a:rPr>
              <a:t>童心理 上的疲劳和情绪上的不</a:t>
            </a:r>
            <a:r>
              <a:rPr sz="1100" spc="-15">
                <a:solidFill>
                  <a:srgbClr val="585858"/>
                </a:solidFill>
                <a:latin typeface="微软雅黑"/>
                <a:cs typeface="微软雅黑"/>
              </a:rPr>
              <a:t>安</a:t>
            </a:r>
            <a:r>
              <a:rPr sz="1100">
                <a:solidFill>
                  <a:srgbClr val="585858"/>
                </a:solidFill>
                <a:latin typeface="微软雅黑"/>
                <a:cs typeface="微软雅黑"/>
              </a:rPr>
              <a:t>。在教 育方式上，如果教师的</a:t>
            </a:r>
            <a:r>
              <a:rPr sz="1100" spc="-15">
                <a:solidFill>
                  <a:srgbClr val="1EC7F3"/>
                </a:solidFill>
                <a:latin typeface="微软雅黑"/>
                <a:cs typeface="微软雅黑"/>
              </a:rPr>
              <a:t>教</a:t>
            </a:r>
            <a:r>
              <a:rPr sz="1100">
                <a:solidFill>
                  <a:srgbClr val="1EC7F3"/>
                </a:solidFill>
                <a:latin typeface="微软雅黑"/>
                <a:cs typeface="微软雅黑"/>
              </a:rPr>
              <a:t>育方法 不正确</a:t>
            </a:r>
            <a:r>
              <a:rPr sz="1100">
                <a:solidFill>
                  <a:srgbClr val="585858"/>
                </a:solidFill>
                <a:latin typeface="微软雅黑"/>
                <a:cs typeface="微软雅黑"/>
              </a:rPr>
              <a:t>，也会严重影响</a:t>
            </a:r>
            <a:r>
              <a:rPr sz="1100" spc="-15">
                <a:solidFill>
                  <a:srgbClr val="585858"/>
                </a:solidFill>
                <a:latin typeface="微软雅黑"/>
                <a:cs typeface="微软雅黑"/>
              </a:rPr>
              <a:t>儿</a:t>
            </a:r>
            <a:r>
              <a:rPr sz="1100">
                <a:solidFill>
                  <a:srgbClr val="585858"/>
                </a:solidFill>
                <a:latin typeface="微软雅黑"/>
                <a:cs typeface="微软雅黑"/>
              </a:rPr>
              <a:t>童正常</a:t>
            </a:r>
            <a:endParaRPr sz="1100">
              <a:latin typeface="微软雅黑"/>
              <a:cs typeface="微软雅黑"/>
            </a:endParaRPr>
          </a:p>
        </p:txBody>
      </p:sp>
      <p:sp>
        <p:nvSpPr>
          <p:cNvPr id="32" name="object 32"/>
          <p:cNvSpPr txBox="1"/>
          <p:nvPr/>
        </p:nvSpPr>
        <p:spPr>
          <a:xfrm>
            <a:off x="6426834" y="5510885"/>
            <a:ext cx="866775" cy="19367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100">
                <a:solidFill>
                  <a:srgbClr val="585858"/>
                </a:solidFill>
                <a:latin typeface="微软雅黑"/>
                <a:cs typeface="微软雅黑"/>
              </a:rPr>
              <a:t>心态的形成。</a:t>
            </a:r>
            <a:endParaRPr sz="1100">
              <a:latin typeface="微软雅黑"/>
              <a:cs typeface="微软雅黑"/>
            </a:endParaRPr>
          </a:p>
        </p:txBody>
      </p:sp>
      <p:sp>
        <p:nvSpPr>
          <p:cNvPr id="33" name="object 33"/>
          <p:cNvSpPr txBox="1"/>
          <p:nvPr/>
        </p:nvSpPr>
        <p:spPr>
          <a:xfrm>
            <a:off x="9169145" y="2987167"/>
            <a:ext cx="1038860" cy="19367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785" indent="-172720">
              <a:lnSpc>
                <a:spcPct val="100000"/>
              </a:lnSpc>
              <a:spcBef>
                <a:spcPts val="105"/>
              </a:spcBef>
              <a:buFont typeface="Arial"/>
              <a:buChar char="•"/>
              <a:tabLst>
                <a:tab pos="185420"/>
              </a:tabLst>
            </a:pPr>
            <a:r>
              <a:rPr sz="1100" b="1">
                <a:solidFill>
                  <a:srgbClr val="FFCF00"/>
                </a:solidFill>
                <a:latin typeface="微软雅黑"/>
                <a:cs typeface="微软雅黑"/>
              </a:rPr>
              <a:t>网络舆论污染</a:t>
            </a:r>
            <a:endParaRPr sz="1100">
              <a:latin typeface="微软雅黑"/>
              <a:cs typeface="微软雅黑"/>
            </a:endParaRPr>
          </a:p>
        </p:txBody>
      </p:sp>
      <p:sp>
        <p:nvSpPr>
          <p:cNvPr id="34" name="object 34"/>
          <p:cNvSpPr txBox="1"/>
          <p:nvPr/>
        </p:nvSpPr>
        <p:spPr>
          <a:xfrm>
            <a:off x="9169145" y="3155162"/>
            <a:ext cx="2261235" cy="12833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50000"/>
              </a:lnSpc>
              <a:spcBef>
                <a:spcPts val="100"/>
              </a:spcBef>
            </a:pPr>
            <a:r>
              <a:rPr sz="1100">
                <a:solidFill>
                  <a:srgbClr val="585858"/>
                </a:solidFill>
                <a:latin typeface="微软雅黑"/>
                <a:cs typeface="微软雅黑"/>
              </a:rPr>
              <a:t>社会环境对儿童心理健</a:t>
            </a:r>
            <a:r>
              <a:rPr sz="1100" spc="-15">
                <a:solidFill>
                  <a:srgbClr val="585858"/>
                </a:solidFill>
                <a:latin typeface="微软雅黑"/>
                <a:cs typeface="微软雅黑"/>
              </a:rPr>
              <a:t>康</a:t>
            </a:r>
            <a:r>
              <a:rPr sz="1100">
                <a:solidFill>
                  <a:srgbClr val="585858"/>
                </a:solidFill>
                <a:latin typeface="微软雅黑"/>
                <a:cs typeface="微软雅黑"/>
              </a:rPr>
              <a:t>的影</a:t>
            </a:r>
            <a:r>
              <a:rPr sz="1100" spc="-15">
                <a:solidFill>
                  <a:srgbClr val="585858"/>
                </a:solidFill>
                <a:latin typeface="微软雅黑"/>
                <a:cs typeface="微软雅黑"/>
              </a:rPr>
              <a:t>响</a:t>
            </a:r>
            <a:r>
              <a:rPr sz="1100">
                <a:solidFill>
                  <a:srgbClr val="585858"/>
                </a:solidFill>
                <a:latin typeface="微软雅黑"/>
                <a:cs typeface="微软雅黑"/>
              </a:rPr>
              <a:t>是 十分广泛且复杂的。</a:t>
            </a:r>
            <a:r>
              <a:rPr sz="1100">
                <a:solidFill>
                  <a:srgbClr val="FFCF00"/>
                </a:solidFill>
                <a:latin typeface="微软雅黑"/>
                <a:cs typeface="微软雅黑"/>
              </a:rPr>
              <a:t>不</a:t>
            </a:r>
            <a:r>
              <a:rPr sz="1100" spc="-15">
                <a:solidFill>
                  <a:srgbClr val="FFCF00"/>
                </a:solidFill>
                <a:latin typeface="微软雅黑"/>
                <a:cs typeface="微软雅黑"/>
              </a:rPr>
              <a:t>良</a:t>
            </a:r>
            <a:r>
              <a:rPr sz="1100">
                <a:solidFill>
                  <a:srgbClr val="FFCF00"/>
                </a:solidFill>
                <a:latin typeface="微软雅黑"/>
                <a:cs typeface="微软雅黑"/>
              </a:rPr>
              <a:t>的社</a:t>
            </a:r>
            <a:r>
              <a:rPr sz="1100" spc="-15">
                <a:solidFill>
                  <a:srgbClr val="FFCF00"/>
                </a:solidFill>
                <a:latin typeface="微软雅黑"/>
                <a:cs typeface="微软雅黑"/>
              </a:rPr>
              <a:t>会</a:t>
            </a:r>
            <a:r>
              <a:rPr sz="1100">
                <a:solidFill>
                  <a:srgbClr val="FFCF00"/>
                </a:solidFill>
                <a:latin typeface="微软雅黑"/>
                <a:cs typeface="微软雅黑"/>
              </a:rPr>
              <a:t>舆 论导向、意识形态和道</a:t>
            </a:r>
            <a:r>
              <a:rPr sz="1100" spc="-15">
                <a:solidFill>
                  <a:srgbClr val="FFCF00"/>
                </a:solidFill>
                <a:latin typeface="微软雅黑"/>
                <a:cs typeface="微软雅黑"/>
              </a:rPr>
              <a:t>德</a:t>
            </a:r>
            <a:r>
              <a:rPr sz="1100">
                <a:solidFill>
                  <a:srgbClr val="FFCF00"/>
                </a:solidFill>
                <a:latin typeface="微软雅黑"/>
                <a:cs typeface="微软雅黑"/>
              </a:rPr>
              <a:t>观念</a:t>
            </a:r>
            <a:r>
              <a:rPr sz="1100" spc="-15">
                <a:solidFill>
                  <a:srgbClr val="585858"/>
                </a:solidFill>
                <a:latin typeface="微软雅黑"/>
                <a:cs typeface="微软雅黑"/>
              </a:rPr>
              <a:t>都会 </a:t>
            </a:r>
            <a:r>
              <a:rPr sz="1100">
                <a:solidFill>
                  <a:srgbClr val="585858"/>
                </a:solidFill>
                <a:latin typeface="微软雅黑"/>
                <a:cs typeface="微软雅黑"/>
              </a:rPr>
              <a:t>对儿童</a:t>
            </a:r>
            <a:r>
              <a:rPr sz="1100" spc="-15">
                <a:solidFill>
                  <a:srgbClr val="585858"/>
                </a:solidFill>
                <a:latin typeface="微软雅黑"/>
                <a:cs typeface="微软雅黑"/>
              </a:rPr>
              <a:t>的</a:t>
            </a:r>
            <a:r>
              <a:rPr sz="1100">
                <a:solidFill>
                  <a:srgbClr val="585858"/>
                </a:solidFill>
                <a:latin typeface="微软雅黑"/>
                <a:cs typeface="微软雅黑"/>
              </a:rPr>
              <a:t>心理</a:t>
            </a:r>
            <a:r>
              <a:rPr sz="1100" spc="-15">
                <a:solidFill>
                  <a:srgbClr val="585858"/>
                </a:solidFill>
                <a:latin typeface="微软雅黑"/>
                <a:cs typeface="微软雅黑"/>
              </a:rPr>
              <a:t>起</a:t>
            </a:r>
            <a:r>
              <a:rPr sz="1100">
                <a:solidFill>
                  <a:srgbClr val="585858"/>
                </a:solidFill>
                <a:latin typeface="微软雅黑"/>
                <a:cs typeface="微软雅黑"/>
              </a:rPr>
              <a:t>到潜</a:t>
            </a:r>
            <a:r>
              <a:rPr sz="1100" spc="-15">
                <a:solidFill>
                  <a:srgbClr val="585858"/>
                </a:solidFill>
                <a:latin typeface="微软雅黑"/>
                <a:cs typeface="微软雅黑"/>
              </a:rPr>
              <a:t>移默</a:t>
            </a:r>
            <a:r>
              <a:rPr sz="1100">
                <a:solidFill>
                  <a:srgbClr val="585858"/>
                </a:solidFill>
                <a:latin typeface="微软雅黑"/>
                <a:cs typeface="微软雅黑"/>
              </a:rPr>
              <a:t>化的影</a:t>
            </a:r>
            <a:r>
              <a:rPr sz="1100" spc="-15">
                <a:solidFill>
                  <a:srgbClr val="585858"/>
                </a:solidFill>
                <a:latin typeface="微软雅黑"/>
                <a:cs typeface="微软雅黑"/>
              </a:rPr>
              <a:t>响</a:t>
            </a:r>
            <a:r>
              <a:rPr sz="1100">
                <a:solidFill>
                  <a:srgbClr val="585858"/>
                </a:solidFill>
                <a:latin typeface="微软雅黑"/>
                <a:cs typeface="微软雅黑"/>
              </a:rPr>
              <a:t>， 从而导致心理障碍的发</a:t>
            </a:r>
            <a:r>
              <a:rPr sz="1100" spc="-15">
                <a:solidFill>
                  <a:srgbClr val="585858"/>
                </a:solidFill>
                <a:latin typeface="微软雅黑"/>
                <a:cs typeface="微软雅黑"/>
              </a:rPr>
              <a:t>生</a:t>
            </a:r>
            <a:r>
              <a:rPr sz="1100">
                <a:solidFill>
                  <a:srgbClr val="585858"/>
                </a:solidFill>
                <a:latin typeface="微软雅黑"/>
                <a:cs typeface="微软雅黑"/>
              </a:rPr>
              <a:t>。</a:t>
            </a:r>
            <a:endParaRPr sz="1100">
              <a:latin typeface="微软雅黑"/>
              <a:cs typeface="微软雅黑"/>
            </a:endParaRPr>
          </a:p>
        </p:txBody>
      </p:sp>
      <p:sp>
        <p:nvSpPr>
          <p:cNvPr id="35" name="object 35"/>
          <p:cNvSpPr txBox="1"/>
          <p:nvPr/>
        </p:nvSpPr>
        <p:spPr>
          <a:xfrm>
            <a:off x="526795" y="1061720"/>
            <a:ext cx="6731000" cy="8102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受个人、家庭、学校及社会环境等多因素共同影响</a:t>
            </a:r>
            <a:endParaRPr sz="2400">
              <a:latin typeface="微软雅黑"/>
              <a:cs typeface="微软雅黑"/>
            </a:endParaRPr>
          </a:p>
          <a:p>
            <a:pPr marR="169545" algn="r">
              <a:lnSpc>
                <a:spcPct val="100000"/>
              </a:lnSpc>
              <a:spcBef>
                <a:spcPts val="1614"/>
              </a:spcBef>
            </a:pPr>
            <a:r>
              <a:rPr sz="1400" b="1">
                <a:solidFill>
                  <a:srgbClr val="404040"/>
                </a:solidFill>
                <a:latin typeface="微软雅黑"/>
                <a:cs typeface="微软雅黑"/>
              </a:rPr>
              <a:t>儿童心理问题的影响因素</a:t>
            </a:r>
            <a:endParaRPr sz="1400">
              <a:latin typeface="微软雅黑"/>
              <a:cs typeface="微软雅黑"/>
            </a:endParaRPr>
          </a:p>
        </p:txBody>
      </p:sp>
    </p:spTree>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5313680" cy="514350"/>
          </a:xfrm>
          <a:prstGeom prst="rect">
            <a:avLst/>
          </a:prstGeom>
        </p:spPr>
        <p:txBody>
          <a:bodyPr vert="horz" wrap="square" lIns="0" tIns="13335" rIns="0" bIns="0" rtlCol="0">
            <a:spAutoFit/>
          </a:bodyPr>
          <a:lstStyle/>
          <a:p>
            <a:pPr marL="12700">
              <a:lnSpc>
                <a:spcPct val="100000"/>
              </a:lnSpc>
              <a:spcBef>
                <a:spcPts val="105"/>
              </a:spcBef>
            </a:pPr>
            <a:r>
              <a:rPr/>
              <a:t>心理问题会产生哪些不</a:t>
            </a:r>
            <a:r>
              <a:rPr spc="-15"/>
              <a:t>良</a:t>
            </a:r>
            <a:r>
              <a:rPr/>
              <a:t>影响</a:t>
            </a:r>
          </a:p>
        </p:txBody>
      </p:sp>
      <p:sp>
        <p:nvSpPr>
          <p:cNvPr id="4" name="object 4"/>
          <p:cNvSpPr txBox="1"/>
          <p:nvPr/>
        </p:nvSpPr>
        <p:spPr>
          <a:xfrm>
            <a:off x="532282" y="6369507"/>
            <a:ext cx="4603115" cy="13593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800">
                <a:solidFill>
                  <a:srgbClr val="7E7E7E"/>
                </a:solidFill>
                <a:latin typeface="微软雅黑"/>
                <a:cs typeface="微软雅黑"/>
              </a:rPr>
              <a:t>来源：研究院</a:t>
            </a:r>
            <a:r>
              <a:rPr sz="800" spc="-15">
                <a:solidFill>
                  <a:srgbClr val="7E7E7E"/>
                </a:solidFill>
                <a:latin typeface="微软雅黑"/>
                <a:cs typeface="微软雅黑"/>
              </a:rPr>
              <a:t>根</a:t>
            </a:r>
            <a:r>
              <a:rPr sz="800">
                <a:solidFill>
                  <a:srgbClr val="7E7E7E"/>
                </a:solidFill>
                <a:latin typeface="微软雅黑"/>
                <a:cs typeface="微软雅黑"/>
              </a:rPr>
              <a:t>据朱</a:t>
            </a:r>
            <a:r>
              <a:rPr sz="800" spc="-15">
                <a:solidFill>
                  <a:srgbClr val="7E7E7E"/>
                </a:solidFill>
                <a:latin typeface="微软雅黑"/>
                <a:cs typeface="微软雅黑"/>
              </a:rPr>
              <a:t>红</a:t>
            </a:r>
            <a:r>
              <a:rPr sz="800">
                <a:solidFill>
                  <a:srgbClr val="7E7E7E"/>
                </a:solidFill>
                <a:latin typeface="微软雅黑"/>
                <a:cs typeface="微软雅黑"/>
              </a:rPr>
              <a:t>芳《</a:t>
            </a:r>
            <a:r>
              <a:rPr sz="800" spc="-15">
                <a:solidFill>
                  <a:srgbClr val="7E7E7E"/>
                </a:solidFill>
                <a:latin typeface="微软雅黑"/>
                <a:cs typeface="微软雅黑"/>
              </a:rPr>
              <a:t>当</a:t>
            </a:r>
            <a:r>
              <a:rPr sz="800">
                <a:solidFill>
                  <a:srgbClr val="7E7E7E"/>
                </a:solidFill>
                <a:latin typeface="微软雅黑"/>
                <a:cs typeface="微软雅黑"/>
              </a:rPr>
              <a:t>前中</a:t>
            </a:r>
            <a:r>
              <a:rPr sz="800" spc="-15">
                <a:solidFill>
                  <a:srgbClr val="7E7E7E"/>
                </a:solidFill>
                <a:latin typeface="微软雅黑"/>
                <a:cs typeface="微软雅黑"/>
              </a:rPr>
              <a:t>学</a:t>
            </a:r>
            <a:r>
              <a:rPr sz="800">
                <a:solidFill>
                  <a:srgbClr val="7E7E7E"/>
                </a:solidFill>
                <a:latin typeface="微软雅黑"/>
                <a:cs typeface="微软雅黑"/>
              </a:rPr>
              <a:t>生心</a:t>
            </a:r>
            <a:r>
              <a:rPr sz="800" spc="-15">
                <a:solidFill>
                  <a:srgbClr val="7E7E7E"/>
                </a:solidFill>
                <a:latin typeface="微软雅黑"/>
                <a:cs typeface="微软雅黑"/>
              </a:rPr>
              <a:t>理</a:t>
            </a:r>
            <a:r>
              <a:rPr sz="800">
                <a:solidFill>
                  <a:srgbClr val="7E7E7E"/>
                </a:solidFill>
                <a:latin typeface="微软雅黑"/>
                <a:cs typeface="微软雅黑"/>
              </a:rPr>
              <a:t>问题</a:t>
            </a:r>
            <a:r>
              <a:rPr sz="800" spc="-15">
                <a:solidFill>
                  <a:srgbClr val="7E7E7E"/>
                </a:solidFill>
                <a:latin typeface="微软雅黑"/>
                <a:cs typeface="微软雅黑"/>
              </a:rPr>
              <a:t>成</a:t>
            </a:r>
            <a:r>
              <a:rPr sz="800">
                <a:solidFill>
                  <a:srgbClr val="7E7E7E"/>
                </a:solidFill>
                <a:latin typeface="微软雅黑"/>
                <a:cs typeface="微软雅黑"/>
              </a:rPr>
              <a:t>因及</a:t>
            </a:r>
            <a:r>
              <a:rPr sz="800" spc="-15">
                <a:solidFill>
                  <a:srgbClr val="7E7E7E"/>
                </a:solidFill>
                <a:latin typeface="微软雅黑"/>
                <a:cs typeface="微软雅黑"/>
              </a:rPr>
              <a:t>对</a:t>
            </a:r>
            <a:r>
              <a:rPr sz="800">
                <a:solidFill>
                  <a:srgbClr val="7E7E7E"/>
                </a:solidFill>
                <a:latin typeface="微软雅黑"/>
                <a:cs typeface="微软雅黑"/>
              </a:rPr>
              <a:t>策探</a:t>
            </a:r>
            <a:r>
              <a:rPr sz="800" spc="-10">
                <a:solidFill>
                  <a:srgbClr val="7E7E7E"/>
                </a:solidFill>
                <a:latin typeface="微软雅黑"/>
                <a:cs typeface="微软雅黑"/>
              </a:rPr>
              <a:t>析</a:t>
            </a:r>
            <a:r>
              <a:rPr sz="800">
                <a:solidFill>
                  <a:srgbClr val="7E7E7E"/>
                </a:solidFill>
                <a:latin typeface="微软雅黑"/>
                <a:cs typeface="微软雅黑"/>
              </a:rPr>
              <a:t>》及</a:t>
            </a:r>
            <a:r>
              <a:rPr sz="800" spc="-15">
                <a:solidFill>
                  <a:srgbClr val="7E7E7E"/>
                </a:solidFill>
                <a:latin typeface="微软雅黑"/>
                <a:cs typeface="微软雅黑"/>
              </a:rPr>
              <a:t>网</a:t>
            </a:r>
            <a:r>
              <a:rPr sz="800">
                <a:solidFill>
                  <a:srgbClr val="7E7E7E"/>
                </a:solidFill>
                <a:latin typeface="微软雅黑"/>
                <a:cs typeface="微软雅黑"/>
              </a:rPr>
              <a:t>络公</a:t>
            </a:r>
            <a:r>
              <a:rPr sz="800" spc="-15">
                <a:solidFill>
                  <a:srgbClr val="7E7E7E"/>
                </a:solidFill>
                <a:latin typeface="微软雅黑"/>
                <a:cs typeface="微软雅黑"/>
              </a:rPr>
              <a:t>开</a:t>
            </a:r>
            <a:r>
              <a:rPr sz="800">
                <a:solidFill>
                  <a:srgbClr val="7E7E7E"/>
                </a:solidFill>
                <a:latin typeface="微软雅黑"/>
                <a:cs typeface="微软雅黑"/>
              </a:rPr>
              <a:t>资料</a:t>
            </a:r>
            <a:r>
              <a:rPr sz="800" spc="-15">
                <a:solidFill>
                  <a:srgbClr val="7E7E7E"/>
                </a:solidFill>
                <a:latin typeface="微软雅黑"/>
                <a:cs typeface="微软雅黑"/>
              </a:rPr>
              <a:t>整</a:t>
            </a:r>
            <a:r>
              <a:rPr sz="800">
                <a:solidFill>
                  <a:srgbClr val="7E7E7E"/>
                </a:solidFill>
                <a:latin typeface="微软雅黑"/>
                <a:cs typeface="微软雅黑"/>
              </a:rPr>
              <a:t>理绘</a:t>
            </a:r>
            <a:r>
              <a:rPr sz="800" spc="-15">
                <a:solidFill>
                  <a:srgbClr val="7E7E7E"/>
                </a:solidFill>
                <a:latin typeface="微软雅黑"/>
                <a:cs typeface="微软雅黑"/>
              </a:rPr>
              <a:t>制</a:t>
            </a:r>
            <a:r>
              <a:rPr sz="800">
                <a:solidFill>
                  <a:srgbClr val="7E7E7E"/>
                </a:solidFill>
                <a:latin typeface="微软雅黑"/>
                <a:cs typeface="微软雅黑"/>
              </a:rPr>
              <a:t>。</a:t>
            </a:r>
            <a:endParaRPr sz="800">
              <a:latin typeface="微软雅黑"/>
              <a:cs typeface="微软雅黑"/>
            </a:endParaRPr>
          </a:p>
        </p:txBody>
      </p:sp>
      <p:sp>
        <p:nvSpPr>
          <p:cNvPr id="5" name="object 5"/>
          <p:cNvSpPr txBox="1"/>
          <p:nvPr/>
        </p:nvSpPr>
        <p:spPr>
          <a:xfrm>
            <a:off x="6740397" y="2487625"/>
            <a:ext cx="464820" cy="45212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2800" b="1" spc="-5">
                <a:solidFill>
                  <a:srgbClr val="FFFFFF"/>
                </a:solidFill>
                <a:latin typeface="微软雅黑"/>
                <a:cs typeface="微软雅黑"/>
              </a:rPr>
              <a:t>01</a:t>
            </a:r>
            <a:endParaRPr sz="2800">
              <a:latin typeface="微软雅黑"/>
              <a:cs typeface="微软雅黑"/>
            </a:endParaRPr>
          </a:p>
        </p:txBody>
      </p:sp>
      <p:sp>
        <p:nvSpPr>
          <p:cNvPr id="6" name="object 6"/>
          <p:cNvSpPr txBox="1"/>
          <p:nvPr/>
        </p:nvSpPr>
        <p:spPr>
          <a:xfrm>
            <a:off x="6740397" y="5112511"/>
            <a:ext cx="464820" cy="45212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2800" b="1" spc="-5">
                <a:solidFill>
                  <a:srgbClr val="FFFFFF"/>
                </a:solidFill>
                <a:latin typeface="微软雅黑"/>
                <a:cs typeface="微软雅黑"/>
              </a:rPr>
              <a:t>04</a:t>
            </a:r>
            <a:endParaRPr sz="2800">
              <a:latin typeface="微软雅黑"/>
              <a:cs typeface="微软雅黑"/>
            </a:endParaRPr>
          </a:p>
        </p:txBody>
      </p:sp>
      <p:sp>
        <p:nvSpPr>
          <p:cNvPr id="7" name="object 7"/>
          <p:cNvSpPr txBox="1"/>
          <p:nvPr/>
        </p:nvSpPr>
        <p:spPr>
          <a:xfrm>
            <a:off x="10903457" y="5112511"/>
            <a:ext cx="464820" cy="45212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2800" b="1" spc="-5">
                <a:solidFill>
                  <a:srgbClr val="FFFFFF"/>
                </a:solidFill>
                <a:latin typeface="微软雅黑"/>
                <a:cs typeface="微软雅黑"/>
              </a:rPr>
              <a:t>03</a:t>
            </a:r>
            <a:endParaRPr sz="2800">
              <a:latin typeface="微软雅黑"/>
              <a:cs typeface="微软雅黑"/>
            </a:endParaRPr>
          </a:p>
        </p:txBody>
      </p:sp>
      <p:sp>
        <p:nvSpPr>
          <p:cNvPr id="8" name="object 8"/>
          <p:cNvSpPr txBox="1"/>
          <p:nvPr/>
        </p:nvSpPr>
        <p:spPr>
          <a:xfrm>
            <a:off x="8716136" y="2561971"/>
            <a:ext cx="635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B1D234"/>
                </a:solidFill>
                <a:latin typeface="微软雅黑"/>
                <a:cs typeface="微软雅黑"/>
              </a:rPr>
              <a:t>人际交往</a:t>
            </a:r>
            <a:endParaRPr sz="1200">
              <a:latin typeface="微软雅黑"/>
              <a:cs typeface="微软雅黑"/>
            </a:endParaRPr>
          </a:p>
        </p:txBody>
      </p:sp>
      <p:sp>
        <p:nvSpPr>
          <p:cNvPr id="9" name="object 9"/>
          <p:cNvSpPr txBox="1"/>
          <p:nvPr/>
        </p:nvSpPr>
        <p:spPr>
          <a:xfrm>
            <a:off x="8737218" y="5400878"/>
            <a:ext cx="635000" cy="20891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spc="-5">
                <a:solidFill>
                  <a:srgbClr val="1EC7F3"/>
                </a:solidFill>
                <a:latin typeface="微软雅黑"/>
                <a:cs typeface="微软雅黑"/>
              </a:rPr>
              <a:t>人格特征</a:t>
            </a:r>
            <a:endParaRPr sz="1200">
              <a:latin typeface="微软雅黑"/>
              <a:cs typeface="微软雅黑"/>
            </a:endParaRPr>
          </a:p>
        </p:txBody>
      </p:sp>
      <p:sp>
        <p:nvSpPr>
          <p:cNvPr id="10" name="object 10"/>
          <p:cNvSpPr txBox="1"/>
          <p:nvPr/>
        </p:nvSpPr>
        <p:spPr>
          <a:xfrm>
            <a:off x="10278618" y="3981704"/>
            <a:ext cx="7874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8AC53E"/>
                </a:solidFill>
                <a:latin typeface="微软雅黑"/>
                <a:cs typeface="微软雅黑"/>
              </a:rPr>
              <a:t>情绪稳定性</a:t>
            </a:r>
            <a:endParaRPr sz="1200">
              <a:latin typeface="微软雅黑"/>
              <a:cs typeface="微软雅黑"/>
            </a:endParaRPr>
          </a:p>
        </p:txBody>
      </p:sp>
      <p:sp>
        <p:nvSpPr>
          <p:cNvPr id="11" name="object 11"/>
          <p:cNvSpPr txBox="1"/>
          <p:nvPr/>
        </p:nvSpPr>
        <p:spPr>
          <a:xfrm>
            <a:off x="10903457" y="2487625"/>
            <a:ext cx="464820" cy="45212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2800" b="1" spc="-5">
                <a:solidFill>
                  <a:srgbClr val="FFFFFF"/>
                </a:solidFill>
                <a:latin typeface="微软雅黑"/>
                <a:cs typeface="微软雅黑"/>
              </a:rPr>
              <a:t>02</a:t>
            </a:r>
            <a:endParaRPr sz="2800">
              <a:latin typeface="微软雅黑"/>
              <a:cs typeface="微软雅黑"/>
            </a:endParaRPr>
          </a:p>
        </p:txBody>
      </p:sp>
      <p:sp>
        <p:nvSpPr>
          <p:cNvPr id="12" name="object 12"/>
          <p:cNvSpPr txBox="1"/>
          <p:nvPr/>
        </p:nvSpPr>
        <p:spPr>
          <a:xfrm>
            <a:off x="7119366" y="3981704"/>
            <a:ext cx="635000" cy="208279"/>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FFCF00"/>
                </a:solidFill>
                <a:latin typeface="微软雅黑"/>
                <a:cs typeface="微软雅黑"/>
              </a:rPr>
              <a:t>行为举止</a:t>
            </a:r>
            <a:endParaRPr sz="1200">
              <a:latin typeface="微软雅黑"/>
              <a:cs typeface="微软雅黑"/>
            </a:endParaRPr>
          </a:p>
        </p:txBody>
      </p:sp>
      <p:sp>
        <p:nvSpPr>
          <p:cNvPr id="13" name="object 13"/>
          <p:cNvSpPr/>
          <p:nvPr/>
        </p:nvSpPr>
        <p:spPr>
          <a:xfrm>
            <a:off x="6458711" y="2112264"/>
            <a:ext cx="5189220" cy="4038600"/>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623316" y="2147316"/>
            <a:ext cx="5424170" cy="643255"/>
          </a:xfrm>
          <a:custGeom>
            <a:rect l="l" t="t" r="r" b="b"/>
            <a:pathLst>
              <a:path w="5424170" h="643255">
                <a:moveTo>
                  <a:pt x="5316728" y="0"/>
                </a:moveTo>
                <a:lnTo>
                  <a:pt x="107188" y="0"/>
                </a:lnTo>
                <a:lnTo>
                  <a:pt x="65467" y="8425"/>
                </a:lnTo>
                <a:lnTo>
                  <a:pt x="31395" y="31400"/>
                </a:lnTo>
                <a:lnTo>
                  <a:pt x="8423" y="65472"/>
                </a:lnTo>
                <a:lnTo>
                  <a:pt x="0" y="107187"/>
                </a:lnTo>
                <a:lnTo>
                  <a:pt x="0" y="535939"/>
                </a:lnTo>
                <a:lnTo>
                  <a:pt x="8423" y="577655"/>
                </a:lnTo>
                <a:lnTo>
                  <a:pt x="31395" y="611727"/>
                </a:lnTo>
                <a:lnTo>
                  <a:pt x="65467" y="634702"/>
                </a:lnTo>
                <a:lnTo>
                  <a:pt x="107188" y="643128"/>
                </a:lnTo>
                <a:lnTo>
                  <a:pt x="5316728" y="643128"/>
                </a:lnTo>
                <a:lnTo>
                  <a:pt x="5358443" y="634702"/>
                </a:lnTo>
                <a:lnTo>
                  <a:pt x="5392515" y="611727"/>
                </a:lnTo>
                <a:lnTo>
                  <a:pt x="5415490" y="577655"/>
                </a:lnTo>
                <a:lnTo>
                  <a:pt x="5423916" y="535939"/>
                </a:lnTo>
                <a:lnTo>
                  <a:pt x="5423916" y="107187"/>
                </a:lnTo>
                <a:lnTo>
                  <a:pt x="5415490" y="65472"/>
                </a:lnTo>
                <a:lnTo>
                  <a:pt x="5392515" y="31400"/>
                </a:lnTo>
                <a:lnTo>
                  <a:pt x="5358443" y="8425"/>
                </a:lnTo>
                <a:lnTo>
                  <a:pt x="5316728"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p:nvPr/>
        </p:nvSpPr>
        <p:spPr>
          <a:xfrm>
            <a:off x="734059" y="2520823"/>
            <a:ext cx="3383915" cy="193675"/>
          </a:xfrm>
          <a:prstGeom prst="rect">
            <a:avLst/>
          </a:prstGeom>
        </p:spPr>
        <p:txBody>
          <a:bodyPr vert="horz" wrap="square" lIns="0" tIns="1333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100">
                <a:solidFill>
                  <a:srgbClr val="585858"/>
                </a:solidFill>
                <a:latin typeface="微软雅黑"/>
                <a:cs typeface="微软雅黑"/>
              </a:rPr>
              <a:t>早恋等，导致儿童的</a:t>
            </a:r>
            <a:r>
              <a:rPr sz="1100">
                <a:solidFill>
                  <a:srgbClr val="B1D234"/>
                </a:solidFill>
                <a:latin typeface="微软雅黑"/>
                <a:cs typeface="微软雅黑"/>
              </a:rPr>
              <a:t>人</a:t>
            </a:r>
            <a:r>
              <a:rPr sz="1100" spc="-15">
                <a:solidFill>
                  <a:srgbClr val="B1D234"/>
                </a:solidFill>
                <a:latin typeface="微软雅黑"/>
                <a:cs typeface="微软雅黑"/>
              </a:rPr>
              <a:t>际</a:t>
            </a:r>
            <a:r>
              <a:rPr sz="1100">
                <a:solidFill>
                  <a:srgbClr val="B1D234"/>
                </a:solidFill>
                <a:latin typeface="微软雅黑"/>
                <a:cs typeface="微软雅黑"/>
              </a:rPr>
              <a:t>关系</a:t>
            </a:r>
            <a:r>
              <a:rPr sz="1100" spc="-15">
                <a:solidFill>
                  <a:srgbClr val="B1D234"/>
                </a:solidFill>
                <a:latin typeface="微软雅黑"/>
                <a:cs typeface="微软雅黑"/>
              </a:rPr>
              <a:t>失</a:t>
            </a:r>
            <a:r>
              <a:rPr sz="1100">
                <a:solidFill>
                  <a:srgbClr val="B1D234"/>
                </a:solidFill>
                <a:latin typeface="微软雅黑"/>
                <a:cs typeface="微软雅黑"/>
              </a:rPr>
              <a:t>调</a:t>
            </a:r>
            <a:r>
              <a:rPr sz="1100">
                <a:solidFill>
                  <a:srgbClr val="585858"/>
                </a:solidFill>
                <a:latin typeface="微软雅黑"/>
                <a:cs typeface="微软雅黑"/>
              </a:rPr>
              <a:t>，</a:t>
            </a:r>
            <a:r>
              <a:rPr sz="1100" spc="-15">
                <a:solidFill>
                  <a:srgbClr val="B1D234"/>
                </a:solidFill>
                <a:latin typeface="微软雅黑"/>
                <a:cs typeface="微软雅黑"/>
              </a:rPr>
              <a:t>游</a:t>
            </a:r>
            <a:r>
              <a:rPr sz="1100">
                <a:solidFill>
                  <a:srgbClr val="B1D234"/>
                </a:solidFill>
                <a:latin typeface="微软雅黑"/>
                <a:cs typeface="微软雅黑"/>
              </a:rPr>
              <a:t>离于</a:t>
            </a:r>
            <a:r>
              <a:rPr sz="1100" spc="-15">
                <a:solidFill>
                  <a:srgbClr val="B1D234"/>
                </a:solidFill>
                <a:latin typeface="微软雅黑"/>
                <a:cs typeface="微软雅黑"/>
              </a:rPr>
              <a:t>集</a:t>
            </a:r>
            <a:r>
              <a:rPr sz="1100">
                <a:solidFill>
                  <a:srgbClr val="B1D234"/>
                </a:solidFill>
                <a:latin typeface="微软雅黑"/>
                <a:cs typeface="微软雅黑"/>
              </a:rPr>
              <a:t>体边</a:t>
            </a:r>
            <a:r>
              <a:rPr sz="1100" spc="-10">
                <a:solidFill>
                  <a:srgbClr val="B1D234"/>
                </a:solidFill>
                <a:latin typeface="微软雅黑"/>
                <a:cs typeface="微软雅黑"/>
              </a:rPr>
              <a:t>缘</a:t>
            </a:r>
            <a:r>
              <a:rPr sz="1100">
                <a:solidFill>
                  <a:srgbClr val="585858"/>
                </a:solidFill>
                <a:latin typeface="微软雅黑"/>
                <a:cs typeface="微软雅黑"/>
              </a:rPr>
              <a:t>。</a:t>
            </a:r>
            <a:endParaRPr sz="1100">
              <a:latin typeface="微软雅黑"/>
              <a:cs typeface="微软雅黑"/>
            </a:endParaRPr>
          </a:p>
        </p:txBody>
      </p:sp>
      <p:sp>
        <p:nvSpPr>
          <p:cNvPr id="16" name="object 16"/>
          <p:cNvSpPr/>
          <p:nvPr/>
        </p:nvSpPr>
        <p:spPr>
          <a:xfrm>
            <a:off x="623316" y="3189732"/>
            <a:ext cx="5424170" cy="645160"/>
          </a:xfrm>
          <a:custGeom>
            <a:rect l="l" t="t" r="r" b="b"/>
            <a:pathLst>
              <a:path w="5424170" h="645160">
                <a:moveTo>
                  <a:pt x="5316474" y="0"/>
                </a:moveTo>
                <a:lnTo>
                  <a:pt x="107442" y="0"/>
                </a:lnTo>
                <a:lnTo>
                  <a:pt x="65622" y="8447"/>
                </a:lnTo>
                <a:lnTo>
                  <a:pt x="31470" y="31480"/>
                </a:lnTo>
                <a:lnTo>
                  <a:pt x="8443" y="65633"/>
                </a:lnTo>
                <a:lnTo>
                  <a:pt x="0" y="107441"/>
                </a:lnTo>
                <a:lnTo>
                  <a:pt x="0" y="537209"/>
                </a:lnTo>
                <a:lnTo>
                  <a:pt x="8443" y="579018"/>
                </a:lnTo>
                <a:lnTo>
                  <a:pt x="31470" y="613171"/>
                </a:lnTo>
                <a:lnTo>
                  <a:pt x="65622" y="636204"/>
                </a:lnTo>
                <a:lnTo>
                  <a:pt x="107442" y="644651"/>
                </a:lnTo>
                <a:lnTo>
                  <a:pt x="5316474" y="644651"/>
                </a:lnTo>
                <a:lnTo>
                  <a:pt x="5358282" y="636204"/>
                </a:lnTo>
                <a:lnTo>
                  <a:pt x="5392435" y="613171"/>
                </a:lnTo>
                <a:lnTo>
                  <a:pt x="5415468" y="579018"/>
                </a:lnTo>
                <a:lnTo>
                  <a:pt x="5423916" y="537209"/>
                </a:lnTo>
                <a:lnTo>
                  <a:pt x="5423916" y="107441"/>
                </a:lnTo>
                <a:lnTo>
                  <a:pt x="5415468" y="65633"/>
                </a:lnTo>
                <a:lnTo>
                  <a:pt x="5392435" y="31480"/>
                </a:lnTo>
                <a:lnTo>
                  <a:pt x="5358282" y="8447"/>
                </a:lnTo>
                <a:lnTo>
                  <a:pt x="5316474"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702665" y="2957829"/>
            <a:ext cx="5231130" cy="7918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8AC53E"/>
                </a:solidFill>
                <a:latin typeface="微软雅黑"/>
                <a:cs typeface="微软雅黑"/>
              </a:rPr>
              <a:t>情绪不稳定</a:t>
            </a:r>
            <a:endParaRPr sz="1200">
              <a:latin typeface="微软雅黑"/>
              <a:cs typeface="微软雅黑"/>
            </a:endParaRPr>
          </a:p>
          <a:p>
            <a:pPr marL="43815" marR="5080">
              <a:lnSpc>
                <a:spcPct val="150000"/>
              </a:lnSpc>
              <a:spcBef>
                <a:spcPts val="630"/>
              </a:spcBef>
            </a:pPr>
            <a:r>
              <a:rPr sz="1100">
                <a:solidFill>
                  <a:srgbClr val="585858"/>
                </a:solidFill>
                <a:latin typeface="微软雅黑"/>
                <a:cs typeface="微软雅黑"/>
              </a:rPr>
              <a:t>出现心理问题的儿童容</a:t>
            </a:r>
            <a:r>
              <a:rPr sz="1100" spc="-15">
                <a:solidFill>
                  <a:srgbClr val="585858"/>
                </a:solidFill>
                <a:latin typeface="微软雅黑"/>
                <a:cs typeface="微软雅黑"/>
              </a:rPr>
              <a:t>易</a:t>
            </a:r>
            <a:r>
              <a:rPr sz="1100">
                <a:solidFill>
                  <a:srgbClr val="585858"/>
                </a:solidFill>
                <a:latin typeface="微软雅黑"/>
                <a:cs typeface="微软雅黑"/>
              </a:rPr>
              <a:t>患上</a:t>
            </a:r>
            <a:r>
              <a:rPr sz="1100" spc="-15">
                <a:solidFill>
                  <a:srgbClr val="585858"/>
                </a:solidFill>
                <a:latin typeface="微软雅黑"/>
                <a:cs typeface="微软雅黑"/>
              </a:rPr>
              <a:t>恐</a:t>
            </a:r>
            <a:r>
              <a:rPr sz="1100">
                <a:solidFill>
                  <a:srgbClr val="585858"/>
                </a:solidFill>
                <a:latin typeface="微软雅黑"/>
                <a:cs typeface="微软雅黑"/>
              </a:rPr>
              <a:t>惧症</a:t>
            </a:r>
            <a:r>
              <a:rPr sz="1100" spc="-15">
                <a:solidFill>
                  <a:srgbClr val="585858"/>
                </a:solidFill>
                <a:latin typeface="微软雅黑"/>
                <a:cs typeface="微软雅黑"/>
              </a:rPr>
              <a:t>、</a:t>
            </a:r>
            <a:r>
              <a:rPr sz="1100">
                <a:solidFill>
                  <a:srgbClr val="585858"/>
                </a:solidFill>
                <a:latin typeface="微软雅黑"/>
                <a:cs typeface="微软雅黑"/>
              </a:rPr>
              <a:t>抑郁</a:t>
            </a:r>
            <a:r>
              <a:rPr sz="1100" spc="-15">
                <a:solidFill>
                  <a:srgbClr val="585858"/>
                </a:solidFill>
                <a:latin typeface="微软雅黑"/>
                <a:cs typeface="微软雅黑"/>
              </a:rPr>
              <a:t>症</a:t>
            </a:r>
            <a:r>
              <a:rPr sz="1100">
                <a:solidFill>
                  <a:srgbClr val="585858"/>
                </a:solidFill>
                <a:latin typeface="微软雅黑"/>
                <a:cs typeface="微软雅黑"/>
              </a:rPr>
              <a:t>、焦</a:t>
            </a:r>
            <a:r>
              <a:rPr sz="1100" spc="-15">
                <a:solidFill>
                  <a:srgbClr val="585858"/>
                </a:solidFill>
                <a:latin typeface="微软雅黑"/>
                <a:cs typeface="微软雅黑"/>
              </a:rPr>
              <a:t>虑</a:t>
            </a:r>
            <a:r>
              <a:rPr sz="1100">
                <a:solidFill>
                  <a:srgbClr val="585858"/>
                </a:solidFill>
                <a:latin typeface="微软雅黑"/>
                <a:cs typeface="微软雅黑"/>
              </a:rPr>
              <a:t>症、</a:t>
            </a:r>
            <a:r>
              <a:rPr sz="1100" spc="-15">
                <a:solidFill>
                  <a:srgbClr val="585858"/>
                </a:solidFill>
                <a:latin typeface="微软雅黑"/>
                <a:cs typeface="微软雅黑"/>
              </a:rPr>
              <a:t>神</a:t>
            </a:r>
            <a:r>
              <a:rPr sz="1100">
                <a:solidFill>
                  <a:srgbClr val="585858"/>
                </a:solidFill>
                <a:latin typeface="微软雅黑"/>
                <a:cs typeface="微软雅黑"/>
              </a:rPr>
              <a:t>经质</a:t>
            </a:r>
            <a:r>
              <a:rPr sz="1100" spc="-15">
                <a:solidFill>
                  <a:srgbClr val="585858"/>
                </a:solidFill>
                <a:latin typeface="微软雅黑"/>
                <a:cs typeface="微软雅黑"/>
              </a:rPr>
              <a:t>、</a:t>
            </a:r>
            <a:r>
              <a:rPr sz="1100">
                <a:solidFill>
                  <a:srgbClr val="585858"/>
                </a:solidFill>
                <a:latin typeface="微软雅黑"/>
                <a:cs typeface="微软雅黑"/>
              </a:rPr>
              <a:t>强迫</a:t>
            </a:r>
            <a:r>
              <a:rPr sz="1100" spc="-15">
                <a:solidFill>
                  <a:srgbClr val="585858"/>
                </a:solidFill>
                <a:latin typeface="微软雅黑"/>
                <a:cs typeface="微软雅黑"/>
              </a:rPr>
              <a:t>症</a:t>
            </a:r>
            <a:r>
              <a:rPr sz="1100">
                <a:solidFill>
                  <a:srgbClr val="585858"/>
                </a:solidFill>
                <a:latin typeface="微软雅黑"/>
                <a:cs typeface="微软雅黑"/>
              </a:rPr>
              <a:t>等情</a:t>
            </a:r>
            <a:r>
              <a:rPr sz="1100" spc="-15">
                <a:solidFill>
                  <a:srgbClr val="585858"/>
                </a:solidFill>
                <a:latin typeface="微软雅黑"/>
                <a:cs typeface="微软雅黑"/>
              </a:rPr>
              <a:t>绪</a:t>
            </a:r>
            <a:r>
              <a:rPr sz="1100">
                <a:solidFill>
                  <a:srgbClr val="585858"/>
                </a:solidFill>
                <a:latin typeface="微软雅黑"/>
                <a:cs typeface="微软雅黑"/>
              </a:rPr>
              <a:t>方面 的问题，导致身心上的</a:t>
            </a:r>
            <a:r>
              <a:rPr sz="1100" spc="-15">
                <a:solidFill>
                  <a:srgbClr val="585858"/>
                </a:solidFill>
                <a:latin typeface="微软雅黑"/>
                <a:cs typeface="微软雅黑"/>
              </a:rPr>
              <a:t>双</a:t>
            </a:r>
            <a:r>
              <a:rPr sz="1100">
                <a:solidFill>
                  <a:srgbClr val="585858"/>
                </a:solidFill>
                <a:latin typeface="微软雅黑"/>
                <a:cs typeface="微软雅黑"/>
              </a:rPr>
              <a:t>重痛</a:t>
            </a:r>
            <a:r>
              <a:rPr sz="1100" spc="-15">
                <a:solidFill>
                  <a:srgbClr val="585858"/>
                </a:solidFill>
                <a:latin typeface="微软雅黑"/>
                <a:cs typeface="微软雅黑"/>
              </a:rPr>
              <a:t>苦</a:t>
            </a:r>
            <a:r>
              <a:rPr sz="1100">
                <a:solidFill>
                  <a:srgbClr val="585858"/>
                </a:solidFill>
                <a:latin typeface="微软雅黑"/>
                <a:cs typeface="微软雅黑"/>
              </a:rPr>
              <a:t>，</a:t>
            </a:r>
            <a:r>
              <a:rPr sz="1100">
                <a:solidFill>
                  <a:srgbClr val="8AC53E"/>
                </a:solidFill>
                <a:latin typeface="微软雅黑"/>
                <a:cs typeface="微软雅黑"/>
              </a:rPr>
              <a:t>无</a:t>
            </a:r>
            <a:r>
              <a:rPr sz="1100" spc="-15">
                <a:solidFill>
                  <a:srgbClr val="8AC53E"/>
                </a:solidFill>
                <a:latin typeface="微软雅黑"/>
                <a:cs typeface="微软雅黑"/>
              </a:rPr>
              <a:t>法</a:t>
            </a:r>
            <a:r>
              <a:rPr sz="1100">
                <a:solidFill>
                  <a:srgbClr val="8AC53E"/>
                </a:solidFill>
                <a:latin typeface="微软雅黑"/>
                <a:cs typeface="微软雅黑"/>
              </a:rPr>
              <a:t>进行</a:t>
            </a:r>
            <a:r>
              <a:rPr sz="1100" spc="-15">
                <a:solidFill>
                  <a:srgbClr val="8AC53E"/>
                </a:solidFill>
                <a:latin typeface="微软雅黑"/>
                <a:cs typeface="微软雅黑"/>
              </a:rPr>
              <a:t>正</a:t>
            </a:r>
            <a:r>
              <a:rPr sz="1100">
                <a:solidFill>
                  <a:srgbClr val="8AC53E"/>
                </a:solidFill>
                <a:latin typeface="微软雅黑"/>
                <a:cs typeface="微软雅黑"/>
              </a:rPr>
              <a:t>常生</a:t>
            </a:r>
            <a:r>
              <a:rPr sz="1100" spc="-10">
                <a:solidFill>
                  <a:srgbClr val="8AC53E"/>
                </a:solidFill>
                <a:latin typeface="微软雅黑"/>
                <a:cs typeface="微软雅黑"/>
              </a:rPr>
              <a:t>活</a:t>
            </a:r>
            <a:r>
              <a:rPr sz="1100">
                <a:solidFill>
                  <a:srgbClr val="585858"/>
                </a:solidFill>
                <a:latin typeface="微软雅黑"/>
                <a:cs typeface="微软雅黑"/>
              </a:rPr>
              <a:t>。</a:t>
            </a:r>
            <a:endParaRPr sz="1100">
              <a:latin typeface="微软雅黑"/>
              <a:cs typeface="微软雅黑"/>
            </a:endParaRPr>
          </a:p>
        </p:txBody>
      </p:sp>
      <p:sp>
        <p:nvSpPr>
          <p:cNvPr id="18" name="object 18"/>
          <p:cNvSpPr/>
          <p:nvPr/>
        </p:nvSpPr>
        <p:spPr>
          <a:xfrm>
            <a:off x="623316" y="4219955"/>
            <a:ext cx="5424170" cy="911860"/>
          </a:xfrm>
          <a:custGeom>
            <a:rect l="l" t="t" r="r" b="b"/>
            <a:pathLst>
              <a:path w="5424170" h="911860">
                <a:moveTo>
                  <a:pt x="5272024" y="0"/>
                </a:moveTo>
                <a:lnTo>
                  <a:pt x="151892" y="0"/>
                </a:lnTo>
                <a:lnTo>
                  <a:pt x="103883" y="7737"/>
                </a:lnTo>
                <a:lnTo>
                  <a:pt x="62188" y="29289"/>
                </a:lnTo>
                <a:lnTo>
                  <a:pt x="29307" y="62160"/>
                </a:lnTo>
                <a:lnTo>
                  <a:pt x="7743" y="103859"/>
                </a:lnTo>
                <a:lnTo>
                  <a:pt x="0" y="151892"/>
                </a:lnTo>
                <a:lnTo>
                  <a:pt x="0" y="759460"/>
                </a:lnTo>
                <a:lnTo>
                  <a:pt x="7743" y="807492"/>
                </a:lnTo>
                <a:lnTo>
                  <a:pt x="29307" y="849191"/>
                </a:lnTo>
                <a:lnTo>
                  <a:pt x="62188" y="882062"/>
                </a:lnTo>
                <a:lnTo>
                  <a:pt x="103883" y="903614"/>
                </a:lnTo>
                <a:lnTo>
                  <a:pt x="151892" y="911352"/>
                </a:lnTo>
                <a:lnTo>
                  <a:pt x="5272024" y="911352"/>
                </a:lnTo>
                <a:lnTo>
                  <a:pt x="5320056" y="903614"/>
                </a:lnTo>
                <a:lnTo>
                  <a:pt x="5361755" y="882062"/>
                </a:lnTo>
                <a:lnTo>
                  <a:pt x="5394626" y="849191"/>
                </a:lnTo>
                <a:lnTo>
                  <a:pt x="5416178" y="807492"/>
                </a:lnTo>
                <a:lnTo>
                  <a:pt x="5423916" y="759460"/>
                </a:lnTo>
                <a:lnTo>
                  <a:pt x="5423916" y="151892"/>
                </a:lnTo>
                <a:lnTo>
                  <a:pt x="5416178" y="103859"/>
                </a:lnTo>
                <a:lnTo>
                  <a:pt x="5394626" y="62160"/>
                </a:lnTo>
                <a:lnTo>
                  <a:pt x="5361755" y="29289"/>
                </a:lnTo>
                <a:lnTo>
                  <a:pt x="5320056" y="7737"/>
                </a:lnTo>
                <a:lnTo>
                  <a:pt x="5272024"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txBox="1"/>
          <p:nvPr/>
        </p:nvSpPr>
        <p:spPr>
          <a:xfrm>
            <a:off x="702665" y="3987545"/>
            <a:ext cx="5240020" cy="105664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1EC7F3"/>
                </a:solidFill>
                <a:latin typeface="微软雅黑"/>
                <a:cs typeface="微软雅黑"/>
              </a:rPr>
              <a:t>人格不健全</a:t>
            </a:r>
            <a:endParaRPr sz="1200">
              <a:latin typeface="微软雅黑"/>
              <a:cs typeface="微软雅黑"/>
            </a:endParaRPr>
          </a:p>
          <a:p>
            <a:pPr marL="57150" marR="5080">
              <a:lnSpc>
                <a:spcPct val="150000"/>
              </a:lnSpc>
              <a:spcBef>
                <a:spcPts val="735"/>
              </a:spcBef>
            </a:pPr>
            <a:r>
              <a:rPr sz="1100">
                <a:solidFill>
                  <a:srgbClr val="585858"/>
                </a:solidFill>
                <a:latin typeface="微软雅黑"/>
                <a:cs typeface="微软雅黑"/>
              </a:rPr>
              <a:t>心理问题会让儿童出现</a:t>
            </a:r>
            <a:r>
              <a:rPr sz="1100" spc="-15">
                <a:solidFill>
                  <a:srgbClr val="585858"/>
                </a:solidFill>
                <a:latin typeface="微软雅黑"/>
                <a:cs typeface="微软雅黑"/>
              </a:rPr>
              <a:t>自</a:t>
            </a:r>
            <a:r>
              <a:rPr sz="1100">
                <a:solidFill>
                  <a:srgbClr val="585858"/>
                </a:solidFill>
                <a:latin typeface="微软雅黑"/>
                <a:cs typeface="微软雅黑"/>
              </a:rPr>
              <a:t>卑、</a:t>
            </a:r>
            <a:r>
              <a:rPr sz="1100" spc="-15">
                <a:solidFill>
                  <a:srgbClr val="585858"/>
                </a:solidFill>
                <a:latin typeface="微软雅黑"/>
                <a:cs typeface="微软雅黑"/>
              </a:rPr>
              <a:t>猜</a:t>
            </a:r>
            <a:r>
              <a:rPr sz="1100">
                <a:solidFill>
                  <a:srgbClr val="585858"/>
                </a:solidFill>
                <a:latin typeface="微软雅黑"/>
                <a:cs typeface="微软雅黑"/>
              </a:rPr>
              <a:t>疑、</a:t>
            </a:r>
            <a:r>
              <a:rPr sz="1100" spc="-15">
                <a:solidFill>
                  <a:srgbClr val="585858"/>
                </a:solidFill>
                <a:latin typeface="微软雅黑"/>
                <a:cs typeface="微软雅黑"/>
              </a:rPr>
              <a:t>嫉</a:t>
            </a:r>
            <a:r>
              <a:rPr sz="1100">
                <a:solidFill>
                  <a:srgbClr val="585858"/>
                </a:solidFill>
                <a:latin typeface="微软雅黑"/>
                <a:cs typeface="微软雅黑"/>
              </a:rPr>
              <a:t>妒、</a:t>
            </a:r>
            <a:r>
              <a:rPr sz="1100" spc="-15">
                <a:solidFill>
                  <a:srgbClr val="585858"/>
                </a:solidFill>
                <a:latin typeface="微软雅黑"/>
                <a:cs typeface="微软雅黑"/>
              </a:rPr>
              <a:t>说</a:t>
            </a:r>
            <a:r>
              <a:rPr sz="1100">
                <a:solidFill>
                  <a:srgbClr val="585858"/>
                </a:solidFill>
                <a:latin typeface="微软雅黑"/>
                <a:cs typeface="微软雅黑"/>
              </a:rPr>
              <a:t>谎、</a:t>
            </a:r>
            <a:r>
              <a:rPr sz="1100" spc="-15">
                <a:solidFill>
                  <a:srgbClr val="585858"/>
                </a:solidFill>
                <a:latin typeface="微软雅黑"/>
                <a:cs typeface="微软雅黑"/>
              </a:rPr>
              <a:t>敌</a:t>
            </a:r>
            <a:r>
              <a:rPr sz="1100">
                <a:solidFill>
                  <a:srgbClr val="585858"/>
                </a:solidFill>
                <a:latin typeface="微软雅黑"/>
                <a:cs typeface="微软雅黑"/>
              </a:rPr>
              <a:t>对、</a:t>
            </a:r>
            <a:r>
              <a:rPr sz="1100" spc="-15">
                <a:solidFill>
                  <a:srgbClr val="585858"/>
                </a:solidFill>
                <a:latin typeface="微软雅黑"/>
                <a:cs typeface="微软雅黑"/>
              </a:rPr>
              <a:t>攻</a:t>
            </a:r>
            <a:r>
              <a:rPr sz="1100">
                <a:solidFill>
                  <a:srgbClr val="585858"/>
                </a:solidFill>
                <a:latin typeface="微软雅黑"/>
                <a:cs typeface="微软雅黑"/>
              </a:rPr>
              <a:t>击、</a:t>
            </a:r>
            <a:r>
              <a:rPr sz="1100" spc="-15">
                <a:solidFill>
                  <a:srgbClr val="585858"/>
                </a:solidFill>
                <a:latin typeface="微软雅黑"/>
                <a:cs typeface="微软雅黑"/>
              </a:rPr>
              <a:t>暴</a:t>
            </a:r>
            <a:r>
              <a:rPr sz="1100">
                <a:solidFill>
                  <a:srgbClr val="585858"/>
                </a:solidFill>
                <a:latin typeface="微软雅黑"/>
                <a:cs typeface="微软雅黑"/>
              </a:rPr>
              <a:t>躁、</a:t>
            </a:r>
            <a:r>
              <a:rPr sz="1100" spc="-15">
                <a:solidFill>
                  <a:srgbClr val="585858"/>
                </a:solidFill>
                <a:latin typeface="微软雅黑"/>
                <a:cs typeface="微软雅黑"/>
              </a:rPr>
              <a:t>依</a:t>
            </a:r>
            <a:r>
              <a:rPr sz="1100">
                <a:solidFill>
                  <a:srgbClr val="585858"/>
                </a:solidFill>
                <a:latin typeface="微软雅黑"/>
                <a:cs typeface="微软雅黑"/>
              </a:rPr>
              <a:t>赖、</a:t>
            </a:r>
            <a:r>
              <a:rPr sz="1100" spc="-15">
                <a:solidFill>
                  <a:srgbClr val="585858"/>
                </a:solidFill>
                <a:latin typeface="微软雅黑"/>
                <a:cs typeface="微软雅黑"/>
              </a:rPr>
              <a:t>胆</a:t>
            </a:r>
            <a:r>
              <a:rPr sz="1100">
                <a:solidFill>
                  <a:srgbClr val="585858"/>
                </a:solidFill>
                <a:latin typeface="微软雅黑"/>
                <a:cs typeface="微软雅黑"/>
              </a:rPr>
              <a:t>怯 等</a:t>
            </a:r>
            <a:r>
              <a:rPr sz="1100">
                <a:solidFill>
                  <a:srgbClr val="1EC7F3"/>
                </a:solidFill>
                <a:latin typeface="微软雅黑"/>
                <a:cs typeface="微软雅黑"/>
              </a:rPr>
              <a:t>人格</a:t>
            </a:r>
            <a:r>
              <a:rPr sz="1100" spc="-15">
                <a:solidFill>
                  <a:srgbClr val="1EC7F3"/>
                </a:solidFill>
                <a:latin typeface="微软雅黑"/>
                <a:cs typeface="微软雅黑"/>
              </a:rPr>
              <a:t>缺</a:t>
            </a:r>
            <a:r>
              <a:rPr sz="1100">
                <a:solidFill>
                  <a:srgbClr val="1EC7F3"/>
                </a:solidFill>
                <a:latin typeface="微软雅黑"/>
                <a:cs typeface="微软雅黑"/>
              </a:rPr>
              <a:t>陷</a:t>
            </a:r>
            <a:r>
              <a:rPr sz="1100">
                <a:solidFill>
                  <a:srgbClr val="585858"/>
                </a:solidFill>
                <a:latin typeface="微软雅黑"/>
                <a:cs typeface="微软雅黑"/>
              </a:rPr>
              <a:t>和</a:t>
            </a:r>
            <a:r>
              <a:rPr sz="1100" spc="-15">
                <a:solidFill>
                  <a:srgbClr val="585858"/>
                </a:solidFill>
                <a:latin typeface="微软雅黑"/>
                <a:cs typeface="微软雅黑"/>
              </a:rPr>
              <a:t>精</a:t>
            </a:r>
            <a:r>
              <a:rPr sz="1100">
                <a:solidFill>
                  <a:srgbClr val="585858"/>
                </a:solidFill>
                <a:latin typeface="微软雅黑"/>
                <a:cs typeface="微软雅黑"/>
              </a:rPr>
              <a:t>神分</a:t>
            </a:r>
            <a:r>
              <a:rPr sz="1100" spc="-15">
                <a:solidFill>
                  <a:srgbClr val="585858"/>
                </a:solidFill>
                <a:latin typeface="微软雅黑"/>
                <a:cs typeface="微软雅黑"/>
              </a:rPr>
              <a:t>裂、</a:t>
            </a:r>
            <a:r>
              <a:rPr sz="1100">
                <a:solidFill>
                  <a:srgbClr val="585858"/>
                </a:solidFill>
                <a:latin typeface="微软雅黑"/>
                <a:cs typeface="微软雅黑"/>
              </a:rPr>
              <a:t>冲动、</a:t>
            </a:r>
            <a:r>
              <a:rPr sz="1100" spc="-15">
                <a:solidFill>
                  <a:srgbClr val="585858"/>
                </a:solidFill>
                <a:latin typeface="微软雅黑"/>
                <a:cs typeface="微软雅黑"/>
              </a:rPr>
              <a:t>偏</a:t>
            </a:r>
            <a:r>
              <a:rPr sz="1100">
                <a:solidFill>
                  <a:srgbClr val="585858"/>
                </a:solidFill>
                <a:latin typeface="微软雅黑"/>
                <a:cs typeface="微软雅黑"/>
              </a:rPr>
              <a:t>执、</a:t>
            </a:r>
            <a:r>
              <a:rPr sz="1100" spc="-15">
                <a:solidFill>
                  <a:srgbClr val="585858"/>
                </a:solidFill>
                <a:latin typeface="微软雅黑"/>
                <a:cs typeface="微软雅黑"/>
              </a:rPr>
              <a:t>盗</a:t>
            </a:r>
            <a:r>
              <a:rPr sz="1100">
                <a:solidFill>
                  <a:srgbClr val="585858"/>
                </a:solidFill>
                <a:latin typeface="微软雅黑"/>
                <a:cs typeface="微软雅黑"/>
              </a:rPr>
              <a:t>窃、</a:t>
            </a:r>
            <a:r>
              <a:rPr sz="1100" spc="-15">
                <a:solidFill>
                  <a:srgbClr val="585858"/>
                </a:solidFill>
                <a:latin typeface="微软雅黑"/>
                <a:cs typeface="微软雅黑"/>
              </a:rPr>
              <a:t>反社</a:t>
            </a:r>
            <a:r>
              <a:rPr sz="1100">
                <a:solidFill>
                  <a:srgbClr val="585858"/>
                </a:solidFill>
                <a:latin typeface="微软雅黑"/>
                <a:cs typeface="微软雅黑"/>
              </a:rPr>
              <a:t>会等</a:t>
            </a:r>
            <a:r>
              <a:rPr sz="1100">
                <a:solidFill>
                  <a:srgbClr val="1EC7F3"/>
                </a:solidFill>
                <a:latin typeface="微软雅黑"/>
                <a:cs typeface="微软雅黑"/>
              </a:rPr>
              <a:t>人</a:t>
            </a:r>
            <a:r>
              <a:rPr sz="1100" spc="-15">
                <a:solidFill>
                  <a:srgbClr val="1EC7F3"/>
                </a:solidFill>
                <a:latin typeface="微软雅黑"/>
                <a:cs typeface="微软雅黑"/>
              </a:rPr>
              <a:t>格</a:t>
            </a:r>
            <a:r>
              <a:rPr sz="1100">
                <a:solidFill>
                  <a:srgbClr val="1EC7F3"/>
                </a:solidFill>
                <a:latin typeface="微软雅黑"/>
                <a:cs typeface="微软雅黑"/>
              </a:rPr>
              <a:t>障碍</a:t>
            </a:r>
            <a:r>
              <a:rPr sz="1100" spc="-15">
                <a:solidFill>
                  <a:srgbClr val="585858"/>
                </a:solidFill>
                <a:latin typeface="微软雅黑"/>
                <a:cs typeface="微软雅黑"/>
              </a:rPr>
              <a:t>，</a:t>
            </a:r>
            <a:r>
              <a:rPr sz="1100">
                <a:solidFill>
                  <a:srgbClr val="585858"/>
                </a:solidFill>
                <a:latin typeface="微软雅黑"/>
                <a:cs typeface="微软雅黑"/>
              </a:rPr>
              <a:t>导致</a:t>
            </a:r>
            <a:r>
              <a:rPr sz="1100" spc="-15">
                <a:solidFill>
                  <a:srgbClr val="585858"/>
                </a:solidFill>
                <a:latin typeface="微软雅黑"/>
                <a:cs typeface="微软雅黑"/>
              </a:rPr>
              <a:t>人格</a:t>
            </a:r>
            <a:r>
              <a:rPr sz="1100">
                <a:solidFill>
                  <a:srgbClr val="585858"/>
                </a:solidFill>
                <a:latin typeface="微软雅黑"/>
                <a:cs typeface="微软雅黑"/>
              </a:rPr>
              <a:t>不健全，  出现双面甚至多面人格</a:t>
            </a:r>
            <a:r>
              <a:rPr sz="1100" spc="-15">
                <a:solidFill>
                  <a:srgbClr val="585858"/>
                </a:solidFill>
                <a:latin typeface="微软雅黑"/>
                <a:cs typeface="微软雅黑"/>
              </a:rPr>
              <a:t>特</a:t>
            </a:r>
            <a:r>
              <a:rPr sz="1100">
                <a:solidFill>
                  <a:srgbClr val="585858"/>
                </a:solidFill>
                <a:latin typeface="微软雅黑"/>
                <a:cs typeface="微软雅黑"/>
              </a:rPr>
              <a:t>征，</a:t>
            </a:r>
            <a:r>
              <a:rPr sz="1100" spc="-15">
                <a:solidFill>
                  <a:srgbClr val="585858"/>
                </a:solidFill>
                <a:latin typeface="微软雅黑"/>
                <a:cs typeface="微软雅黑"/>
              </a:rPr>
              <a:t>容</a:t>
            </a:r>
            <a:r>
              <a:rPr sz="1100">
                <a:solidFill>
                  <a:srgbClr val="585858"/>
                </a:solidFill>
                <a:latin typeface="微软雅黑"/>
                <a:cs typeface="微软雅黑"/>
              </a:rPr>
              <a:t>易</a:t>
            </a:r>
            <a:r>
              <a:rPr sz="1100">
                <a:solidFill>
                  <a:srgbClr val="1EC7F3"/>
                </a:solidFill>
                <a:latin typeface="微软雅黑"/>
                <a:cs typeface="微软雅黑"/>
              </a:rPr>
              <a:t>产</a:t>
            </a:r>
            <a:r>
              <a:rPr sz="1100" spc="-15">
                <a:solidFill>
                  <a:srgbClr val="1EC7F3"/>
                </a:solidFill>
                <a:latin typeface="微软雅黑"/>
                <a:cs typeface="微软雅黑"/>
              </a:rPr>
              <a:t>生</a:t>
            </a:r>
            <a:r>
              <a:rPr sz="1100">
                <a:solidFill>
                  <a:srgbClr val="1EC7F3"/>
                </a:solidFill>
                <a:latin typeface="微软雅黑"/>
                <a:cs typeface="微软雅黑"/>
              </a:rPr>
              <a:t>精神</a:t>
            </a:r>
            <a:r>
              <a:rPr sz="1100" spc="-15">
                <a:solidFill>
                  <a:srgbClr val="1EC7F3"/>
                </a:solidFill>
                <a:latin typeface="微软雅黑"/>
                <a:cs typeface="微软雅黑"/>
              </a:rPr>
              <a:t>类</a:t>
            </a:r>
            <a:r>
              <a:rPr sz="1100">
                <a:solidFill>
                  <a:srgbClr val="1EC7F3"/>
                </a:solidFill>
                <a:latin typeface="微软雅黑"/>
                <a:cs typeface="微软雅黑"/>
              </a:rPr>
              <a:t>疾病</a:t>
            </a:r>
            <a:r>
              <a:rPr sz="1100" spc="-15">
                <a:solidFill>
                  <a:srgbClr val="585858"/>
                </a:solidFill>
                <a:latin typeface="微软雅黑"/>
                <a:cs typeface="微软雅黑"/>
              </a:rPr>
              <a:t>，</a:t>
            </a:r>
            <a:r>
              <a:rPr sz="1100">
                <a:solidFill>
                  <a:srgbClr val="1EC7F3"/>
                </a:solidFill>
                <a:latin typeface="微软雅黑"/>
                <a:cs typeface="微软雅黑"/>
              </a:rPr>
              <a:t>影响</a:t>
            </a:r>
            <a:r>
              <a:rPr sz="1100" spc="-15">
                <a:solidFill>
                  <a:srgbClr val="585858"/>
                </a:solidFill>
                <a:latin typeface="微软雅黑"/>
                <a:cs typeface="微软雅黑"/>
              </a:rPr>
              <a:t>儿</a:t>
            </a:r>
            <a:r>
              <a:rPr sz="1100">
                <a:solidFill>
                  <a:srgbClr val="585858"/>
                </a:solidFill>
                <a:latin typeface="微软雅黑"/>
                <a:cs typeface="微软雅黑"/>
              </a:rPr>
              <a:t>童的</a:t>
            </a:r>
            <a:r>
              <a:rPr sz="1100" spc="-15">
                <a:solidFill>
                  <a:srgbClr val="1EC7F3"/>
                </a:solidFill>
                <a:latin typeface="微软雅黑"/>
                <a:cs typeface="微软雅黑"/>
              </a:rPr>
              <a:t>社</a:t>
            </a:r>
            <a:r>
              <a:rPr sz="1100">
                <a:solidFill>
                  <a:srgbClr val="1EC7F3"/>
                </a:solidFill>
                <a:latin typeface="微软雅黑"/>
                <a:cs typeface="微软雅黑"/>
              </a:rPr>
              <a:t>会化</a:t>
            </a:r>
            <a:r>
              <a:rPr sz="1100" spc="-15">
                <a:solidFill>
                  <a:srgbClr val="1EC7F3"/>
                </a:solidFill>
                <a:latin typeface="微软雅黑"/>
                <a:cs typeface="微软雅黑"/>
              </a:rPr>
              <a:t>进</a:t>
            </a:r>
            <a:r>
              <a:rPr sz="1100">
                <a:solidFill>
                  <a:srgbClr val="1EC7F3"/>
                </a:solidFill>
                <a:latin typeface="微软雅黑"/>
                <a:cs typeface="微软雅黑"/>
              </a:rPr>
              <a:t>程</a:t>
            </a:r>
            <a:r>
              <a:rPr sz="1100">
                <a:solidFill>
                  <a:srgbClr val="585858"/>
                </a:solidFill>
                <a:latin typeface="微软雅黑"/>
                <a:cs typeface="微软雅黑"/>
              </a:rPr>
              <a:t>。</a:t>
            </a:r>
            <a:endParaRPr sz="1100">
              <a:latin typeface="微软雅黑"/>
              <a:cs typeface="微软雅黑"/>
            </a:endParaRPr>
          </a:p>
        </p:txBody>
      </p:sp>
      <p:sp>
        <p:nvSpPr>
          <p:cNvPr id="20" name="object 20"/>
          <p:cNvSpPr/>
          <p:nvPr/>
        </p:nvSpPr>
        <p:spPr>
          <a:xfrm>
            <a:off x="623316" y="5484876"/>
            <a:ext cx="5424170" cy="643255"/>
          </a:xfrm>
          <a:custGeom>
            <a:rect l="l" t="t" r="r" b="b"/>
            <a:pathLst>
              <a:path w="5424170" h="643254">
                <a:moveTo>
                  <a:pt x="5316728" y="0"/>
                </a:moveTo>
                <a:lnTo>
                  <a:pt x="107188" y="0"/>
                </a:lnTo>
                <a:lnTo>
                  <a:pt x="65467" y="8425"/>
                </a:lnTo>
                <a:lnTo>
                  <a:pt x="31395" y="31400"/>
                </a:lnTo>
                <a:lnTo>
                  <a:pt x="8423" y="65472"/>
                </a:lnTo>
                <a:lnTo>
                  <a:pt x="0" y="107187"/>
                </a:lnTo>
                <a:lnTo>
                  <a:pt x="0" y="535940"/>
                </a:lnTo>
                <a:lnTo>
                  <a:pt x="8423" y="577660"/>
                </a:lnTo>
                <a:lnTo>
                  <a:pt x="31395" y="611732"/>
                </a:lnTo>
                <a:lnTo>
                  <a:pt x="65467" y="634704"/>
                </a:lnTo>
                <a:lnTo>
                  <a:pt x="107188" y="643128"/>
                </a:lnTo>
                <a:lnTo>
                  <a:pt x="5316728" y="643128"/>
                </a:lnTo>
                <a:lnTo>
                  <a:pt x="5358443" y="634704"/>
                </a:lnTo>
                <a:lnTo>
                  <a:pt x="5392515" y="611732"/>
                </a:lnTo>
                <a:lnTo>
                  <a:pt x="5415490" y="577660"/>
                </a:lnTo>
                <a:lnTo>
                  <a:pt x="5423916" y="535940"/>
                </a:lnTo>
                <a:lnTo>
                  <a:pt x="5423916" y="107187"/>
                </a:lnTo>
                <a:lnTo>
                  <a:pt x="5415490" y="65472"/>
                </a:lnTo>
                <a:lnTo>
                  <a:pt x="5392515" y="31400"/>
                </a:lnTo>
                <a:lnTo>
                  <a:pt x="5358443" y="8425"/>
                </a:lnTo>
                <a:lnTo>
                  <a:pt x="5316728" y="0"/>
                </a:lnTo>
                <a:close/>
              </a:path>
            </a:pathLst>
          </a:custGeom>
          <a:solidFill>
            <a:srgbClr val="F1F1F1"/>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txBox="1"/>
          <p:nvPr/>
        </p:nvSpPr>
        <p:spPr>
          <a:xfrm>
            <a:off x="702665" y="5252973"/>
            <a:ext cx="5231765" cy="7918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solidFill>
                  <a:srgbClr val="FFCF00"/>
                </a:solidFill>
                <a:latin typeface="微软雅黑"/>
                <a:cs typeface="微软雅黑"/>
              </a:rPr>
              <a:t>行为出现异常</a:t>
            </a:r>
            <a:endParaRPr sz="1200">
              <a:latin typeface="微软雅黑"/>
              <a:cs typeface="微软雅黑"/>
            </a:endParaRPr>
          </a:p>
          <a:p>
            <a:pPr marL="43815" marR="5080">
              <a:lnSpc>
                <a:spcPct val="150000"/>
              </a:lnSpc>
              <a:spcBef>
                <a:spcPts val="630"/>
              </a:spcBef>
            </a:pPr>
            <a:r>
              <a:rPr sz="1100">
                <a:solidFill>
                  <a:srgbClr val="585858"/>
                </a:solidFill>
                <a:latin typeface="微软雅黑"/>
                <a:cs typeface="微软雅黑"/>
              </a:rPr>
              <a:t>多动症、偏食、厌食、</a:t>
            </a:r>
            <a:r>
              <a:rPr sz="1100" spc="-15">
                <a:solidFill>
                  <a:srgbClr val="585858"/>
                </a:solidFill>
                <a:latin typeface="微软雅黑"/>
                <a:cs typeface="微软雅黑"/>
              </a:rPr>
              <a:t>咬</a:t>
            </a:r>
            <a:r>
              <a:rPr sz="1100">
                <a:solidFill>
                  <a:srgbClr val="585858"/>
                </a:solidFill>
                <a:latin typeface="微软雅黑"/>
                <a:cs typeface="微软雅黑"/>
              </a:rPr>
              <a:t>指甲</a:t>
            </a:r>
            <a:r>
              <a:rPr sz="1100" spc="-15">
                <a:solidFill>
                  <a:srgbClr val="585858"/>
                </a:solidFill>
                <a:latin typeface="微软雅黑"/>
                <a:cs typeface="微软雅黑"/>
              </a:rPr>
              <a:t>、</a:t>
            </a:r>
            <a:r>
              <a:rPr sz="1100">
                <a:solidFill>
                  <a:srgbClr val="585858"/>
                </a:solidFill>
                <a:latin typeface="微软雅黑"/>
                <a:cs typeface="微软雅黑"/>
              </a:rPr>
              <a:t>睡眠</a:t>
            </a:r>
            <a:r>
              <a:rPr sz="1100" spc="-15">
                <a:solidFill>
                  <a:srgbClr val="585858"/>
                </a:solidFill>
                <a:latin typeface="微软雅黑"/>
                <a:cs typeface="微软雅黑"/>
              </a:rPr>
              <a:t>障</a:t>
            </a:r>
            <a:r>
              <a:rPr sz="1100">
                <a:solidFill>
                  <a:srgbClr val="585858"/>
                </a:solidFill>
                <a:latin typeface="微软雅黑"/>
                <a:cs typeface="微软雅黑"/>
              </a:rPr>
              <a:t>碍、</a:t>
            </a:r>
            <a:r>
              <a:rPr sz="1100" spc="-15">
                <a:solidFill>
                  <a:srgbClr val="585858"/>
                </a:solidFill>
                <a:latin typeface="微软雅黑"/>
                <a:cs typeface="微软雅黑"/>
              </a:rPr>
              <a:t>性</a:t>
            </a:r>
            <a:r>
              <a:rPr sz="1100">
                <a:solidFill>
                  <a:srgbClr val="585858"/>
                </a:solidFill>
                <a:latin typeface="微软雅黑"/>
                <a:cs typeface="微软雅黑"/>
              </a:rPr>
              <a:t>幻想</a:t>
            </a:r>
            <a:r>
              <a:rPr sz="1100" spc="-15">
                <a:solidFill>
                  <a:srgbClr val="585858"/>
                </a:solidFill>
                <a:latin typeface="微软雅黑"/>
                <a:cs typeface="微软雅黑"/>
              </a:rPr>
              <a:t>、</a:t>
            </a:r>
            <a:r>
              <a:rPr sz="1100">
                <a:solidFill>
                  <a:srgbClr val="585858"/>
                </a:solidFill>
                <a:latin typeface="微软雅黑"/>
                <a:cs typeface="微软雅黑"/>
              </a:rPr>
              <a:t>性偏</a:t>
            </a:r>
            <a:r>
              <a:rPr sz="1100" spc="-15">
                <a:solidFill>
                  <a:srgbClr val="585858"/>
                </a:solidFill>
                <a:latin typeface="微软雅黑"/>
                <a:cs typeface="微软雅黑"/>
              </a:rPr>
              <a:t>差</a:t>
            </a:r>
            <a:r>
              <a:rPr sz="1100">
                <a:solidFill>
                  <a:srgbClr val="585858"/>
                </a:solidFill>
                <a:latin typeface="微软雅黑"/>
                <a:cs typeface="微软雅黑"/>
              </a:rPr>
              <a:t>等，</a:t>
            </a:r>
            <a:r>
              <a:rPr sz="1100" spc="-15">
                <a:solidFill>
                  <a:srgbClr val="585858"/>
                </a:solidFill>
                <a:latin typeface="微软雅黑"/>
                <a:cs typeface="微软雅黑"/>
              </a:rPr>
              <a:t>导</a:t>
            </a:r>
            <a:r>
              <a:rPr sz="1100" spc="5">
                <a:solidFill>
                  <a:srgbClr val="585858"/>
                </a:solidFill>
                <a:latin typeface="微软雅黑"/>
                <a:cs typeface="微软雅黑"/>
              </a:rPr>
              <a:t>致</a:t>
            </a:r>
            <a:r>
              <a:rPr sz="1100">
                <a:solidFill>
                  <a:srgbClr val="FFCF00"/>
                </a:solidFill>
                <a:latin typeface="微软雅黑"/>
                <a:cs typeface="微软雅黑"/>
              </a:rPr>
              <a:t>发</a:t>
            </a:r>
            <a:r>
              <a:rPr sz="1100" spc="-15">
                <a:solidFill>
                  <a:srgbClr val="FFCF00"/>
                </a:solidFill>
                <a:latin typeface="微软雅黑"/>
                <a:cs typeface="微软雅黑"/>
              </a:rPr>
              <a:t>育</a:t>
            </a:r>
            <a:r>
              <a:rPr sz="1100">
                <a:solidFill>
                  <a:srgbClr val="FFCF00"/>
                </a:solidFill>
                <a:latin typeface="微软雅黑"/>
                <a:cs typeface="微软雅黑"/>
              </a:rPr>
              <a:t>不良</a:t>
            </a:r>
            <a:r>
              <a:rPr sz="1100" spc="-10">
                <a:solidFill>
                  <a:srgbClr val="585858"/>
                </a:solidFill>
                <a:latin typeface="微软雅黑"/>
                <a:cs typeface="微软雅黑"/>
              </a:rPr>
              <a:t>，</a:t>
            </a:r>
            <a:r>
              <a:rPr sz="1100">
                <a:solidFill>
                  <a:srgbClr val="FFCF00"/>
                </a:solidFill>
                <a:latin typeface="微软雅黑"/>
                <a:cs typeface="微软雅黑"/>
              </a:rPr>
              <a:t>注意 力不集中</a:t>
            </a:r>
            <a:r>
              <a:rPr sz="1100">
                <a:solidFill>
                  <a:srgbClr val="585858"/>
                </a:solidFill>
                <a:latin typeface="微软雅黑"/>
                <a:cs typeface="微软雅黑"/>
              </a:rPr>
              <a:t>，</a:t>
            </a:r>
            <a:r>
              <a:rPr sz="1100">
                <a:solidFill>
                  <a:srgbClr val="FFCF00"/>
                </a:solidFill>
                <a:latin typeface="微软雅黑"/>
                <a:cs typeface="微软雅黑"/>
              </a:rPr>
              <a:t>难以完成学</a:t>
            </a:r>
            <a:r>
              <a:rPr sz="1100" spc="-15">
                <a:solidFill>
                  <a:srgbClr val="FFCF00"/>
                </a:solidFill>
                <a:latin typeface="微软雅黑"/>
                <a:cs typeface="微软雅黑"/>
              </a:rPr>
              <a:t>习</a:t>
            </a:r>
            <a:r>
              <a:rPr sz="1100">
                <a:solidFill>
                  <a:srgbClr val="FFCF00"/>
                </a:solidFill>
                <a:latin typeface="微软雅黑"/>
                <a:cs typeface="微软雅黑"/>
              </a:rPr>
              <a:t>任务</a:t>
            </a:r>
            <a:r>
              <a:rPr sz="1100" spc="-15">
                <a:solidFill>
                  <a:srgbClr val="585858"/>
                </a:solidFill>
                <a:latin typeface="微软雅黑"/>
                <a:cs typeface="微软雅黑"/>
              </a:rPr>
              <a:t>等。</a:t>
            </a:r>
            <a:endParaRPr sz="1100">
              <a:latin typeface="微软雅黑"/>
              <a:cs typeface="微软雅黑"/>
            </a:endParaRPr>
          </a:p>
        </p:txBody>
      </p:sp>
      <p:sp>
        <p:nvSpPr>
          <p:cNvPr id="23" name="object 23"/>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46</a:t>
            </a:r>
          </a:p>
        </p:txBody>
      </p:sp>
      <p:sp>
        <p:nvSpPr>
          <p:cNvPr id="25" name="object 25"/>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
        <p:nvSpPr>
          <p:cNvPr id="22" name="object 22"/>
          <p:cNvSpPr txBox="1"/>
          <p:nvPr/>
        </p:nvSpPr>
        <p:spPr>
          <a:xfrm>
            <a:off x="526795" y="1061720"/>
            <a:ext cx="7950200" cy="1401445"/>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585858"/>
                </a:solidFill>
                <a:latin typeface="微软雅黑"/>
                <a:cs typeface="微软雅黑"/>
              </a:rPr>
              <a:t>人际关系变差、情绪不稳定、人格不健全、行为出现异常等</a:t>
            </a:r>
            <a:endParaRPr sz="2400">
              <a:latin typeface="微软雅黑"/>
              <a:cs typeface="微软雅黑"/>
            </a:endParaRPr>
          </a:p>
          <a:p>
            <a:pPr marL="4770120">
              <a:lnSpc>
                <a:spcPct val="100000"/>
              </a:lnSpc>
              <a:spcBef>
                <a:spcPts val="1510"/>
              </a:spcBef>
            </a:pPr>
            <a:r>
              <a:rPr sz="1400" b="1">
                <a:solidFill>
                  <a:srgbClr val="404040"/>
                </a:solidFill>
                <a:latin typeface="微软雅黑"/>
                <a:cs typeface="微软雅黑"/>
              </a:rPr>
              <a:t>心理问题的不良影响</a:t>
            </a:r>
            <a:endParaRPr sz="1400">
              <a:latin typeface="微软雅黑"/>
              <a:cs typeface="微软雅黑"/>
            </a:endParaRPr>
          </a:p>
          <a:p>
            <a:pPr marL="187960">
              <a:lnSpc>
                <a:spcPct val="100000"/>
              </a:lnSpc>
              <a:spcBef>
                <a:spcPts val="645"/>
              </a:spcBef>
            </a:pPr>
            <a:r>
              <a:rPr sz="1200" b="1">
                <a:solidFill>
                  <a:srgbClr val="B1D234"/>
                </a:solidFill>
                <a:latin typeface="微软雅黑"/>
                <a:cs typeface="微软雅黑"/>
              </a:rPr>
              <a:t>人际关系变差</a:t>
            </a:r>
            <a:endParaRPr sz="1200">
              <a:latin typeface="微软雅黑"/>
              <a:cs typeface="微软雅黑"/>
            </a:endParaRPr>
          </a:p>
          <a:p>
            <a:pPr marL="219710">
              <a:lnSpc>
                <a:spcPct val="100000"/>
              </a:lnSpc>
              <a:spcBef>
                <a:spcPts val="1355"/>
              </a:spcBef>
            </a:pPr>
            <a:r>
              <a:rPr sz="1100">
                <a:solidFill>
                  <a:srgbClr val="585858"/>
                </a:solidFill>
                <a:latin typeface="微软雅黑"/>
                <a:cs typeface="微软雅黑"/>
              </a:rPr>
              <a:t>心理问</a:t>
            </a:r>
            <a:r>
              <a:rPr sz="1100" spc="-15">
                <a:solidFill>
                  <a:srgbClr val="585858"/>
                </a:solidFill>
                <a:latin typeface="微软雅黑"/>
                <a:cs typeface="微软雅黑"/>
              </a:rPr>
              <a:t>题</a:t>
            </a:r>
            <a:r>
              <a:rPr sz="1100">
                <a:solidFill>
                  <a:srgbClr val="585858"/>
                </a:solidFill>
                <a:latin typeface="微软雅黑"/>
                <a:cs typeface="微软雅黑"/>
              </a:rPr>
              <a:t>在人</a:t>
            </a:r>
            <a:r>
              <a:rPr sz="1100" spc="-15">
                <a:solidFill>
                  <a:srgbClr val="585858"/>
                </a:solidFill>
                <a:latin typeface="微软雅黑"/>
                <a:cs typeface="微软雅黑"/>
              </a:rPr>
              <a:t>际</a:t>
            </a:r>
            <a:r>
              <a:rPr sz="1100">
                <a:solidFill>
                  <a:srgbClr val="585858"/>
                </a:solidFill>
                <a:latin typeface="微软雅黑"/>
                <a:cs typeface="微软雅黑"/>
              </a:rPr>
              <a:t>交往</a:t>
            </a:r>
            <a:r>
              <a:rPr sz="1100" spc="-15">
                <a:solidFill>
                  <a:srgbClr val="585858"/>
                </a:solidFill>
                <a:latin typeface="微软雅黑"/>
                <a:cs typeface="微软雅黑"/>
              </a:rPr>
              <a:t>方面</a:t>
            </a:r>
            <a:r>
              <a:rPr sz="1100">
                <a:solidFill>
                  <a:srgbClr val="585858"/>
                </a:solidFill>
                <a:latin typeface="微软雅黑"/>
                <a:cs typeface="微软雅黑"/>
              </a:rPr>
              <a:t>产生的</a:t>
            </a:r>
            <a:r>
              <a:rPr sz="1100" spc="-15">
                <a:solidFill>
                  <a:srgbClr val="585858"/>
                </a:solidFill>
                <a:latin typeface="微软雅黑"/>
                <a:cs typeface="微软雅黑"/>
              </a:rPr>
              <a:t>不</a:t>
            </a:r>
            <a:r>
              <a:rPr sz="1100">
                <a:solidFill>
                  <a:srgbClr val="585858"/>
                </a:solidFill>
                <a:latin typeface="微软雅黑"/>
                <a:cs typeface="微软雅黑"/>
              </a:rPr>
              <a:t>良影</a:t>
            </a:r>
            <a:r>
              <a:rPr sz="1100" spc="-15">
                <a:solidFill>
                  <a:srgbClr val="585858"/>
                </a:solidFill>
                <a:latin typeface="微软雅黑"/>
                <a:cs typeface="微软雅黑"/>
              </a:rPr>
              <a:t>响</a:t>
            </a:r>
            <a:r>
              <a:rPr sz="1100">
                <a:solidFill>
                  <a:srgbClr val="585858"/>
                </a:solidFill>
                <a:latin typeface="微软雅黑"/>
                <a:cs typeface="微软雅黑"/>
              </a:rPr>
              <a:t>主要</a:t>
            </a:r>
            <a:r>
              <a:rPr sz="1100" spc="-15">
                <a:solidFill>
                  <a:srgbClr val="585858"/>
                </a:solidFill>
                <a:latin typeface="微软雅黑"/>
                <a:cs typeface="微软雅黑"/>
              </a:rPr>
              <a:t>表现</a:t>
            </a:r>
            <a:r>
              <a:rPr sz="1100">
                <a:solidFill>
                  <a:srgbClr val="585858"/>
                </a:solidFill>
                <a:latin typeface="微软雅黑"/>
                <a:cs typeface="微软雅黑"/>
              </a:rPr>
              <a:t>为孤僻</a:t>
            </a:r>
            <a:r>
              <a:rPr sz="1100" spc="-15">
                <a:solidFill>
                  <a:srgbClr val="585858"/>
                </a:solidFill>
                <a:latin typeface="微软雅黑"/>
                <a:cs typeface="微软雅黑"/>
              </a:rPr>
              <a:t>、</a:t>
            </a:r>
            <a:r>
              <a:rPr sz="1100">
                <a:solidFill>
                  <a:srgbClr val="585858"/>
                </a:solidFill>
                <a:latin typeface="微软雅黑"/>
                <a:cs typeface="微软雅黑"/>
              </a:rPr>
              <a:t>自闭</a:t>
            </a:r>
            <a:r>
              <a:rPr sz="1100" spc="-15">
                <a:solidFill>
                  <a:srgbClr val="585858"/>
                </a:solidFill>
                <a:latin typeface="微软雅黑"/>
                <a:cs typeface="微软雅黑"/>
              </a:rPr>
              <a:t>、</a:t>
            </a:r>
            <a:r>
              <a:rPr sz="1100">
                <a:solidFill>
                  <a:srgbClr val="585858"/>
                </a:solidFill>
                <a:latin typeface="微软雅黑"/>
                <a:cs typeface="微软雅黑"/>
              </a:rPr>
              <a:t>冷漠</a:t>
            </a:r>
            <a:r>
              <a:rPr sz="1100" spc="-15">
                <a:solidFill>
                  <a:srgbClr val="585858"/>
                </a:solidFill>
                <a:latin typeface="微软雅黑"/>
                <a:cs typeface="微软雅黑"/>
              </a:rPr>
              <a:t>、退</a:t>
            </a:r>
            <a:r>
              <a:rPr sz="1100">
                <a:solidFill>
                  <a:srgbClr val="585858"/>
                </a:solidFill>
                <a:latin typeface="微软雅黑"/>
                <a:cs typeface="微软雅黑"/>
              </a:rPr>
              <a:t>缩、压</a:t>
            </a:r>
            <a:r>
              <a:rPr sz="1100" spc="-15">
                <a:solidFill>
                  <a:srgbClr val="585858"/>
                </a:solidFill>
                <a:latin typeface="微软雅黑"/>
                <a:cs typeface="微软雅黑"/>
              </a:rPr>
              <a:t>抑</a:t>
            </a:r>
            <a:r>
              <a:rPr sz="1100">
                <a:solidFill>
                  <a:srgbClr val="585858"/>
                </a:solidFill>
                <a:latin typeface="微软雅黑"/>
                <a:cs typeface="微软雅黑"/>
              </a:rPr>
              <a:t>、</a:t>
            </a:r>
            <a:endParaRPr sz="1100">
              <a:latin typeface="微软雅黑"/>
              <a:cs typeface="微软雅黑"/>
            </a:endParaRPr>
          </a:p>
        </p:txBody>
      </p:sp>
    </p:spTree>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818873" y="6556057"/>
            <a:ext cx="158750" cy="177800"/>
          </a:xfrm>
          <a:prstGeom prst="rect">
            <a:avLst/>
          </a:prstGeom>
        </p:spPr>
        <p:txBody>
          <a:bodyPr vert="horz" wrap="square" lIns="0" tIns="889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70"/>
              </a:spcBef>
            </a:pPr>
            <a:r>
              <a:rPr sz="1050">
                <a:solidFill>
                  <a:srgbClr val="A6A6A6"/>
                </a:solidFill>
                <a:latin typeface="微软雅黑"/>
                <a:cs typeface="微软雅黑"/>
              </a:rPr>
              <a:t>47</a:t>
            </a:r>
            <a:endParaRPr sz="1050">
              <a:latin typeface="微软雅黑"/>
              <a:cs typeface="微软雅黑"/>
            </a:endParaRPr>
          </a:p>
        </p:txBody>
      </p:sp>
      <p:sp>
        <p:nvSpPr>
          <p:cNvPr id="13" name="object 13"/>
          <p:cNvSpPr/>
          <p:nvPr/>
        </p:nvSpPr>
        <p:spPr>
          <a:xfrm>
            <a:off x="0" y="0"/>
            <a:ext cx="13716000" cy="7721600"/>
          </a:xfrm>
          <a:custGeom>
            <a:rect l="l" t="t" r="r" b="b"/>
            <a:pathLst>
              <a:path w="12192000" h="6858000">
                <a:moveTo>
                  <a:pt x="0" y="6858000"/>
                </a:moveTo>
                <a:lnTo>
                  <a:pt x="12192000" y="6858000"/>
                </a:lnTo>
                <a:lnTo>
                  <a:pt x="12192000" y="0"/>
                </a:lnTo>
                <a:lnTo>
                  <a:pt x="0" y="0"/>
                </a:lnTo>
                <a:lnTo>
                  <a:pt x="0" y="685800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5748528" y="1999488"/>
            <a:ext cx="672465" cy="647700"/>
          </a:xfrm>
          <a:custGeom>
            <a:rect l="l" t="t" r="r" b="b"/>
            <a:pathLst>
              <a:path w="672464" h="647700">
                <a:moveTo>
                  <a:pt x="0" y="647700"/>
                </a:moveTo>
                <a:lnTo>
                  <a:pt x="672084" y="647700"/>
                </a:lnTo>
                <a:lnTo>
                  <a:pt x="672084" y="0"/>
                </a:lnTo>
                <a:lnTo>
                  <a:pt x="0" y="0"/>
                </a:lnTo>
                <a:lnTo>
                  <a:pt x="0" y="64770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6211823" y="2520695"/>
            <a:ext cx="208915" cy="239395"/>
          </a:xfrm>
          <a:custGeom>
            <a:rect l="l" t="t" r="r" b="b"/>
            <a:pathLst>
              <a:path w="208914" h="239394">
                <a:moveTo>
                  <a:pt x="208787" y="0"/>
                </a:moveTo>
                <a:lnTo>
                  <a:pt x="0" y="119633"/>
                </a:lnTo>
                <a:lnTo>
                  <a:pt x="208787" y="239267"/>
                </a:lnTo>
                <a:lnTo>
                  <a:pt x="208787"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3780790" y="2030984"/>
            <a:ext cx="4627245" cy="171958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175" algn="ctr">
              <a:lnSpc>
                <a:spcPct val="100000"/>
              </a:lnSpc>
              <a:spcBef>
                <a:spcPts val="100"/>
              </a:spcBef>
            </a:pPr>
            <a:r>
              <a:rPr sz="3600" b="1" spc="-5">
                <a:solidFill>
                  <a:srgbClr val="1EC7F3"/>
                </a:solidFill>
                <a:latin typeface="Arial"/>
                <a:cs typeface="Arial"/>
              </a:rPr>
              <a:t>04</a:t>
            </a:r>
            <a:endParaRPr sz="3600">
              <a:latin typeface="Arial"/>
              <a:cs typeface="Arial"/>
            </a:endParaRPr>
          </a:p>
          <a:p>
            <a:pPr>
              <a:lnSpc>
                <a:spcPct val="100000"/>
              </a:lnSpc>
              <a:spcBef>
                <a:spcPts val="35"/>
              </a:spcBef>
            </a:pPr>
            <a:endParaRPr sz="4050">
              <a:latin typeface="Arial"/>
              <a:cs typeface="Arial"/>
            </a:endParaRPr>
          </a:p>
          <a:p>
            <a:pPr algn="ctr">
              <a:lnSpc>
                <a:spcPct val="100000"/>
              </a:lnSpc>
              <a:spcBef>
                <a:spcPts val="5"/>
              </a:spcBef>
              <a:tabLst>
                <a:tab pos="828040"/>
                <a:tab pos="1656714"/>
                <a:tab pos="2484755"/>
                <a:tab pos="3313429"/>
                <a:tab pos="4143375"/>
              </a:tabLst>
            </a:pPr>
            <a:r>
              <a:rPr sz="3600" b="1">
                <a:solidFill>
                  <a:srgbClr val="FFFFFF"/>
                </a:solidFill>
                <a:latin typeface="微软雅黑"/>
                <a:cs typeface="微软雅黑"/>
              </a:rPr>
              <a:t>儿	童	学	习	状	态</a:t>
            </a:r>
            <a:endParaRPr sz="3600">
              <a:latin typeface="微软雅黑"/>
              <a:cs typeface="微软雅黑"/>
            </a:endParaRPr>
          </a:p>
        </p:txBody>
      </p:sp>
    </p:spTree>
  </p:cSld>
  <p:clrMapOvr>
    <a:masterClrMapping/>
  </p:clrMapOvr>
  <p:transition/>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16"/>
          <a:stretch>
            <a:fillRect/>
          </a:stretch>
        </a:blipFill>
        <a:effectLst/>
      </p:bgPr>
    </p:bg>
    <p:spTree>
      <p:nvGrpSpPr>
        <p:cNvPr id="1" name=""/>
        <p:cNvGrpSpPr/>
        <p:nvPr/>
      </p:nvGrpSpPr>
      <p:grpSpPr>
        <a:xfrm>
          <a:off x="0" y="0"/>
          <a:ext cx="0" cy="0"/>
        </a:xfrm>
      </p:grpSpPr>
      <p:sp>
        <p:nvSpPr>
          <p:cNvPr id="2" name="object 2"/>
          <p:cNvSpPr/>
          <p:nvPr/>
        </p:nvSpPr>
        <p:spPr>
          <a:xfrm>
            <a:off x="539495" y="6591300"/>
            <a:ext cx="11116310" cy="0"/>
          </a:xfrm>
          <a:custGeom>
            <a:rect l="l" t="t" r="r" b="b"/>
            <a:pathLst>
              <a:path w="11116310">
                <a:moveTo>
                  <a:pt x="0" y="0"/>
                </a:moveTo>
                <a:lnTo>
                  <a:pt x="11116183" y="0"/>
                </a:lnTo>
              </a:path>
            </a:pathLst>
          </a:custGeom>
          <a:ln w="9144">
            <a:solidFill>
              <a:srgbClr val="7E7E7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xfrm>
            <a:off x="526795" y="482041"/>
            <a:ext cx="4094479" cy="514350"/>
          </a:xfrm>
          <a:prstGeom prst="rect">
            <a:avLst/>
          </a:prstGeom>
        </p:spPr>
        <p:txBody>
          <a:bodyPr vert="horz" wrap="square" lIns="0" tIns="13335" rIns="0" bIns="0" rtlCol="0">
            <a:spAutoFit/>
          </a:bodyPr>
          <a:lstStyle/>
          <a:p>
            <a:pPr marL="12700">
              <a:lnSpc>
                <a:spcPct val="100000"/>
              </a:lnSpc>
              <a:spcBef>
                <a:spcPts val="105"/>
              </a:spcBef>
            </a:pPr>
            <a:r>
              <a:rPr/>
              <a:t>我国儿童学习状态现状</a:t>
            </a:r>
          </a:p>
        </p:txBody>
      </p:sp>
      <p:sp>
        <p:nvSpPr>
          <p:cNvPr id="4" name="object 4"/>
          <p:cNvSpPr/>
          <p:nvPr/>
        </p:nvSpPr>
        <p:spPr>
          <a:xfrm>
            <a:off x="3090672" y="2319527"/>
            <a:ext cx="3392804" cy="147955"/>
          </a:xfrm>
          <a:custGeom>
            <a:rect l="l" t="t" r="r" b="b"/>
            <a:pathLst>
              <a:path w="3392804" h="147955">
                <a:moveTo>
                  <a:pt x="3392424" y="0"/>
                </a:moveTo>
                <a:lnTo>
                  <a:pt x="0" y="0"/>
                </a:lnTo>
                <a:lnTo>
                  <a:pt x="0" y="147827"/>
                </a:lnTo>
                <a:lnTo>
                  <a:pt x="3392424" y="147827"/>
                </a:lnTo>
                <a:lnTo>
                  <a:pt x="3392424"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3090672" y="2849879"/>
            <a:ext cx="2830195" cy="147955"/>
          </a:xfrm>
          <a:custGeom>
            <a:rect l="l" t="t" r="r" b="b"/>
            <a:pathLst>
              <a:path w="2830195" h="147955">
                <a:moveTo>
                  <a:pt x="2830067" y="0"/>
                </a:moveTo>
                <a:lnTo>
                  <a:pt x="0" y="0"/>
                </a:lnTo>
                <a:lnTo>
                  <a:pt x="0" y="147828"/>
                </a:lnTo>
                <a:lnTo>
                  <a:pt x="2830067" y="147828"/>
                </a:lnTo>
                <a:lnTo>
                  <a:pt x="2830067"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3090672" y="3380232"/>
            <a:ext cx="2593975" cy="147955"/>
          </a:xfrm>
          <a:custGeom>
            <a:rect l="l" t="t" r="r" b="b"/>
            <a:pathLst>
              <a:path w="2593975" h="147954">
                <a:moveTo>
                  <a:pt x="2593848" y="0"/>
                </a:moveTo>
                <a:lnTo>
                  <a:pt x="0" y="0"/>
                </a:lnTo>
                <a:lnTo>
                  <a:pt x="0" y="147827"/>
                </a:lnTo>
                <a:lnTo>
                  <a:pt x="2593848" y="147827"/>
                </a:lnTo>
                <a:lnTo>
                  <a:pt x="259384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3090672" y="3910584"/>
            <a:ext cx="2486025" cy="147955"/>
          </a:xfrm>
          <a:custGeom>
            <a:rect l="l" t="t" r="r" b="b"/>
            <a:pathLst>
              <a:path w="2486025" h="147954">
                <a:moveTo>
                  <a:pt x="2485643" y="0"/>
                </a:moveTo>
                <a:lnTo>
                  <a:pt x="0" y="0"/>
                </a:lnTo>
                <a:lnTo>
                  <a:pt x="0" y="147828"/>
                </a:lnTo>
                <a:lnTo>
                  <a:pt x="2485643" y="147828"/>
                </a:lnTo>
                <a:lnTo>
                  <a:pt x="2485643"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3090672" y="4440935"/>
            <a:ext cx="1742439" cy="147955"/>
          </a:xfrm>
          <a:custGeom>
            <a:rect l="l" t="t" r="r" b="b"/>
            <a:pathLst>
              <a:path w="1742439" h="147954">
                <a:moveTo>
                  <a:pt x="1741931" y="0"/>
                </a:moveTo>
                <a:lnTo>
                  <a:pt x="0" y="0"/>
                </a:lnTo>
                <a:lnTo>
                  <a:pt x="0" y="147827"/>
                </a:lnTo>
                <a:lnTo>
                  <a:pt x="1741931" y="147827"/>
                </a:lnTo>
                <a:lnTo>
                  <a:pt x="1741931"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3090672" y="4971288"/>
            <a:ext cx="1615440" cy="147955"/>
          </a:xfrm>
          <a:custGeom>
            <a:rect l="l" t="t" r="r" b="b"/>
            <a:pathLst>
              <a:path w="1615439" h="147954">
                <a:moveTo>
                  <a:pt x="1615439" y="0"/>
                </a:moveTo>
                <a:lnTo>
                  <a:pt x="0" y="0"/>
                </a:lnTo>
                <a:lnTo>
                  <a:pt x="0" y="147828"/>
                </a:lnTo>
                <a:lnTo>
                  <a:pt x="1615439" y="147828"/>
                </a:lnTo>
                <a:lnTo>
                  <a:pt x="1615439"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3090672" y="5501640"/>
            <a:ext cx="1542415" cy="147955"/>
          </a:xfrm>
          <a:custGeom>
            <a:rect l="l" t="t" r="r" b="b"/>
            <a:pathLst>
              <a:path w="1542414" h="147954">
                <a:moveTo>
                  <a:pt x="1542288" y="0"/>
                </a:moveTo>
                <a:lnTo>
                  <a:pt x="0" y="0"/>
                </a:lnTo>
                <a:lnTo>
                  <a:pt x="0" y="147828"/>
                </a:lnTo>
                <a:lnTo>
                  <a:pt x="1542288" y="147828"/>
                </a:lnTo>
                <a:lnTo>
                  <a:pt x="1542288" y="0"/>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3090672" y="2467355"/>
            <a:ext cx="2649220" cy="146685"/>
          </a:xfrm>
          <a:custGeom>
            <a:rect l="l" t="t" r="r" b="b"/>
            <a:pathLst>
              <a:path w="2649220" h="146685">
                <a:moveTo>
                  <a:pt x="2648712" y="0"/>
                </a:moveTo>
                <a:lnTo>
                  <a:pt x="0" y="0"/>
                </a:lnTo>
                <a:lnTo>
                  <a:pt x="0" y="146304"/>
                </a:lnTo>
                <a:lnTo>
                  <a:pt x="2648712" y="146304"/>
                </a:lnTo>
                <a:lnTo>
                  <a:pt x="2648712"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3090672" y="2997707"/>
            <a:ext cx="2867025" cy="146685"/>
          </a:xfrm>
          <a:custGeom>
            <a:rect l="l" t="t" r="r" b="b"/>
            <a:pathLst>
              <a:path w="2867025" h="146685">
                <a:moveTo>
                  <a:pt x="2866643" y="0"/>
                </a:moveTo>
                <a:lnTo>
                  <a:pt x="0" y="0"/>
                </a:lnTo>
                <a:lnTo>
                  <a:pt x="0" y="146303"/>
                </a:lnTo>
                <a:lnTo>
                  <a:pt x="2866643" y="146303"/>
                </a:lnTo>
                <a:lnTo>
                  <a:pt x="2866643"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3090672" y="3528059"/>
            <a:ext cx="3011805" cy="146685"/>
          </a:xfrm>
          <a:custGeom>
            <a:rect l="l" t="t" r="r" b="b"/>
            <a:pathLst>
              <a:path w="3011804" h="146685">
                <a:moveTo>
                  <a:pt x="3011424" y="0"/>
                </a:moveTo>
                <a:lnTo>
                  <a:pt x="0" y="0"/>
                </a:lnTo>
                <a:lnTo>
                  <a:pt x="0" y="146303"/>
                </a:lnTo>
                <a:lnTo>
                  <a:pt x="3011424" y="146303"/>
                </a:lnTo>
                <a:lnTo>
                  <a:pt x="3011424"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3090672" y="4058411"/>
            <a:ext cx="2630805" cy="147955"/>
          </a:xfrm>
          <a:custGeom>
            <a:rect l="l" t="t" r="r" b="b"/>
            <a:pathLst>
              <a:path w="2630804" h="147954">
                <a:moveTo>
                  <a:pt x="2630424" y="0"/>
                </a:moveTo>
                <a:lnTo>
                  <a:pt x="0" y="0"/>
                </a:lnTo>
                <a:lnTo>
                  <a:pt x="0" y="147827"/>
                </a:lnTo>
                <a:lnTo>
                  <a:pt x="2630424" y="147827"/>
                </a:lnTo>
                <a:lnTo>
                  <a:pt x="2630424"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3090672" y="4588764"/>
            <a:ext cx="1905000" cy="147955"/>
          </a:xfrm>
          <a:custGeom>
            <a:rect l="l" t="t" r="r" b="b"/>
            <a:pathLst>
              <a:path w="1905000" h="147954">
                <a:moveTo>
                  <a:pt x="1905000" y="0"/>
                </a:moveTo>
                <a:lnTo>
                  <a:pt x="0" y="0"/>
                </a:lnTo>
                <a:lnTo>
                  <a:pt x="0" y="147828"/>
                </a:lnTo>
                <a:lnTo>
                  <a:pt x="1905000" y="147828"/>
                </a:lnTo>
                <a:lnTo>
                  <a:pt x="1905000"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3090672" y="5119115"/>
            <a:ext cx="1597660" cy="147955"/>
          </a:xfrm>
          <a:custGeom>
            <a:rect l="l" t="t" r="r" b="b"/>
            <a:pathLst>
              <a:path w="1597660" h="147954">
                <a:moveTo>
                  <a:pt x="1597152" y="0"/>
                </a:moveTo>
                <a:lnTo>
                  <a:pt x="0" y="0"/>
                </a:lnTo>
                <a:lnTo>
                  <a:pt x="0" y="147827"/>
                </a:lnTo>
                <a:lnTo>
                  <a:pt x="1597152" y="147827"/>
                </a:lnTo>
                <a:lnTo>
                  <a:pt x="1597152"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3090672" y="5649467"/>
            <a:ext cx="1742439" cy="147955"/>
          </a:xfrm>
          <a:custGeom>
            <a:rect l="l" t="t" r="r" b="b"/>
            <a:pathLst>
              <a:path w="1742439" h="147954">
                <a:moveTo>
                  <a:pt x="1741931" y="0"/>
                </a:moveTo>
                <a:lnTo>
                  <a:pt x="0" y="0"/>
                </a:lnTo>
                <a:lnTo>
                  <a:pt x="0" y="147827"/>
                </a:lnTo>
                <a:lnTo>
                  <a:pt x="1741931" y="147827"/>
                </a:lnTo>
                <a:lnTo>
                  <a:pt x="1741931" y="0"/>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3090672" y="2613660"/>
            <a:ext cx="2540635" cy="147955"/>
          </a:xfrm>
          <a:custGeom>
            <a:rect l="l" t="t" r="r" b="b"/>
            <a:pathLst>
              <a:path w="2540635" h="147955">
                <a:moveTo>
                  <a:pt x="2540507" y="0"/>
                </a:moveTo>
                <a:lnTo>
                  <a:pt x="0" y="0"/>
                </a:lnTo>
                <a:lnTo>
                  <a:pt x="0" y="147827"/>
                </a:lnTo>
                <a:lnTo>
                  <a:pt x="2540507" y="147827"/>
                </a:lnTo>
                <a:lnTo>
                  <a:pt x="254050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3090672" y="3144011"/>
            <a:ext cx="2667000" cy="147955"/>
          </a:xfrm>
          <a:custGeom>
            <a:rect l="l" t="t" r="r" b="b"/>
            <a:pathLst>
              <a:path w="2667000" h="147954">
                <a:moveTo>
                  <a:pt x="2667000" y="0"/>
                </a:moveTo>
                <a:lnTo>
                  <a:pt x="0" y="0"/>
                </a:lnTo>
                <a:lnTo>
                  <a:pt x="0" y="147827"/>
                </a:lnTo>
                <a:lnTo>
                  <a:pt x="2667000" y="147827"/>
                </a:lnTo>
                <a:lnTo>
                  <a:pt x="266700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3090672" y="3674364"/>
            <a:ext cx="2667000" cy="147955"/>
          </a:xfrm>
          <a:custGeom>
            <a:rect l="l" t="t" r="r" b="b"/>
            <a:pathLst>
              <a:path w="2667000" h="147954">
                <a:moveTo>
                  <a:pt x="2667000" y="0"/>
                </a:moveTo>
                <a:lnTo>
                  <a:pt x="0" y="0"/>
                </a:lnTo>
                <a:lnTo>
                  <a:pt x="0" y="147828"/>
                </a:lnTo>
                <a:lnTo>
                  <a:pt x="2667000" y="147828"/>
                </a:lnTo>
                <a:lnTo>
                  <a:pt x="2667000"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3090672" y="4206240"/>
            <a:ext cx="2322830" cy="146685"/>
          </a:xfrm>
          <a:custGeom>
            <a:rect l="l" t="t" r="r" b="b"/>
            <a:pathLst>
              <a:path w="2322829" h="146685">
                <a:moveTo>
                  <a:pt x="2322576" y="0"/>
                </a:moveTo>
                <a:lnTo>
                  <a:pt x="0" y="0"/>
                </a:lnTo>
                <a:lnTo>
                  <a:pt x="0" y="146304"/>
                </a:lnTo>
                <a:lnTo>
                  <a:pt x="2322576" y="146304"/>
                </a:lnTo>
                <a:lnTo>
                  <a:pt x="2322576"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3090672" y="4736591"/>
            <a:ext cx="2212975" cy="146685"/>
          </a:xfrm>
          <a:custGeom>
            <a:rect l="l" t="t" r="r" b="b"/>
            <a:pathLst>
              <a:path w="2212975" h="146685">
                <a:moveTo>
                  <a:pt x="2212848" y="0"/>
                </a:moveTo>
                <a:lnTo>
                  <a:pt x="0" y="0"/>
                </a:lnTo>
                <a:lnTo>
                  <a:pt x="0" y="146303"/>
                </a:lnTo>
                <a:lnTo>
                  <a:pt x="2212848" y="146303"/>
                </a:lnTo>
                <a:lnTo>
                  <a:pt x="2212848"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3090672" y="5266944"/>
            <a:ext cx="1778635" cy="146685"/>
          </a:xfrm>
          <a:custGeom>
            <a:rect l="l" t="t" r="r" b="b"/>
            <a:pathLst>
              <a:path w="1778635" h="146685">
                <a:moveTo>
                  <a:pt x="1778507" y="0"/>
                </a:moveTo>
                <a:lnTo>
                  <a:pt x="0" y="0"/>
                </a:lnTo>
                <a:lnTo>
                  <a:pt x="0" y="146303"/>
                </a:lnTo>
                <a:lnTo>
                  <a:pt x="1778507" y="146303"/>
                </a:lnTo>
                <a:lnTo>
                  <a:pt x="1778507"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3090672" y="5797296"/>
            <a:ext cx="2032000" cy="146685"/>
          </a:xfrm>
          <a:custGeom>
            <a:rect l="l" t="t" r="r" b="b"/>
            <a:pathLst>
              <a:path w="2032000" h="146685">
                <a:moveTo>
                  <a:pt x="2031491" y="0"/>
                </a:moveTo>
                <a:lnTo>
                  <a:pt x="0" y="0"/>
                </a:lnTo>
                <a:lnTo>
                  <a:pt x="0" y="146303"/>
                </a:lnTo>
                <a:lnTo>
                  <a:pt x="2031491" y="146303"/>
                </a:lnTo>
                <a:lnTo>
                  <a:pt x="2031491" y="0"/>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flipH="1">
            <a:off x="3090672" y="2275332"/>
            <a:ext cx="0" cy="3712845"/>
          </a:xfrm>
          <a:custGeom>
            <a:rect l="l" t="t" r="r" b="b"/>
            <a:pathLst>
              <a:path h="3712845">
                <a:moveTo>
                  <a:pt x="0" y="0"/>
                </a:moveTo>
                <a:lnTo>
                  <a:pt x="0" y="3712464"/>
                </a:lnTo>
              </a:path>
            </a:pathLst>
          </a:custGeom>
          <a:ln w="3175">
            <a:solidFill>
              <a:srgbClr val="585858"/>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txBox="1"/>
          <p:nvPr/>
        </p:nvSpPr>
        <p:spPr>
          <a:xfrm>
            <a:off x="6547484" y="2315717"/>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46.8%</a:t>
            </a:r>
            <a:endParaRPr sz="1000">
              <a:latin typeface="微软雅黑"/>
              <a:cs typeface="微软雅黑"/>
            </a:endParaRPr>
          </a:p>
        </p:txBody>
      </p:sp>
      <p:sp>
        <p:nvSpPr>
          <p:cNvPr id="27" name="object 27"/>
          <p:cNvSpPr txBox="1"/>
          <p:nvPr/>
        </p:nvSpPr>
        <p:spPr>
          <a:xfrm>
            <a:off x="5984875" y="2836291"/>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39.0%</a:t>
            </a:r>
            <a:endParaRPr sz="1000">
              <a:latin typeface="微软雅黑"/>
              <a:cs typeface="微软雅黑"/>
            </a:endParaRPr>
          </a:p>
        </p:txBody>
      </p:sp>
      <p:sp>
        <p:nvSpPr>
          <p:cNvPr id="28" name="object 28"/>
          <p:cNvSpPr txBox="1"/>
          <p:nvPr/>
        </p:nvSpPr>
        <p:spPr>
          <a:xfrm>
            <a:off x="5640070" y="389724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34.3%</a:t>
            </a:r>
            <a:endParaRPr sz="1000">
              <a:latin typeface="微软雅黑"/>
              <a:cs typeface="微软雅黑"/>
            </a:endParaRPr>
          </a:p>
        </p:txBody>
      </p:sp>
      <p:sp>
        <p:nvSpPr>
          <p:cNvPr id="29" name="object 29"/>
          <p:cNvSpPr txBox="1"/>
          <p:nvPr/>
        </p:nvSpPr>
        <p:spPr>
          <a:xfrm>
            <a:off x="4896103" y="4427982"/>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24.0%</a:t>
            </a:r>
            <a:endParaRPr sz="1000">
              <a:latin typeface="微软雅黑"/>
              <a:cs typeface="微软雅黑"/>
            </a:endParaRPr>
          </a:p>
        </p:txBody>
      </p:sp>
      <p:sp>
        <p:nvSpPr>
          <p:cNvPr id="30" name="object 30"/>
          <p:cNvSpPr txBox="1"/>
          <p:nvPr/>
        </p:nvSpPr>
        <p:spPr>
          <a:xfrm>
            <a:off x="4696459" y="548863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2</a:t>
            </a:r>
            <a:r>
              <a:rPr sz="1000" spc="-5">
                <a:solidFill>
                  <a:srgbClr val="585858"/>
                </a:solidFill>
                <a:latin typeface="微软雅黑"/>
                <a:cs typeface="微软雅黑"/>
              </a:rPr>
              <a:t>1.3%</a:t>
            </a:r>
            <a:endParaRPr sz="1000">
              <a:latin typeface="微软雅黑"/>
              <a:cs typeface="微软雅黑"/>
            </a:endParaRPr>
          </a:p>
        </p:txBody>
      </p:sp>
      <p:sp>
        <p:nvSpPr>
          <p:cNvPr id="31" name="object 31"/>
          <p:cNvSpPr txBox="1"/>
          <p:nvPr/>
        </p:nvSpPr>
        <p:spPr>
          <a:xfrm>
            <a:off x="5803519" y="2453131"/>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36.5%</a:t>
            </a:r>
            <a:endParaRPr sz="1000">
              <a:latin typeface="微软雅黑"/>
              <a:cs typeface="微软雅黑"/>
            </a:endParaRPr>
          </a:p>
        </p:txBody>
      </p:sp>
      <p:sp>
        <p:nvSpPr>
          <p:cNvPr id="32" name="object 32"/>
          <p:cNvSpPr txBox="1"/>
          <p:nvPr/>
        </p:nvSpPr>
        <p:spPr>
          <a:xfrm>
            <a:off x="6021070" y="2983483"/>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39.5%</a:t>
            </a:r>
            <a:endParaRPr sz="1000">
              <a:latin typeface="微软雅黑"/>
              <a:cs typeface="微软雅黑"/>
            </a:endParaRPr>
          </a:p>
        </p:txBody>
      </p:sp>
      <p:sp>
        <p:nvSpPr>
          <p:cNvPr id="33" name="object 33"/>
          <p:cNvSpPr txBox="1"/>
          <p:nvPr/>
        </p:nvSpPr>
        <p:spPr>
          <a:xfrm>
            <a:off x="6166230" y="3514090"/>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41.5%</a:t>
            </a:r>
            <a:endParaRPr sz="1000">
              <a:latin typeface="微软雅黑"/>
              <a:cs typeface="微软雅黑"/>
            </a:endParaRPr>
          </a:p>
        </p:txBody>
      </p:sp>
      <p:sp>
        <p:nvSpPr>
          <p:cNvPr id="34" name="object 34"/>
          <p:cNvSpPr txBox="1"/>
          <p:nvPr/>
        </p:nvSpPr>
        <p:spPr>
          <a:xfrm>
            <a:off x="5785230" y="4044822"/>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36.3%</a:t>
            </a:r>
            <a:endParaRPr sz="1000">
              <a:latin typeface="微软雅黑"/>
              <a:cs typeface="微软雅黑"/>
            </a:endParaRPr>
          </a:p>
        </p:txBody>
      </p:sp>
      <p:sp>
        <p:nvSpPr>
          <p:cNvPr id="35" name="object 35"/>
          <p:cNvSpPr txBox="1"/>
          <p:nvPr/>
        </p:nvSpPr>
        <p:spPr>
          <a:xfrm>
            <a:off x="5059426" y="4575428"/>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26.3%</a:t>
            </a:r>
            <a:endParaRPr sz="1000">
              <a:latin typeface="微软雅黑"/>
              <a:cs typeface="微软雅黑"/>
            </a:endParaRPr>
          </a:p>
        </p:txBody>
      </p:sp>
      <p:sp>
        <p:nvSpPr>
          <p:cNvPr id="36" name="object 36"/>
          <p:cNvSpPr txBox="1"/>
          <p:nvPr/>
        </p:nvSpPr>
        <p:spPr>
          <a:xfrm>
            <a:off x="4751070" y="5105780"/>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22.0%</a:t>
            </a:r>
            <a:endParaRPr sz="1000">
              <a:latin typeface="微软雅黑"/>
              <a:cs typeface="微软雅黑"/>
            </a:endParaRPr>
          </a:p>
        </p:txBody>
      </p:sp>
      <p:sp>
        <p:nvSpPr>
          <p:cNvPr id="37" name="object 37"/>
          <p:cNvSpPr txBox="1"/>
          <p:nvPr/>
        </p:nvSpPr>
        <p:spPr>
          <a:xfrm>
            <a:off x="4896103" y="5636463"/>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24.0%</a:t>
            </a:r>
            <a:endParaRPr sz="1000">
              <a:latin typeface="微软雅黑"/>
              <a:cs typeface="微软雅黑"/>
            </a:endParaRPr>
          </a:p>
        </p:txBody>
      </p:sp>
      <p:sp>
        <p:nvSpPr>
          <p:cNvPr id="38" name="object 38"/>
          <p:cNvSpPr txBox="1"/>
          <p:nvPr/>
        </p:nvSpPr>
        <p:spPr>
          <a:xfrm>
            <a:off x="5694679" y="260032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35.0%</a:t>
            </a:r>
            <a:endParaRPr sz="1000">
              <a:latin typeface="微软雅黑"/>
              <a:cs typeface="微软雅黑"/>
            </a:endParaRPr>
          </a:p>
        </p:txBody>
      </p:sp>
      <p:sp>
        <p:nvSpPr>
          <p:cNvPr id="39" name="object 39"/>
          <p:cNvSpPr txBox="1"/>
          <p:nvPr/>
        </p:nvSpPr>
        <p:spPr>
          <a:xfrm>
            <a:off x="5748909" y="3047009"/>
            <a:ext cx="464820" cy="497205"/>
          </a:xfrm>
          <a:prstGeom prst="rect">
            <a:avLst/>
          </a:prstGeom>
        </p:spPr>
        <p:txBody>
          <a:bodyPr vert="horz" wrap="square" lIns="0" tIns="9588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5090">
              <a:lnSpc>
                <a:spcPct val="100000"/>
              </a:lnSpc>
              <a:spcBef>
                <a:spcPts val="755"/>
              </a:spcBef>
            </a:pPr>
            <a:r>
              <a:rPr sz="1000" spc="-5">
                <a:solidFill>
                  <a:srgbClr val="585858"/>
                </a:solidFill>
                <a:latin typeface="微软雅黑"/>
                <a:cs typeface="微软雅黑"/>
              </a:rPr>
              <a:t>36.8%</a:t>
            </a:r>
            <a:endParaRPr sz="1000">
              <a:latin typeface="微软雅黑"/>
              <a:cs typeface="微软雅黑"/>
            </a:endParaRPr>
          </a:p>
          <a:p>
            <a:pPr marL="12700">
              <a:lnSpc>
                <a:spcPct val="100000"/>
              </a:lnSpc>
              <a:spcBef>
                <a:spcPts val="660"/>
              </a:spcBef>
            </a:pPr>
            <a:r>
              <a:rPr sz="1000" spc="-5">
                <a:solidFill>
                  <a:srgbClr val="585858"/>
                </a:solidFill>
                <a:latin typeface="微软雅黑"/>
                <a:cs typeface="微软雅黑"/>
              </a:rPr>
              <a:t>35.8%</a:t>
            </a:r>
            <a:endParaRPr sz="1000">
              <a:latin typeface="微软雅黑"/>
              <a:cs typeface="微软雅黑"/>
            </a:endParaRPr>
          </a:p>
        </p:txBody>
      </p:sp>
      <p:sp>
        <p:nvSpPr>
          <p:cNvPr id="40" name="object 40"/>
          <p:cNvSpPr txBox="1"/>
          <p:nvPr/>
        </p:nvSpPr>
        <p:spPr>
          <a:xfrm>
            <a:off x="5821426" y="366166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36.8%</a:t>
            </a:r>
            <a:endParaRPr sz="1000">
              <a:latin typeface="微软雅黑"/>
              <a:cs typeface="微软雅黑"/>
            </a:endParaRPr>
          </a:p>
        </p:txBody>
      </p:sp>
      <p:sp>
        <p:nvSpPr>
          <p:cNvPr id="41" name="object 41"/>
          <p:cNvSpPr txBox="1"/>
          <p:nvPr/>
        </p:nvSpPr>
        <p:spPr>
          <a:xfrm>
            <a:off x="5476747" y="4192015"/>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32.0%</a:t>
            </a:r>
            <a:endParaRPr sz="1000">
              <a:latin typeface="微软雅黑"/>
              <a:cs typeface="微软雅黑"/>
            </a:endParaRPr>
          </a:p>
        </p:txBody>
      </p:sp>
      <p:sp>
        <p:nvSpPr>
          <p:cNvPr id="42" name="object 42"/>
          <p:cNvSpPr txBox="1"/>
          <p:nvPr/>
        </p:nvSpPr>
        <p:spPr>
          <a:xfrm>
            <a:off x="4768977" y="4638446"/>
            <a:ext cx="991235" cy="497840"/>
          </a:xfrm>
          <a:prstGeom prst="rect">
            <a:avLst/>
          </a:prstGeom>
        </p:spPr>
        <p:txBody>
          <a:bodyPr vert="horz" wrap="square" lIns="0" tIns="9588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11505">
              <a:lnSpc>
                <a:spcPct val="100000"/>
              </a:lnSpc>
              <a:spcBef>
                <a:spcPts val="755"/>
              </a:spcBef>
            </a:pPr>
            <a:r>
              <a:rPr sz="1000" spc="-5">
                <a:solidFill>
                  <a:srgbClr val="585858"/>
                </a:solidFill>
                <a:latin typeface="微软雅黑"/>
                <a:cs typeface="微软雅黑"/>
              </a:rPr>
              <a:t>30.5%</a:t>
            </a:r>
            <a:endParaRPr sz="1000">
              <a:latin typeface="微软雅黑"/>
              <a:cs typeface="微软雅黑"/>
            </a:endParaRPr>
          </a:p>
          <a:p>
            <a:pPr marL="12700">
              <a:lnSpc>
                <a:spcPct val="100000"/>
              </a:lnSpc>
              <a:spcBef>
                <a:spcPts val="660"/>
              </a:spcBef>
            </a:pPr>
            <a:r>
              <a:rPr sz="1000" spc="-5">
                <a:solidFill>
                  <a:srgbClr val="585858"/>
                </a:solidFill>
                <a:latin typeface="微软雅黑"/>
                <a:cs typeface="微软雅黑"/>
              </a:rPr>
              <a:t>22.3%</a:t>
            </a:r>
            <a:endParaRPr sz="1000">
              <a:latin typeface="微软雅黑"/>
              <a:cs typeface="微软雅黑"/>
            </a:endParaRPr>
          </a:p>
        </p:txBody>
      </p:sp>
      <p:sp>
        <p:nvSpPr>
          <p:cNvPr id="43" name="object 43"/>
          <p:cNvSpPr txBox="1"/>
          <p:nvPr/>
        </p:nvSpPr>
        <p:spPr>
          <a:xfrm>
            <a:off x="4932426" y="5253354"/>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24.5%</a:t>
            </a:r>
            <a:endParaRPr sz="1000">
              <a:latin typeface="微软雅黑"/>
              <a:cs typeface="微软雅黑"/>
            </a:endParaRPr>
          </a:p>
        </p:txBody>
      </p:sp>
      <p:sp>
        <p:nvSpPr>
          <p:cNvPr id="44" name="object 44"/>
          <p:cNvSpPr txBox="1"/>
          <p:nvPr/>
        </p:nvSpPr>
        <p:spPr>
          <a:xfrm>
            <a:off x="5186553" y="5783986"/>
            <a:ext cx="39243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28.0%</a:t>
            </a:r>
            <a:endParaRPr sz="1000">
              <a:latin typeface="微软雅黑"/>
              <a:cs typeface="微软雅黑"/>
            </a:endParaRPr>
          </a:p>
        </p:txBody>
      </p:sp>
      <p:sp>
        <p:nvSpPr>
          <p:cNvPr id="45" name="object 45"/>
          <p:cNvSpPr txBox="1"/>
          <p:nvPr/>
        </p:nvSpPr>
        <p:spPr>
          <a:xfrm>
            <a:off x="1175105" y="2442717"/>
            <a:ext cx="1796414"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孩子学习专注力较差，爱开小差</a:t>
            </a:r>
            <a:endParaRPr sz="1000">
              <a:latin typeface="微软雅黑"/>
              <a:cs typeface="微软雅黑"/>
            </a:endParaRPr>
          </a:p>
        </p:txBody>
      </p:sp>
      <p:sp>
        <p:nvSpPr>
          <p:cNvPr id="46" name="object 46"/>
          <p:cNvSpPr txBox="1"/>
          <p:nvPr/>
        </p:nvSpPr>
        <p:spPr>
          <a:xfrm>
            <a:off x="739546" y="2973450"/>
            <a:ext cx="223456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孩子做作</a:t>
            </a:r>
            <a:r>
              <a:rPr sz="1000" spc="-10">
                <a:solidFill>
                  <a:srgbClr val="585858"/>
                </a:solidFill>
                <a:latin typeface="微软雅黑"/>
                <a:cs typeface="微软雅黑"/>
              </a:rPr>
              <a:t>业</a:t>
            </a:r>
            <a:r>
              <a:rPr sz="1000" spc="-15">
                <a:solidFill>
                  <a:srgbClr val="585858"/>
                </a:solidFill>
                <a:latin typeface="微软雅黑"/>
                <a:cs typeface="微软雅黑"/>
              </a:rPr>
              <a:t>/</a:t>
            </a:r>
            <a:r>
              <a:rPr sz="1000" spc="-5">
                <a:solidFill>
                  <a:srgbClr val="585858"/>
                </a:solidFill>
                <a:latin typeface="微软雅黑"/>
                <a:cs typeface="微软雅黑"/>
              </a:rPr>
              <a:t>学习时比较拖拉，</a:t>
            </a:r>
            <a:r>
              <a:rPr sz="1000" spc="5">
                <a:solidFill>
                  <a:srgbClr val="585858"/>
                </a:solidFill>
                <a:latin typeface="微软雅黑"/>
                <a:cs typeface="微软雅黑"/>
              </a:rPr>
              <a:t>需</a:t>
            </a:r>
            <a:r>
              <a:rPr sz="1000" spc="-5">
                <a:solidFill>
                  <a:srgbClr val="585858"/>
                </a:solidFill>
                <a:latin typeface="微软雅黑"/>
                <a:cs typeface="微软雅黑"/>
              </a:rPr>
              <a:t>要催促</a:t>
            </a:r>
            <a:endParaRPr sz="1000">
              <a:latin typeface="微软雅黑"/>
              <a:cs typeface="微软雅黑"/>
            </a:endParaRPr>
          </a:p>
        </p:txBody>
      </p:sp>
      <p:sp>
        <p:nvSpPr>
          <p:cNvPr id="47" name="object 47"/>
          <p:cNvSpPr txBox="1"/>
          <p:nvPr/>
        </p:nvSpPr>
        <p:spPr>
          <a:xfrm>
            <a:off x="867257" y="3504057"/>
            <a:ext cx="210439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孩子考试</a:t>
            </a:r>
            <a:r>
              <a:rPr sz="1000" spc="-15">
                <a:solidFill>
                  <a:srgbClr val="585858"/>
                </a:solidFill>
                <a:latin typeface="微软雅黑"/>
                <a:cs typeface="微软雅黑"/>
              </a:rPr>
              <a:t>/</a:t>
            </a:r>
            <a:r>
              <a:rPr sz="1000" spc="-5">
                <a:solidFill>
                  <a:srgbClr val="585858"/>
                </a:solidFill>
                <a:latin typeface="微软雅黑"/>
                <a:cs typeface="微软雅黑"/>
              </a:rPr>
              <a:t>作业粗心大意，不喜</a:t>
            </a:r>
            <a:r>
              <a:rPr sz="1000" spc="5">
                <a:solidFill>
                  <a:srgbClr val="585858"/>
                </a:solidFill>
                <a:latin typeface="微软雅黑"/>
                <a:cs typeface="微软雅黑"/>
              </a:rPr>
              <a:t>欢</a:t>
            </a:r>
            <a:r>
              <a:rPr sz="1000" spc="-5">
                <a:solidFill>
                  <a:srgbClr val="585858"/>
                </a:solidFill>
                <a:latin typeface="微软雅黑"/>
                <a:cs typeface="微软雅黑"/>
              </a:rPr>
              <a:t>检查</a:t>
            </a:r>
            <a:endParaRPr sz="1000">
              <a:latin typeface="微软雅黑"/>
              <a:cs typeface="微软雅黑"/>
            </a:endParaRPr>
          </a:p>
        </p:txBody>
      </p:sp>
      <p:sp>
        <p:nvSpPr>
          <p:cNvPr id="48" name="object 48"/>
          <p:cNvSpPr txBox="1"/>
          <p:nvPr/>
        </p:nvSpPr>
        <p:spPr>
          <a:xfrm>
            <a:off x="1682242" y="4034104"/>
            <a:ext cx="129032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10">
                <a:solidFill>
                  <a:srgbClr val="585858"/>
                </a:solidFill>
                <a:latin typeface="微软雅黑"/>
                <a:cs typeface="微软雅黑"/>
              </a:rPr>
              <a:t>孩子主动学习意识较弱</a:t>
            </a:r>
            <a:endParaRPr sz="1000">
              <a:latin typeface="微软雅黑"/>
              <a:cs typeface="微软雅黑"/>
            </a:endParaRPr>
          </a:p>
        </p:txBody>
      </p:sp>
      <p:sp>
        <p:nvSpPr>
          <p:cNvPr id="49" name="object 49"/>
          <p:cNvSpPr txBox="1"/>
          <p:nvPr/>
        </p:nvSpPr>
        <p:spPr>
          <a:xfrm>
            <a:off x="1554607" y="4565141"/>
            <a:ext cx="1420495"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孩子没有自己的学习方法</a:t>
            </a:r>
            <a:endParaRPr sz="1000">
              <a:latin typeface="微软雅黑"/>
              <a:cs typeface="微软雅黑"/>
            </a:endParaRPr>
          </a:p>
        </p:txBody>
      </p:sp>
      <p:sp>
        <p:nvSpPr>
          <p:cNvPr id="50" name="object 50"/>
          <p:cNvSpPr txBox="1"/>
          <p:nvPr/>
        </p:nvSpPr>
        <p:spPr>
          <a:xfrm>
            <a:off x="1301241" y="5095747"/>
            <a:ext cx="167005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孩子没有太多学习动力和热情</a:t>
            </a:r>
            <a:endParaRPr sz="1000">
              <a:latin typeface="微软雅黑"/>
              <a:cs typeface="微软雅黑"/>
            </a:endParaRPr>
          </a:p>
        </p:txBody>
      </p:sp>
      <p:sp>
        <p:nvSpPr>
          <p:cNvPr id="51" name="object 51"/>
          <p:cNvSpPr txBox="1"/>
          <p:nvPr/>
        </p:nvSpPr>
        <p:spPr>
          <a:xfrm>
            <a:off x="1935860" y="5626404"/>
            <a:ext cx="1037590" cy="17780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spc="-5">
                <a:solidFill>
                  <a:srgbClr val="585858"/>
                </a:solidFill>
                <a:latin typeface="微软雅黑"/>
                <a:cs typeface="微软雅黑"/>
              </a:rPr>
              <a:t>孩子学习效率较低</a:t>
            </a:r>
            <a:endParaRPr sz="1000">
              <a:latin typeface="微软雅黑"/>
              <a:cs typeface="微软雅黑"/>
            </a:endParaRPr>
          </a:p>
        </p:txBody>
      </p:sp>
      <p:sp>
        <p:nvSpPr>
          <p:cNvPr id="52" name="object 52"/>
          <p:cNvSpPr/>
          <p:nvPr/>
        </p:nvSpPr>
        <p:spPr>
          <a:xfrm>
            <a:off x="2884932" y="6199632"/>
            <a:ext cx="76200" cy="74930"/>
          </a:xfrm>
          <a:custGeom>
            <a:rect l="l" t="t" r="r" b="b"/>
            <a:pathLst>
              <a:path w="76200" h="74929">
                <a:moveTo>
                  <a:pt x="0" y="74676"/>
                </a:moveTo>
                <a:lnTo>
                  <a:pt x="76200" y="74676"/>
                </a:lnTo>
                <a:lnTo>
                  <a:pt x="76200" y="0"/>
                </a:lnTo>
                <a:lnTo>
                  <a:pt x="0" y="0"/>
                </a:lnTo>
                <a:lnTo>
                  <a:pt x="0" y="74676"/>
                </a:lnTo>
                <a:close/>
              </a:path>
            </a:pathLst>
          </a:custGeom>
          <a:solidFill>
            <a:srgbClr val="B1D23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4168140" y="6199632"/>
            <a:ext cx="74930" cy="74930"/>
          </a:xfrm>
          <a:custGeom>
            <a:rect l="l" t="t" r="r" b="b"/>
            <a:pathLst>
              <a:path w="74929" h="74929">
                <a:moveTo>
                  <a:pt x="0" y="74676"/>
                </a:moveTo>
                <a:lnTo>
                  <a:pt x="74675" y="74676"/>
                </a:lnTo>
                <a:lnTo>
                  <a:pt x="74675" y="0"/>
                </a:lnTo>
                <a:lnTo>
                  <a:pt x="0" y="0"/>
                </a:lnTo>
                <a:lnTo>
                  <a:pt x="0" y="74676"/>
                </a:lnTo>
                <a:close/>
              </a:path>
            </a:pathLst>
          </a:custGeom>
          <a:solidFill>
            <a:srgbClr val="8AC53E"/>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5398008" y="6199632"/>
            <a:ext cx="74930" cy="74930"/>
          </a:xfrm>
          <a:custGeom>
            <a:rect l="l" t="t" r="r" b="b"/>
            <a:pathLst>
              <a:path w="74929" h="74929">
                <a:moveTo>
                  <a:pt x="0" y="74676"/>
                </a:moveTo>
                <a:lnTo>
                  <a:pt x="74675" y="74676"/>
                </a:lnTo>
                <a:lnTo>
                  <a:pt x="74675" y="0"/>
                </a:lnTo>
                <a:lnTo>
                  <a:pt x="0" y="0"/>
                </a:lnTo>
                <a:lnTo>
                  <a:pt x="0" y="74676"/>
                </a:lnTo>
                <a:close/>
              </a:path>
            </a:pathLst>
          </a:custGeom>
          <a:solidFill>
            <a:srgbClr val="1EC7F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txBox="1"/>
          <p:nvPr/>
        </p:nvSpPr>
        <p:spPr>
          <a:xfrm>
            <a:off x="532282" y="6140602"/>
            <a:ext cx="5974080" cy="37719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61260">
              <a:lnSpc>
                <a:spcPct val="100000"/>
              </a:lnSpc>
              <a:spcBef>
                <a:spcPts val="95"/>
              </a:spcBef>
              <a:tabLst>
                <a:tab pos="3743960"/>
                <a:tab pos="4974590"/>
              </a:tabLst>
            </a:pPr>
            <a:r>
              <a:rPr sz="1000" spc="-5">
                <a:solidFill>
                  <a:srgbClr val="585858"/>
                </a:solidFill>
                <a:latin typeface="微软雅黑"/>
                <a:cs typeface="微软雅黑"/>
              </a:rPr>
              <a:t>3-6岁（幼儿园）	6-12岁（小学）	12-18岁（中学）</a:t>
            </a:r>
            <a:endParaRPr sz="1000">
              <a:latin typeface="微软雅黑"/>
              <a:cs typeface="微软雅黑"/>
            </a:endParaRPr>
          </a:p>
          <a:p>
            <a:pPr marL="12700">
              <a:lnSpc>
                <a:spcPct val="100000"/>
              </a:lnSpc>
              <a:spcBef>
                <a:spcPts val="610"/>
              </a:spcBef>
            </a:pPr>
            <a:r>
              <a:rPr sz="800">
                <a:solidFill>
                  <a:srgbClr val="7E7E7E"/>
                </a:solidFill>
                <a:latin typeface="微软雅黑"/>
                <a:cs typeface="微软雅黑"/>
              </a:rPr>
              <a:t>样本</a:t>
            </a:r>
            <a:r>
              <a:rPr sz="800" spc="-5">
                <a:solidFill>
                  <a:srgbClr val="7E7E7E"/>
                </a:solidFill>
                <a:latin typeface="微软雅黑"/>
                <a:cs typeface="微软雅黑"/>
              </a:rPr>
              <a:t>：3-18</a:t>
            </a:r>
            <a:r>
              <a:rPr sz="800">
                <a:solidFill>
                  <a:srgbClr val="7E7E7E"/>
                </a:solidFill>
                <a:latin typeface="微软雅黑"/>
                <a:cs typeface="微软雅黑"/>
              </a:rPr>
              <a:t>岁儿童的家长群体</a:t>
            </a:r>
            <a:r>
              <a:rPr sz="800" spc="-5">
                <a:solidFill>
                  <a:srgbClr val="7E7E7E"/>
                </a:solidFill>
                <a:latin typeface="微软雅黑"/>
                <a:cs typeface="微软雅黑"/>
              </a:rPr>
              <a:t>N=1200，</a:t>
            </a:r>
            <a:r>
              <a:rPr sz="800">
                <a:solidFill>
                  <a:srgbClr val="7E7E7E"/>
                </a:solidFill>
                <a:latin typeface="微软雅黑"/>
                <a:cs typeface="微软雅黑"/>
              </a:rPr>
              <a:t>幼儿园</a:t>
            </a:r>
            <a:r>
              <a:rPr sz="800" spc="-5">
                <a:solidFill>
                  <a:srgbClr val="7E7E7E"/>
                </a:solidFill>
                <a:latin typeface="微软雅黑"/>
                <a:cs typeface="微软雅黑"/>
              </a:rPr>
              <a:t>N=400，</a:t>
            </a:r>
            <a:r>
              <a:rPr sz="800">
                <a:solidFill>
                  <a:srgbClr val="7E7E7E"/>
                </a:solidFill>
                <a:latin typeface="微软雅黑"/>
                <a:cs typeface="微软雅黑"/>
              </a:rPr>
              <a:t>小学</a:t>
            </a:r>
            <a:r>
              <a:rPr sz="800" spc="-5">
                <a:solidFill>
                  <a:srgbClr val="7E7E7E"/>
                </a:solidFill>
                <a:latin typeface="微软雅黑"/>
                <a:cs typeface="微软雅黑"/>
              </a:rPr>
              <a:t>N=</a:t>
            </a:r>
            <a:r>
              <a:rPr sz="800" spc="-30">
                <a:solidFill>
                  <a:srgbClr val="7E7E7E"/>
                </a:solidFill>
                <a:latin typeface="微软雅黑"/>
                <a:cs typeface="微软雅黑"/>
              </a:rPr>
              <a:t> </a:t>
            </a:r>
            <a:r>
              <a:rPr sz="800" spc="-5">
                <a:solidFill>
                  <a:srgbClr val="7E7E7E"/>
                </a:solidFill>
                <a:latin typeface="微软雅黑"/>
                <a:cs typeface="微软雅黑"/>
              </a:rPr>
              <a:t>400</a:t>
            </a:r>
            <a:r>
              <a:rPr sz="800" spc="25">
                <a:solidFill>
                  <a:srgbClr val="7E7E7E"/>
                </a:solidFill>
                <a:latin typeface="微软雅黑"/>
                <a:cs typeface="微软雅黑"/>
              </a:rPr>
              <a:t> </a:t>
            </a:r>
            <a:r>
              <a:rPr sz="800">
                <a:solidFill>
                  <a:srgbClr val="7E7E7E"/>
                </a:solidFill>
                <a:latin typeface="微软雅黑"/>
                <a:cs typeface="微软雅黑"/>
              </a:rPr>
              <a:t>，中学</a:t>
            </a:r>
            <a:r>
              <a:rPr sz="800" spc="-5">
                <a:solidFill>
                  <a:srgbClr val="7E7E7E"/>
                </a:solidFill>
                <a:latin typeface="微软雅黑"/>
                <a:cs typeface="微软雅黑"/>
              </a:rPr>
              <a:t>N=</a:t>
            </a:r>
            <a:r>
              <a:rPr sz="800" spc="-15">
                <a:solidFill>
                  <a:srgbClr val="7E7E7E"/>
                </a:solidFill>
                <a:latin typeface="微软雅黑"/>
                <a:cs typeface="微软雅黑"/>
              </a:rPr>
              <a:t> </a:t>
            </a:r>
            <a:r>
              <a:rPr sz="800" spc="-5">
                <a:solidFill>
                  <a:srgbClr val="7E7E7E"/>
                </a:solidFill>
                <a:latin typeface="微软雅黑"/>
                <a:cs typeface="微软雅黑"/>
              </a:rPr>
              <a:t>400</a:t>
            </a:r>
            <a:r>
              <a:rPr sz="800" spc="15">
                <a:solidFill>
                  <a:srgbClr val="7E7E7E"/>
                </a:solidFill>
                <a:latin typeface="微软雅黑"/>
                <a:cs typeface="微软雅黑"/>
              </a:rPr>
              <a:t> </a:t>
            </a:r>
            <a:r>
              <a:rPr sz="800">
                <a:solidFill>
                  <a:srgbClr val="7E7E7E"/>
                </a:solidFill>
                <a:latin typeface="微软雅黑"/>
                <a:cs typeface="微软雅黑"/>
              </a:rPr>
              <a:t>，于</a:t>
            </a:r>
            <a:r>
              <a:rPr sz="800" spc="-5">
                <a:solidFill>
                  <a:srgbClr val="7E7E7E"/>
                </a:solidFill>
                <a:latin typeface="微软雅黑"/>
                <a:cs typeface="微软雅黑"/>
              </a:rPr>
              <a:t>2022</a:t>
            </a:r>
            <a:r>
              <a:rPr sz="800">
                <a:solidFill>
                  <a:srgbClr val="7E7E7E"/>
                </a:solidFill>
                <a:latin typeface="微软雅黑"/>
                <a:cs typeface="微软雅黑"/>
              </a:rPr>
              <a:t>年</a:t>
            </a:r>
            <a:r>
              <a:rPr sz="800" spc="-5">
                <a:solidFill>
                  <a:srgbClr val="7E7E7E"/>
                </a:solidFill>
                <a:latin typeface="微软雅黑"/>
                <a:cs typeface="微软雅黑"/>
              </a:rPr>
              <a:t>4</a:t>
            </a:r>
            <a:r>
              <a:rPr sz="800">
                <a:solidFill>
                  <a:srgbClr val="7E7E7E"/>
                </a:solidFill>
                <a:latin typeface="微软雅黑"/>
                <a:cs typeface="微软雅黑"/>
              </a:rPr>
              <a:t>月调研获取。</a:t>
            </a:r>
            <a:endParaRPr sz="800">
              <a:latin typeface="微软雅黑"/>
              <a:cs typeface="微软雅黑"/>
            </a:endParaRPr>
          </a:p>
        </p:txBody>
      </p:sp>
      <p:sp>
        <p:nvSpPr>
          <p:cNvPr id="56" name="object 56"/>
          <p:cNvSpPr txBox="1"/>
          <p:nvPr/>
        </p:nvSpPr>
        <p:spPr>
          <a:xfrm>
            <a:off x="526795" y="1061720"/>
            <a:ext cx="10998200" cy="1045844"/>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2400">
                <a:solidFill>
                  <a:srgbClr val="585858"/>
                </a:solidFill>
                <a:latin typeface="微软雅黑"/>
                <a:cs typeface="微软雅黑"/>
              </a:rPr>
              <a:t>超七成家长在儿童学习状态方面存在担忧：幼儿园幼儿学习专注力较差，中小学阶 段的儿童在学习习惯方面存在问题</a:t>
            </a:r>
            <a:endParaRPr sz="2400">
              <a:latin typeface="微软雅黑"/>
              <a:cs typeface="微软雅黑"/>
            </a:endParaRPr>
          </a:p>
          <a:p>
            <a:pPr marL="139065" algn="ctr">
              <a:lnSpc>
                <a:spcPct val="100000"/>
              </a:lnSpc>
              <a:spcBef>
                <a:spcPts val="595"/>
              </a:spcBef>
            </a:pPr>
            <a:r>
              <a:rPr sz="1400" b="1" spc="-5">
                <a:solidFill>
                  <a:srgbClr val="404040"/>
                </a:solidFill>
                <a:latin typeface="微软雅黑"/>
                <a:cs typeface="微软雅黑"/>
              </a:rPr>
              <a:t>2022</a:t>
            </a:r>
            <a:r>
              <a:rPr sz="1400" b="1">
                <a:solidFill>
                  <a:srgbClr val="404040"/>
                </a:solidFill>
                <a:latin typeface="微软雅黑"/>
                <a:cs typeface="微软雅黑"/>
              </a:rPr>
              <a:t>年中国儿童家长在儿</a:t>
            </a:r>
            <a:r>
              <a:rPr sz="1400" b="1" spc="-10">
                <a:solidFill>
                  <a:srgbClr val="404040"/>
                </a:solidFill>
                <a:latin typeface="微软雅黑"/>
                <a:cs typeface="微软雅黑"/>
              </a:rPr>
              <a:t>童</a:t>
            </a:r>
            <a:r>
              <a:rPr sz="1400" b="1">
                <a:solidFill>
                  <a:srgbClr val="404040"/>
                </a:solidFill>
                <a:latin typeface="微软雅黑"/>
                <a:cs typeface="微软雅黑"/>
              </a:rPr>
              <a:t>学习</a:t>
            </a:r>
            <a:r>
              <a:rPr sz="1400" b="1" spc="-15">
                <a:solidFill>
                  <a:srgbClr val="404040"/>
                </a:solidFill>
                <a:latin typeface="微软雅黑"/>
                <a:cs typeface="微软雅黑"/>
              </a:rPr>
              <a:t>方</a:t>
            </a:r>
            <a:r>
              <a:rPr sz="1400" b="1">
                <a:solidFill>
                  <a:srgbClr val="404040"/>
                </a:solidFill>
                <a:latin typeface="微软雅黑"/>
                <a:cs typeface="微软雅黑"/>
              </a:rPr>
              <a:t>面存</a:t>
            </a:r>
            <a:r>
              <a:rPr sz="1400" b="1" spc="-15">
                <a:solidFill>
                  <a:srgbClr val="404040"/>
                </a:solidFill>
                <a:latin typeface="微软雅黑"/>
                <a:cs typeface="微软雅黑"/>
              </a:rPr>
              <a:t>在</a:t>
            </a:r>
            <a:r>
              <a:rPr sz="1400" b="1">
                <a:solidFill>
                  <a:srgbClr val="404040"/>
                </a:solidFill>
                <a:latin typeface="微软雅黑"/>
                <a:cs typeface="微软雅黑"/>
              </a:rPr>
              <a:t>的担忧</a:t>
            </a:r>
            <a:endParaRPr sz="1400">
              <a:latin typeface="微软雅黑"/>
              <a:cs typeface="微软雅黑"/>
            </a:endParaRPr>
          </a:p>
        </p:txBody>
      </p:sp>
      <p:sp>
        <p:nvSpPr>
          <p:cNvPr id="57" name="object 57"/>
          <p:cNvSpPr/>
          <p:nvPr/>
        </p:nvSpPr>
        <p:spPr>
          <a:xfrm>
            <a:off x="8570976" y="5274564"/>
            <a:ext cx="2680970" cy="986155"/>
          </a:xfrm>
          <a:custGeom>
            <a:rect l="l" t="t" r="r" b="b"/>
            <a:pathLst>
              <a:path w="2680970" h="986153">
                <a:moveTo>
                  <a:pt x="2516378" y="0"/>
                </a:moveTo>
                <a:lnTo>
                  <a:pt x="164338" y="0"/>
                </a:lnTo>
                <a:lnTo>
                  <a:pt x="120635" y="5867"/>
                </a:lnTo>
                <a:lnTo>
                  <a:pt x="81374" y="22427"/>
                </a:lnTo>
                <a:lnTo>
                  <a:pt x="48117" y="48117"/>
                </a:lnTo>
                <a:lnTo>
                  <a:pt x="22427" y="81374"/>
                </a:lnTo>
                <a:lnTo>
                  <a:pt x="5867" y="120635"/>
                </a:lnTo>
                <a:lnTo>
                  <a:pt x="0" y="164338"/>
                </a:lnTo>
                <a:lnTo>
                  <a:pt x="0" y="821690"/>
                </a:lnTo>
                <a:lnTo>
                  <a:pt x="5867" y="865375"/>
                </a:lnTo>
                <a:lnTo>
                  <a:pt x="22427" y="904631"/>
                </a:lnTo>
                <a:lnTo>
                  <a:pt x="48117" y="937891"/>
                </a:lnTo>
                <a:lnTo>
                  <a:pt x="81374" y="963589"/>
                </a:lnTo>
                <a:lnTo>
                  <a:pt x="120635" y="980157"/>
                </a:lnTo>
                <a:lnTo>
                  <a:pt x="164338" y="986028"/>
                </a:lnTo>
                <a:lnTo>
                  <a:pt x="2516378" y="986028"/>
                </a:lnTo>
                <a:lnTo>
                  <a:pt x="2560080" y="980157"/>
                </a:lnTo>
                <a:lnTo>
                  <a:pt x="2599341" y="963589"/>
                </a:lnTo>
                <a:lnTo>
                  <a:pt x="2632598" y="937891"/>
                </a:lnTo>
                <a:lnTo>
                  <a:pt x="2658288" y="904631"/>
                </a:lnTo>
                <a:lnTo>
                  <a:pt x="2674848" y="865375"/>
                </a:lnTo>
                <a:lnTo>
                  <a:pt x="2680716" y="821690"/>
                </a:lnTo>
                <a:lnTo>
                  <a:pt x="2680716" y="164338"/>
                </a:lnTo>
                <a:lnTo>
                  <a:pt x="2674848" y="120635"/>
                </a:lnTo>
                <a:lnTo>
                  <a:pt x="2658288" y="81374"/>
                </a:lnTo>
                <a:lnTo>
                  <a:pt x="2632598" y="48117"/>
                </a:lnTo>
                <a:lnTo>
                  <a:pt x="2599341" y="22427"/>
                </a:lnTo>
                <a:lnTo>
                  <a:pt x="2560080" y="5867"/>
                </a:lnTo>
                <a:lnTo>
                  <a:pt x="2516378" y="0"/>
                </a:lnTo>
                <a:close/>
              </a:path>
            </a:pathLst>
          </a:custGeom>
          <a:solidFill>
            <a:srgbClr val="EFF6D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txBox="1"/>
          <p:nvPr/>
        </p:nvSpPr>
        <p:spPr>
          <a:xfrm>
            <a:off x="8699372" y="5319398"/>
            <a:ext cx="2312035" cy="848360"/>
          </a:xfrm>
          <a:prstGeom prst="rect">
            <a:avLst/>
          </a:prstGeom>
        </p:spPr>
        <p:txBody>
          <a:bodyPr vert="horz" wrap="square" lIns="0" tIns="12065"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50100"/>
              </a:lnSpc>
              <a:spcBef>
                <a:spcPts val="95"/>
              </a:spcBef>
            </a:pPr>
            <a:r>
              <a:rPr sz="1200">
                <a:solidFill>
                  <a:srgbClr val="585858"/>
                </a:solidFill>
                <a:latin typeface="微软雅黑"/>
                <a:cs typeface="微软雅黑"/>
              </a:rPr>
              <a:t>在孩子处于</a:t>
            </a:r>
            <a:r>
              <a:rPr sz="1200">
                <a:solidFill>
                  <a:srgbClr val="B1D234"/>
                </a:solidFill>
                <a:latin typeface="微软雅黑"/>
                <a:cs typeface="微软雅黑"/>
              </a:rPr>
              <a:t>幼儿园</a:t>
            </a:r>
            <a:r>
              <a:rPr sz="1200">
                <a:solidFill>
                  <a:srgbClr val="585858"/>
                </a:solidFill>
                <a:latin typeface="微软雅黑"/>
                <a:cs typeface="微软雅黑"/>
              </a:rPr>
              <a:t>阶段的家长中， </a:t>
            </a:r>
            <a:r>
              <a:rPr sz="1200" spc="-5">
                <a:solidFill>
                  <a:srgbClr val="585858"/>
                </a:solidFill>
                <a:latin typeface="微软雅黑"/>
                <a:cs typeface="微软雅黑"/>
              </a:rPr>
              <a:t>有</a:t>
            </a:r>
            <a:r>
              <a:rPr sz="1200">
                <a:solidFill>
                  <a:srgbClr val="B1D234"/>
                </a:solidFill>
                <a:latin typeface="微软雅黑"/>
                <a:cs typeface="微软雅黑"/>
              </a:rPr>
              <a:t>46.8%</a:t>
            </a:r>
            <a:r>
              <a:rPr sz="1200">
                <a:solidFill>
                  <a:srgbClr val="585858"/>
                </a:solidFill>
                <a:latin typeface="微软雅黑"/>
                <a:cs typeface="微软雅黑"/>
              </a:rPr>
              <a:t>的家长认为孩子</a:t>
            </a:r>
            <a:r>
              <a:rPr sz="1200" spc="-20">
                <a:solidFill>
                  <a:srgbClr val="585858"/>
                </a:solidFill>
                <a:latin typeface="微软雅黑"/>
                <a:cs typeface="微软雅黑"/>
              </a:rPr>
              <a:t>的</a:t>
            </a:r>
            <a:r>
              <a:rPr sz="1200" spc="-5">
                <a:solidFill>
                  <a:srgbClr val="B1D234"/>
                </a:solidFill>
                <a:latin typeface="微软雅黑"/>
                <a:cs typeface="微软雅黑"/>
              </a:rPr>
              <a:t>学习专 </a:t>
            </a:r>
            <a:r>
              <a:rPr sz="1200">
                <a:solidFill>
                  <a:srgbClr val="B1D234"/>
                </a:solidFill>
                <a:latin typeface="微软雅黑"/>
                <a:cs typeface="微软雅黑"/>
              </a:rPr>
              <a:t>注力较差</a:t>
            </a:r>
            <a:endParaRPr sz="1200">
              <a:latin typeface="微软雅黑"/>
              <a:cs typeface="微软雅黑"/>
            </a:endParaRPr>
          </a:p>
        </p:txBody>
      </p:sp>
      <p:sp>
        <p:nvSpPr>
          <p:cNvPr id="59" name="object 59"/>
          <p:cNvSpPr/>
          <p:nvPr/>
        </p:nvSpPr>
        <p:spPr>
          <a:xfrm>
            <a:off x="6844283" y="3750564"/>
            <a:ext cx="2680970" cy="986155"/>
          </a:xfrm>
          <a:custGeom>
            <a:rect l="l" t="t" r="r" b="b"/>
            <a:pathLst>
              <a:path w="2680970" h="986153">
                <a:moveTo>
                  <a:pt x="2516378" y="0"/>
                </a:moveTo>
                <a:lnTo>
                  <a:pt x="164338" y="0"/>
                </a:lnTo>
                <a:lnTo>
                  <a:pt x="120635" y="5867"/>
                </a:lnTo>
                <a:lnTo>
                  <a:pt x="81374" y="22427"/>
                </a:lnTo>
                <a:lnTo>
                  <a:pt x="48117" y="48117"/>
                </a:lnTo>
                <a:lnTo>
                  <a:pt x="22427" y="81374"/>
                </a:lnTo>
                <a:lnTo>
                  <a:pt x="5867" y="120635"/>
                </a:lnTo>
                <a:lnTo>
                  <a:pt x="0" y="164337"/>
                </a:lnTo>
                <a:lnTo>
                  <a:pt x="0" y="821690"/>
                </a:lnTo>
                <a:lnTo>
                  <a:pt x="5867" y="865392"/>
                </a:lnTo>
                <a:lnTo>
                  <a:pt x="22427" y="904653"/>
                </a:lnTo>
                <a:lnTo>
                  <a:pt x="48117" y="937910"/>
                </a:lnTo>
                <a:lnTo>
                  <a:pt x="81374" y="963600"/>
                </a:lnTo>
                <a:lnTo>
                  <a:pt x="120635" y="980160"/>
                </a:lnTo>
                <a:lnTo>
                  <a:pt x="164338" y="986028"/>
                </a:lnTo>
                <a:lnTo>
                  <a:pt x="2516378" y="986028"/>
                </a:lnTo>
                <a:lnTo>
                  <a:pt x="2560080" y="980160"/>
                </a:lnTo>
                <a:lnTo>
                  <a:pt x="2599341" y="963600"/>
                </a:lnTo>
                <a:lnTo>
                  <a:pt x="2632598" y="937910"/>
                </a:lnTo>
                <a:lnTo>
                  <a:pt x="2658288" y="904653"/>
                </a:lnTo>
                <a:lnTo>
                  <a:pt x="2674848" y="865392"/>
                </a:lnTo>
                <a:lnTo>
                  <a:pt x="2680716" y="821690"/>
                </a:lnTo>
                <a:lnTo>
                  <a:pt x="2680716" y="164337"/>
                </a:lnTo>
                <a:lnTo>
                  <a:pt x="2674848" y="120635"/>
                </a:lnTo>
                <a:lnTo>
                  <a:pt x="2658288" y="81374"/>
                </a:lnTo>
                <a:lnTo>
                  <a:pt x="2632598" y="48117"/>
                </a:lnTo>
                <a:lnTo>
                  <a:pt x="2599341" y="22427"/>
                </a:lnTo>
                <a:lnTo>
                  <a:pt x="2560080" y="5867"/>
                </a:lnTo>
                <a:lnTo>
                  <a:pt x="2516378" y="0"/>
                </a:lnTo>
                <a:close/>
              </a:path>
            </a:pathLst>
          </a:custGeom>
          <a:solidFill>
            <a:srgbClr val="E8F3D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txBox="1"/>
          <p:nvPr/>
        </p:nvSpPr>
        <p:spPr>
          <a:xfrm>
            <a:off x="6972681" y="3794886"/>
            <a:ext cx="2311400" cy="8483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50000"/>
              </a:lnSpc>
              <a:spcBef>
                <a:spcPts val="100"/>
              </a:spcBef>
            </a:pPr>
            <a:r>
              <a:rPr sz="1200">
                <a:solidFill>
                  <a:srgbClr val="585858"/>
                </a:solidFill>
                <a:latin typeface="微软雅黑"/>
                <a:cs typeface="微软雅黑"/>
              </a:rPr>
              <a:t>在孩子处于</a:t>
            </a:r>
            <a:r>
              <a:rPr sz="1200">
                <a:solidFill>
                  <a:srgbClr val="8AC53E"/>
                </a:solidFill>
                <a:latin typeface="微软雅黑"/>
                <a:cs typeface="微软雅黑"/>
              </a:rPr>
              <a:t>小学</a:t>
            </a:r>
            <a:r>
              <a:rPr sz="1200">
                <a:solidFill>
                  <a:srgbClr val="585858"/>
                </a:solidFill>
                <a:latin typeface="微软雅黑"/>
                <a:cs typeface="微软雅黑"/>
              </a:rPr>
              <a:t>阶段的家长中，有  </a:t>
            </a:r>
            <a:r>
              <a:rPr sz="1200">
                <a:solidFill>
                  <a:srgbClr val="8AC53E"/>
                </a:solidFill>
                <a:latin typeface="微软雅黑"/>
                <a:cs typeface="微软雅黑"/>
              </a:rPr>
              <a:t>41.5%</a:t>
            </a:r>
            <a:r>
              <a:rPr sz="1200">
                <a:solidFill>
                  <a:srgbClr val="585858"/>
                </a:solidFill>
                <a:latin typeface="微软雅黑"/>
                <a:cs typeface="微软雅黑"/>
              </a:rPr>
              <a:t>的家长认为</a:t>
            </a:r>
            <a:r>
              <a:rPr sz="1200">
                <a:solidFill>
                  <a:srgbClr val="8AC53E"/>
                </a:solidFill>
                <a:latin typeface="微软雅黑"/>
                <a:cs typeface="微软雅黑"/>
              </a:rPr>
              <a:t>孩子学习习惯不 好</a:t>
            </a:r>
            <a:r>
              <a:rPr sz="1200">
                <a:solidFill>
                  <a:srgbClr val="585858"/>
                </a:solidFill>
                <a:latin typeface="微软雅黑"/>
                <a:cs typeface="微软雅黑"/>
              </a:rPr>
              <a:t>（考试/作业粗心大意）</a:t>
            </a:r>
            <a:endParaRPr sz="1200">
              <a:latin typeface="微软雅黑"/>
              <a:cs typeface="微软雅黑"/>
            </a:endParaRPr>
          </a:p>
        </p:txBody>
      </p:sp>
      <p:sp>
        <p:nvSpPr>
          <p:cNvPr id="61" name="object 61"/>
          <p:cNvSpPr/>
          <p:nvPr/>
        </p:nvSpPr>
        <p:spPr>
          <a:xfrm>
            <a:off x="8570976" y="2150364"/>
            <a:ext cx="2680970" cy="984885"/>
          </a:xfrm>
          <a:custGeom>
            <a:rect l="l" t="t" r="r" b="b"/>
            <a:pathLst>
              <a:path w="2680970" h="984885">
                <a:moveTo>
                  <a:pt x="2516631" y="0"/>
                </a:moveTo>
                <a:lnTo>
                  <a:pt x="164083" y="0"/>
                </a:lnTo>
                <a:lnTo>
                  <a:pt x="120444" y="5857"/>
                </a:lnTo>
                <a:lnTo>
                  <a:pt x="81242" y="22389"/>
                </a:lnTo>
                <a:lnTo>
                  <a:pt x="48037" y="48037"/>
                </a:lnTo>
                <a:lnTo>
                  <a:pt x="22389" y="81242"/>
                </a:lnTo>
                <a:lnTo>
                  <a:pt x="5857" y="120444"/>
                </a:lnTo>
                <a:lnTo>
                  <a:pt x="0" y="164084"/>
                </a:lnTo>
                <a:lnTo>
                  <a:pt x="0" y="820420"/>
                </a:lnTo>
                <a:lnTo>
                  <a:pt x="5857" y="864059"/>
                </a:lnTo>
                <a:lnTo>
                  <a:pt x="22389" y="903261"/>
                </a:lnTo>
                <a:lnTo>
                  <a:pt x="48037" y="936466"/>
                </a:lnTo>
                <a:lnTo>
                  <a:pt x="81242" y="962114"/>
                </a:lnTo>
                <a:lnTo>
                  <a:pt x="120444" y="978646"/>
                </a:lnTo>
                <a:lnTo>
                  <a:pt x="164083" y="984503"/>
                </a:lnTo>
                <a:lnTo>
                  <a:pt x="2516631" y="984503"/>
                </a:lnTo>
                <a:lnTo>
                  <a:pt x="2560271" y="978646"/>
                </a:lnTo>
                <a:lnTo>
                  <a:pt x="2599473" y="962114"/>
                </a:lnTo>
                <a:lnTo>
                  <a:pt x="2632678" y="936466"/>
                </a:lnTo>
                <a:lnTo>
                  <a:pt x="2658326" y="903261"/>
                </a:lnTo>
                <a:lnTo>
                  <a:pt x="2674858" y="864059"/>
                </a:lnTo>
                <a:lnTo>
                  <a:pt x="2680716" y="820420"/>
                </a:lnTo>
                <a:lnTo>
                  <a:pt x="2680716" y="164084"/>
                </a:lnTo>
                <a:lnTo>
                  <a:pt x="2674858" y="120444"/>
                </a:lnTo>
                <a:lnTo>
                  <a:pt x="2658326" y="81242"/>
                </a:lnTo>
                <a:lnTo>
                  <a:pt x="2632678" y="48037"/>
                </a:lnTo>
                <a:lnTo>
                  <a:pt x="2599473" y="22389"/>
                </a:lnTo>
                <a:lnTo>
                  <a:pt x="2560271" y="5857"/>
                </a:lnTo>
                <a:lnTo>
                  <a:pt x="2516631" y="0"/>
                </a:lnTo>
                <a:close/>
              </a:path>
            </a:pathLst>
          </a:custGeom>
          <a:solidFill>
            <a:srgbClr val="E8F3D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txBox="1"/>
          <p:nvPr/>
        </p:nvSpPr>
        <p:spPr>
          <a:xfrm>
            <a:off x="8699372" y="2193797"/>
            <a:ext cx="2312035" cy="848360"/>
          </a:xfrm>
          <a:prstGeom prst="rect">
            <a:avLst/>
          </a:prstGeom>
        </p:spPr>
        <p:txBody>
          <a:bodyPr vert="horz" wrap="square" lIns="0" tIns="1270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50000"/>
              </a:lnSpc>
              <a:spcBef>
                <a:spcPts val="100"/>
              </a:spcBef>
            </a:pPr>
            <a:r>
              <a:rPr sz="1200">
                <a:solidFill>
                  <a:srgbClr val="585858"/>
                </a:solidFill>
                <a:latin typeface="微软雅黑"/>
                <a:cs typeface="微软雅黑"/>
              </a:rPr>
              <a:t>在孩子处于</a:t>
            </a:r>
            <a:r>
              <a:rPr sz="1200">
                <a:solidFill>
                  <a:srgbClr val="1EC7F3"/>
                </a:solidFill>
                <a:latin typeface="微软雅黑"/>
                <a:cs typeface="微软雅黑"/>
              </a:rPr>
              <a:t>中学</a:t>
            </a:r>
            <a:r>
              <a:rPr sz="1200">
                <a:solidFill>
                  <a:srgbClr val="585858"/>
                </a:solidFill>
                <a:latin typeface="微软雅黑"/>
                <a:cs typeface="微软雅黑"/>
              </a:rPr>
              <a:t>阶段的家长中，有  </a:t>
            </a:r>
            <a:r>
              <a:rPr sz="1200">
                <a:solidFill>
                  <a:srgbClr val="1EC7F3"/>
                </a:solidFill>
                <a:latin typeface="微软雅黑"/>
                <a:cs typeface="微软雅黑"/>
              </a:rPr>
              <a:t>36.8%</a:t>
            </a:r>
            <a:r>
              <a:rPr sz="1200">
                <a:solidFill>
                  <a:srgbClr val="585858"/>
                </a:solidFill>
                <a:latin typeface="微软雅黑"/>
                <a:cs typeface="微软雅黑"/>
              </a:rPr>
              <a:t>的家长认为孩子</a:t>
            </a:r>
            <a:r>
              <a:rPr sz="1200">
                <a:solidFill>
                  <a:srgbClr val="1EC7F3"/>
                </a:solidFill>
                <a:latin typeface="微软雅黑"/>
                <a:cs typeface="微软雅黑"/>
              </a:rPr>
              <a:t>学习需要人 催促、写作业粗心大意</a:t>
            </a:r>
            <a:endParaRPr sz="1200">
              <a:latin typeface="微软雅黑"/>
              <a:cs typeface="微软雅黑"/>
            </a:endParaRPr>
          </a:p>
        </p:txBody>
      </p:sp>
      <p:sp>
        <p:nvSpPr>
          <p:cNvPr id="63" name="object 63"/>
          <p:cNvSpPr/>
          <p:nvPr/>
        </p:nvSpPr>
        <p:spPr>
          <a:xfrm>
            <a:off x="11149583" y="4479035"/>
            <a:ext cx="82296" cy="138683"/>
          </a:xfrm>
          <a:prstGeom prst="rect">
            <a:avLst/>
          </a:prstGeom>
          <a:blipFill>
            <a:blip r:embed="rId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11044428" y="3582923"/>
            <a:ext cx="273050" cy="271780"/>
          </a:xfrm>
          <a:custGeom>
            <a:rect l="l" t="t" r="r" b="b"/>
            <a:pathLst>
              <a:path w="273050" h="271779">
                <a:moveTo>
                  <a:pt x="129794" y="0"/>
                </a:moveTo>
                <a:lnTo>
                  <a:pt x="78914" y="12684"/>
                </a:lnTo>
                <a:lnTo>
                  <a:pt x="37846" y="42037"/>
                </a:lnTo>
                <a:lnTo>
                  <a:pt x="10159" y="84455"/>
                </a:lnTo>
                <a:lnTo>
                  <a:pt x="0" y="135636"/>
                </a:lnTo>
                <a:lnTo>
                  <a:pt x="0" y="139953"/>
                </a:lnTo>
                <a:lnTo>
                  <a:pt x="507" y="142367"/>
                </a:lnTo>
                <a:lnTo>
                  <a:pt x="4202" y="168713"/>
                </a:lnTo>
                <a:lnTo>
                  <a:pt x="25832" y="215072"/>
                </a:lnTo>
                <a:lnTo>
                  <a:pt x="62474" y="249680"/>
                </a:lnTo>
                <a:lnTo>
                  <a:pt x="109841" y="268726"/>
                </a:lnTo>
                <a:lnTo>
                  <a:pt x="136144" y="271271"/>
                </a:lnTo>
                <a:lnTo>
                  <a:pt x="143001" y="271271"/>
                </a:lnTo>
                <a:lnTo>
                  <a:pt x="169423" y="267293"/>
                </a:lnTo>
                <a:lnTo>
                  <a:pt x="193881" y="258587"/>
                </a:lnTo>
                <a:lnTo>
                  <a:pt x="208453" y="250062"/>
                </a:lnTo>
                <a:lnTo>
                  <a:pt x="136144" y="250062"/>
                </a:lnTo>
                <a:lnTo>
                  <a:pt x="113871" y="247947"/>
                </a:lnTo>
                <a:lnTo>
                  <a:pt x="73993" y="231953"/>
                </a:lnTo>
                <a:lnTo>
                  <a:pt x="43043" y="202531"/>
                </a:lnTo>
                <a:lnTo>
                  <a:pt x="25020" y="163347"/>
                </a:lnTo>
                <a:lnTo>
                  <a:pt x="21844" y="140969"/>
                </a:lnTo>
                <a:lnTo>
                  <a:pt x="21336" y="139445"/>
                </a:lnTo>
                <a:lnTo>
                  <a:pt x="21336" y="135636"/>
                </a:lnTo>
                <a:lnTo>
                  <a:pt x="23532" y="113385"/>
                </a:lnTo>
                <a:lnTo>
                  <a:pt x="39927" y="73503"/>
                </a:lnTo>
                <a:lnTo>
                  <a:pt x="69302" y="42800"/>
                </a:lnTo>
                <a:lnTo>
                  <a:pt x="108561" y="24516"/>
                </a:lnTo>
                <a:lnTo>
                  <a:pt x="130810" y="21209"/>
                </a:lnTo>
                <a:lnTo>
                  <a:pt x="129794" y="0"/>
                </a:lnTo>
                <a:close/>
              </a:path>
              <a:path w="273050" h="271779">
                <a:moveTo>
                  <a:pt x="136651" y="0"/>
                </a:moveTo>
                <a:lnTo>
                  <a:pt x="129794" y="0"/>
                </a:lnTo>
                <a:lnTo>
                  <a:pt x="130810" y="21209"/>
                </a:lnTo>
                <a:lnTo>
                  <a:pt x="136651" y="21209"/>
                </a:lnTo>
                <a:lnTo>
                  <a:pt x="158924" y="23324"/>
                </a:lnTo>
                <a:lnTo>
                  <a:pt x="198802" y="39318"/>
                </a:lnTo>
                <a:lnTo>
                  <a:pt x="229760" y="68732"/>
                </a:lnTo>
                <a:lnTo>
                  <a:pt x="247989" y="107709"/>
                </a:lnTo>
                <a:lnTo>
                  <a:pt x="251460" y="129793"/>
                </a:lnTo>
                <a:lnTo>
                  <a:pt x="251460" y="135636"/>
                </a:lnTo>
                <a:lnTo>
                  <a:pt x="242998" y="178768"/>
                </a:lnTo>
                <a:lnTo>
                  <a:pt x="219964" y="214375"/>
                </a:lnTo>
                <a:lnTo>
                  <a:pt x="185165" y="239410"/>
                </a:lnTo>
                <a:lnTo>
                  <a:pt x="141986" y="250062"/>
                </a:lnTo>
                <a:lnTo>
                  <a:pt x="208453" y="250062"/>
                </a:lnTo>
                <a:lnTo>
                  <a:pt x="250882" y="209305"/>
                </a:lnTo>
                <a:lnTo>
                  <a:pt x="270222" y="162065"/>
                </a:lnTo>
                <a:lnTo>
                  <a:pt x="272796" y="135636"/>
                </a:lnTo>
                <a:lnTo>
                  <a:pt x="272796" y="128905"/>
                </a:lnTo>
                <a:lnTo>
                  <a:pt x="260032" y="78152"/>
                </a:lnTo>
                <a:lnTo>
                  <a:pt x="230124" y="37211"/>
                </a:lnTo>
                <a:lnTo>
                  <a:pt x="187721" y="9890"/>
                </a:lnTo>
                <a:lnTo>
                  <a:pt x="162954" y="2545"/>
                </a:lnTo>
                <a:lnTo>
                  <a:pt x="136651" y="0"/>
                </a:lnTo>
                <a:close/>
              </a:path>
            </a:pathLst>
          </a:custGeom>
          <a:solidFill>
            <a:srgbClr val="52827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11058143" y="3595115"/>
            <a:ext cx="246887" cy="246888"/>
          </a:xfrm>
          <a:prstGeom prst="rect">
            <a:avLst/>
          </a:prstGeom>
          <a:blipFill>
            <a:blip r:embed="rId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11015471" y="4617084"/>
            <a:ext cx="371475" cy="0"/>
          </a:xfrm>
          <a:custGeom>
            <a:rect l="l" t="t" r="r" b="b"/>
            <a:pathLst>
              <a:path w="371475">
                <a:moveTo>
                  <a:pt x="0" y="0"/>
                </a:moveTo>
                <a:lnTo>
                  <a:pt x="371235" y="0"/>
                </a:lnTo>
              </a:path>
            </a:pathLst>
          </a:custGeom>
          <a:ln w="3175">
            <a:solidFill>
              <a:srgbClr val="C0494A"/>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11015471" y="4602479"/>
            <a:ext cx="371475" cy="0"/>
          </a:xfrm>
          <a:custGeom>
            <a:rect l="l" t="t" r="r" b="b"/>
            <a:pathLst>
              <a:path w="371475">
                <a:moveTo>
                  <a:pt x="0" y="0"/>
                </a:moveTo>
                <a:lnTo>
                  <a:pt x="371147" y="0"/>
                </a:lnTo>
              </a:path>
            </a:pathLst>
          </a:custGeom>
          <a:ln w="27940">
            <a:solidFill>
              <a:srgbClr val="C0494A"/>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p:nvPr/>
        </p:nvSpPr>
        <p:spPr>
          <a:xfrm>
            <a:off x="11015471" y="4568190"/>
            <a:ext cx="424180" cy="0"/>
          </a:xfrm>
          <a:custGeom>
            <a:rect l="l" t="t" r="r" b="b"/>
            <a:pathLst>
              <a:path w="424179">
                <a:moveTo>
                  <a:pt x="0" y="0"/>
                </a:moveTo>
                <a:lnTo>
                  <a:pt x="423672" y="0"/>
                </a:lnTo>
              </a:path>
            </a:pathLst>
          </a:custGeom>
          <a:ln w="41147">
            <a:solidFill>
              <a:srgbClr val="AE434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p:nvPr/>
        </p:nvSpPr>
        <p:spPr>
          <a:xfrm>
            <a:off x="11108435" y="4577715"/>
            <a:ext cx="257175" cy="0"/>
          </a:xfrm>
          <a:custGeom>
            <a:rect l="l" t="t" r="r" b="b"/>
            <a:pathLst>
              <a:path w="257175">
                <a:moveTo>
                  <a:pt x="0" y="0"/>
                </a:moveTo>
                <a:lnTo>
                  <a:pt x="256624" y="0"/>
                </a:lnTo>
              </a:path>
            </a:pathLst>
          </a:custGeom>
          <a:ln w="3175">
            <a:solidFill>
              <a:srgbClr val="6FAE9A"/>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p:nvPr/>
        </p:nvSpPr>
        <p:spPr>
          <a:xfrm>
            <a:off x="11108435" y="4559300"/>
            <a:ext cx="257175" cy="0"/>
          </a:xfrm>
          <a:custGeom>
            <a:rect l="l" t="t" r="r" b="b"/>
            <a:pathLst>
              <a:path w="257175">
                <a:moveTo>
                  <a:pt x="0" y="0"/>
                </a:moveTo>
                <a:lnTo>
                  <a:pt x="256860" y="0"/>
                </a:lnTo>
              </a:path>
            </a:pathLst>
          </a:custGeom>
          <a:ln w="35559">
            <a:solidFill>
              <a:srgbClr val="6FAE9A"/>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11329416" y="4541520"/>
            <a:ext cx="20320" cy="36830"/>
          </a:xfrm>
          <a:custGeom>
            <a:rect l="l" t="t" r="r" b="b"/>
            <a:pathLst>
              <a:path w="20320" h="36829">
                <a:moveTo>
                  <a:pt x="0" y="36575"/>
                </a:moveTo>
                <a:lnTo>
                  <a:pt x="19811" y="36575"/>
                </a:lnTo>
                <a:lnTo>
                  <a:pt x="19811" y="0"/>
                </a:lnTo>
                <a:lnTo>
                  <a:pt x="0" y="0"/>
                </a:lnTo>
                <a:lnTo>
                  <a:pt x="0" y="36575"/>
                </a:lnTo>
                <a:close/>
              </a:path>
            </a:pathLst>
          </a:custGeom>
          <a:solidFill>
            <a:srgbClr val="40505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p:nvPr/>
        </p:nvSpPr>
        <p:spPr>
          <a:xfrm>
            <a:off x="11347704" y="4541520"/>
            <a:ext cx="7620" cy="36830"/>
          </a:xfrm>
          <a:custGeom>
            <a:rect l="l" t="t" r="r" b="b"/>
            <a:pathLst>
              <a:path w="7620" h="36829">
                <a:moveTo>
                  <a:pt x="0" y="36575"/>
                </a:moveTo>
                <a:lnTo>
                  <a:pt x="7619" y="36575"/>
                </a:lnTo>
                <a:lnTo>
                  <a:pt x="7619" y="0"/>
                </a:lnTo>
                <a:lnTo>
                  <a:pt x="0" y="0"/>
                </a:lnTo>
                <a:lnTo>
                  <a:pt x="0" y="36575"/>
                </a:lnTo>
                <a:close/>
              </a:path>
            </a:pathLst>
          </a:custGeom>
          <a:solidFill>
            <a:srgbClr val="E2C55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p:nvPr/>
        </p:nvSpPr>
        <p:spPr>
          <a:xfrm>
            <a:off x="11369040" y="4517135"/>
            <a:ext cx="40005" cy="52069"/>
          </a:xfrm>
          <a:custGeom>
            <a:rect l="l" t="t" r="r" b="b"/>
            <a:pathLst>
              <a:path w="40004" h="52069">
                <a:moveTo>
                  <a:pt x="39624" y="0"/>
                </a:moveTo>
                <a:lnTo>
                  <a:pt x="0" y="27812"/>
                </a:lnTo>
                <a:lnTo>
                  <a:pt x="507" y="51815"/>
                </a:lnTo>
                <a:lnTo>
                  <a:pt x="39115" y="25907"/>
                </a:lnTo>
                <a:lnTo>
                  <a:pt x="38226" y="24891"/>
                </a:lnTo>
                <a:lnTo>
                  <a:pt x="38226" y="5333"/>
                </a:lnTo>
                <a:lnTo>
                  <a:pt x="39624"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object 74"/>
          <p:cNvSpPr/>
          <p:nvPr/>
        </p:nvSpPr>
        <p:spPr>
          <a:xfrm>
            <a:off x="11108435" y="4509515"/>
            <a:ext cx="300355" cy="32384"/>
          </a:xfrm>
          <a:custGeom>
            <a:rect l="l" t="t" r="r" b="b"/>
            <a:pathLst>
              <a:path w="300354" h="32384">
                <a:moveTo>
                  <a:pt x="45339" y="0"/>
                </a:moveTo>
                <a:lnTo>
                  <a:pt x="0" y="32003"/>
                </a:lnTo>
                <a:lnTo>
                  <a:pt x="255778" y="31368"/>
                </a:lnTo>
                <a:lnTo>
                  <a:pt x="300228" y="888"/>
                </a:lnTo>
                <a:lnTo>
                  <a:pt x="45339" y="0"/>
                </a:lnTo>
                <a:close/>
              </a:path>
            </a:pathLst>
          </a:custGeom>
          <a:solidFill>
            <a:srgbClr val="5D928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p:nvPr/>
        </p:nvSpPr>
        <p:spPr>
          <a:xfrm>
            <a:off x="11108435" y="4538345"/>
            <a:ext cx="258445" cy="0"/>
          </a:xfrm>
          <a:custGeom>
            <a:rect l="l" t="t" r="r" b="b"/>
            <a:pathLst>
              <a:path w="258445">
                <a:moveTo>
                  <a:pt x="0" y="0"/>
                </a:moveTo>
                <a:lnTo>
                  <a:pt x="257882" y="0"/>
                </a:lnTo>
              </a:path>
            </a:pathLst>
          </a:custGeom>
          <a:ln w="3175">
            <a:solidFill>
              <a:srgbClr val="C8794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p:nvPr/>
        </p:nvSpPr>
        <p:spPr>
          <a:xfrm>
            <a:off x="11108435" y="4523740"/>
            <a:ext cx="258445" cy="0"/>
          </a:xfrm>
          <a:custGeom>
            <a:rect l="l" t="t" r="r" b="b"/>
            <a:pathLst>
              <a:path w="258445">
                <a:moveTo>
                  <a:pt x="0" y="0"/>
                </a:moveTo>
                <a:lnTo>
                  <a:pt x="258390" y="0"/>
                </a:lnTo>
              </a:path>
            </a:pathLst>
          </a:custGeom>
          <a:ln w="27939">
            <a:solidFill>
              <a:srgbClr val="C8794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p:nvPr/>
        </p:nvSpPr>
        <p:spPr>
          <a:xfrm>
            <a:off x="11108435" y="4477511"/>
            <a:ext cx="300355" cy="32384"/>
          </a:xfrm>
          <a:custGeom>
            <a:rect l="l" t="t" r="r" b="b"/>
            <a:pathLst>
              <a:path w="300354" h="32384">
                <a:moveTo>
                  <a:pt x="45974" y="0"/>
                </a:moveTo>
                <a:lnTo>
                  <a:pt x="0" y="32004"/>
                </a:lnTo>
                <a:lnTo>
                  <a:pt x="256540" y="32004"/>
                </a:lnTo>
                <a:lnTo>
                  <a:pt x="300228" y="1143"/>
                </a:lnTo>
                <a:lnTo>
                  <a:pt x="45974" y="0"/>
                </a:lnTo>
                <a:close/>
              </a:path>
            </a:pathLst>
          </a:custGeom>
          <a:solidFill>
            <a:srgbClr val="A4633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11160252" y="4466844"/>
            <a:ext cx="280416" cy="150875"/>
          </a:xfrm>
          <a:prstGeom prst="rect">
            <a:avLst/>
          </a:prstGeom>
          <a:blipFill>
            <a:blip r:embed="rId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11160252" y="4437888"/>
            <a:ext cx="266700" cy="29209"/>
          </a:xfrm>
          <a:custGeom>
            <a:rect l="l" t="t" r="r" b="b"/>
            <a:pathLst>
              <a:path w="266700" h="29209">
                <a:moveTo>
                  <a:pt x="40894" y="0"/>
                </a:moveTo>
                <a:lnTo>
                  <a:pt x="0" y="28320"/>
                </a:lnTo>
                <a:lnTo>
                  <a:pt x="226949" y="28956"/>
                </a:lnTo>
                <a:lnTo>
                  <a:pt x="266700" y="888"/>
                </a:lnTo>
                <a:lnTo>
                  <a:pt x="40894" y="0"/>
                </a:lnTo>
                <a:close/>
              </a:path>
            </a:pathLst>
          </a:custGeom>
          <a:solidFill>
            <a:srgbClr val="9E3B3B"/>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11387328" y="4439411"/>
            <a:ext cx="40005" cy="52069"/>
          </a:xfrm>
          <a:custGeom>
            <a:rect l="l" t="t" r="r" b="b"/>
            <a:pathLst>
              <a:path w="40004" h="52069">
                <a:moveTo>
                  <a:pt x="39624" y="0"/>
                </a:moveTo>
                <a:lnTo>
                  <a:pt x="38226" y="0"/>
                </a:lnTo>
                <a:lnTo>
                  <a:pt x="507" y="27558"/>
                </a:lnTo>
                <a:lnTo>
                  <a:pt x="0" y="28067"/>
                </a:lnTo>
                <a:lnTo>
                  <a:pt x="0" y="51307"/>
                </a:lnTo>
                <a:lnTo>
                  <a:pt x="1016" y="51815"/>
                </a:lnTo>
                <a:lnTo>
                  <a:pt x="1397" y="51307"/>
                </a:lnTo>
                <a:lnTo>
                  <a:pt x="11788" y="44195"/>
                </a:lnTo>
                <a:lnTo>
                  <a:pt x="4825" y="44195"/>
                </a:lnTo>
                <a:lnTo>
                  <a:pt x="4318" y="43687"/>
                </a:lnTo>
                <a:lnTo>
                  <a:pt x="4318" y="28956"/>
                </a:lnTo>
                <a:lnTo>
                  <a:pt x="4825" y="28956"/>
                </a:lnTo>
                <a:lnTo>
                  <a:pt x="39624" y="4699"/>
                </a:lnTo>
                <a:lnTo>
                  <a:pt x="39624" y="0"/>
                </a:lnTo>
                <a:close/>
              </a:path>
              <a:path w="40004" h="52069">
                <a:moveTo>
                  <a:pt x="39116" y="21336"/>
                </a:moveTo>
                <a:lnTo>
                  <a:pt x="38607" y="21843"/>
                </a:lnTo>
                <a:lnTo>
                  <a:pt x="5715" y="43687"/>
                </a:lnTo>
                <a:lnTo>
                  <a:pt x="4825" y="44195"/>
                </a:lnTo>
                <a:lnTo>
                  <a:pt x="11788" y="44195"/>
                </a:lnTo>
                <a:lnTo>
                  <a:pt x="39624" y="25145"/>
                </a:lnTo>
                <a:lnTo>
                  <a:pt x="39624" y="21843"/>
                </a:lnTo>
                <a:lnTo>
                  <a:pt x="39116" y="21336"/>
                </a:lnTo>
                <a:close/>
              </a:path>
            </a:pathLst>
          </a:custGeom>
          <a:solidFill>
            <a:srgbClr val="AE434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p:nvPr/>
        </p:nvSpPr>
        <p:spPr>
          <a:xfrm>
            <a:off x="11361419" y="4466844"/>
            <a:ext cx="5080" cy="24765"/>
          </a:xfrm>
          <a:custGeom>
            <a:rect l="l" t="t" r="r" b="b"/>
            <a:pathLst>
              <a:path w="5079" h="24764">
                <a:moveTo>
                  <a:pt x="0" y="24383"/>
                </a:moveTo>
                <a:lnTo>
                  <a:pt x="4571" y="24383"/>
                </a:lnTo>
                <a:lnTo>
                  <a:pt x="4571" y="0"/>
                </a:lnTo>
                <a:lnTo>
                  <a:pt x="0" y="0"/>
                </a:lnTo>
                <a:lnTo>
                  <a:pt x="0" y="24383"/>
                </a:lnTo>
                <a:close/>
              </a:path>
            </a:pathLst>
          </a:custGeom>
          <a:solidFill>
            <a:srgbClr val="E2C55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object 82"/>
          <p:cNvSpPr/>
          <p:nvPr/>
        </p:nvSpPr>
        <p:spPr>
          <a:xfrm>
            <a:off x="11330940" y="4466844"/>
            <a:ext cx="5080" cy="24765"/>
          </a:xfrm>
          <a:custGeom>
            <a:rect l="l" t="t" r="r" b="b"/>
            <a:pathLst>
              <a:path w="5079" h="24764">
                <a:moveTo>
                  <a:pt x="0" y="24383"/>
                </a:moveTo>
                <a:lnTo>
                  <a:pt x="4571" y="24383"/>
                </a:lnTo>
                <a:lnTo>
                  <a:pt x="4571" y="0"/>
                </a:lnTo>
                <a:lnTo>
                  <a:pt x="0" y="0"/>
                </a:lnTo>
                <a:lnTo>
                  <a:pt x="0" y="24383"/>
                </a:lnTo>
                <a:close/>
              </a:path>
            </a:pathLst>
          </a:custGeom>
          <a:solidFill>
            <a:srgbClr val="E2C55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object 83"/>
          <p:cNvSpPr/>
          <p:nvPr/>
        </p:nvSpPr>
        <p:spPr>
          <a:xfrm>
            <a:off x="11335511" y="4466844"/>
            <a:ext cx="26034" cy="24765"/>
          </a:xfrm>
          <a:custGeom>
            <a:rect l="l" t="t" r="r" b="b"/>
            <a:pathLst>
              <a:path w="26034" h="24764">
                <a:moveTo>
                  <a:pt x="0" y="24383"/>
                </a:moveTo>
                <a:lnTo>
                  <a:pt x="25907" y="24383"/>
                </a:lnTo>
                <a:lnTo>
                  <a:pt x="25907" y="0"/>
                </a:lnTo>
                <a:lnTo>
                  <a:pt x="0" y="0"/>
                </a:lnTo>
                <a:lnTo>
                  <a:pt x="0" y="24383"/>
                </a:lnTo>
                <a:close/>
              </a:path>
            </a:pathLst>
          </a:custGeom>
          <a:solidFill>
            <a:srgbClr val="40505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p:nvPr/>
        </p:nvSpPr>
        <p:spPr>
          <a:xfrm>
            <a:off x="11099292" y="4446270"/>
            <a:ext cx="227329" cy="0"/>
          </a:xfrm>
          <a:custGeom>
            <a:rect l="l" t="t" r="r" b="b"/>
            <a:pathLst>
              <a:path w="227327">
                <a:moveTo>
                  <a:pt x="0" y="0"/>
                </a:moveTo>
                <a:lnTo>
                  <a:pt x="227075" y="0"/>
                </a:lnTo>
              </a:path>
            </a:pathLst>
          </a:custGeom>
          <a:ln w="25907">
            <a:solidFill>
              <a:srgbClr val="C87943"/>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object 85"/>
          <p:cNvSpPr/>
          <p:nvPr/>
        </p:nvSpPr>
        <p:spPr>
          <a:xfrm>
            <a:off x="11099292" y="4404359"/>
            <a:ext cx="266700" cy="29209"/>
          </a:xfrm>
          <a:custGeom>
            <a:rect l="l" t="t" r="r" b="b"/>
            <a:pathLst>
              <a:path w="266700" h="29209">
                <a:moveTo>
                  <a:pt x="266700" y="0"/>
                </a:moveTo>
                <a:lnTo>
                  <a:pt x="40766" y="0"/>
                </a:lnTo>
                <a:lnTo>
                  <a:pt x="0" y="28066"/>
                </a:lnTo>
                <a:lnTo>
                  <a:pt x="226186" y="28956"/>
                </a:lnTo>
                <a:lnTo>
                  <a:pt x="266700" y="0"/>
                </a:lnTo>
                <a:close/>
              </a:path>
            </a:pathLst>
          </a:custGeom>
          <a:solidFill>
            <a:srgbClr val="A4633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p:nvPr/>
        </p:nvSpPr>
        <p:spPr>
          <a:xfrm>
            <a:off x="11326368" y="4404359"/>
            <a:ext cx="40005" cy="55244"/>
          </a:xfrm>
          <a:custGeom>
            <a:rect l="l" t="t" r="r" b="b"/>
            <a:pathLst>
              <a:path w="40004" h="55244">
                <a:moveTo>
                  <a:pt x="39624" y="0"/>
                </a:moveTo>
                <a:lnTo>
                  <a:pt x="0" y="28701"/>
                </a:lnTo>
                <a:lnTo>
                  <a:pt x="0" y="54863"/>
                </a:lnTo>
                <a:lnTo>
                  <a:pt x="39624" y="26669"/>
                </a:lnTo>
                <a:lnTo>
                  <a:pt x="39624" y="0"/>
                </a:lnTo>
                <a:close/>
              </a:path>
            </a:pathLst>
          </a:custGeom>
          <a:solidFill>
            <a:srgbClr val="B56D3A"/>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object 87"/>
          <p:cNvSpPr/>
          <p:nvPr/>
        </p:nvSpPr>
        <p:spPr>
          <a:xfrm>
            <a:off x="11330940" y="4410455"/>
            <a:ext cx="36830" cy="40005"/>
          </a:xfrm>
          <a:custGeom>
            <a:rect l="l" t="t" r="r" b="b"/>
            <a:pathLst>
              <a:path w="36829" h="40004">
                <a:moveTo>
                  <a:pt x="36575" y="0"/>
                </a:moveTo>
                <a:lnTo>
                  <a:pt x="0" y="24638"/>
                </a:lnTo>
                <a:lnTo>
                  <a:pt x="0" y="39624"/>
                </a:lnTo>
                <a:lnTo>
                  <a:pt x="36575" y="16383"/>
                </a:lnTo>
                <a:lnTo>
                  <a:pt x="36575"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object 88"/>
          <p:cNvSpPr/>
          <p:nvPr/>
        </p:nvSpPr>
        <p:spPr>
          <a:xfrm>
            <a:off x="11167871" y="4433315"/>
            <a:ext cx="6350" cy="26034"/>
          </a:xfrm>
          <a:custGeom>
            <a:rect l="l" t="t" r="r" b="b"/>
            <a:pathLst>
              <a:path w="6350" h="26034">
                <a:moveTo>
                  <a:pt x="0" y="25907"/>
                </a:moveTo>
                <a:lnTo>
                  <a:pt x="6095" y="25907"/>
                </a:lnTo>
                <a:lnTo>
                  <a:pt x="6095" y="0"/>
                </a:lnTo>
                <a:lnTo>
                  <a:pt x="0" y="0"/>
                </a:lnTo>
                <a:lnTo>
                  <a:pt x="0" y="25907"/>
                </a:lnTo>
                <a:close/>
              </a:path>
            </a:pathLst>
          </a:custGeom>
          <a:solidFill>
            <a:srgbClr val="E2C55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9" name="object 89"/>
          <p:cNvSpPr/>
          <p:nvPr/>
        </p:nvSpPr>
        <p:spPr>
          <a:xfrm>
            <a:off x="11129771" y="4433315"/>
            <a:ext cx="6350" cy="26034"/>
          </a:xfrm>
          <a:custGeom>
            <a:rect l="l" t="t" r="r" b="b"/>
            <a:pathLst>
              <a:path w="6350" h="26034">
                <a:moveTo>
                  <a:pt x="0" y="25907"/>
                </a:moveTo>
                <a:lnTo>
                  <a:pt x="6095" y="25907"/>
                </a:lnTo>
                <a:lnTo>
                  <a:pt x="6095" y="0"/>
                </a:lnTo>
                <a:lnTo>
                  <a:pt x="0" y="0"/>
                </a:lnTo>
                <a:lnTo>
                  <a:pt x="0" y="25907"/>
                </a:lnTo>
                <a:close/>
              </a:path>
            </a:pathLst>
          </a:custGeom>
          <a:solidFill>
            <a:srgbClr val="E2C55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object 90"/>
          <p:cNvSpPr/>
          <p:nvPr/>
        </p:nvSpPr>
        <p:spPr>
          <a:xfrm>
            <a:off x="11135868" y="4433315"/>
            <a:ext cx="32384" cy="26034"/>
          </a:xfrm>
          <a:custGeom>
            <a:rect l="l" t="t" r="r" b="b"/>
            <a:pathLst>
              <a:path w="32384" h="26034">
                <a:moveTo>
                  <a:pt x="0" y="25907"/>
                </a:moveTo>
                <a:lnTo>
                  <a:pt x="32003" y="25907"/>
                </a:lnTo>
                <a:lnTo>
                  <a:pt x="32003" y="0"/>
                </a:lnTo>
                <a:lnTo>
                  <a:pt x="0" y="0"/>
                </a:lnTo>
                <a:lnTo>
                  <a:pt x="0" y="25907"/>
                </a:lnTo>
                <a:close/>
              </a:path>
            </a:pathLst>
          </a:custGeom>
          <a:solidFill>
            <a:srgbClr val="40505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1" name="object 91"/>
          <p:cNvSpPr/>
          <p:nvPr/>
        </p:nvSpPr>
        <p:spPr>
          <a:xfrm>
            <a:off x="11135868" y="4427854"/>
            <a:ext cx="229870" cy="0"/>
          </a:xfrm>
          <a:custGeom>
            <a:rect l="l" t="t" r="r" b="b"/>
            <a:pathLst>
              <a:path w="229870">
                <a:moveTo>
                  <a:pt x="0" y="0"/>
                </a:moveTo>
                <a:lnTo>
                  <a:pt x="229292" y="0"/>
                </a:lnTo>
              </a:path>
            </a:pathLst>
          </a:custGeom>
          <a:ln w="3175">
            <a:solidFill>
              <a:srgbClr val="6FAE9A"/>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object 92"/>
          <p:cNvSpPr/>
          <p:nvPr/>
        </p:nvSpPr>
        <p:spPr>
          <a:xfrm>
            <a:off x="11135868" y="4415154"/>
            <a:ext cx="229235" cy="0"/>
          </a:xfrm>
          <a:custGeom>
            <a:rect l="l" t="t" r="r" b="b"/>
            <a:pathLst>
              <a:path w="229234">
                <a:moveTo>
                  <a:pt x="0" y="0"/>
                </a:moveTo>
                <a:lnTo>
                  <a:pt x="228986" y="0"/>
                </a:lnTo>
              </a:path>
            </a:pathLst>
          </a:custGeom>
          <a:ln w="24130">
            <a:solidFill>
              <a:srgbClr val="6FAE9A"/>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3" name="object 93"/>
          <p:cNvSpPr/>
          <p:nvPr/>
        </p:nvSpPr>
        <p:spPr>
          <a:xfrm>
            <a:off x="11135868" y="4375403"/>
            <a:ext cx="266700" cy="29209"/>
          </a:xfrm>
          <a:custGeom>
            <a:rect l="l" t="t" r="r" b="b"/>
            <a:pathLst>
              <a:path w="266700" h="29209">
                <a:moveTo>
                  <a:pt x="40766" y="0"/>
                </a:moveTo>
                <a:lnTo>
                  <a:pt x="0" y="28067"/>
                </a:lnTo>
                <a:lnTo>
                  <a:pt x="227964" y="28956"/>
                </a:lnTo>
                <a:lnTo>
                  <a:pt x="266700" y="1143"/>
                </a:lnTo>
                <a:lnTo>
                  <a:pt x="40766" y="0"/>
                </a:lnTo>
                <a:close/>
              </a:path>
            </a:pathLst>
          </a:custGeom>
          <a:solidFill>
            <a:srgbClr val="5D928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object 94"/>
          <p:cNvSpPr/>
          <p:nvPr/>
        </p:nvSpPr>
        <p:spPr>
          <a:xfrm>
            <a:off x="11362943" y="4375403"/>
            <a:ext cx="40005" cy="53340"/>
          </a:xfrm>
          <a:custGeom>
            <a:rect l="l" t="t" r="r" b="b"/>
            <a:pathLst>
              <a:path w="40004" h="53339">
                <a:moveTo>
                  <a:pt x="38607" y="0"/>
                </a:moveTo>
                <a:lnTo>
                  <a:pt x="38226" y="508"/>
                </a:lnTo>
                <a:lnTo>
                  <a:pt x="507" y="28321"/>
                </a:lnTo>
                <a:lnTo>
                  <a:pt x="0" y="28829"/>
                </a:lnTo>
                <a:lnTo>
                  <a:pt x="0" y="52832"/>
                </a:lnTo>
                <a:lnTo>
                  <a:pt x="1015" y="53340"/>
                </a:lnTo>
                <a:lnTo>
                  <a:pt x="1904" y="52832"/>
                </a:lnTo>
                <a:lnTo>
                  <a:pt x="14964" y="43561"/>
                </a:lnTo>
                <a:lnTo>
                  <a:pt x="8127" y="43561"/>
                </a:lnTo>
                <a:lnTo>
                  <a:pt x="7111" y="43053"/>
                </a:lnTo>
                <a:lnTo>
                  <a:pt x="7111" y="28321"/>
                </a:lnTo>
                <a:lnTo>
                  <a:pt x="39115" y="4953"/>
                </a:lnTo>
                <a:lnTo>
                  <a:pt x="39624" y="4953"/>
                </a:lnTo>
                <a:lnTo>
                  <a:pt x="39624" y="508"/>
                </a:lnTo>
                <a:lnTo>
                  <a:pt x="38607" y="0"/>
                </a:lnTo>
                <a:close/>
              </a:path>
              <a:path w="40004" h="53339">
                <a:moveTo>
                  <a:pt x="38607" y="22479"/>
                </a:moveTo>
                <a:lnTo>
                  <a:pt x="38226" y="22987"/>
                </a:lnTo>
                <a:lnTo>
                  <a:pt x="9016" y="43053"/>
                </a:lnTo>
                <a:lnTo>
                  <a:pt x="8127" y="43561"/>
                </a:lnTo>
                <a:lnTo>
                  <a:pt x="14964" y="43561"/>
                </a:lnTo>
                <a:lnTo>
                  <a:pt x="39115" y="26416"/>
                </a:lnTo>
                <a:lnTo>
                  <a:pt x="39624" y="25908"/>
                </a:lnTo>
                <a:lnTo>
                  <a:pt x="39624" y="22987"/>
                </a:lnTo>
                <a:lnTo>
                  <a:pt x="38607" y="22479"/>
                </a:lnTo>
                <a:close/>
              </a:path>
            </a:pathLst>
          </a:custGeom>
          <a:solidFill>
            <a:srgbClr val="669E8B"/>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object 95"/>
          <p:cNvSpPr/>
          <p:nvPr/>
        </p:nvSpPr>
        <p:spPr>
          <a:xfrm>
            <a:off x="11205971" y="4402835"/>
            <a:ext cx="5080" cy="26034"/>
          </a:xfrm>
          <a:custGeom>
            <a:rect l="l" t="t" r="r" b="b"/>
            <a:pathLst>
              <a:path w="5079" h="26034">
                <a:moveTo>
                  <a:pt x="0" y="25907"/>
                </a:moveTo>
                <a:lnTo>
                  <a:pt x="4571" y="25907"/>
                </a:lnTo>
                <a:lnTo>
                  <a:pt x="4571" y="0"/>
                </a:lnTo>
                <a:lnTo>
                  <a:pt x="0" y="0"/>
                </a:lnTo>
                <a:lnTo>
                  <a:pt x="0" y="25907"/>
                </a:lnTo>
                <a:close/>
              </a:path>
            </a:pathLst>
          </a:custGeom>
          <a:solidFill>
            <a:srgbClr val="E2C55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6" name="object 96"/>
          <p:cNvSpPr/>
          <p:nvPr/>
        </p:nvSpPr>
        <p:spPr>
          <a:xfrm>
            <a:off x="11167871" y="4402835"/>
            <a:ext cx="6350" cy="26034"/>
          </a:xfrm>
          <a:custGeom>
            <a:rect l="l" t="t" r="r" b="b"/>
            <a:pathLst>
              <a:path w="6350" h="26034">
                <a:moveTo>
                  <a:pt x="0" y="25907"/>
                </a:moveTo>
                <a:lnTo>
                  <a:pt x="6095" y="25907"/>
                </a:lnTo>
                <a:lnTo>
                  <a:pt x="6095" y="0"/>
                </a:lnTo>
                <a:lnTo>
                  <a:pt x="0" y="0"/>
                </a:lnTo>
                <a:lnTo>
                  <a:pt x="0" y="25907"/>
                </a:lnTo>
                <a:close/>
              </a:path>
            </a:pathLst>
          </a:custGeom>
          <a:solidFill>
            <a:srgbClr val="E2C55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7" name="object 97"/>
          <p:cNvSpPr/>
          <p:nvPr/>
        </p:nvSpPr>
        <p:spPr>
          <a:xfrm>
            <a:off x="11173968" y="4402835"/>
            <a:ext cx="32384" cy="26034"/>
          </a:xfrm>
          <a:custGeom>
            <a:rect l="l" t="t" r="r" b="b"/>
            <a:pathLst>
              <a:path w="32384" h="26034">
                <a:moveTo>
                  <a:pt x="0" y="25907"/>
                </a:moveTo>
                <a:lnTo>
                  <a:pt x="32003" y="25907"/>
                </a:lnTo>
                <a:lnTo>
                  <a:pt x="32003" y="0"/>
                </a:lnTo>
                <a:lnTo>
                  <a:pt x="0" y="0"/>
                </a:lnTo>
                <a:lnTo>
                  <a:pt x="0" y="25907"/>
                </a:lnTo>
                <a:close/>
              </a:path>
            </a:pathLst>
          </a:custGeom>
          <a:solidFill>
            <a:srgbClr val="40505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8" name="object 98"/>
          <p:cNvSpPr/>
          <p:nvPr/>
        </p:nvSpPr>
        <p:spPr>
          <a:xfrm>
            <a:off x="11367516" y="4381500"/>
            <a:ext cx="35560" cy="40005"/>
          </a:xfrm>
          <a:custGeom>
            <a:rect l="l" t="t" r="r" b="b"/>
            <a:pathLst>
              <a:path w="35559" h="40004">
                <a:moveTo>
                  <a:pt x="35051" y="0"/>
                </a:moveTo>
                <a:lnTo>
                  <a:pt x="0" y="24383"/>
                </a:lnTo>
                <a:lnTo>
                  <a:pt x="0" y="39624"/>
                </a:lnTo>
                <a:lnTo>
                  <a:pt x="35051" y="16763"/>
                </a:lnTo>
                <a:lnTo>
                  <a:pt x="34035" y="13335"/>
                </a:lnTo>
                <a:lnTo>
                  <a:pt x="34035" y="3810"/>
                </a:lnTo>
                <a:lnTo>
                  <a:pt x="35051"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9" name="object 99"/>
          <p:cNvSpPr/>
          <p:nvPr/>
        </p:nvSpPr>
        <p:spPr>
          <a:xfrm>
            <a:off x="11140440" y="4402073"/>
            <a:ext cx="222885" cy="0"/>
          </a:xfrm>
          <a:custGeom>
            <a:rect l="l" t="t" r="r" b="b"/>
            <a:pathLst>
              <a:path w="222884">
                <a:moveTo>
                  <a:pt x="0" y="0"/>
                </a:moveTo>
                <a:lnTo>
                  <a:pt x="222503" y="0"/>
                </a:lnTo>
              </a:path>
            </a:pathLst>
          </a:custGeom>
          <a:ln w="3175">
            <a:solidFill>
              <a:srgbClr val="507C6F"/>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0" name="object 100"/>
          <p:cNvSpPr/>
          <p:nvPr/>
        </p:nvSpPr>
        <p:spPr>
          <a:xfrm>
            <a:off x="11102340" y="4431029"/>
            <a:ext cx="222885" cy="0"/>
          </a:xfrm>
          <a:custGeom>
            <a:rect l="l" t="t" r="r" b="b"/>
            <a:pathLst>
              <a:path w="222884">
                <a:moveTo>
                  <a:pt x="0" y="0"/>
                </a:moveTo>
                <a:lnTo>
                  <a:pt x="222503" y="0"/>
                </a:lnTo>
              </a:path>
            </a:pathLst>
          </a:custGeom>
          <a:ln w="3175">
            <a:solidFill>
              <a:srgbClr val="8E552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1" name="object 101"/>
          <p:cNvSpPr/>
          <p:nvPr/>
        </p:nvSpPr>
        <p:spPr>
          <a:xfrm>
            <a:off x="11166347" y="4463034"/>
            <a:ext cx="220979" cy="0"/>
          </a:xfrm>
          <a:custGeom>
            <a:rect l="l" t="t" r="r" b="b"/>
            <a:pathLst>
              <a:path w="220977">
                <a:moveTo>
                  <a:pt x="0" y="0"/>
                </a:moveTo>
                <a:lnTo>
                  <a:pt x="220979" y="0"/>
                </a:lnTo>
              </a:path>
            </a:pathLst>
          </a:custGeom>
          <a:ln w="3175">
            <a:solidFill>
              <a:srgbClr val="873434"/>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2" name="object 102"/>
          <p:cNvSpPr/>
          <p:nvPr/>
        </p:nvSpPr>
        <p:spPr>
          <a:xfrm>
            <a:off x="11117580" y="4508753"/>
            <a:ext cx="243840" cy="0"/>
          </a:xfrm>
          <a:custGeom>
            <a:rect l="l" t="t" r="r" b="b"/>
            <a:pathLst>
              <a:path w="243840">
                <a:moveTo>
                  <a:pt x="0" y="0"/>
                </a:moveTo>
                <a:lnTo>
                  <a:pt x="243840" y="0"/>
                </a:lnTo>
              </a:path>
            </a:pathLst>
          </a:custGeom>
          <a:ln w="3175">
            <a:solidFill>
              <a:srgbClr val="8E552E"/>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3" name="object 103"/>
          <p:cNvSpPr/>
          <p:nvPr/>
        </p:nvSpPr>
        <p:spPr>
          <a:xfrm>
            <a:off x="11370564" y="4485132"/>
            <a:ext cx="38100" cy="45720"/>
          </a:xfrm>
          <a:custGeom>
            <a:rect l="l" t="t" r="r" b="b"/>
            <a:pathLst>
              <a:path w="38100" h="45720">
                <a:moveTo>
                  <a:pt x="38100" y="0"/>
                </a:moveTo>
                <a:lnTo>
                  <a:pt x="0" y="27686"/>
                </a:lnTo>
                <a:lnTo>
                  <a:pt x="0" y="45720"/>
                </a:lnTo>
                <a:lnTo>
                  <a:pt x="37083" y="19939"/>
                </a:lnTo>
                <a:lnTo>
                  <a:pt x="36194" y="15621"/>
                </a:lnTo>
                <a:lnTo>
                  <a:pt x="36194" y="5334"/>
                </a:lnTo>
                <a:lnTo>
                  <a:pt x="38100"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4" name="object 104"/>
          <p:cNvSpPr/>
          <p:nvPr/>
        </p:nvSpPr>
        <p:spPr>
          <a:xfrm>
            <a:off x="11044428" y="4698491"/>
            <a:ext cx="280416" cy="103631"/>
          </a:xfrm>
          <a:prstGeom prst="rect">
            <a:avLst/>
          </a:prstGeom>
          <a:blipFill>
            <a:blip r:embed="rId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5" name="object 105"/>
          <p:cNvSpPr/>
          <p:nvPr/>
        </p:nvSpPr>
        <p:spPr>
          <a:xfrm>
            <a:off x="10149840" y="4750873"/>
            <a:ext cx="176530" cy="31750"/>
          </a:xfrm>
          <a:custGeom>
            <a:rect l="l" t="t" r="r" b="b"/>
            <a:pathLst>
              <a:path w="176529" h="31750">
                <a:moveTo>
                  <a:pt x="134294" y="0"/>
                </a:moveTo>
                <a:lnTo>
                  <a:pt x="80359" y="5165"/>
                </a:lnTo>
                <a:lnTo>
                  <a:pt x="29138" y="11783"/>
                </a:lnTo>
                <a:lnTo>
                  <a:pt x="6350" y="15055"/>
                </a:lnTo>
                <a:lnTo>
                  <a:pt x="0" y="31438"/>
                </a:lnTo>
                <a:lnTo>
                  <a:pt x="62817" y="17916"/>
                </a:lnTo>
                <a:lnTo>
                  <a:pt x="110013" y="10705"/>
                </a:lnTo>
                <a:lnTo>
                  <a:pt x="142303" y="7828"/>
                </a:lnTo>
                <a:lnTo>
                  <a:pt x="160400" y="7308"/>
                </a:lnTo>
                <a:lnTo>
                  <a:pt x="173046" y="7308"/>
                </a:lnTo>
                <a:lnTo>
                  <a:pt x="165226" y="1085"/>
                </a:lnTo>
                <a:lnTo>
                  <a:pt x="134294" y="0"/>
                </a:lnTo>
                <a:close/>
              </a:path>
              <a:path w="176529" h="31750">
                <a:moveTo>
                  <a:pt x="173046" y="7308"/>
                </a:moveTo>
                <a:lnTo>
                  <a:pt x="163321" y="7308"/>
                </a:lnTo>
                <a:lnTo>
                  <a:pt x="165226" y="9213"/>
                </a:lnTo>
                <a:lnTo>
                  <a:pt x="166242" y="12134"/>
                </a:lnTo>
                <a:lnTo>
                  <a:pt x="170179" y="29025"/>
                </a:lnTo>
                <a:lnTo>
                  <a:pt x="175005" y="22802"/>
                </a:lnTo>
                <a:lnTo>
                  <a:pt x="175513" y="22294"/>
                </a:lnTo>
                <a:lnTo>
                  <a:pt x="176121" y="19569"/>
                </a:lnTo>
                <a:lnTo>
                  <a:pt x="175990" y="14023"/>
                </a:lnTo>
                <a:lnTo>
                  <a:pt x="173046" y="7308"/>
                </a:lnTo>
                <a:close/>
              </a:path>
            </a:pathLst>
          </a:custGeom>
          <a:solidFill>
            <a:srgbClr val="40505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6" name="object 106"/>
          <p:cNvSpPr/>
          <p:nvPr/>
        </p:nvSpPr>
        <p:spPr>
          <a:xfrm>
            <a:off x="10157841" y="4722876"/>
            <a:ext cx="161290" cy="100965"/>
          </a:xfrm>
          <a:custGeom>
            <a:rect l="l" t="t" r="r" b="b"/>
            <a:pathLst>
              <a:path w="161290" h="100964">
                <a:moveTo>
                  <a:pt x="150113" y="0"/>
                </a:moveTo>
                <a:lnTo>
                  <a:pt x="81787" y="31003"/>
                </a:lnTo>
                <a:lnTo>
                  <a:pt x="32456" y="55667"/>
                </a:lnTo>
                <a:lnTo>
                  <a:pt x="0" y="85113"/>
                </a:lnTo>
                <a:lnTo>
                  <a:pt x="158" y="93408"/>
                </a:lnTo>
                <a:lnTo>
                  <a:pt x="2651" y="98559"/>
                </a:lnTo>
                <a:lnTo>
                  <a:pt x="4572" y="100330"/>
                </a:lnTo>
                <a:lnTo>
                  <a:pt x="6381" y="100714"/>
                </a:lnTo>
                <a:lnTo>
                  <a:pt x="9048" y="99790"/>
                </a:lnTo>
                <a:lnTo>
                  <a:pt x="10715" y="95293"/>
                </a:lnTo>
                <a:lnTo>
                  <a:pt x="9525" y="84962"/>
                </a:lnTo>
                <a:lnTo>
                  <a:pt x="9016" y="82042"/>
                </a:lnTo>
                <a:lnTo>
                  <a:pt x="10413" y="78740"/>
                </a:lnTo>
                <a:lnTo>
                  <a:pt x="60705" y="50371"/>
                </a:lnTo>
                <a:lnTo>
                  <a:pt x="104195" y="30549"/>
                </a:lnTo>
                <a:lnTo>
                  <a:pt x="161162" y="9143"/>
                </a:lnTo>
                <a:lnTo>
                  <a:pt x="150113" y="0"/>
                </a:lnTo>
                <a:close/>
              </a:path>
            </a:pathLst>
          </a:custGeom>
          <a:solidFill>
            <a:srgbClr val="40505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7" name="object 107"/>
          <p:cNvSpPr/>
          <p:nvPr/>
        </p:nvSpPr>
        <p:spPr>
          <a:xfrm>
            <a:off x="10300716" y="4718303"/>
            <a:ext cx="21590" cy="18415"/>
          </a:xfrm>
          <a:custGeom>
            <a:rect l="l" t="t" r="r" b="b"/>
            <a:pathLst>
              <a:path w="21590" h="18414">
                <a:moveTo>
                  <a:pt x="9905" y="0"/>
                </a:moveTo>
                <a:lnTo>
                  <a:pt x="1120" y="5068"/>
                </a:lnTo>
                <a:lnTo>
                  <a:pt x="13715" y="18288"/>
                </a:lnTo>
                <a:lnTo>
                  <a:pt x="19938" y="14859"/>
                </a:lnTo>
                <a:lnTo>
                  <a:pt x="20827" y="11557"/>
                </a:lnTo>
                <a:lnTo>
                  <a:pt x="21335" y="8128"/>
                </a:lnTo>
                <a:lnTo>
                  <a:pt x="17525" y="1397"/>
                </a:lnTo>
                <a:lnTo>
                  <a:pt x="14224" y="508"/>
                </a:lnTo>
                <a:lnTo>
                  <a:pt x="9905" y="0"/>
                </a:lnTo>
                <a:close/>
              </a:path>
              <a:path w="21590" h="18414">
                <a:moveTo>
                  <a:pt x="888" y="4826"/>
                </a:moveTo>
                <a:lnTo>
                  <a:pt x="0" y="5715"/>
                </a:lnTo>
                <a:lnTo>
                  <a:pt x="1120" y="5068"/>
                </a:lnTo>
                <a:lnTo>
                  <a:pt x="888" y="4826"/>
                </a:lnTo>
                <a:close/>
              </a:path>
            </a:pathLst>
          </a:custGeom>
          <a:solidFill>
            <a:srgbClr val="40505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8" name="object 108"/>
          <p:cNvSpPr/>
          <p:nvPr/>
        </p:nvSpPr>
        <p:spPr>
          <a:xfrm>
            <a:off x="10134600" y="4764023"/>
            <a:ext cx="22860" cy="21590"/>
          </a:xfrm>
          <a:custGeom>
            <a:rect l="l" t="t" r="r" b="b"/>
            <a:pathLst>
              <a:path w="22859" h="21589">
                <a:moveTo>
                  <a:pt x="21144" y="554"/>
                </a:moveTo>
                <a:lnTo>
                  <a:pt x="8890" y="888"/>
                </a:lnTo>
                <a:lnTo>
                  <a:pt x="4952" y="4318"/>
                </a:lnTo>
                <a:lnTo>
                  <a:pt x="1016" y="7112"/>
                </a:lnTo>
                <a:lnTo>
                  <a:pt x="0" y="15620"/>
                </a:lnTo>
                <a:lnTo>
                  <a:pt x="2921" y="18542"/>
                </a:lnTo>
                <a:lnTo>
                  <a:pt x="5460" y="20827"/>
                </a:lnTo>
                <a:lnTo>
                  <a:pt x="13970" y="21336"/>
                </a:lnTo>
                <a:lnTo>
                  <a:pt x="21144" y="554"/>
                </a:lnTo>
                <a:close/>
              </a:path>
              <a:path w="22859" h="21589">
                <a:moveTo>
                  <a:pt x="21335" y="0"/>
                </a:moveTo>
                <a:lnTo>
                  <a:pt x="21144" y="554"/>
                </a:lnTo>
                <a:lnTo>
                  <a:pt x="22859" y="507"/>
                </a:lnTo>
                <a:lnTo>
                  <a:pt x="21335" y="0"/>
                </a:lnTo>
                <a:close/>
              </a:path>
            </a:pathLst>
          </a:custGeom>
          <a:solidFill>
            <a:srgbClr val="40505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9" name="object 109"/>
          <p:cNvSpPr/>
          <p:nvPr/>
        </p:nvSpPr>
        <p:spPr>
          <a:xfrm>
            <a:off x="10145668" y="4720335"/>
            <a:ext cx="174625" cy="100965"/>
          </a:xfrm>
          <a:custGeom>
            <a:rect l="l" t="t" r="r" b="b"/>
            <a:pathLst>
              <a:path w="174625" h="100964">
                <a:moveTo>
                  <a:pt x="53477" y="28110"/>
                </a:moveTo>
                <a:lnTo>
                  <a:pt x="10775" y="40005"/>
                </a:lnTo>
                <a:lnTo>
                  <a:pt x="0" y="65912"/>
                </a:lnTo>
                <a:lnTo>
                  <a:pt x="3631" y="80885"/>
                </a:lnTo>
                <a:lnTo>
                  <a:pt x="9759" y="92328"/>
                </a:lnTo>
                <a:lnTo>
                  <a:pt x="17391" y="98415"/>
                </a:lnTo>
                <a:lnTo>
                  <a:pt x="26428" y="100917"/>
                </a:lnTo>
                <a:lnTo>
                  <a:pt x="36655" y="100490"/>
                </a:lnTo>
                <a:lnTo>
                  <a:pt x="47859" y="97789"/>
                </a:lnTo>
                <a:lnTo>
                  <a:pt x="55048" y="94795"/>
                </a:lnTo>
                <a:lnTo>
                  <a:pt x="40206" y="94795"/>
                </a:lnTo>
                <a:lnTo>
                  <a:pt x="27158" y="94361"/>
                </a:lnTo>
                <a:lnTo>
                  <a:pt x="16208" y="87832"/>
                </a:lnTo>
                <a:lnTo>
                  <a:pt x="9283" y="75946"/>
                </a:lnTo>
                <a:lnTo>
                  <a:pt x="8406" y="61392"/>
                </a:lnTo>
                <a:lnTo>
                  <a:pt x="15601" y="46862"/>
                </a:lnTo>
                <a:lnTo>
                  <a:pt x="30359" y="37748"/>
                </a:lnTo>
                <a:lnTo>
                  <a:pt x="48701" y="34432"/>
                </a:lnTo>
                <a:lnTo>
                  <a:pt x="103194" y="34432"/>
                </a:lnTo>
                <a:lnTo>
                  <a:pt x="103231" y="31241"/>
                </a:lnTo>
                <a:lnTo>
                  <a:pt x="103921" y="30225"/>
                </a:lnTo>
                <a:lnTo>
                  <a:pt x="77704" y="30225"/>
                </a:lnTo>
                <a:lnTo>
                  <a:pt x="65639" y="28320"/>
                </a:lnTo>
                <a:lnTo>
                  <a:pt x="53477" y="28110"/>
                </a:lnTo>
                <a:close/>
              </a:path>
              <a:path w="174625" h="100964">
                <a:moveTo>
                  <a:pt x="103194" y="34432"/>
                </a:moveTo>
                <a:lnTo>
                  <a:pt x="48701" y="34432"/>
                </a:lnTo>
                <a:lnTo>
                  <a:pt x="65161" y="35522"/>
                </a:lnTo>
                <a:lnTo>
                  <a:pt x="74275" y="39624"/>
                </a:lnTo>
                <a:lnTo>
                  <a:pt x="77103" y="45646"/>
                </a:lnTo>
                <a:lnTo>
                  <a:pt x="78038" y="52943"/>
                </a:lnTo>
                <a:lnTo>
                  <a:pt x="76615" y="61644"/>
                </a:lnTo>
                <a:lnTo>
                  <a:pt x="72370" y="71881"/>
                </a:lnTo>
                <a:lnTo>
                  <a:pt x="64395" y="82377"/>
                </a:lnTo>
                <a:lnTo>
                  <a:pt x="53146" y="90408"/>
                </a:lnTo>
                <a:lnTo>
                  <a:pt x="40206" y="94795"/>
                </a:lnTo>
                <a:lnTo>
                  <a:pt x="55048" y="94795"/>
                </a:lnTo>
                <a:lnTo>
                  <a:pt x="82022" y="64515"/>
                </a:lnTo>
                <a:lnTo>
                  <a:pt x="82798" y="57657"/>
                </a:lnTo>
                <a:lnTo>
                  <a:pt x="83895" y="50212"/>
                </a:lnTo>
                <a:lnTo>
                  <a:pt x="86023" y="43495"/>
                </a:lnTo>
                <a:lnTo>
                  <a:pt x="89769" y="39624"/>
                </a:lnTo>
                <a:lnTo>
                  <a:pt x="103690" y="39624"/>
                </a:lnTo>
                <a:lnTo>
                  <a:pt x="103152" y="37959"/>
                </a:lnTo>
                <a:lnTo>
                  <a:pt x="103194" y="34432"/>
                </a:lnTo>
                <a:close/>
              </a:path>
              <a:path w="174625" h="100964">
                <a:moveTo>
                  <a:pt x="103690" y="39624"/>
                </a:moveTo>
                <a:lnTo>
                  <a:pt x="89769" y="39624"/>
                </a:lnTo>
                <a:lnTo>
                  <a:pt x="94550" y="40890"/>
                </a:lnTo>
                <a:lnTo>
                  <a:pt x="99247" y="45561"/>
                </a:lnTo>
                <a:lnTo>
                  <a:pt x="103396" y="51518"/>
                </a:lnTo>
                <a:lnTo>
                  <a:pt x="106533" y="56641"/>
                </a:lnTo>
                <a:lnTo>
                  <a:pt x="114889" y="64287"/>
                </a:lnTo>
                <a:lnTo>
                  <a:pt x="125377" y="67897"/>
                </a:lnTo>
                <a:lnTo>
                  <a:pt x="136698" y="68197"/>
                </a:lnTo>
                <a:lnTo>
                  <a:pt x="147554" y="65912"/>
                </a:lnTo>
                <a:lnTo>
                  <a:pt x="155700" y="62658"/>
                </a:lnTo>
                <a:lnTo>
                  <a:pt x="140315" y="62658"/>
                </a:lnTo>
                <a:lnTo>
                  <a:pt x="128258" y="62021"/>
                </a:lnTo>
                <a:lnTo>
                  <a:pt x="117582" y="57657"/>
                </a:lnTo>
                <a:lnTo>
                  <a:pt x="110089" y="51440"/>
                </a:lnTo>
                <a:lnTo>
                  <a:pt x="105358" y="44783"/>
                </a:lnTo>
                <a:lnTo>
                  <a:pt x="103690" y="39624"/>
                </a:lnTo>
                <a:close/>
              </a:path>
              <a:path w="174625" h="100964">
                <a:moveTo>
                  <a:pt x="166506" y="6971"/>
                </a:moveTo>
                <a:lnTo>
                  <a:pt x="138075" y="6971"/>
                </a:lnTo>
                <a:lnTo>
                  <a:pt x="153269" y="7365"/>
                </a:lnTo>
                <a:lnTo>
                  <a:pt x="163834" y="15497"/>
                </a:lnTo>
                <a:lnTo>
                  <a:pt x="168446" y="27749"/>
                </a:lnTo>
                <a:lnTo>
                  <a:pt x="167628" y="41048"/>
                </a:lnTo>
                <a:lnTo>
                  <a:pt x="161905" y="52324"/>
                </a:lnTo>
                <a:lnTo>
                  <a:pt x="152087" y="59461"/>
                </a:lnTo>
                <a:lnTo>
                  <a:pt x="140315" y="62658"/>
                </a:lnTo>
                <a:lnTo>
                  <a:pt x="155700" y="62658"/>
                </a:lnTo>
                <a:lnTo>
                  <a:pt x="174413" y="29110"/>
                </a:lnTo>
                <a:lnTo>
                  <a:pt x="171700" y="15747"/>
                </a:lnTo>
                <a:lnTo>
                  <a:pt x="166506" y="6971"/>
                </a:lnTo>
                <a:close/>
              </a:path>
              <a:path w="174625" h="100964">
                <a:moveTo>
                  <a:pt x="154285" y="0"/>
                </a:moveTo>
                <a:lnTo>
                  <a:pt x="115816" y="10429"/>
                </a:lnTo>
                <a:lnTo>
                  <a:pt x="96500" y="24891"/>
                </a:lnTo>
                <a:lnTo>
                  <a:pt x="89261" y="26924"/>
                </a:lnTo>
                <a:lnTo>
                  <a:pt x="87356" y="27305"/>
                </a:lnTo>
                <a:lnTo>
                  <a:pt x="86848" y="27305"/>
                </a:lnTo>
                <a:lnTo>
                  <a:pt x="86848" y="27812"/>
                </a:lnTo>
                <a:lnTo>
                  <a:pt x="77704" y="30225"/>
                </a:lnTo>
                <a:lnTo>
                  <a:pt x="103921" y="30225"/>
                </a:lnTo>
                <a:lnTo>
                  <a:pt x="108924" y="22850"/>
                </a:lnTo>
                <a:lnTo>
                  <a:pt x="121916" y="13446"/>
                </a:lnTo>
                <a:lnTo>
                  <a:pt x="138075" y="6971"/>
                </a:lnTo>
                <a:lnTo>
                  <a:pt x="166506" y="6971"/>
                </a:lnTo>
                <a:lnTo>
                  <a:pt x="165201" y="4766"/>
                </a:lnTo>
                <a:lnTo>
                  <a:pt x="154285" y="0"/>
                </a:lnTo>
                <a:close/>
              </a:path>
            </a:pathLst>
          </a:custGeom>
          <a:solidFill>
            <a:srgbClr val="40505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0" name="object 110"/>
          <p:cNvSpPr/>
          <p:nvPr/>
        </p:nvSpPr>
        <p:spPr>
          <a:xfrm>
            <a:off x="10152888" y="4754879"/>
            <a:ext cx="70485" cy="59690"/>
          </a:xfrm>
          <a:custGeom>
            <a:rect l="l" t="t" r="r" b="b"/>
            <a:pathLst>
              <a:path w="70484" h="59689">
                <a:moveTo>
                  <a:pt x="70103" y="16129"/>
                </a:moveTo>
                <a:lnTo>
                  <a:pt x="51419" y="25334"/>
                </a:lnTo>
                <a:lnTo>
                  <a:pt x="36448" y="33480"/>
                </a:lnTo>
                <a:lnTo>
                  <a:pt x="25098" y="40221"/>
                </a:lnTo>
                <a:lnTo>
                  <a:pt x="17271" y="45212"/>
                </a:lnTo>
                <a:lnTo>
                  <a:pt x="14858" y="46609"/>
                </a:lnTo>
                <a:lnTo>
                  <a:pt x="13461" y="49911"/>
                </a:lnTo>
                <a:lnTo>
                  <a:pt x="13969" y="52832"/>
                </a:lnTo>
                <a:lnTo>
                  <a:pt x="14350" y="54229"/>
                </a:lnTo>
                <a:lnTo>
                  <a:pt x="14350" y="55626"/>
                </a:lnTo>
                <a:lnTo>
                  <a:pt x="14858" y="57023"/>
                </a:lnTo>
                <a:lnTo>
                  <a:pt x="16382" y="57531"/>
                </a:lnTo>
                <a:lnTo>
                  <a:pt x="17779" y="58547"/>
                </a:lnTo>
                <a:lnTo>
                  <a:pt x="19176" y="58547"/>
                </a:lnTo>
                <a:lnTo>
                  <a:pt x="21589" y="59436"/>
                </a:lnTo>
                <a:lnTo>
                  <a:pt x="26415" y="59436"/>
                </a:lnTo>
                <a:lnTo>
                  <a:pt x="64388" y="36576"/>
                </a:lnTo>
                <a:lnTo>
                  <a:pt x="70103" y="23241"/>
                </a:lnTo>
                <a:lnTo>
                  <a:pt x="70103" y="16129"/>
                </a:lnTo>
                <a:close/>
              </a:path>
              <a:path w="70484" h="59689">
                <a:moveTo>
                  <a:pt x="56641" y="13843"/>
                </a:moveTo>
                <a:lnTo>
                  <a:pt x="16029" y="22004"/>
                </a:lnTo>
                <a:lnTo>
                  <a:pt x="0" y="29464"/>
                </a:lnTo>
                <a:lnTo>
                  <a:pt x="0" y="38100"/>
                </a:lnTo>
                <a:lnTo>
                  <a:pt x="2412" y="44196"/>
                </a:lnTo>
                <a:lnTo>
                  <a:pt x="5714" y="49022"/>
                </a:lnTo>
                <a:lnTo>
                  <a:pt x="6222" y="46609"/>
                </a:lnTo>
                <a:lnTo>
                  <a:pt x="7619" y="44196"/>
                </a:lnTo>
                <a:lnTo>
                  <a:pt x="9651" y="41783"/>
                </a:lnTo>
                <a:lnTo>
                  <a:pt x="15297" y="36649"/>
                </a:lnTo>
                <a:lnTo>
                  <a:pt x="25765" y="29956"/>
                </a:lnTo>
                <a:lnTo>
                  <a:pt x="39923" y="22191"/>
                </a:lnTo>
                <a:lnTo>
                  <a:pt x="56641" y="13843"/>
                </a:lnTo>
                <a:close/>
              </a:path>
              <a:path w="70484" h="59689">
                <a:moveTo>
                  <a:pt x="51434" y="0"/>
                </a:moveTo>
                <a:lnTo>
                  <a:pt x="44703" y="0"/>
                </a:lnTo>
                <a:lnTo>
                  <a:pt x="35712" y="541"/>
                </a:lnTo>
                <a:lnTo>
                  <a:pt x="26590" y="2238"/>
                </a:lnTo>
                <a:lnTo>
                  <a:pt x="18111" y="5197"/>
                </a:lnTo>
                <a:lnTo>
                  <a:pt x="11048" y="9525"/>
                </a:lnTo>
                <a:lnTo>
                  <a:pt x="61975" y="2413"/>
                </a:lnTo>
                <a:lnTo>
                  <a:pt x="58038" y="889"/>
                </a:lnTo>
                <a:lnTo>
                  <a:pt x="51434"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1" name="object 111"/>
          <p:cNvSpPr/>
          <p:nvPr/>
        </p:nvSpPr>
        <p:spPr>
          <a:xfrm>
            <a:off x="10154411" y="4756403"/>
            <a:ext cx="67310" cy="24765"/>
          </a:xfrm>
          <a:custGeom>
            <a:rect l="l" t="t" r="r" b="b"/>
            <a:pathLst>
              <a:path w="67309" h="24764">
                <a:moveTo>
                  <a:pt x="61214" y="0"/>
                </a:moveTo>
                <a:lnTo>
                  <a:pt x="10160" y="7493"/>
                </a:lnTo>
                <a:lnTo>
                  <a:pt x="0" y="24384"/>
                </a:lnTo>
                <a:lnTo>
                  <a:pt x="15109" y="20564"/>
                </a:lnTo>
                <a:lnTo>
                  <a:pt x="29432" y="17256"/>
                </a:lnTo>
                <a:lnTo>
                  <a:pt x="43041" y="14400"/>
                </a:lnTo>
                <a:lnTo>
                  <a:pt x="56007" y="11938"/>
                </a:lnTo>
                <a:lnTo>
                  <a:pt x="59309" y="9906"/>
                </a:lnTo>
                <a:lnTo>
                  <a:pt x="63246" y="8001"/>
                </a:lnTo>
                <a:lnTo>
                  <a:pt x="67056" y="5969"/>
                </a:lnTo>
                <a:lnTo>
                  <a:pt x="66040" y="3937"/>
                </a:lnTo>
                <a:lnTo>
                  <a:pt x="65659" y="3048"/>
                </a:lnTo>
                <a:lnTo>
                  <a:pt x="65151" y="2032"/>
                </a:lnTo>
                <a:lnTo>
                  <a:pt x="63246" y="1016"/>
                </a:lnTo>
                <a:lnTo>
                  <a:pt x="61214" y="0"/>
                </a:lnTo>
                <a:close/>
              </a:path>
            </a:pathLst>
          </a:custGeom>
          <a:solidFill>
            <a:srgbClr val="9FA8A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2" name="object 112"/>
          <p:cNvSpPr/>
          <p:nvPr/>
        </p:nvSpPr>
        <p:spPr>
          <a:xfrm>
            <a:off x="10158983" y="4762500"/>
            <a:ext cx="64135" cy="50800"/>
          </a:xfrm>
          <a:custGeom>
            <a:rect l="l" t="t" r="r" b="b"/>
            <a:pathLst>
              <a:path w="64132" h="50800">
                <a:moveTo>
                  <a:pt x="61595" y="0"/>
                </a:moveTo>
                <a:lnTo>
                  <a:pt x="57785" y="1905"/>
                </a:lnTo>
                <a:lnTo>
                  <a:pt x="53975" y="3937"/>
                </a:lnTo>
                <a:lnTo>
                  <a:pt x="50673" y="5842"/>
                </a:lnTo>
                <a:lnTo>
                  <a:pt x="33974" y="14454"/>
                </a:lnTo>
                <a:lnTo>
                  <a:pt x="1905" y="37083"/>
                </a:lnTo>
                <a:lnTo>
                  <a:pt x="0" y="42037"/>
                </a:lnTo>
                <a:lnTo>
                  <a:pt x="2413" y="45466"/>
                </a:lnTo>
                <a:lnTo>
                  <a:pt x="5207" y="48387"/>
                </a:lnTo>
                <a:lnTo>
                  <a:pt x="9017" y="50292"/>
                </a:lnTo>
                <a:lnTo>
                  <a:pt x="8636" y="48768"/>
                </a:lnTo>
                <a:lnTo>
                  <a:pt x="8636" y="47370"/>
                </a:lnTo>
                <a:lnTo>
                  <a:pt x="8127" y="45847"/>
                </a:lnTo>
                <a:lnTo>
                  <a:pt x="7620" y="42925"/>
                </a:lnTo>
                <a:lnTo>
                  <a:pt x="9017" y="39497"/>
                </a:lnTo>
                <a:lnTo>
                  <a:pt x="11430" y="38100"/>
                </a:lnTo>
                <a:lnTo>
                  <a:pt x="19252" y="33043"/>
                </a:lnTo>
                <a:lnTo>
                  <a:pt x="30575" y="26130"/>
                </a:lnTo>
                <a:lnTo>
                  <a:pt x="45469" y="17740"/>
                </a:lnTo>
                <a:lnTo>
                  <a:pt x="64008" y="8255"/>
                </a:lnTo>
                <a:lnTo>
                  <a:pt x="63500" y="4825"/>
                </a:lnTo>
                <a:lnTo>
                  <a:pt x="62992" y="2412"/>
                </a:lnTo>
                <a:lnTo>
                  <a:pt x="61595" y="0"/>
                </a:lnTo>
                <a:close/>
              </a:path>
            </a:pathLst>
          </a:custGeom>
          <a:solidFill>
            <a:srgbClr val="9FA8A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3" name="object 113"/>
          <p:cNvSpPr/>
          <p:nvPr/>
        </p:nvSpPr>
        <p:spPr>
          <a:xfrm>
            <a:off x="10152888" y="4754879"/>
            <a:ext cx="70485" cy="29845"/>
          </a:xfrm>
          <a:custGeom>
            <a:rect l="l" t="t" r="r" b="b"/>
            <a:pathLst>
              <a:path w="70484" h="29845">
                <a:moveTo>
                  <a:pt x="3575" y="17279"/>
                </a:moveTo>
                <a:lnTo>
                  <a:pt x="2412" y="18669"/>
                </a:lnTo>
                <a:lnTo>
                  <a:pt x="0" y="25273"/>
                </a:lnTo>
                <a:lnTo>
                  <a:pt x="0" y="29591"/>
                </a:lnTo>
                <a:lnTo>
                  <a:pt x="1015" y="25781"/>
                </a:lnTo>
                <a:lnTo>
                  <a:pt x="1904" y="20955"/>
                </a:lnTo>
                <a:lnTo>
                  <a:pt x="3575" y="17279"/>
                </a:lnTo>
                <a:close/>
              </a:path>
              <a:path w="70484" h="29845">
                <a:moveTo>
                  <a:pt x="7619" y="12446"/>
                </a:moveTo>
                <a:lnTo>
                  <a:pt x="3809" y="16764"/>
                </a:lnTo>
                <a:lnTo>
                  <a:pt x="3575" y="17279"/>
                </a:lnTo>
                <a:lnTo>
                  <a:pt x="7619" y="12446"/>
                </a:lnTo>
                <a:close/>
              </a:path>
              <a:path w="70484" h="29845">
                <a:moveTo>
                  <a:pt x="66293" y="5207"/>
                </a:moveTo>
                <a:lnTo>
                  <a:pt x="66801" y="6223"/>
                </a:lnTo>
                <a:lnTo>
                  <a:pt x="67182" y="7112"/>
                </a:lnTo>
                <a:lnTo>
                  <a:pt x="67690" y="8128"/>
                </a:lnTo>
                <a:lnTo>
                  <a:pt x="69087" y="10541"/>
                </a:lnTo>
                <a:lnTo>
                  <a:pt x="69595" y="12954"/>
                </a:lnTo>
                <a:lnTo>
                  <a:pt x="70103" y="16256"/>
                </a:lnTo>
                <a:lnTo>
                  <a:pt x="70103" y="12954"/>
                </a:lnTo>
                <a:lnTo>
                  <a:pt x="68706" y="8636"/>
                </a:lnTo>
                <a:lnTo>
                  <a:pt x="66293" y="5207"/>
                </a:lnTo>
                <a:close/>
              </a:path>
              <a:path w="70484" h="29845">
                <a:moveTo>
                  <a:pt x="12303" y="8766"/>
                </a:moveTo>
                <a:lnTo>
                  <a:pt x="11048" y="9525"/>
                </a:lnTo>
                <a:lnTo>
                  <a:pt x="9651" y="10541"/>
                </a:lnTo>
                <a:lnTo>
                  <a:pt x="8635" y="11430"/>
                </a:lnTo>
                <a:lnTo>
                  <a:pt x="7619" y="12446"/>
                </a:lnTo>
                <a:lnTo>
                  <a:pt x="12303" y="8766"/>
                </a:lnTo>
                <a:close/>
              </a:path>
              <a:path w="70484" h="29845">
                <a:moveTo>
                  <a:pt x="17611" y="5553"/>
                </a:moveTo>
                <a:lnTo>
                  <a:pt x="15003" y="6643"/>
                </a:lnTo>
                <a:lnTo>
                  <a:pt x="12303" y="8766"/>
                </a:lnTo>
                <a:lnTo>
                  <a:pt x="17611" y="5553"/>
                </a:lnTo>
                <a:close/>
              </a:path>
              <a:path w="70484" h="29845">
                <a:moveTo>
                  <a:pt x="19474" y="4773"/>
                </a:moveTo>
                <a:lnTo>
                  <a:pt x="18111" y="5250"/>
                </a:lnTo>
                <a:lnTo>
                  <a:pt x="17611" y="5553"/>
                </a:lnTo>
                <a:lnTo>
                  <a:pt x="19474" y="4773"/>
                </a:lnTo>
                <a:close/>
              </a:path>
              <a:path w="70484" h="29845">
                <a:moveTo>
                  <a:pt x="65631" y="4235"/>
                </a:moveTo>
                <a:lnTo>
                  <a:pt x="66293" y="5207"/>
                </a:lnTo>
                <a:lnTo>
                  <a:pt x="65785" y="4318"/>
                </a:lnTo>
                <a:lnTo>
                  <a:pt x="65631" y="4235"/>
                </a:lnTo>
                <a:close/>
              </a:path>
              <a:path w="70484" h="29845">
                <a:moveTo>
                  <a:pt x="26528" y="2307"/>
                </a:moveTo>
                <a:lnTo>
                  <a:pt x="24209" y="2794"/>
                </a:lnTo>
                <a:lnTo>
                  <a:pt x="19474" y="4773"/>
                </a:lnTo>
                <a:lnTo>
                  <a:pt x="26528" y="2307"/>
                </a:lnTo>
                <a:close/>
              </a:path>
              <a:path w="70484" h="29845">
                <a:moveTo>
                  <a:pt x="55244" y="0"/>
                </a:moveTo>
                <a:lnTo>
                  <a:pt x="51434" y="0"/>
                </a:lnTo>
                <a:lnTo>
                  <a:pt x="58038" y="1016"/>
                </a:lnTo>
                <a:lnTo>
                  <a:pt x="61975" y="2413"/>
                </a:lnTo>
                <a:lnTo>
                  <a:pt x="63880" y="3302"/>
                </a:lnTo>
                <a:lnTo>
                  <a:pt x="65631" y="4235"/>
                </a:lnTo>
                <a:lnTo>
                  <a:pt x="64388" y="2413"/>
                </a:lnTo>
                <a:lnTo>
                  <a:pt x="55244" y="0"/>
                </a:lnTo>
                <a:close/>
              </a:path>
              <a:path w="70484" h="29845">
                <a:moveTo>
                  <a:pt x="35594" y="581"/>
                </a:moveTo>
                <a:lnTo>
                  <a:pt x="34391" y="658"/>
                </a:lnTo>
                <a:lnTo>
                  <a:pt x="27012" y="2206"/>
                </a:lnTo>
                <a:lnTo>
                  <a:pt x="35594" y="581"/>
                </a:lnTo>
                <a:close/>
              </a:path>
              <a:path w="70484" h="29845">
                <a:moveTo>
                  <a:pt x="44703" y="0"/>
                </a:moveTo>
                <a:lnTo>
                  <a:pt x="35712" y="559"/>
                </a:lnTo>
                <a:lnTo>
                  <a:pt x="44703" y="0"/>
                </a:lnTo>
                <a:close/>
              </a:path>
            </a:pathLst>
          </a:custGeom>
          <a:solidFill>
            <a:srgbClr val="9FA8A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4" name="object 114"/>
          <p:cNvSpPr/>
          <p:nvPr/>
        </p:nvSpPr>
        <p:spPr>
          <a:xfrm>
            <a:off x="10250423" y="4725923"/>
            <a:ext cx="64135" cy="58419"/>
          </a:xfrm>
          <a:custGeom>
            <a:rect l="l" t="t" r="r" b="b"/>
            <a:pathLst>
              <a:path w="64132" h="58419">
                <a:moveTo>
                  <a:pt x="61086" y="31623"/>
                </a:moveTo>
                <a:lnTo>
                  <a:pt x="55879" y="31623"/>
                </a:lnTo>
                <a:lnTo>
                  <a:pt x="47023" y="31837"/>
                </a:lnTo>
                <a:lnTo>
                  <a:pt x="34750" y="32575"/>
                </a:lnTo>
                <a:lnTo>
                  <a:pt x="19071" y="33980"/>
                </a:lnTo>
                <a:lnTo>
                  <a:pt x="0" y="36194"/>
                </a:lnTo>
                <a:lnTo>
                  <a:pt x="1904" y="42037"/>
                </a:lnTo>
                <a:lnTo>
                  <a:pt x="5715" y="47498"/>
                </a:lnTo>
                <a:lnTo>
                  <a:pt x="18669" y="55880"/>
                </a:lnTo>
                <a:lnTo>
                  <a:pt x="24892" y="57912"/>
                </a:lnTo>
                <a:lnTo>
                  <a:pt x="31496" y="57912"/>
                </a:lnTo>
                <a:lnTo>
                  <a:pt x="63500" y="33655"/>
                </a:lnTo>
                <a:lnTo>
                  <a:pt x="62610" y="32638"/>
                </a:lnTo>
                <a:lnTo>
                  <a:pt x="61086" y="31623"/>
                </a:lnTo>
                <a:close/>
              </a:path>
              <a:path w="64132" h="58419">
                <a:moveTo>
                  <a:pt x="58800" y="8889"/>
                </a:moveTo>
                <a:lnTo>
                  <a:pt x="47553" y="13065"/>
                </a:lnTo>
                <a:lnTo>
                  <a:pt x="36829" y="17335"/>
                </a:lnTo>
                <a:lnTo>
                  <a:pt x="16764" y="25781"/>
                </a:lnTo>
                <a:lnTo>
                  <a:pt x="26402" y="24741"/>
                </a:lnTo>
                <a:lnTo>
                  <a:pt x="35290" y="23939"/>
                </a:lnTo>
                <a:lnTo>
                  <a:pt x="43392" y="23423"/>
                </a:lnTo>
                <a:lnTo>
                  <a:pt x="50673" y="23240"/>
                </a:lnTo>
                <a:lnTo>
                  <a:pt x="64007" y="23240"/>
                </a:lnTo>
                <a:lnTo>
                  <a:pt x="64007" y="19303"/>
                </a:lnTo>
                <a:lnTo>
                  <a:pt x="62102" y="13334"/>
                </a:lnTo>
                <a:lnTo>
                  <a:pt x="58800" y="8889"/>
                </a:lnTo>
                <a:close/>
              </a:path>
              <a:path w="64132" h="58419">
                <a:moveTo>
                  <a:pt x="64007" y="23240"/>
                </a:moveTo>
                <a:lnTo>
                  <a:pt x="57276" y="23240"/>
                </a:lnTo>
                <a:lnTo>
                  <a:pt x="62102" y="23749"/>
                </a:lnTo>
                <a:lnTo>
                  <a:pt x="64007" y="25273"/>
                </a:lnTo>
                <a:lnTo>
                  <a:pt x="64007" y="23240"/>
                </a:lnTo>
                <a:close/>
              </a:path>
              <a:path w="64132" h="58419">
                <a:moveTo>
                  <a:pt x="43433" y="0"/>
                </a:moveTo>
                <a:lnTo>
                  <a:pt x="41021" y="0"/>
                </a:lnTo>
                <a:lnTo>
                  <a:pt x="28575" y="2452"/>
                </a:lnTo>
                <a:lnTo>
                  <a:pt x="16224" y="8477"/>
                </a:lnTo>
                <a:lnTo>
                  <a:pt x="6016" y="16073"/>
                </a:lnTo>
                <a:lnTo>
                  <a:pt x="0" y="23240"/>
                </a:lnTo>
                <a:lnTo>
                  <a:pt x="13954" y="16500"/>
                </a:lnTo>
                <a:lnTo>
                  <a:pt x="47244" y="1015"/>
                </a:lnTo>
                <a:lnTo>
                  <a:pt x="43433"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5" name="object 115"/>
          <p:cNvSpPr/>
          <p:nvPr/>
        </p:nvSpPr>
        <p:spPr>
          <a:xfrm>
            <a:off x="10248900" y="4748784"/>
            <a:ext cx="66040" cy="13970"/>
          </a:xfrm>
          <a:custGeom>
            <a:rect l="l" t="t" r="r" b="b"/>
            <a:pathLst>
              <a:path w="66040" h="13970">
                <a:moveTo>
                  <a:pt x="58800" y="0"/>
                </a:moveTo>
                <a:lnTo>
                  <a:pt x="52070" y="0"/>
                </a:lnTo>
                <a:lnTo>
                  <a:pt x="44765" y="184"/>
                </a:lnTo>
                <a:lnTo>
                  <a:pt x="5842" y="7874"/>
                </a:lnTo>
                <a:lnTo>
                  <a:pt x="0" y="10541"/>
                </a:lnTo>
                <a:lnTo>
                  <a:pt x="443" y="11428"/>
                </a:lnTo>
                <a:lnTo>
                  <a:pt x="507" y="12700"/>
                </a:lnTo>
                <a:lnTo>
                  <a:pt x="1016" y="13716"/>
                </a:lnTo>
                <a:lnTo>
                  <a:pt x="20254" y="11428"/>
                </a:lnTo>
                <a:lnTo>
                  <a:pt x="36052" y="9985"/>
                </a:lnTo>
                <a:lnTo>
                  <a:pt x="48396" y="9233"/>
                </a:lnTo>
                <a:lnTo>
                  <a:pt x="57276" y="9017"/>
                </a:lnTo>
                <a:lnTo>
                  <a:pt x="65531" y="9017"/>
                </a:lnTo>
                <a:lnTo>
                  <a:pt x="65531" y="2159"/>
                </a:lnTo>
                <a:lnTo>
                  <a:pt x="63626" y="508"/>
                </a:lnTo>
                <a:lnTo>
                  <a:pt x="58800" y="0"/>
                </a:lnTo>
                <a:close/>
              </a:path>
              <a:path w="66040" h="13970">
                <a:moveTo>
                  <a:pt x="65531" y="9017"/>
                </a:moveTo>
                <a:lnTo>
                  <a:pt x="62610" y="9017"/>
                </a:lnTo>
                <a:lnTo>
                  <a:pt x="64134" y="10033"/>
                </a:lnTo>
                <a:lnTo>
                  <a:pt x="65024" y="11049"/>
                </a:lnTo>
                <a:lnTo>
                  <a:pt x="65531" y="9017"/>
                </a:lnTo>
                <a:close/>
              </a:path>
            </a:pathLst>
          </a:custGeom>
          <a:solidFill>
            <a:srgbClr val="9FA8A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6" name="object 116"/>
          <p:cNvSpPr/>
          <p:nvPr/>
        </p:nvSpPr>
        <p:spPr>
          <a:xfrm>
            <a:off x="10248900" y="4727447"/>
            <a:ext cx="60960" cy="32384"/>
          </a:xfrm>
          <a:custGeom>
            <a:rect l="l" t="t" r="r" b="b"/>
            <a:pathLst>
              <a:path w="60957" h="32384">
                <a:moveTo>
                  <a:pt x="50292" y="0"/>
                </a:moveTo>
                <a:lnTo>
                  <a:pt x="49402" y="0"/>
                </a:lnTo>
                <a:lnTo>
                  <a:pt x="15595" y="15430"/>
                </a:lnTo>
                <a:lnTo>
                  <a:pt x="1397" y="22097"/>
                </a:lnTo>
                <a:lnTo>
                  <a:pt x="1016" y="23113"/>
                </a:lnTo>
                <a:lnTo>
                  <a:pt x="507" y="23621"/>
                </a:lnTo>
                <a:lnTo>
                  <a:pt x="507" y="25653"/>
                </a:lnTo>
                <a:lnTo>
                  <a:pt x="0" y="26543"/>
                </a:lnTo>
                <a:lnTo>
                  <a:pt x="0" y="29082"/>
                </a:lnTo>
                <a:lnTo>
                  <a:pt x="507" y="30479"/>
                </a:lnTo>
                <a:lnTo>
                  <a:pt x="507" y="32003"/>
                </a:lnTo>
                <a:lnTo>
                  <a:pt x="6350" y="29590"/>
                </a:lnTo>
                <a:lnTo>
                  <a:pt x="12065" y="27050"/>
                </a:lnTo>
                <a:lnTo>
                  <a:pt x="18415" y="24637"/>
                </a:lnTo>
                <a:lnTo>
                  <a:pt x="38782" y="16256"/>
                </a:lnTo>
                <a:lnTo>
                  <a:pt x="49615" y="12029"/>
                </a:lnTo>
                <a:lnTo>
                  <a:pt x="60959" y="7874"/>
                </a:lnTo>
                <a:lnTo>
                  <a:pt x="58547" y="4444"/>
                </a:lnTo>
                <a:lnTo>
                  <a:pt x="55118" y="2031"/>
                </a:lnTo>
                <a:lnTo>
                  <a:pt x="50800" y="507"/>
                </a:lnTo>
                <a:lnTo>
                  <a:pt x="50292" y="0"/>
                </a:lnTo>
                <a:close/>
              </a:path>
            </a:pathLst>
          </a:custGeom>
          <a:solidFill>
            <a:srgbClr val="9FA8A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7" name="object 117"/>
          <p:cNvSpPr/>
          <p:nvPr/>
        </p:nvSpPr>
        <p:spPr>
          <a:xfrm>
            <a:off x="10249407" y="4725923"/>
            <a:ext cx="65405" cy="27305"/>
          </a:xfrm>
          <a:custGeom>
            <a:rect l="l" t="t" r="r" b="b"/>
            <a:pathLst>
              <a:path w="65404" h="27303">
                <a:moveTo>
                  <a:pt x="49657" y="1524"/>
                </a:moveTo>
                <a:lnTo>
                  <a:pt x="56505" y="5689"/>
                </a:lnTo>
                <a:lnTo>
                  <a:pt x="61293" y="11795"/>
                </a:lnTo>
                <a:lnTo>
                  <a:pt x="64105" y="19115"/>
                </a:lnTo>
                <a:lnTo>
                  <a:pt x="65024" y="26924"/>
                </a:lnTo>
                <a:lnTo>
                  <a:pt x="64923" y="19115"/>
                </a:lnTo>
                <a:lnTo>
                  <a:pt x="63119" y="13462"/>
                </a:lnTo>
                <a:lnTo>
                  <a:pt x="59817" y="9017"/>
                </a:lnTo>
                <a:lnTo>
                  <a:pt x="57403" y="5461"/>
                </a:lnTo>
                <a:lnTo>
                  <a:pt x="53975" y="3048"/>
                </a:lnTo>
                <a:lnTo>
                  <a:pt x="49657" y="1524"/>
                </a:lnTo>
                <a:close/>
              </a:path>
              <a:path w="65404" h="27303">
                <a:moveTo>
                  <a:pt x="2990" y="20967"/>
                </a:moveTo>
                <a:lnTo>
                  <a:pt x="889" y="23494"/>
                </a:lnTo>
                <a:lnTo>
                  <a:pt x="508" y="24511"/>
                </a:lnTo>
                <a:lnTo>
                  <a:pt x="0" y="25018"/>
                </a:lnTo>
                <a:lnTo>
                  <a:pt x="0" y="25907"/>
                </a:lnTo>
                <a:lnTo>
                  <a:pt x="2990" y="20967"/>
                </a:lnTo>
                <a:close/>
              </a:path>
              <a:path w="65404" h="27303">
                <a:moveTo>
                  <a:pt x="6238" y="17060"/>
                </a:moveTo>
                <a:lnTo>
                  <a:pt x="4460" y="18538"/>
                </a:lnTo>
                <a:lnTo>
                  <a:pt x="2990" y="20967"/>
                </a:lnTo>
                <a:lnTo>
                  <a:pt x="6238" y="17060"/>
                </a:lnTo>
                <a:close/>
              </a:path>
              <a:path w="65404" h="27303">
                <a:moveTo>
                  <a:pt x="10032" y="13907"/>
                </a:moveTo>
                <a:lnTo>
                  <a:pt x="6925" y="16234"/>
                </a:lnTo>
                <a:lnTo>
                  <a:pt x="6238" y="17060"/>
                </a:lnTo>
                <a:lnTo>
                  <a:pt x="10032" y="13907"/>
                </a:lnTo>
                <a:close/>
              </a:path>
              <a:path w="65404" h="27303">
                <a:moveTo>
                  <a:pt x="16467" y="9087"/>
                </a:moveTo>
                <a:lnTo>
                  <a:pt x="14732" y="10001"/>
                </a:lnTo>
                <a:lnTo>
                  <a:pt x="10032" y="13907"/>
                </a:lnTo>
                <a:lnTo>
                  <a:pt x="16467" y="9087"/>
                </a:lnTo>
                <a:close/>
              </a:path>
              <a:path w="65404" h="27303">
                <a:moveTo>
                  <a:pt x="21609" y="6381"/>
                </a:moveTo>
                <a:lnTo>
                  <a:pt x="17176" y="8556"/>
                </a:lnTo>
                <a:lnTo>
                  <a:pt x="16467" y="9087"/>
                </a:lnTo>
                <a:lnTo>
                  <a:pt x="21609" y="6381"/>
                </a:lnTo>
                <a:close/>
              </a:path>
              <a:path w="65404" h="27303">
                <a:moveTo>
                  <a:pt x="28980" y="2764"/>
                </a:moveTo>
                <a:lnTo>
                  <a:pt x="28146" y="2940"/>
                </a:lnTo>
                <a:lnTo>
                  <a:pt x="21609" y="6381"/>
                </a:lnTo>
                <a:lnTo>
                  <a:pt x="28980" y="2764"/>
                </a:lnTo>
                <a:close/>
              </a:path>
              <a:path w="65404" h="27303">
                <a:moveTo>
                  <a:pt x="42037" y="0"/>
                </a:moveTo>
                <a:lnTo>
                  <a:pt x="29571" y="2474"/>
                </a:lnTo>
                <a:lnTo>
                  <a:pt x="28980" y="2764"/>
                </a:lnTo>
                <a:lnTo>
                  <a:pt x="42037" y="0"/>
                </a:lnTo>
                <a:close/>
              </a:path>
              <a:path w="65404" h="27303">
                <a:moveTo>
                  <a:pt x="49275" y="1015"/>
                </a:moveTo>
                <a:lnTo>
                  <a:pt x="48514" y="1015"/>
                </a:lnTo>
                <a:lnTo>
                  <a:pt x="49657" y="1524"/>
                </a:lnTo>
                <a:lnTo>
                  <a:pt x="49275" y="1015"/>
                </a:lnTo>
                <a:close/>
              </a:path>
              <a:path w="65404" h="27303">
                <a:moveTo>
                  <a:pt x="44958" y="0"/>
                </a:moveTo>
                <a:lnTo>
                  <a:pt x="44450" y="0"/>
                </a:lnTo>
                <a:lnTo>
                  <a:pt x="48260" y="1015"/>
                </a:lnTo>
                <a:lnTo>
                  <a:pt x="48514" y="1015"/>
                </a:lnTo>
                <a:lnTo>
                  <a:pt x="47371" y="507"/>
                </a:lnTo>
                <a:lnTo>
                  <a:pt x="44958" y="0"/>
                </a:lnTo>
                <a:close/>
              </a:path>
            </a:pathLst>
          </a:custGeom>
          <a:solidFill>
            <a:srgbClr val="9FA8AD"/>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8" name="object 118"/>
          <p:cNvSpPr/>
          <p:nvPr/>
        </p:nvSpPr>
        <p:spPr>
          <a:xfrm>
            <a:off x="10581131" y="4594097"/>
            <a:ext cx="105410" cy="0"/>
          </a:xfrm>
          <a:custGeom>
            <a:rect l="l" t="t" r="r" b="b"/>
            <a:pathLst>
              <a:path w="105409">
                <a:moveTo>
                  <a:pt x="0" y="0"/>
                </a:moveTo>
                <a:lnTo>
                  <a:pt x="105156"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9" name="object 119"/>
          <p:cNvSpPr/>
          <p:nvPr/>
        </p:nvSpPr>
        <p:spPr>
          <a:xfrm>
            <a:off x="10578083" y="4600194"/>
            <a:ext cx="106680" cy="0"/>
          </a:xfrm>
          <a:custGeom>
            <a:rect l="l" t="t" r="r" b="b"/>
            <a:pathLst>
              <a:path w="106679">
                <a:moveTo>
                  <a:pt x="0" y="0"/>
                </a:moveTo>
                <a:lnTo>
                  <a:pt x="106680"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0" name="object 120"/>
          <p:cNvSpPr/>
          <p:nvPr/>
        </p:nvSpPr>
        <p:spPr>
          <a:xfrm>
            <a:off x="10576559" y="4606290"/>
            <a:ext cx="108585" cy="0"/>
          </a:xfrm>
          <a:custGeom>
            <a:rect l="l" t="t" r="r" b="b"/>
            <a:pathLst>
              <a:path w="108584">
                <a:moveTo>
                  <a:pt x="0" y="0"/>
                </a:moveTo>
                <a:lnTo>
                  <a:pt x="108204"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1" name="object 121"/>
          <p:cNvSpPr/>
          <p:nvPr/>
        </p:nvSpPr>
        <p:spPr>
          <a:xfrm>
            <a:off x="10573511" y="4613909"/>
            <a:ext cx="109855" cy="0"/>
          </a:xfrm>
          <a:custGeom>
            <a:rect l="l" t="t" r="r" b="b"/>
            <a:pathLst>
              <a:path w="109854">
                <a:moveTo>
                  <a:pt x="0" y="0"/>
                </a:moveTo>
                <a:lnTo>
                  <a:pt x="109728"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2" name="object 122"/>
          <p:cNvSpPr/>
          <p:nvPr/>
        </p:nvSpPr>
        <p:spPr>
          <a:xfrm>
            <a:off x="10570464" y="4620005"/>
            <a:ext cx="113030" cy="0"/>
          </a:xfrm>
          <a:custGeom>
            <a:rect l="l" t="t" r="r" b="b"/>
            <a:pathLst>
              <a:path w="113029">
                <a:moveTo>
                  <a:pt x="0" y="0"/>
                </a:moveTo>
                <a:lnTo>
                  <a:pt x="112775"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3" name="object 123"/>
          <p:cNvSpPr/>
          <p:nvPr/>
        </p:nvSpPr>
        <p:spPr>
          <a:xfrm>
            <a:off x="10567416" y="4627626"/>
            <a:ext cx="114300" cy="0"/>
          </a:xfrm>
          <a:custGeom>
            <a:rect l="l" t="t" r="r" b="b"/>
            <a:pathLst>
              <a:path w="114300">
                <a:moveTo>
                  <a:pt x="0" y="0"/>
                </a:moveTo>
                <a:lnTo>
                  <a:pt x="114300"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4" name="object 124"/>
          <p:cNvSpPr/>
          <p:nvPr/>
        </p:nvSpPr>
        <p:spPr>
          <a:xfrm>
            <a:off x="10564368" y="4635246"/>
            <a:ext cx="117475" cy="0"/>
          </a:xfrm>
          <a:custGeom>
            <a:rect l="l" t="t" r="r" b="b"/>
            <a:pathLst>
              <a:path w="117475">
                <a:moveTo>
                  <a:pt x="0" y="0"/>
                </a:moveTo>
                <a:lnTo>
                  <a:pt x="117348"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5" name="object 125"/>
          <p:cNvSpPr/>
          <p:nvPr/>
        </p:nvSpPr>
        <p:spPr>
          <a:xfrm>
            <a:off x="10559795" y="4642103"/>
            <a:ext cx="120650" cy="0"/>
          </a:xfrm>
          <a:custGeom>
            <a:rect l="l" t="t" r="r" b="b"/>
            <a:pathLst>
              <a:path w="120650">
                <a:moveTo>
                  <a:pt x="0" y="0"/>
                </a:moveTo>
                <a:lnTo>
                  <a:pt x="120396"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6" name="object 126"/>
          <p:cNvSpPr/>
          <p:nvPr/>
        </p:nvSpPr>
        <p:spPr>
          <a:xfrm>
            <a:off x="10556747" y="4650485"/>
            <a:ext cx="123825" cy="0"/>
          </a:xfrm>
          <a:custGeom>
            <a:rect l="l" t="t" r="r" b="b"/>
            <a:pathLst>
              <a:path w="123825">
                <a:moveTo>
                  <a:pt x="0" y="0"/>
                </a:moveTo>
                <a:lnTo>
                  <a:pt x="123444"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7" name="object 127"/>
          <p:cNvSpPr/>
          <p:nvPr/>
        </p:nvSpPr>
        <p:spPr>
          <a:xfrm>
            <a:off x="10553700" y="4658105"/>
            <a:ext cx="125095" cy="0"/>
          </a:xfrm>
          <a:custGeom>
            <a:rect l="l" t="t" r="r" b="b"/>
            <a:pathLst>
              <a:path w="125095">
                <a:moveTo>
                  <a:pt x="0" y="0"/>
                </a:moveTo>
                <a:lnTo>
                  <a:pt x="124968"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8" name="object 128"/>
          <p:cNvSpPr/>
          <p:nvPr/>
        </p:nvSpPr>
        <p:spPr>
          <a:xfrm>
            <a:off x="10549128" y="4667250"/>
            <a:ext cx="128270" cy="0"/>
          </a:xfrm>
          <a:custGeom>
            <a:rect l="l" t="t" r="r" b="b"/>
            <a:pathLst>
              <a:path w="128270">
                <a:moveTo>
                  <a:pt x="0" y="0"/>
                </a:moveTo>
                <a:lnTo>
                  <a:pt x="128016"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9" name="object 129"/>
          <p:cNvSpPr/>
          <p:nvPr/>
        </p:nvSpPr>
        <p:spPr>
          <a:xfrm>
            <a:off x="10546080" y="4676394"/>
            <a:ext cx="129539" cy="0"/>
          </a:xfrm>
          <a:custGeom>
            <a:rect l="l" t="t" r="r" b="b"/>
            <a:pathLst>
              <a:path w="129538">
                <a:moveTo>
                  <a:pt x="0" y="0"/>
                </a:moveTo>
                <a:lnTo>
                  <a:pt x="129540"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0" name="object 130"/>
          <p:cNvSpPr/>
          <p:nvPr/>
        </p:nvSpPr>
        <p:spPr>
          <a:xfrm>
            <a:off x="10541507" y="4685538"/>
            <a:ext cx="132715" cy="0"/>
          </a:xfrm>
          <a:custGeom>
            <a:rect l="l" t="t" r="r" b="b"/>
            <a:pathLst>
              <a:path w="132715">
                <a:moveTo>
                  <a:pt x="0" y="0"/>
                </a:moveTo>
                <a:lnTo>
                  <a:pt x="132588"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1" name="object 131"/>
          <p:cNvSpPr/>
          <p:nvPr/>
        </p:nvSpPr>
        <p:spPr>
          <a:xfrm>
            <a:off x="10536935" y="4696205"/>
            <a:ext cx="137160" cy="0"/>
          </a:xfrm>
          <a:custGeom>
            <a:rect l="l" t="t" r="r" b="b"/>
            <a:pathLst>
              <a:path w="137159">
                <a:moveTo>
                  <a:pt x="0" y="0"/>
                </a:moveTo>
                <a:lnTo>
                  <a:pt x="137160"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2" name="object 132"/>
          <p:cNvSpPr/>
          <p:nvPr/>
        </p:nvSpPr>
        <p:spPr>
          <a:xfrm>
            <a:off x="10532364" y="4706873"/>
            <a:ext cx="140335" cy="0"/>
          </a:xfrm>
          <a:custGeom>
            <a:rect l="l" t="t" r="r" b="b"/>
            <a:pathLst>
              <a:path w="140334">
                <a:moveTo>
                  <a:pt x="0" y="0"/>
                </a:moveTo>
                <a:lnTo>
                  <a:pt x="140207"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3" name="object 133"/>
          <p:cNvSpPr/>
          <p:nvPr/>
        </p:nvSpPr>
        <p:spPr>
          <a:xfrm>
            <a:off x="10527792" y="4717541"/>
            <a:ext cx="143510" cy="0"/>
          </a:xfrm>
          <a:custGeom>
            <a:rect l="l" t="t" r="r" b="b"/>
            <a:pathLst>
              <a:path w="143509">
                <a:moveTo>
                  <a:pt x="0" y="0"/>
                </a:moveTo>
                <a:lnTo>
                  <a:pt x="143255"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4" name="object 134"/>
          <p:cNvSpPr/>
          <p:nvPr/>
        </p:nvSpPr>
        <p:spPr>
          <a:xfrm>
            <a:off x="10757916" y="4574285"/>
            <a:ext cx="96520" cy="0"/>
          </a:xfrm>
          <a:custGeom>
            <a:rect l="l" t="t" r="r" b="b"/>
            <a:pathLst>
              <a:path w="96520">
                <a:moveTo>
                  <a:pt x="0" y="0"/>
                </a:moveTo>
                <a:lnTo>
                  <a:pt x="96011"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5" name="object 135"/>
          <p:cNvSpPr/>
          <p:nvPr/>
        </p:nvSpPr>
        <p:spPr>
          <a:xfrm>
            <a:off x="10756392" y="4579620"/>
            <a:ext cx="97790" cy="0"/>
          </a:xfrm>
          <a:custGeom>
            <a:rect l="l" t="t" r="r" b="b"/>
            <a:pathLst>
              <a:path w="97790">
                <a:moveTo>
                  <a:pt x="0" y="0"/>
                </a:moveTo>
                <a:lnTo>
                  <a:pt x="97535"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6" name="object 136"/>
          <p:cNvSpPr/>
          <p:nvPr/>
        </p:nvSpPr>
        <p:spPr>
          <a:xfrm>
            <a:off x="10756392" y="4585715"/>
            <a:ext cx="99060" cy="0"/>
          </a:xfrm>
          <a:custGeom>
            <a:rect l="l" t="t" r="r" b="b"/>
            <a:pathLst>
              <a:path w="99059">
                <a:moveTo>
                  <a:pt x="0" y="0"/>
                </a:moveTo>
                <a:lnTo>
                  <a:pt x="99059"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7" name="object 137"/>
          <p:cNvSpPr/>
          <p:nvPr/>
        </p:nvSpPr>
        <p:spPr>
          <a:xfrm>
            <a:off x="10754868" y="4591811"/>
            <a:ext cx="100965" cy="0"/>
          </a:xfrm>
          <a:custGeom>
            <a:rect l="l" t="t" r="r" b="b"/>
            <a:pathLst>
              <a:path w="100965">
                <a:moveTo>
                  <a:pt x="0" y="0"/>
                </a:moveTo>
                <a:lnTo>
                  <a:pt x="100583"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8" name="object 138"/>
          <p:cNvSpPr/>
          <p:nvPr/>
        </p:nvSpPr>
        <p:spPr>
          <a:xfrm>
            <a:off x="10753343" y="4598670"/>
            <a:ext cx="104139" cy="0"/>
          </a:xfrm>
          <a:custGeom>
            <a:rect l="l" t="t" r="r" b="b"/>
            <a:pathLst>
              <a:path w="104138">
                <a:moveTo>
                  <a:pt x="0" y="0"/>
                </a:moveTo>
                <a:lnTo>
                  <a:pt x="103631"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9" name="object 139"/>
          <p:cNvSpPr/>
          <p:nvPr/>
        </p:nvSpPr>
        <p:spPr>
          <a:xfrm>
            <a:off x="10751819" y="4604765"/>
            <a:ext cx="105410" cy="0"/>
          </a:xfrm>
          <a:custGeom>
            <a:rect l="l" t="t" r="r" b="b"/>
            <a:pathLst>
              <a:path w="105409">
                <a:moveTo>
                  <a:pt x="0" y="0"/>
                </a:moveTo>
                <a:lnTo>
                  <a:pt x="105155"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0" name="object 140"/>
          <p:cNvSpPr/>
          <p:nvPr/>
        </p:nvSpPr>
        <p:spPr>
          <a:xfrm>
            <a:off x="10750295" y="4611623"/>
            <a:ext cx="108585" cy="0"/>
          </a:xfrm>
          <a:custGeom>
            <a:rect l="l" t="t" r="r" b="b"/>
            <a:pathLst>
              <a:path w="108584">
                <a:moveTo>
                  <a:pt x="0" y="0"/>
                </a:moveTo>
                <a:lnTo>
                  <a:pt x="108203"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1" name="object 141"/>
          <p:cNvSpPr/>
          <p:nvPr/>
        </p:nvSpPr>
        <p:spPr>
          <a:xfrm>
            <a:off x="10750295" y="4618482"/>
            <a:ext cx="108585" cy="0"/>
          </a:xfrm>
          <a:custGeom>
            <a:rect l="l" t="t" r="r" b="b"/>
            <a:pathLst>
              <a:path w="108584">
                <a:moveTo>
                  <a:pt x="0" y="0"/>
                </a:moveTo>
                <a:lnTo>
                  <a:pt x="108203"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2" name="object 142"/>
          <p:cNvSpPr/>
          <p:nvPr/>
        </p:nvSpPr>
        <p:spPr>
          <a:xfrm>
            <a:off x="10748771" y="4626102"/>
            <a:ext cx="111760" cy="0"/>
          </a:xfrm>
          <a:custGeom>
            <a:rect l="l" t="t" r="r" b="b"/>
            <a:pathLst>
              <a:path w="111759">
                <a:moveTo>
                  <a:pt x="0" y="0"/>
                </a:moveTo>
                <a:lnTo>
                  <a:pt x="111251"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3" name="object 143"/>
          <p:cNvSpPr/>
          <p:nvPr/>
        </p:nvSpPr>
        <p:spPr>
          <a:xfrm>
            <a:off x="10747247" y="4633721"/>
            <a:ext cx="114300" cy="0"/>
          </a:xfrm>
          <a:custGeom>
            <a:rect l="l" t="t" r="r" b="b"/>
            <a:pathLst>
              <a:path w="114300">
                <a:moveTo>
                  <a:pt x="0" y="0"/>
                </a:moveTo>
                <a:lnTo>
                  <a:pt x="114300"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4" name="object 144"/>
          <p:cNvSpPr/>
          <p:nvPr/>
        </p:nvSpPr>
        <p:spPr>
          <a:xfrm>
            <a:off x="10745723" y="4641341"/>
            <a:ext cx="116205" cy="0"/>
          </a:xfrm>
          <a:custGeom>
            <a:rect l="l" t="t" r="r" b="b"/>
            <a:pathLst>
              <a:path w="116204">
                <a:moveTo>
                  <a:pt x="0" y="0"/>
                </a:moveTo>
                <a:lnTo>
                  <a:pt x="115824"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5" name="object 145"/>
          <p:cNvSpPr/>
          <p:nvPr/>
        </p:nvSpPr>
        <p:spPr>
          <a:xfrm>
            <a:off x="10744200" y="4648961"/>
            <a:ext cx="117475" cy="0"/>
          </a:xfrm>
          <a:custGeom>
            <a:rect l="l" t="t" r="r" b="b"/>
            <a:pathLst>
              <a:path w="117475">
                <a:moveTo>
                  <a:pt x="0" y="0"/>
                </a:moveTo>
                <a:lnTo>
                  <a:pt x="117348"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6" name="object 146"/>
          <p:cNvSpPr/>
          <p:nvPr/>
        </p:nvSpPr>
        <p:spPr>
          <a:xfrm>
            <a:off x="10742676" y="4658105"/>
            <a:ext cx="120650" cy="0"/>
          </a:xfrm>
          <a:custGeom>
            <a:rect l="l" t="t" r="r" b="b"/>
            <a:pathLst>
              <a:path w="120650">
                <a:moveTo>
                  <a:pt x="0" y="0"/>
                </a:moveTo>
                <a:lnTo>
                  <a:pt x="120396"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7" name="object 147"/>
          <p:cNvSpPr/>
          <p:nvPr/>
        </p:nvSpPr>
        <p:spPr>
          <a:xfrm>
            <a:off x="10741152" y="4667250"/>
            <a:ext cx="123825" cy="0"/>
          </a:xfrm>
          <a:custGeom>
            <a:rect l="l" t="t" r="r" b="b"/>
            <a:pathLst>
              <a:path w="123825">
                <a:moveTo>
                  <a:pt x="0" y="0"/>
                </a:moveTo>
                <a:lnTo>
                  <a:pt x="123444"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8" name="object 148"/>
          <p:cNvSpPr/>
          <p:nvPr/>
        </p:nvSpPr>
        <p:spPr>
          <a:xfrm>
            <a:off x="10739628" y="4676394"/>
            <a:ext cx="127000" cy="0"/>
          </a:xfrm>
          <a:custGeom>
            <a:rect l="l" t="t" r="r" b="b"/>
            <a:pathLst>
              <a:path w="127000">
                <a:moveTo>
                  <a:pt x="0" y="0"/>
                </a:moveTo>
                <a:lnTo>
                  <a:pt x="126492"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9" name="object 149"/>
          <p:cNvSpPr/>
          <p:nvPr/>
        </p:nvSpPr>
        <p:spPr>
          <a:xfrm>
            <a:off x="10738104" y="4687061"/>
            <a:ext cx="128270" cy="0"/>
          </a:xfrm>
          <a:custGeom>
            <a:rect l="l" t="t" r="r" b="b"/>
            <a:pathLst>
              <a:path w="128270">
                <a:moveTo>
                  <a:pt x="0" y="0"/>
                </a:moveTo>
                <a:lnTo>
                  <a:pt x="128016"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0" name="object 150"/>
          <p:cNvSpPr/>
          <p:nvPr/>
        </p:nvSpPr>
        <p:spPr>
          <a:xfrm>
            <a:off x="10497311" y="4588764"/>
            <a:ext cx="83820" cy="139065"/>
          </a:xfrm>
          <a:custGeom>
            <a:rect l="l" t="t" r="r" b="b"/>
            <a:pathLst>
              <a:path w="83820" h="139064">
                <a:moveTo>
                  <a:pt x="83820" y="0"/>
                </a:moveTo>
                <a:lnTo>
                  <a:pt x="70104" y="0"/>
                </a:lnTo>
                <a:lnTo>
                  <a:pt x="0" y="138684"/>
                </a:lnTo>
                <a:lnTo>
                  <a:pt x="21209" y="137541"/>
                </a:lnTo>
                <a:lnTo>
                  <a:pt x="83820"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1" name="object 151"/>
          <p:cNvSpPr/>
          <p:nvPr/>
        </p:nvSpPr>
        <p:spPr>
          <a:xfrm>
            <a:off x="10334243" y="4566665"/>
            <a:ext cx="106680" cy="0"/>
          </a:xfrm>
          <a:custGeom>
            <a:rect l="l" t="t" r="r" b="b"/>
            <a:pathLst>
              <a:path w="106679">
                <a:moveTo>
                  <a:pt x="0" y="0"/>
                </a:moveTo>
                <a:lnTo>
                  <a:pt x="106679"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2" name="object 152"/>
          <p:cNvSpPr/>
          <p:nvPr/>
        </p:nvSpPr>
        <p:spPr>
          <a:xfrm>
            <a:off x="10329671" y="4572761"/>
            <a:ext cx="108585" cy="0"/>
          </a:xfrm>
          <a:custGeom>
            <a:rect l="l" t="t" r="r" b="b"/>
            <a:pathLst>
              <a:path w="108584">
                <a:moveTo>
                  <a:pt x="0" y="0"/>
                </a:moveTo>
                <a:lnTo>
                  <a:pt x="108203"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3" name="object 153"/>
          <p:cNvSpPr/>
          <p:nvPr/>
        </p:nvSpPr>
        <p:spPr>
          <a:xfrm>
            <a:off x="10323576" y="4578858"/>
            <a:ext cx="111760" cy="0"/>
          </a:xfrm>
          <a:custGeom>
            <a:rect l="l" t="t" r="r" b="b"/>
            <a:pathLst>
              <a:path w="111759">
                <a:moveTo>
                  <a:pt x="0" y="0"/>
                </a:moveTo>
                <a:lnTo>
                  <a:pt x="111251"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4" name="object 154"/>
          <p:cNvSpPr/>
          <p:nvPr/>
        </p:nvSpPr>
        <p:spPr>
          <a:xfrm>
            <a:off x="10319004" y="4586478"/>
            <a:ext cx="111760" cy="0"/>
          </a:xfrm>
          <a:custGeom>
            <a:rect l="l" t="t" r="r" b="b"/>
            <a:pathLst>
              <a:path w="111759">
                <a:moveTo>
                  <a:pt x="0" y="0"/>
                </a:moveTo>
                <a:lnTo>
                  <a:pt x="111251"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5" name="object 155"/>
          <p:cNvSpPr/>
          <p:nvPr/>
        </p:nvSpPr>
        <p:spPr>
          <a:xfrm>
            <a:off x="10312907" y="4592573"/>
            <a:ext cx="114300" cy="0"/>
          </a:xfrm>
          <a:custGeom>
            <a:rect l="l" t="t" r="r" b="b"/>
            <a:pathLst>
              <a:path w="114300">
                <a:moveTo>
                  <a:pt x="0" y="0"/>
                </a:moveTo>
                <a:lnTo>
                  <a:pt x="114300"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6" name="object 156"/>
          <p:cNvSpPr/>
          <p:nvPr/>
        </p:nvSpPr>
        <p:spPr>
          <a:xfrm>
            <a:off x="10306811" y="4598670"/>
            <a:ext cx="116205" cy="0"/>
          </a:xfrm>
          <a:custGeom>
            <a:rect l="l" t="t" r="r" b="b"/>
            <a:pathLst>
              <a:path w="116204">
                <a:moveTo>
                  <a:pt x="0" y="0"/>
                </a:moveTo>
                <a:lnTo>
                  <a:pt x="115824"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7" name="object 157"/>
          <p:cNvSpPr/>
          <p:nvPr/>
        </p:nvSpPr>
        <p:spPr>
          <a:xfrm>
            <a:off x="10300716" y="4606290"/>
            <a:ext cx="119380" cy="0"/>
          </a:xfrm>
          <a:custGeom>
            <a:rect l="l" t="t" r="r" b="b"/>
            <a:pathLst>
              <a:path w="119379">
                <a:moveTo>
                  <a:pt x="0" y="0"/>
                </a:moveTo>
                <a:lnTo>
                  <a:pt x="118872"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8" name="object 158"/>
          <p:cNvSpPr/>
          <p:nvPr/>
        </p:nvSpPr>
        <p:spPr>
          <a:xfrm>
            <a:off x="10294619" y="4613909"/>
            <a:ext cx="120650" cy="0"/>
          </a:xfrm>
          <a:custGeom>
            <a:rect l="l" t="t" r="r" b="b"/>
            <a:pathLst>
              <a:path w="120650">
                <a:moveTo>
                  <a:pt x="0" y="0"/>
                </a:moveTo>
                <a:lnTo>
                  <a:pt x="120396"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9" name="object 159"/>
          <p:cNvSpPr/>
          <p:nvPr/>
        </p:nvSpPr>
        <p:spPr>
          <a:xfrm>
            <a:off x="10288523" y="4621529"/>
            <a:ext cx="121920" cy="0"/>
          </a:xfrm>
          <a:custGeom>
            <a:rect l="l" t="t" r="r" b="b"/>
            <a:pathLst>
              <a:path w="121920">
                <a:moveTo>
                  <a:pt x="0" y="0"/>
                </a:moveTo>
                <a:lnTo>
                  <a:pt x="121920"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0" name="object 160"/>
          <p:cNvSpPr/>
          <p:nvPr/>
        </p:nvSpPr>
        <p:spPr>
          <a:xfrm>
            <a:off x="10280904" y="4629150"/>
            <a:ext cx="125095" cy="0"/>
          </a:xfrm>
          <a:custGeom>
            <a:rect l="l" t="t" r="r" b="b"/>
            <a:pathLst>
              <a:path w="125095">
                <a:moveTo>
                  <a:pt x="0" y="0"/>
                </a:moveTo>
                <a:lnTo>
                  <a:pt x="124968"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1" name="object 161"/>
          <p:cNvSpPr/>
          <p:nvPr/>
        </p:nvSpPr>
        <p:spPr>
          <a:xfrm>
            <a:off x="10274807" y="4636770"/>
            <a:ext cx="127000" cy="0"/>
          </a:xfrm>
          <a:custGeom>
            <a:rect l="l" t="t" r="r" b="b"/>
            <a:pathLst>
              <a:path w="127000">
                <a:moveTo>
                  <a:pt x="0" y="0"/>
                </a:moveTo>
                <a:lnTo>
                  <a:pt x="126492"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2" name="object 162"/>
          <p:cNvSpPr/>
          <p:nvPr/>
        </p:nvSpPr>
        <p:spPr>
          <a:xfrm>
            <a:off x="10267188" y="4645914"/>
            <a:ext cx="129539" cy="0"/>
          </a:xfrm>
          <a:custGeom>
            <a:rect l="l" t="t" r="r" b="b"/>
            <a:pathLst>
              <a:path w="129538">
                <a:moveTo>
                  <a:pt x="0" y="0"/>
                </a:moveTo>
                <a:lnTo>
                  <a:pt x="129539"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3" name="object 163"/>
          <p:cNvSpPr/>
          <p:nvPr/>
        </p:nvSpPr>
        <p:spPr>
          <a:xfrm>
            <a:off x="10259568" y="4655058"/>
            <a:ext cx="132715" cy="0"/>
          </a:xfrm>
          <a:custGeom>
            <a:rect l="l" t="t" r="r" b="b"/>
            <a:pathLst>
              <a:path w="132715">
                <a:moveTo>
                  <a:pt x="0" y="0"/>
                </a:moveTo>
                <a:lnTo>
                  <a:pt x="132587"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4" name="object 164"/>
          <p:cNvSpPr/>
          <p:nvPr/>
        </p:nvSpPr>
        <p:spPr>
          <a:xfrm>
            <a:off x="10251947" y="4664202"/>
            <a:ext cx="134620" cy="0"/>
          </a:xfrm>
          <a:custGeom>
            <a:rect l="l" t="t" r="r" b="b"/>
            <a:pathLst>
              <a:path w="134620">
                <a:moveTo>
                  <a:pt x="0" y="0"/>
                </a:moveTo>
                <a:lnTo>
                  <a:pt x="134111"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5" name="object 165"/>
          <p:cNvSpPr/>
          <p:nvPr/>
        </p:nvSpPr>
        <p:spPr>
          <a:xfrm>
            <a:off x="10244328" y="4673346"/>
            <a:ext cx="137160" cy="0"/>
          </a:xfrm>
          <a:custGeom>
            <a:rect l="l" t="t" r="r" b="b"/>
            <a:pathLst>
              <a:path w="137159">
                <a:moveTo>
                  <a:pt x="0" y="0"/>
                </a:moveTo>
                <a:lnTo>
                  <a:pt x="137160"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6" name="object 166"/>
          <p:cNvSpPr/>
          <p:nvPr/>
        </p:nvSpPr>
        <p:spPr>
          <a:xfrm>
            <a:off x="10235183" y="4682490"/>
            <a:ext cx="140335" cy="0"/>
          </a:xfrm>
          <a:custGeom>
            <a:rect l="l" t="t" r="r" b="b"/>
            <a:pathLst>
              <a:path w="140334">
                <a:moveTo>
                  <a:pt x="0" y="0"/>
                </a:moveTo>
                <a:lnTo>
                  <a:pt x="140208" y="0"/>
                </a:lnTo>
              </a:path>
            </a:pathLst>
          </a:custGeom>
          <a:ln w="3175">
            <a:solidFill>
              <a:srgbClr val="BDBDBD"/>
            </a:solidFill>
          </a:ln>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7" name="object 167"/>
          <p:cNvSpPr/>
          <p:nvPr/>
        </p:nvSpPr>
        <p:spPr>
          <a:xfrm>
            <a:off x="10227564" y="4568952"/>
            <a:ext cx="132715" cy="131445"/>
          </a:xfrm>
          <a:custGeom>
            <a:rect l="l" t="t" r="r" b="b"/>
            <a:pathLst>
              <a:path w="132715" h="131445">
                <a:moveTo>
                  <a:pt x="132587" y="0"/>
                </a:moveTo>
                <a:lnTo>
                  <a:pt x="117855" y="0"/>
                </a:lnTo>
                <a:lnTo>
                  <a:pt x="0" y="131064"/>
                </a:lnTo>
                <a:lnTo>
                  <a:pt x="20192" y="130429"/>
                </a:lnTo>
                <a:lnTo>
                  <a:pt x="132587"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8" name="object 168"/>
          <p:cNvSpPr/>
          <p:nvPr/>
        </p:nvSpPr>
        <p:spPr>
          <a:xfrm>
            <a:off x="10276331" y="4178808"/>
            <a:ext cx="187451" cy="96012"/>
          </a:xfrm>
          <a:prstGeom prst="rect">
            <a:avLst/>
          </a:prstGeom>
          <a:blipFill>
            <a:blip r:embed="rId6"/>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9" name="object 169"/>
          <p:cNvSpPr/>
          <p:nvPr/>
        </p:nvSpPr>
        <p:spPr>
          <a:xfrm>
            <a:off x="9944100" y="4527803"/>
            <a:ext cx="172720" cy="91440"/>
          </a:xfrm>
          <a:custGeom>
            <a:rect l="l" t="t" r="r" b="b"/>
            <a:pathLst>
              <a:path w="172720" h="91439">
                <a:moveTo>
                  <a:pt x="83439" y="0"/>
                </a:moveTo>
                <a:lnTo>
                  <a:pt x="56167" y="2228"/>
                </a:lnTo>
                <a:lnTo>
                  <a:pt x="32337" y="8397"/>
                </a:lnTo>
                <a:lnTo>
                  <a:pt x="13198" y="17734"/>
                </a:lnTo>
                <a:lnTo>
                  <a:pt x="0" y="29464"/>
                </a:lnTo>
                <a:lnTo>
                  <a:pt x="0" y="61976"/>
                </a:lnTo>
                <a:lnTo>
                  <a:pt x="13198" y="73919"/>
                </a:lnTo>
                <a:lnTo>
                  <a:pt x="32337" y="83232"/>
                </a:lnTo>
                <a:lnTo>
                  <a:pt x="56167" y="89282"/>
                </a:lnTo>
                <a:lnTo>
                  <a:pt x="83439" y="91440"/>
                </a:lnTo>
                <a:lnTo>
                  <a:pt x="118098" y="87872"/>
                </a:lnTo>
                <a:lnTo>
                  <a:pt x="146303" y="78136"/>
                </a:lnTo>
                <a:lnTo>
                  <a:pt x="165270" y="63686"/>
                </a:lnTo>
                <a:lnTo>
                  <a:pt x="172211" y="45974"/>
                </a:lnTo>
                <a:lnTo>
                  <a:pt x="165270" y="28182"/>
                </a:lnTo>
                <a:lnTo>
                  <a:pt x="146304" y="13557"/>
                </a:lnTo>
                <a:lnTo>
                  <a:pt x="118098" y="3647"/>
                </a:lnTo>
                <a:lnTo>
                  <a:pt x="83439" y="0"/>
                </a:lnTo>
                <a:close/>
              </a:path>
            </a:pathLst>
          </a:custGeom>
          <a:solidFill>
            <a:srgbClr val="545454"/>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0" name="object 170"/>
          <p:cNvSpPr/>
          <p:nvPr/>
        </p:nvSpPr>
        <p:spPr>
          <a:xfrm>
            <a:off x="9944100" y="4529328"/>
            <a:ext cx="172720" cy="79375"/>
          </a:xfrm>
          <a:custGeom>
            <a:rect l="l" t="t" r="r" b="b"/>
            <a:pathLst>
              <a:path w="172720" h="79375">
                <a:moveTo>
                  <a:pt x="82930" y="0"/>
                </a:moveTo>
                <a:lnTo>
                  <a:pt x="56132" y="1791"/>
                </a:lnTo>
                <a:lnTo>
                  <a:pt x="32559" y="6810"/>
                </a:lnTo>
                <a:lnTo>
                  <a:pt x="13440" y="14519"/>
                </a:lnTo>
                <a:lnTo>
                  <a:pt x="0" y="24384"/>
                </a:lnTo>
                <a:lnTo>
                  <a:pt x="0" y="54864"/>
                </a:lnTo>
                <a:lnTo>
                  <a:pt x="13440" y="64728"/>
                </a:lnTo>
                <a:lnTo>
                  <a:pt x="32559" y="72437"/>
                </a:lnTo>
                <a:lnTo>
                  <a:pt x="56132" y="77456"/>
                </a:lnTo>
                <a:lnTo>
                  <a:pt x="82930" y="79248"/>
                </a:lnTo>
                <a:lnTo>
                  <a:pt x="117776" y="76146"/>
                </a:lnTo>
                <a:lnTo>
                  <a:pt x="146145" y="67675"/>
                </a:lnTo>
                <a:lnTo>
                  <a:pt x="165226" y="55084"/>
                </a:lnTo>
                <a:lnTo>
                  <a:pt x="172211" y="39624"/>
                </a:lnTo>
                <a:lnTo>
                  <a:pt x="165226" y="24163"/>
                </a:lnTo>
                <a:lnTo>
                  <a:pt x="146145" y="11572"/>
                </a:lnTo>
                <a:lnTo>
                  <a:pt x="117776" y="3101"/>
                </a:lnTo>
                <a:lnTo>
                  <a:pt x="82930" y="0"/>
                </a:lnTo>
                <a:close/>
              </a:path>
            </a:pathLst>
          </a:custGeom>
          <a:solidFill>
            <a:srgbClr val="41414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1" name="object 171"/>
          <p:cNvSpPr/>
          <p:nvPr/>
        </p:nvSpPr>
        <p:spPr>
          <a:xfrm>
            <a:off x="9989819" y="4541520"/>
            <a:ext cx="71755" cy="35560"/>
          </a:xfrm>
          <a:custGeom>
            <a:rect l="l" t="t" r="r" b="b"/>
            <a:pathLst>
              <a:path w="71754" h="35560">
                <a:moveTo>
                  <a:pt x="35813" y="0"/>
                </a:moveTo>
                <a:lnTo>
                  <a:pt x="21859" y="1381"/>
                </a:lnTo>
                <a:lnTo>
                  <a:pt x="10477" y="5143"/>
                </a:lnTo>
                <a:lnTo>
                  <a:pt x="2809" y="10715"/>
                </a:lnTo>
                <a:lnTo>
                  <a:pt x="0" y="17525"/>
                </a:lnTo>
                <a:lnTo>
                  <a:pt x="2809" y="24336"/>
                </a:lnTo>
                <a:lnTo>
                  <a:pt x="10477" y="29908"/>
                </a:lnTo>
                <a:lnTo>
                  <a:pt x="21859" y="33670"/>
                </a:lnTo>
                <a:lnTo>
                  <a:pt x="35813" y="35051"/>
                </a:lnTo>
                <a:lnTo>
                  <a:pt x="49768" y="33670"/>
                </a:lnTo>
                <a:lnTo>
                  <a:pt x="61150" y="29908"/>
                </a:lnTo>
                <a:lnTo>
                  <a:pt x="68818" y="24336"/>
                </a:lnTo>
                <a:lnTo>
                  <a:pt x="71627" y="17525"/>
                </a:lnTo>
                <a:lnTo>
                  <a:pt x="68818" y="10715"/>
                </a:lnTo>
                <a:lnTo>
                  <a:pt x="61150" y="5143"/>
                </a:lnTo>
                <a:lnTo>
                  <a:pt x="49768" y="1381"/>
                </a:lnTo>
                <a:lnTo>
                  <a:pt x="35813" y="0"/>
                </a:lnTo>
                <a:close/>
              </a:path>
            </a:pathLst>
          </a:custGeom>
          <a:solidFill>
            <a:srgbClr val="4F4F4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2" name="object 172"/>
          <p:cNvSpPr/>
          <p:nvPr/>
        </p:nvSpPr>
        <p:spPr>
          <a:xfrm>
            <a:off x="9989819" y="4539996"/>
            <a:ext cx="71755" cy="29209"/>
          </a:xfrm>
          <a:custGeom>
            <a:rect l="l" t="t" r="r" b="b"/>
            <a:pathLst>
              <a:path w="71754" h="29209">
                <a:moveTo>
                  <a:pt x="35813" y="0"/>
                </a:moveTo>
                <a:lnTo>
                  <a:pt x="21859" y="1137"/>
                </a:lnTo>
                <a:lnTo>
                  <a:pt x="10477" y="4238"/>
                </a:lnTo>
                <a:lnTo>
                  <a:pt x="2809" y="8840"/>
                </a:lnTo>
                <a:lnTo>
                  <a:pt x="0" y="14477"/>
                </a:lnTo>
                <a:lnTo>
                  <a:pt x="2809" y="20115"/>
                </a:lnTo>
                <a:lnTo>
                  <a:pt x="10477" y="24717"/>
                </a:lnTo>
                <a:lnTo>
                  <a:pt x="21859" y="27818"/>
                </a:lnTo>
                <a:lnTo>
                  <a:pt x="35813" y="28955"/>
                </a:lnTo>
                <a:lnTo>
                  <a:pt x="49768" y="27818"/>
                </a:lnTo>
                <a:lnTo>
                  <a:pt x="61150" y="24717"/>
                </a:lnTo>
                <a:lnTo>
                  <a:pt x="68818" y="20115"/>
                </a:lnTo>
                <a:lnTo>
                  <a:pt x="71627" y="14477"/>
                </a:lnTo>
                <a:lnTo>
                  <a:pt x="68818" y="8840"/>
                </a:lnTo>
                <a:lnTo>
                  <a:pt x="61150" y="4238"/>
                </a:lnTo>
                <a:lnTo>
                  <a:pt x="49768" y="1137"/>
                </a:lnTo>
                <a:lnTo>
                  <a:pt x="35813" y="0"/>
                </a:lnTo>
                <a:close/>
              </a:path>
            </a:pathLst>
          </a:custGeom>
          <a:solidFill>
            <a:srgbClr val="30302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3" name="object 173"/>
          <p:cNvSpPr/>
          <p:nvPr/>
        </p:nvSpPr>
        <p:spPr>
          <a:xfrm>
            <a:off x="10017252" y="4108703"/>
            <a:ext cx="315595" cy="449580"/>
          </a:xfrm>
          <a:custGeom>
            <a:rect l="l" t="t" r="r" b="b"/>
            <a:pathLst>
              <a:path w="315595" h="449579">
                <a:moveTo>
                  <a:pt x="245999" y="0"/>
                </a:moveTo>
                <a:lnTo>
                  <a:pt x="207724" y="5492"/>
                </a:lnTo>
                <a:lnTo>
                  <a:pt x="166877" y="22225"/>
                </a:lnTo>
                <a:lnTo>
                  <a:pt x="105711" y="69103"/>
                </a:lnTo>
                <a:lnTo>
                  <a:pt x="77420" y="102502"/>
                </a:lnTo>
                <a:lnTo>
                  <a:pt x="52070" y="142748"/>
                </a:lnTo>
                <a:lnTo>
                  <a:pt x="34609" y="180002"/>
                </a:lnTo>
                <a:lnTo>
                  <a:pt x="20189" y="221695"/>
                </a:lnTo>
                <a:lnTo>
                  <a:pt x="9294" y="267874"/>
                </a:lnTo>
                <a:lnTo>
                  <a:pt x="2403" y="318589"/>
                </a:lnTo>
                <a:lnTo>
                  <a:pt x="0" y="373888"/>
                </a:lnTo>
                <a:lnTo>
                  <a:pt x="196" y="390671"/>
                </a:lnTo>
                <a:lnTo>
                  <a:pt x="3428" y="443357"/>
                </a:lnTo>
                <a:lnTo>
                  <a:pt x="6730" y="449580"/>
                </a:lnTo>
                <a:lnTo>
                  <a:pt x="10668" y="449072"/>
                </a:lnTo>
                <a:lnTo>
                  <a:pt x="13970" y="448564"/>
                </a:lnTo>
                <a:lnTo>
                  <a:pt x="16382" y="445770"/>
                </a:lnTo>
                <a:lnTo>
                  <a:pt x="15875" y="442341"/>
                </a:lnTo>
                <a:lnTo>
                  <a:pt x="14555" y="424519"/>
                </a:lnTo>
                <a:lnTo>
                  <a:pt x="13509" y="407209"/>
                </a:lnTo>
                <a:lnTo>
                  <a:pt x="12821" y="390352"/>
                </a:lnTo>
                <a:lnTo>
                  <a:pt x="12573" y="373888"/>
                </a:lnTo>
                <a:lnTo>
                  <a:pt x="15678" y="313859"/>
                </a:lnTo>
                <a:lnTo>
                  <a:pt x="24035" y="259677"/>
                </a:lnTo>
                <a:lnTo>
                  <a:pt x="36972" y="211216"/>
                </a:lnTo>
                <a:lnTo>
                  <a:pt x="53815" y="168354"/>
                </a:lnTo>
                <a:lnTo>
                  <a:pt x="73888" y="130968"/>
                </a:lnTo>
                <a:lnTo>
                  <a:pt x="96520" y="98933"/>
                </a:lnTo>
                <a:lnTo>
                  <a:pt x="133715" y="60547"/>
                </a:lnTo>
                <a:lnTo>
                  <a:pt x="172720" y="33782"/>
                </a:lnTo>
                <a:lnTo>
                  <a:pt x="210978" y="17748"/>
                </a:lnTo>
                <a:lnTo>
                  <a:pt x="245999" y="12573"/>
                </a:lnTo>
                <a:lnTo>
                  <a:pt x="294055" y="12573"/>
                </a:lnTo>
                <a:lnTo>
                  <a:pt x="293489" y="12180"/>
                </a:lnTo>
                <a:lnTo>
                  <a:pt x="285115" y="7747"/>
                </a:lnTo>
                <a:lnTo>
                  <a:pt x="276324" y="4286"/>
                </a:lnTo>
                <a:lnTo>
                  <a:pt x="266795" y="1873"/>
                </a:lnTo>
                <a:lnTo>
                  <a:pt x="256647" y="460"/>
                </a:lnTo>
                <a:lnTo>
                  <a:pt x="245999" y="0"/>
                </a:lnTo>
                <a:close/>
              </a:path>
              <a:path w="315595" h="449579">
                <a:moveTo>
                  <a:pt x="294055" y="12573"/>
                </a:moveTo>
                <a:lnTo>
                  <a:pt x="245999" y="12573"/>
                </a:lnTo>
                <a:lnTo>
                  <a:pt x="255518" y="13017"/>
                </a:lnTo>
                <a:lnTo>
                  <a:pt x="264429" y="14319"/>
                </a:lnTo>
                <a:lnTo>
                  <a:pt x="298469" y="32287"/>
                </a:lnTo>
                <a:lnTo>
                  <a:pt x="304800" y="41021"/>
                </a:lnTo>
                <a:lnTo>
                  <a:pt x="309245" y="41910"/>
                </a:lnTo>
                <a:lnTo>
                  <a:pt x="312039" y="40005"/>
                </a:lnTo>
                <a:lnTo>
                  <a:pt x="314959" y="38100"/>
                </a:lnTo>
                <a:lnTo>
                  <a:pt x="315468" y="33782"/>
                </a:lnTo>
                <a:lnTo>
                  <a:pt x="313563" y="30861"/>
                </a:lnTo>
                <a:lnTo>
                  <a:pt x="307903" y="23713"/>
                </a:lnTo>
                <a:lnTo>
                  <a:pt x="301148" y="17494"/>
                </a:lnTo>
                <a:lnTo>
                  <a:pt x="294055" y="12573"/>
                </a:lnTo>
                <a:close/>
              </a:path>
            </a:pathLst>
          </a:custGeom>
          <a:solidFill>
            <a:srgbClr val="4F4F4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4" name="object 174"/>
          <p:cNvSpPr/>
          <p:nvPr/>
        </p:nvSpPr>
        <p:spPr>
          <a:xfrm>
            <a:off x="10277431" y="4126991"/>
            <a:ext cx="180256" cy="140207"/>
          </a:xfrm>
          <a:prstGeom prst="rect">
            <a:avLst/>
          </a:prstGeom>
          <a:blipFill>
            <a:blip r:embed="rId7"/>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5" name="object 175"/>
          <p:cNvSpPr/>
          <p:nvPr/>
        </p:nvSpPr>
        <p:spPr>
          <a:xfrm>
            <a:off x="10288523" y="4191000"/>
            <a:ext cx="832485" cy="593090"/>
          </a:xfrm>
          <a:custGeom>
            <a:rect l="l" t="t" r="r" b="b"/>
            <a:pathLst>
              <a:path w="832484" h="593089">
                <a:moveTo>
                  <a:pt x="443356" y="310642"/>
                </a:moveTo>
                <a:lnTo>
                  <a:pt x="443356" y="335280"/>
                </a:lnTo>
                <a:lnTo>
                  <a:pt x="410972" y="335280"/>
                </a:lnTo>
                <a:lnTo>
                  <a:pt x="410972" y="339598"/>
                </a:lnTo>
                <a:lnTo>
                  <a:pt x="60959" y="339598"/>
                </a:lnTo>
                <a:lnTo>
                  <a:pt x="65785" y="359918"/>
                </a:lnTo>
                <a:lnTo>
                  <a:pt x="176022" y="359918"/>
                </a:lnTo>
                <a:lnTo>
                  <a:pt x="176022" y="514604"/>
                </a:lnTo>
                <a:lnTo>
                  <a:pt x="122808" y="514604"/>
                </a:lnTo>
                <a:lnTo>
                  <a:pt x="152072" y="533373"/>
                </a:lnTo>
                <a:lnTo>
                  <a:pt x="189107" y="550163"/>
                </a:lnTo>
                <a:lnTo>
                  <a:pt x="233053" y="564642"/>
                </a:lnTo>
                <a:lnTo>
                  <a:pt x="283051" y="576480"/>
                </a:lnTo>
                <a:lnTo>
                  <a:pt x="338240" y="585346"/>
                </a:lnTo>
                <a:lnTo>
                  <a:pt x="397762" y="590908"/>
                </a:lnTo>
                <a:lnTo>
                  <a:pt x="460755" y="592836"/>
                </a:lnTo>
                <a:lnTo>
                  <a:pt x="527476" y="590679"/>
                </a:lnTo>
                <a:lnTo>
                  <a:pt x="590286" y="584465"/>
                </a:lnTo>
                <a:lnTo>
                  <a:pt x="648132" y="574576"/>
                </a:lnTo>
                <a:lnTo>
                  <a:pt x="699964" y="561394"/>
                </a:lnTo>
                <a:lnTo>
                  <a:pt x="729439" y="550799"/>
                </a:lnTo>
                <a:lnTo>
                  <a:pt x="201168" y="550799"/>
                </a:lnTo>
                <a:lnTo>
                  <a:pt x="201168" y="386588"/>
                </a:lnTo>
                <a:lnTo>
                  <a:pt x="403225" y="386588"/>
                </a:lnTo>
                <a:lnTo>
                  <a:pt x="403225" y="361442"/>
                </a:lnTo>
                <a:lnTo>
                  <a:pt x="733167" y="361442"/>
                </a:lnTo>
                <a:lnTo>
                  <a:pt x="666410" y="318388"/>
                </a:lnTo>
                <a:lnTo>
                  <a:pt x="541527" y="318388"/>
                </a:lnTo>
                <a:lnTo>
                  <a:pt x="443356" y="310642"/>
                </a:lnTo>
                <a:close/>
              </a:path>
              <a:path w="832484" h="593089">
                <a:moveTo>
                  <a:pt x="418719" y="511682"/>
                </a:moveTo>
                <a:lnTo>
                  <a:pt x="416814" y="511682"/>
                </a:lnTo>
                <a:lnTo>
                  <a:pt x="416814" y="550799"/>
                </a:lnTo>
                <a:lnTo>
                  <a:pt x="729439" y="550799"/>
                </a:lnTo>
                <a:lnTo>
                  <a:pt x="744730" y="545302"/>
                </a:lnTo>
                <a:lnTo>
                  <a:pt x="781379" y="526683"/>
                </a:lnTo>
                <a:lnTo>
                  <a:pt x="795515" y="516000"/>
                </a:lnTo>
                <a:lnTo>
                  <a:pt x="418719" y="516000"/>
                </a:lnTo>
                <a:lnTo>
                  <a:pt x="418719" y="511682"/>
                </a:lnTo>
                <a:close/>
              </a:path>
              <a:path w="832484" h="593089">
                <a:moveTo>
                  <a:pt x="733167" y="361442"/>
                </a:moveTo>
                <a:lnTo>
                  <a:pt x="582168" y="361442"/>
                </a:lnTo>
                <a:lnTo>
                  <a:pt x="582168" y="365760"/>
                </a:lnTo>
                <a:lnTo>
                  <a:pt x="600075" y="365760"/>
                </a:lnTo>
                <a:lnTo>
                  <a:pt x="600075" y="516000"/>
                </a:lnTo>
                <a:lnTo>
                  <a:pt x="795515" y="516000"/>
                </a:lnTo>
                <a:lnTo>
                  <a:pt x="808858" y="505918"/>
                </a:lnTo>
                <a:lnTo>
                  <a:pt x="826117" y="483392"/>
                </a:lnTo>
                <a:lnTo>
                  <a:pt x="832103" y="459486"/>
                </a:lnTo>
                <a:lnTo>
                  <a:pt x="831393" y="451139"/>
                </a:lnTo>
                <a:lnTo>
                  <a:pt x="829278" y="442912"/>
                </a:lnTo>
                <a:lnTo>
                  <a:pt x="825781" y="434875"/>
                </a:lnTo>
                <a:lnTo>
                  <a:pt x="820927" y="427100"/>
                </a:lnTo>
                <a:lnTo>
                  <a:pt x="727201" y="427100"/>
                </a:lnTo>
                <a:lnTo>
                  <a:pt x="727201" y="398144"/>
                </a:lnTo>
                <a:lnTo>
                  <a:pt x="758571" y="377825"/>
                </a:lnTo>
                <a:lnTo>
                  <a:pt x="733167" y="361442"/>
                </a:lnTo>
                <a:close/>
              </a:path>
              <a:path w="832484" h="593089">
                <a:moveTo>
                  <a:pt x="622300" y="289941"/>
                </a:moveTo>
                <a:lnTo>
                  <a:pt x="619378" y="289941"/>
                </a:lnTo>
                <a:lnTo>
                  <a:pt x="553593" y="293750"/>
                </a:lnTo>
                <a:lnTo>
                  <a:pt x="554101" y="298069"/>
                </a:lnTo>
                <a:lnTo>
                  <a:pt x="554608" y="302894"/>
                </a:lnTo>
                <a:lnTo>
                  <a:pt x="554101" y="307720"/>
                </a:lnTo>
                <a:lnTo>
                  <a:pt x="553593" y="313563"/>
                </a:lnTo>
                <a:lnTo>
                  <a:pt x="548258" y="318388"/>
                </a:lnTo>
                <a:lnTo>
                  <a:pt x="666410" y="318388"/>
                </a:lnTo>
                <a:lnTo>
                  <a:pt x="622300" y="289941"/>
                </a:lnTo>
                <a:close/>
              </a:path>
              <a:path w="832484" h="593089">
                <a:moveTo>
                  <a:pt x="58547" y="54610"/>
                </a:moveTo>
                <a:lnTo>
                  <a:pt x="0" y="82676"/>
                </a:lnTo>
                <a:lnTo>
                  <a:pt x="23749" y="183133"/>
                </a:lnTo>
                <a:lnTo>
                  <a:pt x="66294" y="183133"/>
                </a:lnTo>
                <a:lnTo>
                  <a:pt x="126099" y="154959"/>
                </a:lnTo>
                <a:lnTo>
                  <a:pt x="189071" y="131000"/>
                </a:lnTo>
                <a:lnTo>
                  <a:pt x="243709" y="112946"/>
                </a:lnTo>
                <a:lnTo>
                  <a:pt x="278510" y="102488"/>
                </a:lnTo>
                <a:lnTo>
                  <a:pt x="277576" y="93739"/>
                </a:lnTo>
                <a:lnTo>
                  <a:pt x="277034" y="84978"/>
                </a:lnTo>
                <a:lnTo>
                  <a:pt x="276850" y="76146"/>
                </a:lnTo>
                <a:lnTo>
                  <a:pt x="276986" y="67182"/>
                </a:lnTo>
                <a:lnTo>
                  <a:pt x="267953" y="61341"/>
                </a:lnTo>
                <a:lnTo>
                  <a:pt x="72008" y="61341"/>
                </a:lnTo>
                <a:lnTo>
                  <a:pt x="64770" y="58927"/>
                </a:lnTo>
                <a:lnTo>
                  <a:pt x="58547" y="54610"/>
                </a:lnTo>
                <a:close/>
              </a:path>
              <a:path w="832484" h="593089">
                <a:moveTo>
                  <a:pt x="173100" y="0"/>
                </a:moveTo>
                <a:lnTo>
                  <a:pt x="172593" y="0"/>
                </a:lnTo>
                <a:lnTo>
                  <a:pt x="172593" y="507"/>
                </a:lnTo>
                <a:lnTo>
                  <a:pt x="114553" y="28067"/>
                </a:lnTo>
                <a:lnTo>
                  <a:pt x="89407" y="60451"/>
                </a:lnTo>
                <a:lnTo>
                  <a:pt x="84581" y="61341"/>
                </a:lnTo>
                <a:lnTo>
                  <a:pt x="267953" y="61341"/>
                </a:lnTo>
                <a:lnTo>
                  <a:pt x="173100" y="0"/>
                </a:lnTo>
                <a:close/>
              </a:path>
            </a:pathLst>
          </a:custGeom>
          <a:solidFill>
            <a:srgbClr val="FDFBE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6" name="object 176"/>
          <p:cNvSpPr/>
          <p:nvPr/>
        </p:nvSpPr>
        <p:spPr>
          <a:xfrm>
            <a:off x="11015471" y="4588764"/>
            <a:ext cx="93345" cy="29209"/>
          </a:xfrm>
          <a:custGeom>
            <a:rect l="l" t="t" r="r" b="b"/>
            <a:pathLst>
              <a:path w="93345" h="29209">
                <a:moveTo>
                  <a:pt x="62737" y="0"/>
                </a:moveTo>
                <a:lnTo>
                  <a:pt x="0" y="0"/>
                </a:lnTo>
                <a:lnTo>
                  <a:pt x="0" y="28956"/>
                </a:lnTo>
                <a:lnTo>
                  <a:pt x="92963" y="28956"/>
                </a:lnTo>
                <a:lnTo>
                  <a:pt x="88780" y="23534"/>
                </a:lnTo>
                <a:lnTo>
                  <a:pt x="84169" y="18161"/>
                </a:lnTo>
                <a:lnTo>
                  <a:pt x="79033" y="12882"/>
                </a:lnTo>
                <a:lnTo>
                  <a:pt x="73278" y="7747"/>
                </a:lnTo>
                <a:lnTo>
                  <a:pt x="74295" y="7747"/>
                </a:lnTo>
                <a:lnTo>
                  <a:pt x="62737" y="0"/>
                </a:lnTo>
                <a:close/>
              </a:path>
            </a:pathLst>
          </a:custGeom>
          <a:solidFill>
            <a:srgbClr val="C55D4A"/>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7" name="object 177"/>
          <p:cNvSpPr/>
          <p:nvPr/>
        </p:nvSpPr>
        <p:spPr>
          <a:xfrm>
            <a:off x="11015471" y="4567428"/>
            <a:ext cx="62865" cy="21590"/>
          </a:xfrm>
          <a:custGeom>
            <a:rect l="l" t="t" r="r" b="b"/>
            <a:pathLst>
              <a:path w="62865" h="21589">
                <a:moveTo>
                  <a:pt x="30987" y="0"/>
                </a:moveTo>
                <a:lnTo>
                  <a:pt x="0" y="21336"/>
                </a:lnTo>
                <a:lnTo>
                  <a:pt x="62483" y="21336"/>
                </a:lnTo>
                <a:lnTo>
                  <a:pt x="30987" y="0"/>
                </a:lnTo>
                <a:close/>
              </a:path>
            </a:pathLst>
          </a:custGeom>
          <a:solidFill>
            <a:srgbClr val="B75643"/>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8" name="object 178"/>
          <p:cNvSpPr/>
          <p:nvPr/>
        </p:nvSpPr>
        <p:spPr>
          <a:xfrm>
            <a:off x="10494264" y="4562855"/>
            <a:ext cx="387095" cy="172212"/>
          </a:xfrm>
          <a:prstGeom prst="rect">
            <a:avLst/>
          </a:prstGeom>
          <a:blipFill>
            <a:blip r:embed="rId8"/>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9" name="object 179"/>
          <p:cNvSpPr/>
          <p:nvPr/>
        </p:nvSpPr>
        <p:spPr>
          <a:xfrm>
            <a:off x="10355580" y="4556759"/>
            <a:ext cx="102108" cy="126491"/>
          </a:xfrm>
          <a:prstGeom prst="rect">
            <a:avLst/>
          </a:prstGeom>
          <a:blipFill>
            <a:blip r:embed="rId9"/>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0" name="object 180"/>
          <p:cNvSpPr/>
          <p:nvPr/>
        </p:nvSpPr>
        <p:spPr>
          <a:xfrm>
            <a:off x="10287000" y="4184903"/>
            <a:ext cx="173735" cy="88391"/>
          </a:xfrm>
          <a:prstGeom prst="rect">
            <a:avLst/>
          </a:prstGeom>
          <a:blipFill>
            <a:blip r:embed="rId10"/>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1" name="object 181"/>
          <p:cNvSpPr/>
          <p:nvPr/>
        </p:nvSpPr>
        <p:spPr>
          <a:xfrm>
            <a:off x="10292460" y="4291584"/>
            <a:ext cx="410845" cy="183515"/>
          </a:xfrm>
          <a:custGeom>
            <a:rect l="l" t="t" r="r" b="b"/>
            <a:pathLst>
              <a:path w="410845" h="183514">
                <a:moveTo>
                  <a:pt x="281050" y="0"/>
                </a:moveTo>
                <a:lnTo>
                  <a:pt x="231225" y="14940"/>
                </a:lnTo>
                <a:lnTo>
                  <a:pt x="124761" y="53038"/>
                </a:lnTo>
                <a:lnTo>
                  <a:pt x="26179" y="104209"/>
                </a:lnTo>
                <a:lnTo>
                  <a:pt x="0" y="158369"/>
                </a:lnTo>
                <a:lnTo>
                  <a:pt x="80067" y="183215"/>
                </a:lnTo>
                <a:lnTo>
                  <a:pt x="219440" y="176831"/>
                </a:lnTo>
                <a:lnTo>
                  <a:pt x="351740" y="158708"/>
                </a:lnTo>
                <a:lnTo>
                  <a:pt x="410591" y="148336"/>
                </a:lnTo>
                <a:lnTo>
                  <a:pt x="281050" y="0"/>
                </a:lnTo>
                <a:close/>
              </a:path>
            </a:pathLst>
          </a:custGeom>
          <a:solidFill>
            <a:srgbClr val="3E3C4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2" name="object 182"/>
          <p:cNvSpPr/>
          <p:nvPr/>
        </p:nvSpPr>
        <p:spPr>
          <a:xfrm>
            <a:off x="10552176" y="4294632"/>
            <a:ext cx="60960" cy="78105"/>
          </a:xfrm>
          <a:custGeom>
            <a:rect l="l" t="t" r="r" b="b"/>
            <a:pathLst>
              <a:path w="60957" h="78104">
                <a:moveTo>
                  <a:pt x="24911" y="38354"/>
                </a:moveTo>
                <a:lnTo>
                  <a:pt x="2921" y="38354"/>
                </a:lnTo>
                <a:lnTo>
                  <a:pt x="3428" y="39878"/>
                </a:lnTo>
                <a:lnTo>
                  <a:pt x="4825" y="44704"/>
                </a:lnTo>
                <a:lnTo>
                  <a:pt x="6857" y="49022"/>
                </a:lnTo>
                <a:lnTo>
                  <a:pt x="11683" y="56896"/>
                </a:lnTo>
                <a:lnTo>
                  <a:pt x="12700" y="57785"/>
                </a:lnTo>
                <a:lnTo>
                  <a:pt x="16637" y="61722"/>
                </a:lnTo>
                <a:lnTo>
                  <a:pt x="26797" y="69469"/>
                </a:lnTo>
                <a:lnTo>
                  <a:pt x="29718" y="71374"/>
                </a:lnTo>
                <a:lnTo>
                  <a:pt x="32130" y="72390"/>
                </a:lnTo>
                <a:lnTo>
                  <a:pt x="34163" y="73406"/>
                </a:lnTo>
                <a:lnTo>
                  <a:pt x="36575" y="74295"/>
                </a:lnTo>
                <a:lnTo>
                  <a:pt x="37592" y="74803"/>
                </a:lnTo>
                <a:lnTo>
                  <a:pt x="38480" y="75311"/>
                </a:lnTo>
                <a:lnTo>
                  <a:pt x="39497" y="75819"/>
                </a:lnTo>
                <a:lnTo>
                  <a:pt x="41909" y="76708"/>
                </a:lnTo>
                <a:lnTo>
                  <a:pt x="44830" y="77724"/>
                </a:lnTo>
                <a:lnTo>
                  <a:pt x="60959" y="76708"/>
                </a:lnTo>
                <a:lnTo>
                  <a:pt x="51937" y="70437"/>
                </a:lnTo>
                <a:lnTo>
                  <a:pt x="44021" y="64071"/>
                </a:lnTo>
                <a:lnTo>
                  <a:pt x="37367" y="57705"/>
                </a:lnTo>
                <a:lnTo>
                  <a:pt x="32130" y="51435"/>
                </a:lnTo>
                <a:lnTo>
                  <a:pt x="26455" y="41969"/>
                </a:lnTo>
                <a:lnTo>
                  <a:pt x="24911" y="38354"/>
                </a:lnTo>
                <a:close/>
              </a:path>
              <a:path w="60957" h="78104">
                <a:moveTo>
                  <a:pt x="2413" y="39370"/>
                </a:moveTo>
                <a:lnTo>
                  <a:pt x="2921" y="40767"/>
                </a:lnTo>
                <a:lnTo>
                  <a:pt x="2921" y="40259"/>
                </a:lnTo>
                <a:lnTo>
                  <a:pt x="2413" y="39370"/>
                </a:lnTo>
                <a:close/>
              </a:path>
              <a:path w="60957" h="78104">
                <a:moveTo>
                  <a:pt x="14097" y="0"/>
                </a:moveTo>
                <a:lnTo>
                  <a:pt x="11175" y="1016"/>
                </a:lnTo>
                <a:lnTo>
                  <a:pt x="8254" y="1905"/>
                </a:lnTo>
                <a:lnTo>
                  <a:pt x="4445" y="2921"/>
                </a:lnTo>
                <a:lnTo>
                  <a:pt x="3937" y="4826"/>
                </a:lnTo>
                <a:lnTo>
                  <a:pt x="2921" y="7239"/>
                </a:lnTo>
                <a:lnTo>
                  <a:pt x="2413" y="9271"/>
                </a:lnTo>
                <a:lnTo>
                  <a:pt x="1524" y="12192"/>
                </a:lnTo>
                <a:lnTo>
                  <a:pt x="1016" y="14605"/>
                </a:lnTo>
                <a:lnTo>
                  <a:pt x="0" y="17526"/>
                </a:lnTo>
                <a:lnTo>
                  <a:pt x="507" y="21336"/>
                </a:lnTo>
                <a:lnTo>
                  <a:pt x="0" y="25781"/>
                </a:lnTo>
                <a:lnTo>
                  <a:pt x="0" y="31623"/>
                </a:lnTo>
                <a:lnTo>
                  <a:pt x="1016" y="34036"/>
                </a:lnTo>
                <a:lnTo>
                  <a:pt x="1524" y="36449"/>
                </a:lnTo>
                <a:lnTo>
                  <a:pt x="2413" y="38862"/>
                </a:lnTo>
                <a:lnTo>
                  <a:pt x="2413" y="38354"/>
                </a:lnTo>
                <a:lnTo>
                  <a:pt x="24911" y="38354"/>
                </a:lnTo>
                <a:lnTo>
                  <a:pt x="21304" y="29908"/>
                </a:lnTo>
                <a:lnTo>
                  <a:pt x="17057" y="15751"/>
                </a:lnTo>
                <a:lnTo>
                  <a:pt x="14097" y="0"/>
                </a:lnTo>
                <a:close/>
              </a:path>
            </a:pathLst>
          </a:custGeom>
          <a:solidFill>
            <a:srgbClr val="353336"/>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3" name="object 183"/>
          <p:cNvSpPr/>
          <p:nvPr/>
        </p:nvSpPr>
        <p:spPr>
          <a:xfrm>
            <a:off x="10689335" y="4306823"/>
            <a:ext cx="276225" cy="134620"/>
          </a:xfrm>
          <a:custGeom>
            <a:rect l="l" t="t" r="r" b="b"/>
            <a:pathLst>
              <a:path w="276225" h="134620">
                <a:moveTo>
                  <a:pt x="131572" y="0"/>
                </a:moveTo>
                <a:lnTo>
                  <a:pt x="0" y="100456"/>
                </a:lnTo>
                <a:lnTo>
                  <a:pt x="45247" y="111065"/>
                </a:lnTo>
                <a:lnTo>
                  <a:pt x="143668" y="129222"/>
                </a:lnTo>
                <a:lnTo>
                  <a:pt x="239279" y="134425"/>
                </a:lnTo>
                <a:lnTo>
                  <a:pt x="276098" y="106171"/>
                </a:lnTo>
                <a:lnTo>
                  <a:pt x="246979" y="60489"/>
                </a:lnTo>
                <a:lnTo>
                  <a:pt x="198024" y="27225"/>
                </a:lnTo>
                <a:lnTo>
                  <a:pt x="151975" y="6891"/>
                </a:lnTo>
                <a:lnTo>
                  <a:pt x="131572" y="0"/>
                </a:lnTo>
                <a:close/>
              </a:path>
            </a:pathLst>
          </a:custGeom>
          <a:solidFill>
            <a:srgbClr val="3E3C4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4" name="object 184"/>
          <p:cNvSpPr/>
          <p:nvPr/>
        </p:nvSpPr>
        <p:spPr>
          <a:xfrm>
            <a:off x="10564320" y="4084320"/>
            <a:ext cx="309245" cy="313055"/>
          </a:xfrm>
          <a:custGeom>
            <a:rect l="l" t="t" r="r" b="b"/>
            <a:pathLst>
              <a:path w="309245" h="313054">
                <a:moveTo>
                  <a:pt x="149907" y="0"/>
                </a:moveTo>
                <a:lnTo>
                  <a:pt x="57163" y="76509"/>
                </a:lnTo>
                <a:lnTo>
                  <a:pt x="30273" y="99567"/>
                </a:lnTo>
                <a:lnTo>
                  <a:pt x="6451" y="138668"/>
                </a:lnTo>
                <a:lnTo>
                  <a:pt x="0" y="185292"/>
                </a:lnTo>
                <a:lnTo>
                  <a:pt x="6145" y="229441"/>
                </a:lnTo>
                <a:lnTo>
                  <a:pt x="20113" y="261111"/>
                </a:lnTo>
                <a:lnTo>
                  <a:pt x="45942" y="284400"/>
                </a:lnTo>
                <a:lnTo>
                  <a:pt x="86058" y="304164"/>
                </a:lnTo>
                <a:lnTo>
                  <a:pt x="132413" y="312689"/>
                </a:lnTo>
                <a:lnTo>
                  <a:pt x="176958" y="302259"/>
                </a:lnTo>
                <a:lnTo>
                  <a:pt x="207420" y="284116"/>
                </a:lnTo>
                <a:lnTo>
                  <a:pt x="309165" y="220090"/>
                </a:lnTo>
                <a:lnTo>
                  <a:pt x="308596" y="210544"/>
                </a:lnTo>
                <a:lnTo>
                  <a:pt x="300989" y="185435"/>
                </a:lnTo>
                <a:lnTo>
                  <a:pt x="277500" y="150064"/>
                </a:lnTo>
                <a:lnTo>
                  <a:pt x="229282" y="109727"/>
                </a:lnTo>
                <a:lnTo>
                  <a:pt x="206271" y="51595"/>
                </a:lnTo>
                <a:lnTo>
                  <a:pt x="180165" y="18430"/>
                </a:lnTo>
                <a:lnTo>
                  <a:pt x="158773" y="3482"/>
                </a:lnTo>
                <a:lnTo>
                  <a:pt x="149907" y="0"/>
                </a:lnTo>
                <a:close/>
              </a:path>
            </a:pathLst>
          </a:custGeom>
          <a:solidFill>
            <a:srgbClr val="F3D7A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5" name="object 185"/>
          <p:cNvSpPr/>
          <p:nvPr/>
        </p:nvSpPr>
        <p:spPr>
          <a:xfrm>
            <a:off x="10588799" y="4097909"/>
            <a:ext cx="69897" cy="79502"/>
          </a:xfrm>
          <a:prstGeom prst="rect">
            <a:avLst/>
          </a:prstGeom>
          <a:blipFill>
            <a:blip r:embed="rId11"/>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6" name="object 186"/>
          <p:cNvSpPr/>
          <p:nvPr/>
        </p:nvSpPr>
        <p:spPr>
          <a:xfrm>
            <a:off x="10746470" y="4341367"/>
            <a:ext cx="86360" cy="50800"/>
          </a:xfrm>
          <a:custGeom>
            <a:rect l="l" t="t" r="r" b="b"/>
            <a:pathLst>
              <a:path w="86359" h="50800">
                <a:moveTo>
                  <a:pt x="64912" y="0"/>
                </a:moveTo>
                <a:lnTo>
                  <a:pt x="13674" y="29771"/>
                </a:lnTo>
                <a:lnTo>
                  <a:pt x="0" y="46430"/>
                </a:lnTo>
                <a:lnTo>
                  <a:pt x="1920" y="50514"/>
                </a:lnTo>
                <a:lnTo>
                  <a:pt x="8413" y="50740"/>
                </a:lnTo>
                <a:lnTo>
                  <a:pt x="19573" y="45465"/>
                </a:lnTo>
                <a:lnTo>
                  <a:pt x="37766" y="37280"/>
                </a:lnTo>
                <a:lnTo>
                  <a:pt x="54911" y="33131"/>
                </a:lnTo>
                <a:lnTo>
                  <a:pt x="70866" y="26767"/>
                </a:lnTo>
                <a:lnTo>
                  <a:pt x="85486" y="11937"/>
                </a:lnTo>
                <a:lnTo>
                  <a:pt x="85754" y="4607"/>
                </a:lnTo>
                <a:lnTo>
                  <a:pt x="78295" y="1111"/>
                </a:lnTo>
                <a:lnTo>
                  <a:pt x="69288" y="43"/>
                </a:lnTo>
                <a:lnTo>
                  <a:pt x="64912" y="0"/>
                </a:lnTo>
                <a:close/>
              </a:path>
            </a:pathLst>
          </a:custGeom>
          <a:solidFill>
            <a:srgbClr val="ECD097"/>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7" name="object 187"/>
          <p:cNvSpPr/>
          <p:nvPr/>
        </p:nvSpPr>
        <p:spPr>
          <a:xfrm>
            <a:off x="10713358" y="3966971"/>
            <a:ext cx="233679" cy="399415"/>
          </a:xfrm>
          <a:custGeom>
            <a:rect l="l" t="t" r="r" b="b"/>
            <a:pathLst>
              <a:path w="233677" h="399414">
                <a:moveTo>
                  <a:pt x="71631" y="394995"/>
                </a:moveTo>
                <a:lnTo>
                  <a:pt x="71431" y="395136"/>
                </a:lnTo>
                <a:lnTo>
                  <a:pt x="66655" y="399288"/>
                </a:lnTo>
                <a:lnTo>
                  <a:pt x="71631" y="394995"/>
                </a:lnTo>
                <a:close/>
              </a:path>
              <a:path w="233677" h="399414">
                <a:moveTo>
                  <a:pt x="21189" y="158114"/>
                </a:moveTo>
                <a:lnTo>
                  <a:pt x="25798" y="163849"/>
                </a:lnTo>
                <a:lnTo>
                  <a:pt x="37397" y="177228"/>
                </a:lnTo>
                <a:lnTo>
                  <a:pt x="52639" y="192512"/>
                </a:lnTo>
                <a:lnTo>
                  <a:pt x="68179" y="203961"/>
                </a:lnTo>
                <a:lnTo>
                  <a:pt x="63353" y="209803"/>
                </a:lnTo>
                <a:lnTo>
                  <a:pt x="101365" y="248146"/>
                </a:lnTo>
                <a:lnTo>
                  <a:pt x="122916" y="261365"/>
                </a:lnTo>
                <a:lnTo>
                  <a:pt x="122755" y="265701"/>
                </a:lnTo>
                <a:lnTo>
                  <a:pt x="121630" y="275097"/>
                </a:lnTo>
                <a:lnTo>
                  <a:pt x="118576" y="284136"/>
                </a:lnTo>
                <a:lnTo>
                  <a:pt x="112629" y="287400"/>
                </a:lnTo>
                <a:lnTo>
                  <a:pt x="117550" y="294380"/>
                </a:lnTo>
                <a:lnTo>
                  <a:pt x="129424" y="309991"/>
                </a:lnTo>
                <a:lnTo>
                  <a:pt x="143918" y="326245"/>
                </a:lnTo>
                <a:lnTo>
                  <a:pt x="156698" y="335152"/>
                </a:lnTo>
                <a:lnTo>
                  <a:pt x="143861" y="343406"/>
                </a:lnTo>
                <a:lnTo>
                  <a:pt x="114962" y="362505"/>
                </a:lnTo>
                <a:lnTo>
                  <a:pt x="84421" y="383962"/>
                </a:lnTo>
                <a:lnTo>
                  <a:pt x="71631" y="394995"/>
                </a:lnTo>
                <a:lnTo>
                  <a:pt x="83435" y="386651"/>
                </a:lnTo>
                <a:lnTo>
                  <a:pt x="99177" y="379785"/>
                </a:lnTo>
                <a:lnTo>
                  <a:pt x="116181" y="379785"/>
                </a:lnTo>
                <a:lnTo>
                  <a:pt x="117572" y="378815"/>
                </a:lnTo>
                <a:lnTo>
                  <a:pt x="123916" y="374697"/>
                </a:lnTo>
                <a:lnTo>
                  <a:pt x="132903" y="369508"/>
                </a:lnTo>
                <a:lnTo>
                  <a:pt x="143236" y="364616"/>
                </a:lnTo>
                <a:lnTo>
                  <a:pt x="170187" y="352875"/>
                </a:lnTo>
                <a:lnTo>
                  <a:pt x="197782" y="338693"/>
                </a:lnTo>
                <a:lnTo>
                  <a:pt x="220138" y="321915"/>
                </a:lnTo>
                <a:lnTo>
                  <a:pt x="231374" y="302386"/>
                </a:lnTo>
                <a:lnTo>
                  <a:pt x="233624" y="271847"/>
                </a:lnTo>
                <a:lnTo>
                  <a:pt x="230707" y="241426"/>
                </a:lnTo>
                <a:lnTo>
                  <a:pt x="223266" y="212911"/>
                </a:lnTo>
                <a:lnTo>
                  <a:pt x="211943" y="188086"/>
                </a:lnTo>
                <a:lnTo>
                  <a:pt x="199602" y="164855"/>
                </a:lnTo>
                <a:lnTo>
                  <a:pt x="198451" y="162186"/>
                </a:lnTo>
                <a:lnTo>
                  <a:pt x="30904" y="162186"/>
                </a:lnTo>
                <a:lnTo>
                  <a:pt x="21189" y="158114"/>
                </a:lnTo>
                <a:close/>
              </a:path>
              <a:path w="233677" h="399414">
                <a:moveTo>
                  <a:pt x="116181" y="379785"/>
                </a:moveTo>
                <a:lnTo>
                  <a:pt x="99177" y="379785"/>
                </a:lnTo>
                <a:lnTo>
                  <a:pt x="115169" y="380491"/>
                </a:lnTo>
                <a:lnTo>
                  <a:pt x="116181" y="379785"/>
                </a:lnTo>
                <a:close/>
              </a:path>
              <a:path w="233677" h="399414">
                <a:moveTo>
                  <a:pt x="24110" y="0"/>
                </a:moveTo>
                <a:lnTo>
                  <a:pt x="18915" y="10864"/>
                </a:lnTo>
                <a:lnTo>
                  <a:pt x="8362" y="38814"/>
                </a:lnTo>
                <a:lnTo>
                  <a:pt x="0" y="76884"/>
                </a:lnTo>
                <a:lnTo>
                  <a:pt x="1377" y="118109"/>
                </a:lnTo>
                <a:lnTo>
                  <a:pt x="7187" y="121664"/>
                </a:lnTo>
                <a:lnTo>
                  <a:pt x="20331" y="130921"/>
                </a:lnTo>
                <a:lnTo>
                  <a:pt x="34381" y="143773"/>
                </a:lnTo>
                <a:lnTo>
                  <a:pt x="42906" y="158114"/>
                </a:lnTo>
                <a:lnTo>
                  <a:pt x="41620" y="159472"/>
                </a:lnTo>
                <a:lnTo>
                  <a:pt x="37667" y="161734"/>
                </a:lnTo>
                <a:lnTo>
                  <a:pt x="30904" y="162186"/>
                </a:lnTo>
                <a:lnTo>
                  <a:pt x="198451" y="162186"/>
                </a:lnTo>
                <a:lnTo>
                  <a:pt x="189321" y="141017"/>
                </a:lnTo>
                <a:lnTo>
                  <a:pt x="186317" y="129666"/>
                </a:lnTo>
                <a:lnTo>
                  <a:pt x="174224" y="129666"/>
                </a:lnTo>
                <a:lnTo>
                  <a:pt x="164808" y="120042"/>
                </a:lnTo>
                <a:lnTo>
                  <a:pt x="142902" y="94964"/>
                </a:lnTo>
                <a:lnTo>
                  <a:pt x="136395" y="85851"/>
                </a:lnTo>
                <a:lnTo>
                  <a:pt x="89896" y="85851"/>
                </a:lnTo>
                <a:lnTo>
                  <a:pt x="81456" y="78063"/>
                </a:lnTo>
                <a:lnTo>
                  <a:pt x="61908" y="57927"/>
                </a:lnTo>
                <a:lnTo>
                  <a:pt x="39907" y="30291"/>
                </a:lnTo>
                <a:lnTo>
                  <a:pt x="24110" y="0"/>
                </a:lnTo>
                <a:close/>
              </a:path>
              <a:path w="233677" h="399414">
                <a:moveTo>
                  <a:pt x="183368" y="96900"/>
                </a:moveTo>
                <a:lnTo>
                  <a:pt x="181117" y="100538"/>
                </a:lnTo>
                <a:lnTo>
                  <a:pt x="176605" y="109331"/>
                </a:lnTo>
                <a:lnTo>
                  <a:pt x="173188" y="120100"/>
                </a:lnTo>
                <a:lnTo>
                  <a:pt x="174224" y="129666"/>
                </a:lnTo>
                <a:lnTo>
                  <a:pt x="186317" y="129666"/>
                </a:lnTo>
                <a:lnTo>
                  <a:pt x="183258" y="118109"/>
                </a:lnTo>
                <a:lnTo>
                  <a:pt x="183368" y="96900"/>
                </a:lnTo>
                <a:close/>
              </a:path>
              <a:path w="233677" h="399414">
                <a:moveTo>
                  <a:pt x="99675" y="21208"/>
                </a:moveTo>
                <a:lnTo>
                  <a:pt x="96236" y="27041"/>
                </a:lnTo>
                <a:lnTo>
                  <a:pt x="89689" y="42148"/>
                </a:lnTo>
                <a:lnTo>
                  <a:pt x="85691" y="62946"/>
                </a:lnTo>
                <a:lnTo>
                  <a:pt x="89896" y="85851"/>
                </a:lnTo>
                <a:lnTo>
                  <a:pt x="136395" y="85851"/>
                </a:lnTo>
                <a:lnTo>
                  <a:pt x="118020" y="60122"/>
                </a:lnTo>
                <a:lnTo>
                  <a:pt x="99675" y="21208"/>
                </a:lnTo>
                <a:close/>
              </a:path>
            </a:pathLst>
          </a:custGeom>
          <a:solidFill>
            <a:srgbClr val="585858"/>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8" name="object 188"/>
          <p:cNvSpPr/>
          <p:nvPr/>
        </p:nvSpPr>
        <p:spPr>
          <a:xfrm>
            <a:off x="10626852" y="4052315"/>
            <a:ext cx="92964" cy="103631"/>
          </a:xfrm>
          <a:prstGeom prst="rect">
            <a:avLst/>
          </a:prstGeom>
          <a:blipFill>
            <a:blip r:embed="rId12"/>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9" name="object 189"/>
          <p:cNvSpPr/>
          <p:nvPr/>
        </p:nvSpPr>
        <p:spPr>
          <a:xfrm>
            <a:off x="10368153" y="4375658"/>
            <a:ext cx="233045" cy="99060"/>
          </a:xfrm>
          <a:custGeom>
            <a:rect l="l" t="t" r="r" b="b"/>
            <a:pathLst>
              <a:path w="233045" h="99060">
                <a:moveTo>
                  <a:pt x="149732" y="0"/>
                </a:moveTo>
                <a:lnTo>
                  <a:pt x="82550" y="14351"/>
                </a:lnTo>
                <a:lnTo>
                  <a:pt x="23701" y="39449"/>
                </a:lnTo>
                <a:lnTo>
                  <a:pt x="0" y="87884"/>
                </a:lnTo>
                <a:lnTo>
                  <a:pt x="380" y="93980"/>
                </a:lnTo>
                <a:lnTo>
                  <a:pt x="5715" y="98806"/>
                </a:lnTo>
                <a:lnTo>
                  <a:pt x="232791" y="81661"/>
                </a:lnTo>
                <a:lnTo>
                  <a:pt x="232791" y="70231"/>
                </a:lnTo>
                <a:lnTo>
                  <a:pt x="224331" y="41273"/>
                </a:lnTo>
                <a:lnTo>
                  <a:pt x="205882" y="18303"/>
                </a:lnTo>
                <a:lnTo>
                  <a:pt x="180123" y="3740"/>
                </a:lnTo>
                <a:lnTo>
                  <a:pt x="149732" y="0"/>
                </a:lnTo>
                <a:close/>
              </a:path>
            </a:pathLst>
          </a:custGeom>
          <a:solidFill>
            <a:srgbClr val="F3D7A2"/>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0" name="object 190"/>
          <p:cNvSpPr/>
          <p:nvPr/>
        </p:nvSpPr>
        <p:spPr>
          <a:xfrm>
            <a:off x="10547604" y="4378452"/>
            <a:ext cx="41275" cy="32384"/>
          </a:xfrm>
          <a:custGeom>
            <a:rect l="l" t="t" r="r" b="b"/>
            <a:pathLst>
              <a:path w="41275" h="32384">
                <a:moveTo>
                  <a:pt x="2031" y="0"/>
                </a:moveTo>
                <a:lnTo>
                  <a:pt x="0" y="29210"/>
                </a:lnTo>
                <a:lnTo>
                  <a:pt x="41148" y="32004"/>
                </a:lnTo>
                <a:lnTo>
                  <a:pt x="38226" y="1143"/>
                </a:lnTo>
                <a:lnTo>
                  <a:pt x="2031" y="0"/>
                </a:lnTo>
                <a:close/>
              </a:path>
            </a:pathLst>
          </a:custGeom>
          <a:solidFill>
            <a:srgbClr val="FFFFFF"/>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1" name="object 191"/>
          <p:cNvSpPr/>
          <p:nvPr/>
        </p:nvSpPr>
        <p:spPr>
          <a:xfrm>
            <a:off x="10552176" y="4359655"/>
            <a:ext cx="415290" cy="140970"/>
          </a:xfrm>
          <a:custGeom>
            <a:rect l="l" t="t" r="r" b="b"/>
            <a:pathLst>
              <a:path w="415290" h="140970">
                <a:moveTo>
                  <a:pt x="327151" y="0"/>
                </a:moveTo>
                <a:lnTo>
                  <a:pt x="27558" y="12573"/>
                </a:lnTo>
                <a:lnTo>
                  <a:pt x="0" y="140716"/>
                </a:lnTo>
                <a:lnTo>
                  <a:pt x="355219" y="120523"/>
                </a:lnTo>
                <a:lnTo>
                  <a:pt x="379388" y="113063"/>
                </a:lnTo>
                <a:lnTo>
                  <a:pt x="398557" y="96567"/>
                </a:lnTo>
                <a:lnTo>
                  <a:pt x="411011" y="75285"/>
                </a:lnTo>
                <a:lnTo>
                  <a:pt x="415035" y="53467"/>
                </a:lnTo>
                <a:lnTo>
                  <a:pt x="407054" y="34361"/>
                </a:lnTo>
                <a:lnTo>
                  <a:pt x="388524" y="15017"/>
                </a:lnTo>
                <a:lnTo>
                  <a:pt x="361279" y="1531"/>
                </a:lnTo>
                <a:lnTo>
                  <a:pt x="327151" y="0"/>
                </a:lnTo>
                <a:close/>
              </a:path>
            </a:pathLst>
          </a:custGeom>
          <a:solidFill>
            <a:srgbClr val="58585B"/>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2" name="object 192"/>
          <p:cNvSpPr/>
          <p:nvPr/>
        </p:nvSpPr>
        <p:spPr>
          <a:xfrm>
            <a:off x="10608564" y="4399788"/>
            <a:ext cx="232790" cy="120395"/>
          </a:xfrm>
          <a:prstGeom prst="rect">
            <a:avLst/>
          </a:prstGeom>
          <a:blipFill>
            <a:blip r:embed="rId13"/>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3" name="object 193"/>
          <p:cNvSpPr/>
          <p:nvPr/>
        </p:nvSpPr>
        <p:spPr>
          <a:xfrm>
            <a:off x="10288016" y="4380484"/>
            <a:ext cx="404495" cy="144780"/>
          </a:xfrm>
          <a:custGeom>
            <a:rect l="l" t="t" r="r" b="b"/>
            <a:pathLst>
              <a:path w="404495" h="144779">
                <a:moveTo>
                  <a:pt x="90169" y="0"/>
                </a:moveTo>
                <a:lnTo>
                  <a:pt x="55310" y="1305"/>
                </a:lnTo>
                <a:lnTo>
                  <a:pt x="27320" y="15303"/>
                </a:lnTo>
                <a:lnTo>
                  <a:pt x="8213" y="35397"/>
                </a:lnTo>
                <a:lnTo>
                  <a:pt x="0" y="54991"/>
                </a:lnTo>
                <a:lnTo>
                  <a:pt x="4196" y="77906"/>
                </a:lnTo>
                <a:lnTo>
                  <a:pt x="17097" y="100107"/>
                </a:lnTo>
                <a:lnTo>
                  <a:pt x="36879" y="117213"/>
                </a:lnTo>
                <a:lnTo>
                  <a:pt x="61722" y="124841"/>
                </a:lnTo>
                <a:lnTo>
                  <a:pt x="397128" y="144272"/>
                </a:lnTo>
                <a:lnTo>
                  <a:pt x="404367" y="12192"/>
                </a:lnTo>
                <a:lnTo>
                  <a:pt x="90169" y="0"/>
                </a:lnTo>
                <a:close/>
              </a:path>
            </a:pathLst>
          </a:custGeom>
          <a:solidFill>
            <a:srgbClr val="58585B"/>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4" name="object 194"/>
          <p:cNvSpPr/>
          <p:nvPr/>
        </p:nvSpPr>
        <p:spPr>
          <a:xfrm>
            <a:off x="10287000" y="4395215"/>
            <a:ext cx="398145" cy="129539"/>
          </a:xfrm>
          <a:custGeom>
            <a:rect l="l" t="t" r="r" b="b"/>
            <a:pathLst>
              <a:path w="398145" h="129538">
                <a:moveTo>
                  <a:pt x="28955" y="0"/>
                </a:moveTo>
                <a:lnTo>
                  <a:pt x="18081" y="9370"/>
                </a:lnTo>
                <a:lnTo>
                  <a:pt x="9493" y="19621"/>
                </a:lnTo>
                <a:lnTo>
                  <a:pt x="3524" y="29968"/>
                </a:lnTo>
                <a:lnTo>
                  <a:pt x="507" y="39623"/>
                </a:lnTo>
                <a:lnTo>
                  <a:pt x="507" y="40131"/>
                </a:lnTo>
                <a:lnTo>
                  <a:pt x="0" y="40131"/>
                </a:lnTo>
                <a:lnTo>
                  <a:pt x="0" y="42544"/>
                </a:lnTo>
                <a:lnTo>
                  <a:pt x="4699" y="64855"/>
                </a:lnTo>
                <a:lnTo>
                  <a:pt x="17684" y="86344"/>
                </a:lnTo>
                <a:lnTo>
                  <a:pt x="37290" y="102856"/>
                </a:lnTo>
                <a:lnTo>
                  <a:pt x="61849" y="110235"/>
                </a:lnTo>
                <a:lnTo>
                  <a:pt x="397764" y="129539"/>
                </a:lnTo>
                <a:lnTo>
                  <a:pt x="386965" y="126843"/>
                </a:lnTo>
                <a:lnTo>
                  <a:pt x="281813" y="108330"/>
                </a:lnTo>
                <a:lnTo>
                  <a:pt x="194309" y="100075"/>
                </a:lnTo>
                <a:lnTo>
                  <a:pt x="175466" y="98776"/>
                </a:lnTo>
                <a:lnTo>
                  <a:pt x="156718" y="96821"/>
                </a:lnTo>
                <a:lnTo>
                  <a:pt x="96728" y="80216"/>
                </a:lnTo>
                <a:lnTo>
                  <a:pt x="55362" y="53609"/>
                </a:lnTo>
                <a:lnTo>
                  <a:pt x="32924" y="17271"/>
                </a:lnTo>
                <a:lnTo>
                  <a:pt x="30523" y="8671"/>
                </a:lnTo>
                <a:lnTo>
                  <a:pt x="28955" y="0"/>
                </a:lnTo>
                <a:close/>
              </a:path>
            </a:pathLst>
          </a:custGeom>
          <a:solidFill>
            <a:srgbClr val="4F4F50"/>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5" name="object 195"/>
          <p:cNvSpPr/>
          <p:nvPr/>
        </p:nvSpPr>
        <p:spPr>
          <a:xfrm>
            <a:off x="10613643" y="4163688"/>
            <a:ext cx="190515" cy="198506"/>
          </a:xfrm>
          <a:prstGeom prst="rect">
            <a:avLst/>
          </a:prstGeom>
          <a:blipFill>
            <a:blip r:embed="rId14"/>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6" name="object 196"/>
          <p:cNvSpPr/>
          <p:nvPr/>
        </p:nvSpPr>
        <p:spPr>
          <a:xfrm>
            <a:off x="10469880" y="3915155"/>
            <a:ext cx="29209" cy="64135"/>
          </a:xfrm>
          <a:custGeom>
            <a:rect l="l" t="t" r="r" b="b"/>
            <a:pathLst>
              <a:path w="29209" h="64135">
                <a:moveTo>
                  <a:pt x="28955" y="0"/>
                </a:moveTo>
                <a:lnTo>
                  <a:pt x="889" y="0"/>
                </a:lnTo>
                <a:lnTo>
                  <a:pt x="889" y="8763"/>
                </a:lnTo>
                <a:lnTo>
                  <a:pt x="18669" y="8763"/>
                </a:lnTo>
                <a:lnTo>
                  <a:pt x="0" y="54737"/>
                </a:lnTo>
                <a:lnTo>
                  <a:pt x="0" y="64008"/>
                </a:lnTo>
                <a:lnTo>
                  <a:pt x="28955" y="64008"/>
                </a:lnTo>
                <a:lnTo>
                  <a:pt x="28955" y="54737"/>
                </a:lnTo>
                <a:lnTo>
                  <a:pt x="10033" y="54737"/>
                </a:lnTo>
                <a:lnTo>
                  <a:pt x="28955" y="8763"/>
                </a:lnTo>
                <a:lnTo>
                  <a:pt x="28955" y="0"/>
                </a:lnTo>
                <a:close/>
              </a:path>
            </a:pathLst>
          </a:custGeom>
          <a:solidFill>
            <a:srgbClr val="868685"/>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7" name="object 197"/>
          <p:cNvSpPr/>
          <p:nvPr/>
        </p:nvSpPr>
        <p:spPr>
          <a:xfrm>
            <a:off x="10546080" y="3997452"/>
            <a:ext cx="43180" cy="47625"/>
          </a:xfrm>
          <a:custGeom>
            <a:rect l="l" t="t" r="r" b="b"/>
            <a:pathLst>
              <a:path w="43179" h="47625">
                <a:moveTo>
                  <a:pt x="27304" y="0"/>
                </a:moveTo>
                <a:lnTo>
                  <a:pt x="23368" y="4953"/>
                </a:lnTo>
                <a:lnTo>
                  <a:pt x="33527" y="12700"/>
                </a:lnTo>
                <a:lnTo>
                  <a:pt x="3683" y="29845"/>
                </a:lnTo>
                <a:lnTo>
                  <a:pt x="0" y="34798"/>
                </a:lnTo>
                <a:lnTo>
                  <a:pt x="16255" y="47243"/>
                </a:lnTo>
                <a:lnTo>
                  <a:pt x="19685" y="42545"/>
                </a:lnTo>
                <a:lnTo>
                  <a:pt x="9651" y="34162"/>
                </a:lnTo>
                <a:lnTo>
                  <a:pt x="38735" y="17145"/>
                </a:lnTo>
                <a:lnTo>
                  <a:pt x="42672" y="12192"/>
                </a:lnTo>
                <a:lnTo>
                  <a:pt x="27304" y="0"/>
                </a:lnTo>
                <a:close/>
              </a:path>
            </a:pathLst>
          </a:custGeom>
          <a:solidFill>
            <a:srgbClr val="CCCCCC"/>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8" name="object 198"/>
          <p:cNvSpPr/>
          <p:nvPr/>
        </p:nvSpPr>
        <p:spPr>
          <a:xfrm>
            <a:off x="10364723" y="3811523"/>
            <a:ext cx="55244" cy="86995"/>
          </a:xfrm>
          <a:custGeom>
            <a:rect l="l" t="t" r="r" b="b"/>
            <a:pathLst>
              <a:path w="55244" h="86995">
                <a:moveTo>
                  <a:pt x="20700" y="0"/>
                </a:moveTo>
                <a:lnTo>
                  <a:pt x="17779" y="10921"/>
                </a:lnTo>
                <a:lnTo>
                  <a:pt x="39624" y="17018"/>
                </a:lnTo>
                <a:lnTo>
                  <a:pt x="3048" y="67056"/>
                </a:lnTo>
                <a:lnTo>
                  <a:pt x="0" y="78231"/>
                </a:lnTo>
                <a:lnTo>
                  <a:pt x="35305" y="86868"/>
                </a:lnTo>
                <a:lnTo>
                  <a:pt x="38226" y="75945"/>
                </a:lnTo>
                <a:lnTo>
                  <a:pt x="15240" y="69850"/>
                </a:lnTo>
                <a:lnTo>
                  <a:pt x="52070" y="19812"/>
                </a:lnTo>
                <a:lnTo>
                  <a:pt x="54864" y="9143"/>
                </a:lnTo>
                <a:lnTo>
                  <a:pt x="20700" y="0"/>
                </a:lnTo>
                <a:close/>
              </a:path>
            </a:pathLst>
          </a:custGeom>
          <a:solidFill>
            <a:srgbClr val="79797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9" name="object 199"/>
          <p:cNvSpPr/>
          <p:nvPr/>
        </p:nvSpPr>
        <p:spPr>
          <a:xfrm>
            <a:off x="10230611" y="3665220"/>
            <a:ext cx="97536" cy="144780"/>
          </a:xfrm>
          <a:prstGeom prst="rect">
            <a:avLst/>
          </a:prstGeom>
          <a:blipFill>
            <a:blip r:embed="rId15"/>
            <a:stretch>
              <a:fillRect/>
            </a:stretch>
          </a:blip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0" name="object 200"/>
          <p:cNvSpPr/>
          <p:nvPr/>
        </p:nvSpPr>
        <p:spPr>
          <a:xfrm>
            <a:off x="8149463" y="4736846"/>
            <a:ext cx="423545" cy="1042035"/>
          </a:xfrm>
          <a:custGeom>
            <a:rect l="l" t="t" r="r" b="b"/>
            <a:pathLst>
              <a:path w="423545" h="1042035">
                <a:moveTo>
                  <a:pt x="48098" y="76000"/>
                </a:moveTo>
                <a:lnTo>
                  <a:pt x="28324" y="76395"/>
                </a:lnTo>
                <a:lnTo>
                  <a:pt x="28955" y="97154"/>
                </a:lnTo>
                <a:lnTo>
                  <a:pt x="31622" y="145541"/>
                </a:lnTo>
                <a:lnTo>
                  <a:pt x="35432" y="193547"/>
                </a:lnTo>
                <a:lnTo>
                  <a:pt x="40258" y="241172"/>
                </a:lnTo>
                <a:lnTo>
                  <a:pt x="45973" y="288162"/>
                </a:lnTo>
                <a:lnTo>
                  <a:pt x="52577" y="334771"/>
                </a:lnTo>
                <a:lnTo>
                  <a:pt x="60070" y="380745"/>
                </a:lnTo>
                <a:lnTo>
                  <a:pt x="68579" y="425957"/>
                </a:lnTo>
                <a:lnTo>
                  <a:pt x="77723" y="470153"/>
                </a:lnTo>
                <a:lnTo>
                  <a:pt x="87629" y="513587"/>
                </a:lnTo>
                <a:lnTo>
                  <a:pt x="98425" y="555878"/>
                </a:lnTo>
                <a:lnTo>
                  <a:pt x="109854" y="597026"/>
                </a:lnTo>
                <a:lnTo>
                  <a:pt x="121919" y="637031"/>
                </a:lnTo>
                <a:lnTo>
                  <a:pt x="134873" y="675766"/>
                </a:lnTo>
                <a:lnTo>
                  <a:pt x="148208" y="712977"/>
                </a:lnTo>
                <a:lnTo>
                  <a:pt x="162178" y="748791"/>
                </a:lnTo>
                <a:lnTo>
                  <a:pt x="191642" y="815466"/>
                </a:lnTo>
                <a:lnTo>
                  <a:pt x="223265" y="875017"/>
                </a:lnTo>
                <a:lnTo>
                  <a:pt x="256412" y="926795"/>
                </a:lnTo>
                <a:lnTo>
                  <a:pt x="282320" y="959942"/>
                </a:lnTo>
                <a:lnTo>
                  <a:pt x="309117" y="988085"/>
                </a:lnTo>
                <a:lnTo>
                  <a:pt x="345820" y="1017054"/>
                </a:lnTo>
                <a:lnTo>
                  <a:pt x="384175" y="1035303"/>
                </a:lnTo>
                <a:lnTo>
                  <a:pt x="422655" y="1041577"/>
                </a:lnTo>
                <a:lnTo>
                  <a:pt x="423417" y="1021791"/>
                </a:lnTo>
                <a:lnTo>
                  <a:pt x="414400" y="1021410"/>
                </a:lnTo>
                <a:lnTo>
                  <a:pt x="406145" y="1020330"/>
                </a:lnTo>
                <a:lnTo>
                  <a:pt x="364489" y="1005090"/>
                </a:lnTo>
                <a:lnTo>
                  <a:pt x="330707" y="980998"/>
                </a:lnTo>
                <a:lnTo>
                  <a:pt x="297052" y="946835"/>
                </a:lnTo>
                <a:lnTo>
                  <a:pt x="272287" y="914831"/>
                </a:lnTo>
                <a:lnTo>
                  <a:pt x="240156" y="864692"/>
                </a:lnTo>
                <a:lnTo>
                  <a:pt x="209422" y="806576"/>
                </a:lnTo>
                <a:lnTo>
                  <a:pt x="180466" y="741044"/>
                </a:lnTo>
                <a:lnTo>
                  <a:pt x="153415" y="669035"/>
                </a:lnTo>
                <a:lnTo>
                  <a:pt x="140842" y="630808"/>
                </a:lnTo>
                <a:lnTo>
                  <a:pt x="128904" y="591311"/>
                </a:lnTo>
                <a:lnTo>
                  <a:pt x="117475" y="550544"/>
                </a:lnTo>
                <a:lnTo>
                  <a:pt x="106933" y="508761"/>
                </a:lnTo>
                <a:lnTo>
                  <a:pt x="97027" y="465835"/>
                </a:lnTo>
                <a:lnTo>
                  <a:pt x="87883" y="421893"/>
                </a:lnTo>
                <a:lnTo>
                  <a:pt x="79628" y="377062"/>
                </a:lnTo>
                <a:lnTo>
                  <a:pt x="72135" y="331596"/>
                </a:lnTo>
                <a:lnTo>
                  <a:pt x="65531" y="285495"/>
                </a:lnTo>
                <a:lnTo>
                  <a:pt x="59816" y="238759"/>
                </a:lnTo>
                <a:lnTo>
                  <a:pt x="55117" y="191515"/>
                </a:lnTo>
                <a:lnTo>
                  <a:pt x="51434" y="143890"/>
                </a:lnTo>
                <a:lnTo>
                  <a:pt x="48640" y="96011"/>
                </a:lnTo>
                <a:lnTo>
                  <a:pt x="48098" y="76000"/>
                </a:lnTo>
                <a:close/>
              </a:path>
              <a:path w="423545" h="1042035">
                <a:moveTo>
                  <a:pt x="36575" y="0"/>
                </a:moveTo>
                <a:lnTo>
                  <a:pt x="0" y="76961"/>
                </a:lnTo>
                <a:lnTo>
                  <a:pt x="28324" y="76395"/>
                </a:lnTo>
                <a:lnTo>
                  <a:pt x="27939" y="63753"/>
                </a:lnTo>
                <a:lnTo>
                  <a:pt x="47751" y="63245"/>
                </a:lnTo>
                <a:lnTo>
                  <a:pt x="69796" y="63245"/>
                </a:lnTo>
                <a:lnTo>
                  <a:pt x="36575" y="0"/>
                </a:lnTo>
                <a:close/>
              </a:path>
              <a:path w="423545" h="1042035">
                <a:moveTo>
                  <a:pt x="47751" y="63245"/>
                </a:moveTo>
                <a:lnTo>
                  <a:pt x="27939" y="63753"/>
                </a:lnTo>
                <a:lnTo>
                  <a:pt x="28324" y="76395"/>
                </a:lnTo>
                <a:lnTo>
                  <a:pt x="48098" y="76000"/>
                </a:lnTo>
                <a:lnTo>
                  <a:pt x="47751" y="63245"/>
                </a:lnTo>
                <a:close/>
              </a:path>
              <a:path w="423545" h="1042035">
                <a:moveTo>
                  <a:pt x="69796" y="63245"/>
                </a:moveTo>
                <a:lnTo>
                  <a:pt x="47751" y="63245"/>
                </a:lnTo>
                <a:lnTo>
                  <a:pt x="48098" y="76000"/>
                </a:lnTo>
                <a:lnTo>
                  <a:pt x="76200" y="75437"/>
                </a:lnTo>
                <a:lnTo>
                  <a:pt x="69796" y="63245"/>
                </a:lnTo>
                <a:close/>
              </a:path>
            </a:pathLst>
          </a:custGeom>
          <a:solidFill>
            <a:srgbClr val="D9D9D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1" name="object 201"/>
          <p:cNvSpPr/>
          <p:nvPr/>
        </p:nvSpPr>
        <p:spPr>
          <a:xfrm>
            <a:off x="9557384" y="3145789"/>
            <a:ext cx="422909" cy="1042035"/>
          </a:xfrm>
          <a:custGeom>
            <a:rect l="l" t="t" r="r" b="b"/>
            <a:pathLst>
              <a:path w="422909" h="1042035">
                <a:moveTo>
                  <a:pt x="374811" y="76000"/>
                </a:moveTo>
                <a:lnTo>
                  <a:pt x="371601" y="143890"/>
                </a:lnTo>
                <a:lnTo>
                  <a:pt x="367919" y="191515"/>
                </a:lnTo>
                <a:lnTo>
                  <a:pt x="363220" y="238760"/>
                </a:lnTo>
                <a:lnTo>
                  <a:pt x="357632" y="285496"/>
                </a:lnTo>
                <a:lnTo>
                  <a:pt x="351028" y="331597"/>
                </a:lnTo>
                <a:lnTo>
                  <a:pt x="343662" y="377063"/>
                </a:lnTo>
                <a:lnTo>
                  <a:pt x="335280" y="421894"/>
                </a:lnTo>
                <a:lnTo>
                  <a:pt x="326136" y="465836"/>
                </a:lnTo>
                <a:lnTo>
                  <a:pt x="316357" y="508762"/>
                </a:lnTo>
                <a:lnTo>
                  <a:pt x="305689" y="550545"/>
                </a:lnTo>
                <a:lnTo>
                  <a:pt x="294513" y="591312"/>
                </a:lnTo>
                <a:lnTo>
                  <a:pt x="282575" y="630809"/>
                </a:lnTo>
                <a:lnTo>
                  <a:pt x="269875" y="669036"/>
                </a:lnTo>
                <a:lnTo>
                  <a:pt x="256667" y="705739"/>
                </a:lnTo>
                <a:lnTo>
                  <a:pt x="228726" y="774573"/>
                </a:lnTo>
                <a:lnTo>
                  <a:pt x="198755" y="836549"/>
                </a:lnTo>
                <a:lnTo>
                  <a:pt x="167386" y="890778"/>
                </a:lnTo>
                <a:lnTo>
                  <a:pt x="134620" y="936752"/>
                </a:lnTo>
                <a:lnTo>
                  <a:pt x="101092" y="973328"/>
                </a:lnTo>
                <a:lnTo>
                  <a:pt x="67437" y="999998"/>
                </a:lnTo>
                <a:lnTo>
                  <a:pt x="25526" y="1018667"/>
                </a:lnTo>
                <a:lnTo>
                  <a:pt x="0" y="1021842"/>
                </a:lnTo>
                <a:lnTo>
                  <a:pt x="762" y="1041527"/>
                </a:lnTo>
                <a:lnTo>
                  <a:pt x="39243" y="1035304"/>
                </a:lnTo>
                <a:lnTo>
                  <a:pt x="77597" y="1017016"/>
                </a:lnTo>
                <a:lnTo>
                  <a:pt x="114300" y="988060"/>
                </a:lnTo>
                <a:lnTo>
                  <a:pt x="141097" y="959993"/>
                </a:lnTo>
                <a:lnTo>
                  <a:pt x="167005" y="926846"/>
                </a:lnTo>
                <a:lnTo>
                  <a:pt x="200151" y="875030"/>
                </a:lnTo>
                <a:lnTo>
                  <a:pt x="231648" y="815467"/>
                </a:lnTo>
                <a:lnTo>
                  <a:pt x="261239" y="748792"/>
                </a:lnTo>
                <a:lnTo>
                  <a:pt x="275209" y="712978"/>
                </a:lnTo>
                <a:lnTo>
                  <a:pt x="288544" y="675767"/>
                </a:lnTo>
                <a:lnTo>
                  <a:pt x="301371" y="637032"/>
                </a:lnTo>
                <a:lnTo>
                  <a:pt x="313436" y="597027"/>
                </a:lnTo>
                <a:lnTo>
                  <a:pt x="324866" y="555879"/>
                </a:lnTo>
                <a:lnTo>
                  <a:pt x="335534" y="513588"/>
                </a:lnTo>
                <a:lnTo>
                  <a:pt x="345567" y="470154"/>
                </a:lnTo>
                <a:lnTo>
                  <a:pt x="354711" y="425958"/>
                </a:lnTo>
                <a:lnTo>
                  <a:pt x="363093" y="380746"/>
                </a:lnTo>
                <a:lnTo>
                  <a:pt x="370586" y="334772"/>
                </a:lnTo>
                <a:lnTo>
                  <a:pt x="377190" y="288163"/>
                </a:lnTo>
                <a:lnTo>
                  <a:pt x="382905" y="241173"/>
                </a:lnTo>
                <a:lnTo>
                  <a:pt x="387604" y="193548"/>
                </a:lnTo>
                <a:lnTo>
                  <a:pt x="391414" y="145542"/>
                </a:lnTo>
                <a:lnTo>
                  <a:pt x="394081" y="97155"/>
                </a:lnTo>
                <a:lnTo>
                  <a:pt x="394633" y="76396"/>
                </a:lnTo>
                <a:lnTo>
                  <a:pt x="374811" y="76000"/>
                </a:lnTo>
                <a:close/>
              </a:path>
              <a:path w="422909" h="1042035">
                <a:moveTo>
                  <a:pt x="416391" y="63246"/>
                </a:moveTo>
                <a:lnTo>
                  <a:pt x="375158" y="63246"/>
                </a:lnTo>
                <a:lnTo>
                  <a:pt x="394970" y="63754"/>
                </a:lnTo>
                <a:lnTo>
                  <a:pt x="394633" y="76396"/>
                </a:lnTo>
                <a:lnTo>
                  <a:pt x="422910" y="76962"/>
                </a:lnTo>
                <a:lnTo>
                  <a:pt x="416391" y="63246"/>
                </a:lnTo>
                <a:close/>
              </a:path>
              <a:path w="422909" h="1042035">
                <a:moveTo>
                  <a:pt x="375158" y="63246"/>
                </a:moveTo>
                <a:lnTo>
                  <a:pt x="374811" y="76000"/>
                </a:lnTo>
                <a:lnTo>
                  <a:pt x="394633" y="76396"/>
                </a:lnTo>
                <a:lnTo>
                  <a:pt x="394970" y="63754"/>
                </a:lnTo>
                <a:lnTo>
                  <a:pt x="375158" y="63246"/>
                </a:lnTo>
                <a:close/>
              </a:path>
              <a:path w="422909" h="1042035">
                <a:moveTo>
                  <a:pt x="386334" y="0"/>
                </a:moveTo>
                <a:lnTo>
                  <a:pt x="346710" y="75437"/>
                </a:lnTo>
                <a:lnTo>
                  <a:pt x="374811" y="76000"/>
                </a:lnTo>
                <a:lnTo>
                  <a:pt x="375158" y="63246"/>
                </a:lnTo>
                <a:lnTo>
                  <a:pt x="416391" y="63246"/>
                </a:lnTo>
                <a:lnTo>
                  <a:pt x="386334" y="0"/>
                </a:lnTo>
                <a:close/>
              </a:path>
            </a:pathLst>
          </a:custGeom>
          <a:solidFill>
            <a:srgbClr val="D9D9D9"/>
          </a:solidFill>
        </p:spPr>
        <p:txBody>
          <a:bodyPr wrap="square" lIns="0" tIns="0" rIns="0"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2" name="object 202"/>
          <p:cNvSpPr txBox="1">
            <a:spLocks noGrp="1"/>
          </p:cNvSpPr>
          <p:nvPr>
            <p:ph type="sldNum" sz="quarter" idx="7"/>
          </p:nvPr>
        </p:nvSpPr>
        <p:spPr>
          <a:prstGeom prst="rect">
            <a:avLst/>
          </a:prstGeom>
        </p:spPr>
        <p:txBody>
          <a:bodyPr vert="horz" wrap="square" lIns="0" tIns="21590" rIns="0" bIns="0" rtlCol="0">
            <a:spAutoFit/>
          </a:bodyPr>
          <a:lstStyle/>
          <a:p>
            <a:pPr marL="38100">
              <a:lnSpc>
                <a:spcPct val="100000"/>
              </a:lnSpc>
              <a:spcBef>
                <a:spcPts val="170"/>
              </a:spcBef>
            </a:pPr>
            <a:r>
              <a:rPr/>
              <a:t>48</a:t>
            </a:r>
          </a:p>
        </p:txBody>
      </p:sp>
      <p:sp>
        <p:nvSpPr>
          <p:cNvPr id="204" name="object 204"/>
          <p:cNvSpPr txBox="1"/>
          <p:nvPr/>
        </p:nvSpPr>
        <p:spPr>
          <a:xfrm>
            <a:off x="10565130" y="6603129"/>
            <a:ext cx="1102360" cy="142347"/>
          </a:xfrm>
          <a:prstGeom prst="rect">
            <a:avLst/>
          </a:prstGeom>
        </p:spPr>
        <p:txBody>
          <a:bodyPr vert="horz" wrap="square" lIns="0" tIns="1905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50"/>
              </a:spcBef>
            </a:pPr>
            <a:endParaRPr sz="800">
              <a:latin typeface="微软雅黑"/>
              <a:cs typeface="微软雅黑"/>
            </a:endParaRPr>
          </a:p>
        </p:txBody>
      </p:sp>
    </p:spTree>
  </p:cSld>
  <p:clrMapOvr>
    <a:masterClrMapping/>
  </p:clrMapOvr>
  <p:transition/>
  <p:timing/>
</p:sld>
</file>

<file path=ppt/slides/slide4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2446000" cy="64516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https://d.book118.com/977151065104006044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1111</Paragraphs>
  <Slides>49</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49</vt:i4>
      </vt:variant>
    </vt:vector>
  </HeadingPairs>
  <TitlesOfParts>
    <vt:vector baseType="lpstr" size="56">
      <vt:lpstr>Arial</vt:lpstr>
      <vt:lpstr>Calibri</vt:lpstr>
      <vt:lpstr>宋体</vt:lpstr>
      <vt:lpstr>微软雅黑</vt:lpstr>
      <vt:lpstr>Times New Roman</vt:lpstr>
      <vt:lpstr>Verdana</vt:lpstr>
      <vt:lpstr>Office Theme</vt:lpstr>
      <vt:lpstr>PowerPoint Presentation</vt:lpstr>
      <vt:lpstr>摘要</vt:lpstr>
      <vt:lpstr>PowerPoint Presentation</vt:lpstr>
      <vt:lpstr>第一篇：儿童成长与家庭教育现状</vt:lpstr>
      <vt:lpstr>调研说明</vt:lpstr>
      <vt:lpstr>PowerPoint Presentation</vt:lpstr>
      <vt:lpstr>中国儿童规模</vt:lpstr>
      <vt:lpstr>中国儿童规模发展趋势</vt:lpstr>
      <vt:lpstr>中国儿童家庭画像——家长基本信息</vt:lpstr>
      <vt:lpstr>中国儿童家庭画像——家长职业</vt:lpstr>
      <vt:lpstr>中国儿童家庭画像——家长行业</vt:lpstr>
      <vt:lpstr>中国儿童家庭画像——家庭结构</vt:lpstr>
      <vt:lpstr>中国儿童家庭画像——儿童行为特点</vt:lpstr>
      <vt:lpstr>中国儿童家庭画像——教育风格与亲子关系</vt:lpstr>
      <vt:lpstr>PowerPoint Presentation</vt:lpstr>
      <vt:lpstr>儿童的日常生活——课外培训班</vt:lpstr>
      <vt:lpstr>儿童的日常生活——课外培训班时长及变化</vt:lpstr>
      <vt:lpstr>儿童的日常生活——外出休闲安排及变化</vt:lpstr>
      <vt:lpstr>儿童的日常生活——整体生活轨迹</vt:lpstr>
      <vt:lpstr>儿童的家庭生活——在家时长与主要活动</vt:lpstr>
      <vt:lpstr>儿童的家庭生活——作业学习与素质培养</vt:lpstr>
      <vt:lpstr>儿童的家庭生活——休闲娱乐</vt:lpstr>
      <vt:lpstr>儿童的家庭生活——活动场景</vt:lpstr>
      <vt:lpstr>儿童的书桌场景——书桌使用时长与活动</vt:lpstr>
      <vt:lpstr>儿童的书桌场景——书桌使用频率与放置地点</vt:lpstr>
      <vt:lpstr>PowerPoint Presentation</vt:lpstr>
      <vt:lpstr>家长的儿童教育——参与时长</vt:lpstr>
      <vt:lpstr>家长的儿童教育——参与方式</vt:lpstr>
      <vt:lpstr>家长的儿童教育痛点——身心健康</vt:lpstr>
      <vt:lpstr>家长的儿童教育痛点——学习状态</vt:lpstr>
      <vt:lpstr>家长的儿童教育痛点——生活习惯</vt:lpstr>
      <vt:lpstr>家长的儿童教育痛点——家长焦虑水平</vt:lpstr>
      <vt:lpstr>PowerPoint Presentation</vt:lpstr>
      <vt:lpstr>第二篇：儿童健康成长的阻碍</vt:lpstr>
      <vt:lpstr>PowerPoint Presentation</vt:lpstr>
      <vt:lpstr>中国儿童视力健康现状</vt:lpstr>
      <vt:lpstr>视力不良是如何形成的</vt:lpstr>
      <vt:lpstr>视力问题会产生哪些不良影响</vt:lpstr>
      <vt:lpstr>PowerPoint Presentation</vt:lpstr>
      <vt:lpstr>中国儿童脊柱健康现状</vt:lpstr>
      <vt:lpstr>脊柱亚健康是如何形成的</vt:lpstr>
      <vt:lpstr>脊柱亚健康会产生哪些不良影响</vt:lpstr>
      <vt:lpstr>PowerPoint Presentation</vt:lpstr>
      <vt:lpstr>中国儿童心理健康现状</vt:lpstr>
      <vt:lpstr>心理问题是如何形成的</vt:lpstr>
      <vt:lpstr>心理问题会产生哪些不良影响</vt:lpstr>
      <vt:lpstr>PowerPoint Presentation</vt:lpstr>
      <vt:lpstr>我国儿童学习状态现状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2024-09-18T23:34:55.391</cp:lastPrinted>
  <dcterms:created xsi:type="dcterms:W3CDTF">2024-09-18T15:34:55Z</dcterms:created>
  <dcterms:modified xsi:type="dcterms:W3CDTF">2024-09-18T15:34:59Z</dcterms:modified>
</cp:coreProperties>
</file>