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GASMJ+MS-UIGothic"/>
      <p:regular r:id="rId15"/>
    </p:embeddedFont>
    <p:embeddedFont>
      <p:font typeface="FJEQME+CQAECD+ArialMT"/>
      <p:regular r:id="rId16"/>
    </p:embeddedFont>
    <p:embeddedFont>
      <p:font typeface="FCDNAL+GSTLIP+Arial-BoldMT"/>
      <p:regular r:id="rId17"/>
    </p:embeddedFont>
    <p:embeddedFont>
      <p:font typeface="TJNMJQ+CUTCVD+MicrosoftYaHei"/>
      <p:regular r:id="rId18"/>
    </p:embeddedFont>
    <p:embeddedFont>
      <p:font typeface="MWPRBC+BEHLQF+MicrosoftYaHei-Bold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7315D-8640-407D-8C96-6577FD818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8752D-46DB-41DE-A6CC-ABA9D4B3C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D4135-2C94-431B-9333-264E70790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6DDC5-4930-487B-9A2B-078281ADF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7699B4-A97F-4454-AA59-464E78086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D60E05-CAD6-4559-B1F0-5BD93F8F9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91833A-43ED-457E-B778-AAD8B3651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0EE7C-D301-4138-A156-111D951DA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0F10B-4D5E-4004-8EC1-2B93DFED9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61EB4-0DD7-4B8F-AAE9-07AA7FF09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A63F8-E3F3-40BE-ACF1-A9374F9DA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5116410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EGASMJ+MS-UIGothic"/>
                <a:cs typeface="EGASMJ+MS-UIGothic"/>
              </a:rPr>
              <a:t>成本分析与管理件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781" cy="13329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JEQME+CQAECD+ArialMT"/>
                <a:cs typeface="FJEQME+CQAECD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GASMJ+MS-UIGothic"/>
                <a:cs typeface="EGASMJ+MS-UIGothic"/>
              </a:rPr>
              <a:t>成本分析概述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JEQME+CQAECD+ArialMT"/>
                <a:cs typeface="FJEQME+CQAECD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GASMJ+MS-UIGothic"/>
                <a:cs typeface="EGASMJ+MS-UIGothic"/>
              </a:rPr>
              <a:t>成本核算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2493200"/>
            <a:ext cx="1881453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JEQME+CQAECD+ArialMT"/>
                <a:cs typeface="FJEQME+CQAECD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GASMJ+MS-UIGothic"/>
                <a:cs typeface="EGASMJ+MS-UIGothic"/>
              </a:rPr>
              <a:t>成本控制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3041840"/>
            <a:ext cx="3099896" cy="18810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JEQME+CQAECD+ArialMT"/>
                <a:cs typeface="FJEQME+CQAECD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GASMJ+MS-UIGothic"/>
                <a:cs typeface="EGASMJ+MS-UIGothic"/>
              </a:rPr>
              <a:t>成本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预测</a:t>
            </a:r>
            <a:r>
              <a:rPr sz="2400">
                <a:solidFill>
                  <a:srgbClr val="AF79DE"/>
                </a:solidFill>
                <a:latin typeface="EGASMJ+MS-UIGothic"/>
                <a:cs typeface="EGASMJ+MS-UIGothic"/>
              </a:rPr>
              <a:t>与决策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JEQME+CQAECD+ArialMT"/>
                <a:cs typeface="FJEQME+CQAECD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GASMJ+MS-UIGothic"/>
                <a:cs typeface="EGASMJ+MS-UIGothic"/>
              </a:rPr>
              <a:t>成本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审计</a:t>
            </a:r>
            <a:r>
              <a:rPr sz="2400">
                <a:solidFill>
                  <a:srgbClr val="AF79DE"/>
                </a:solidFill>
                <a:latin typeface="EGASMJ+MS-UIGothic"/>
                <a:cs typeface="EGASMJ+MS-UIGothic"/>
              </a:rPr>
              <a:t>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AF79DE"/>
                </a:solidFill>
                <a:latin typeface="EGASMJ+MS-UIGothic"/>
                <a:cs typeface="EGASMJ+MS-UIGothic"/>
              </a:rPr>
              <a:t>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JEQME+CQAECD+ArialMT"/>
                <a:cs typeface="FJEQME+CQAECD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AF79DE"/>
                </a:solidFill>
                <a:latin typeface="EGASMJ+MS-UIGothic"/>
                <a:cs typeface="EGASMJ+MS-UIGothic"/>
              </a:rPr>
              <a:t>代成本管理方法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AF79DE"/>
                </a:solidFill>
                <a:latin typeface="EGASMJ+MS-UIGothic"/>
                <a:cs typeface="EGASMJ+MS-UIGothic"/>
              </a:rPr>
              <a:t>目</a:t>
            </a:r>
            <a:r>
              <a:rPr sz="9200">
                <a:solidFill>
                  <a:srgbClr val="AF79D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FCDNAL+GSTLIP+Arial-BoldMT"/>
                <a:cs typeface="FCDNAL+GSTLIP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EGASMJ+MS-UIGothic"/>
                <a:cs typeface="EGASMJ+MS-UIGothic"/>
              </a:rPr>
              <a:t>成本分析概述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ASMJ+MS-UIGothic"/>
                <a:cs typeface="EGASMJ+MS-UIGothic"/>
              </a:rPr>
              <a:t>成本的概念与分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JNMJQ+CUTCVD+MicrosoftYaHei"/>
                <a:cs typeface="TJNMJQ+CUTCV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JNMJQ+CUTCVD+MicrosoftYaHei"/>
                <a:cs typeface="TJNMJQ+CUTCV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JNMJQ+CUTCVD+MicrosoftYaHei"/>
                <a:cs typeface="TJNMJQ+CUTCV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JNMJQ+CUTCVD+MicrosoftYaHei"/>
                <a:cs typeface="TJNMJQ+CUTCV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EGASMJ+MS-UIGothic"/>
                <a:cs typeface="EGASMJ+MS-UIGothic"/>
              </a:rPr>
              <a:t>直接成本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间</a:t>
            </a:r>
            <a:r>
              <a:rPr sz="1550" spc="25">
                <a:solidFill>
                  <a:srgbClr val="AF79DE"/>
                </a:solidFill>
                <a:latin typeface="EGASMJ+MS-UIGothic"/>
                <a:cs typeface="EGASMJ+MS-UIGothic"/>
              </a:rPr>
              <a:t>接成本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EGASMJ+MS-UIGothic"/>
                <a:cs typeface="EGASMJ+MS-UIGothic"/>
              </a:rPr>
              <a:t>固定成本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变动</a:t>
            </a:r>
            <a:r>
              <a:rPr sz="1550" spc="25">
                <a:solidFill>
                  <a:srgbClr val="AF79DE"/>
                </a:solidFill>
                <a:latin typeface="EGASMJ+MS-UIGothic"/>
                <a:cs typeface="EGASMJ+MS-UIGothic"/>
              </a:rPr>
              <a:t>成本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指与特定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直接相关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6176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指与多个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相关的成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本，如管理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用、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用等。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61760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指在一定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期内不会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化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的成本，如租金、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折旧等。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指随着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产销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化而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化的成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010919" y="5561817"/>
            <a:ext cx="236446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的成本，如原材料、人工等。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9045575" y="5561817"/>
            <a:ext cx="236446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本，如原材料、直接人工等。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ASMJ+MS-UIGothic"/>
                <a:cs typeface="EGASMJ+MS-UIGothic"/>
              </a:rPr>
              <a:t>成本分析的目的与意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600">
                <a:solidFill>
                  <a:srgbClr val="FFFFFF"/>
                </a:solidFill>
                <a:latin typeface="EGASMJ+MS-UIGothic"/>
                <a:cs typeface="EGASMJ+MS-UIGothic"/>
              </a:rPr>
              <a:t>成本控制的关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键环节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GASMJ+MS-UIGothic"/>
                <a:cs typeface="EGASMJ+MS-UIGothic"/>
              </a:rPr>
              <a:t>提高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FFFFFF"/>
                </a:solidFill>
                <a:latin typeface="EGASMJ+MS-UIGothic"/>
                <a:cs typeface="EGASMJ+MS-UIGothic"/>
              </a:rPr>
              <a:t>品定价的合理性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成本的深入分析，找出影响成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本的关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因素，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成本控制提供依据。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成本的精确分析，确保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品定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价既能覆盖成本又能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足市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需求，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提高定价的合理性。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GASMJ+MS-UIGothic"/>
                <a:cs typeface="EGASMJ+MS-UIGothic"/>
              </a:rPr>
              <a:t>支持企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1600">
                <a:solidFill>
                  <a:srgbClr val="FFFFFF"/>
                </a:solidFill>
                <a:latin typeface="EGASMJ+MS-UIGothic"/>
                <a:cs typeface="EGASMJ+MS-UIGothic"/>
              </a:rPr>
              <a:t>略决策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GASMJ+MS-UIGothic"/>
                <a:cs typeface="EGASMJ+MS-UIGothic"/>
              </a:rPr>
              <a:t>提升企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业竞</a:t>
            </a:r>
            <a:r>
              <a:rPr sz="1600">
                <a:solidFill>
                  <a:srgbClr val="FFFFFF"/>
                </a:solidFill>
                <a:latin typeface="EGASMJ+MS-UIGothic"/>
                <a:cs typeface="EGASMJ+MS-UIGothic"/>
              </a:rPr>
              <a:t>争力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成本的全面分析，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制定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划、投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决策等提供有力支持。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有效的成本分析能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帮助企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在激烈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的市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争中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得成本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ASMJ+MS-UIGothic"/>
                <a:cs typeface="EGASMJ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ASMJ+MS-UIGothic"/>
                <a:cs typeface="EGASMJ+MS-UIGothic"/>
              </a:rPr>
              <a:t>成本分析的方法与步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EGASMJ+MS-UIGothic"/>
                <a:cs typeface="EGASMJ+MS-UIGothic"/>
              </a:rPr>
              <a:t>成本核算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EGASMJ+MS-UIGothic"/>
                <a:cs typeface="EGASMJ+MS-UIGothic"/>
              </a:rPr>
              <a:t>成本构成分析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收集数据和凭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的各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行准确的核算。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成本的各个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成部分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行深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入分析，了解各部分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对总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成本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的影响。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EGASMJ+MS-UIGothic"/>
                <a:cs typeface="EGASMJ+MS-UIGothic"/>
              </a:rPr>
              <a:t>成本比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较</a:t>
            </a:r>
            <a:r>
              <a:rPr sz="1550" spc="25">
                <a:solidFill>
                  <a:srgbClr val="AF79DE"/>
                </a:solidFill>
                <a:latin typeface="EGASMJ+MS-UIGothic"/>
                <a:cs typeface="EGASMJ+MS-UIGothic"/>
              </a:rPr>
              <a:t>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07094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EGASMJ+MS-UIGothic"/>
                <a:cs typeface="EGASMJ+MS-UIGothic"/>
              </a:rPr>
              <a:t>成本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预测</a:t>
            </a:r>
            <a:r>
              <a:rPr sz="1550" spc="25">
                <a:solidFill>
                  <a:srgbClr val="AF79DE"/>
                </a:solidFill>
                <a:latin typeface="EGASMJ+MS-UIGothic"/>
                <a:cs typeface="EGASMJ+MS-UIGothic"/>
              </a:rPr>
              <a:t>与决策分析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成本与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准成本、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史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成本等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行比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，找出差异及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原因。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875269" y="5248762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基于成本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史数据和市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境，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未来成本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决</a:t>
            </a:r>
          </a:p>
          <a:p>
            <a:pPr marL="15430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策提供依据。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FCDNAL+GSTLIP+Arial-BoldMT"/>
                <a:cs typeface="FCDNAL+GSTLIP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36070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EGASMJ+MS-UIGothic"/>
                <a:cs typeface="EGASMJ+MS-UIGothic"/>
              </a:rPr>
              <a:t>成本核算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ASMJ+MS-UIGothic"/>
                <a:cs typeface="EGASMJ+MS-UIGothic"/>
              </a:rPr>
              <a:t>直接成本核算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993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直接成本是与企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直接相关的成本，通常包括原材料、人工和直接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直接成本核算是指将生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程中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生的直接成本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行分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汇总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，以便于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行成本分析和管理的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程。在直接成本核算中，需要将生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程中的原材料、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人工和直接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用等支出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行准确的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量，以确保成本核算的准确性。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AF79DE"/>
                </a:solidFill>
                <a:latin typeface="EGASMJ+MS-UIGothic"/>
                <a:cs typeface="EGASMJ+MS-UIGothic"/>
              </a:rPr>
              <a:t>接成本核算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68993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接成本是指与企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动间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接相关的成本，通常包括管理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用、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EGASMJ+MS-UIGothic"/>
                <a:cs typeface="EGASMJ+MS-UIGothic"/>
              </a:rPr>
              <a:t>用等。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44833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接成本核算是指将企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中与生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活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动间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接相关的成本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行分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、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和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汇总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的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程。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些成本通常包括管理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用、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售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用等，它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们虽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然不是直接与生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程相关，但却是企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运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所必需的支出。在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行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接成本核算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，需要合理地分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摊这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些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用，以使其与相</a:t>
            </a:r>
            <a:r>
              <a:rPr sz="135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AF79DE"/>
                </a:solidFill>
                <a:latin typeface="EGASMJ+MS-UIGothic"/>
                <a:cs typeface="EGASMJ+MS-UIGothic"/>
              </a:rPr>
              <a:t>的收入相匹配。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ASMJ+MS-UIGothic"/>
                <a:cs typeface="EGASMJ+MS-UIGothic"/>
              </a:rPr>
              <a:t>作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AF79DE"/>
                </a:solidFill>
                <a:latin typeface="EGASMJ+MS-UIGothic"/>
                <a:cs typeface="EGASMJ+MS-UIGothic"/>
              </a:rPr>
              <a:t>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854289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成本法是一种基于作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的成本核算方法，它将企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程划分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一系列作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，并分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别计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算每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的成本。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8542897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成本法是一种先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的成本核算方法，它通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将企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程划分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一系列具体的作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，并分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算每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的成本，来提高成本核算的精度。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种方法能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更好地反映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的真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成本，帮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助企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更好地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GASMJ+MS-UIGothic"/>
                <a:cs typeface="EGASMJ+MS-UIGothic"/>
              </a:rPr>
              <a:t>行成本控制和决策。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https://d.book118.com/977151164104006053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EGASMJ+MS-UIGothic</vt:lpstr>
      <vt:lpstr>FJEQME+CQAECD+ArialMT</vt:lpstr>
      <vt:lpstr>Times New Roman</vt:lpstr>
      <vt:lpstr>SimSun</vt:lpstr>
      <vt:lpstr>FCDNAL+GSTLIP+Arial-BoldMT</vt:lpstr>
      <vt:lpstr>TJNMJQ+CUTCVD+MicrosoftYaHei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2024-09-27T10:04:06.646</cp:lastPrinted>
  <dcterms:created xsi:type="dcterms:W3CDTF">2024-09-27T02:04:06Z</dcterms:created>
  <dcterms:modified xsi:type="dcterms:W3CDTF">2024-09-27T02:04:07Z</dcterms:modified>
</cp:coreProperties>
</file>