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D8A5876-AD03-4138-9DA5-ACBFD3CF29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F99107-70B9-4BEB-8474-5AB9C3AC47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752F3C8-B911-4974-BD0C-FD60922839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F155557-75F9-4104-855B-9FA4A6524A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10BD788-1838-43FF-AFC9-23F98E0F25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552D873-DF4A-4E33-9A7B-20AED436D02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C618575-1005-4F12-B33A-1B491FE10A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FEDE15-1784-4298-A81E-B0E9398871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217CC7-6550-4D45-9BA6-B9970E7516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F70AEA-194D-44B6-B5C6-329A6AB383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DA0EBF-78D4-41D8-90BE-1566FA4982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4294967295" hasCustomPrompt="1"/>
          </p:nvPr>
        </p:nvSpPr>
        <p:spPr>
          <a:xfrm>
            <a:off x="2829721" y="2606765"/>
            <a:ext cx="6532559" cy="1421928"/>
          </a:xfrm>
        </p:spPr>
        <p:txBody>
          <a:bodyPr wrap="none" anchor="t">
            <a:spAutoFit/>
          </a:bodyPr>
          <a:lstStyle>
            <a:lvl1pPr algn="ctr">
              <a:defRPr sz="9600" b="1" i="0" spc="300">
                <a:solidFill>
                  <a:schemeClr val="bg1"/>
                </a:solidFill>
                <a:latin typeface="+mj-ea"/>
                <a:ea typeface="+mj-ea"/>
              </a:defRPr>
            </a:lvl1pPr>
          </a:lstStyle>
          <a:p>
            <a:r>
              <a:rPr kumimoji="1" lang="zh-CN" altLang="en-US"/>
              <a:t>主标题样式</a:t>
            </a:r>
            <a:endParaRPr/>
          </a:p>
        </p:txBody>
      </p:sp>
      <p:sp>
        <p:nvSpPr>
          <p:cNvPr id="4" name="副标题 2"/>
          <p:cNvSpPr>
            <a:spLocks noGrp="1"/>
          </p:cNvSpPr>
          <p:nvPr>
            <p:ph type="subTitle" idx="1" hasCustomPrompt="1"/>
          </p:nvPr>
        </p:nvSpPr>
        <p:spPr>
          <a:xfrm>
            <a:off x="4560965" y="4178609"/>
            <a:ext cx="3070071" cy="397032"/>
          </a:xfrm>
        </p:spPr>
        <p:txBody>
          <a:bodyPr wrap="none">
            <a:spAutoFit/>
          </a:bodyPr>
          <a:lstStyle>
            <a:lvl1pPr marL="0" indent="0" algn="ctr">
              <a:buNone/>
              <a:defRPr sz="2200" b="0" i="0" spc="300">
                <a:solidFill>
                  <a:schemeClr val="bg1"/>
                </a:solidFill>
                <a:latin typeface="+mj-ea"/>
                <a:ea typeface="+mj-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4176242" y="1627639"/>
            <a:ext cx="3839514" cy="840230"/>
          </a:xfrm>
        </p:spPr>
        <p:txBody>
          <a:bodyPr wrap="none" anchor="b">
            <a:spAutoFit/>
          </a:bodyPr>
          <a:lstStyle>
            <a:lvl1pPr marL="0" indent="0" algn="ctr">
              <a:buNone/>
              <a:defRPr sz="5400" b="0" i="0" spc="300">
                <a:solidFill>
                  <a:schemeClr val="bg1"/>
                </a:solidFill>
                <a:latin typeface="+mj-ea"/>
                <a:ea typeface="+mj-ea"/>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xmlns="">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pic>
        <p:nvPicPr>
          <p:cNvPr id="7" name="图片 12"/>
          <p:cNvPicPr>
            <a:picLocks noChangeAspect="1"/>
          </p:cNvPicPr>
          <p:nvPr userDrawn="1"/>
        </p:nvPicPr>
        <p:blipFill>
          <a:blip r:embed="rId1"/>
          <a:stretch>
            <a:fillRect/>
          </a:stretch>
        </p:blipFill>
        <p:spPr>
          <a:xfrm>
            <a:off x="0" y="-1"/>
            <a:ext cx="12192000" cy="6858000"/>
          </a:xfrm>
          <a:prstGeom prst="rect">
            <a:avLst/>
          </a:prstGeom>
        </p:spPr>
      </p:pic>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2"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3"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endParaRPr kumimoji="1" lang="zh-CN" altLang="en-US"/>
          </a:p>
        </p:txBody>
      </p:sp>
      <p:sp>
        <p:nvSpPr>
          <p:cNvPr id="14"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5"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1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xmlns="">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9.jpeg" /><Relationship Id="rId3" Type="http://schemas.openxmlformats.org/officeDocument/2006/relationships/image" Target="../media/image10.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7164063146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专题三：法律上的人\n## 1.法律上人的基本概念与特征\n### 1.1什么是法律上的人：定义与含义\n### 1.2法律上人的基本特征：权利与义务\n### 1.3法律上人的分类：自然人、法人与非法人组织\n## 2.法律上人的民事权利能力与民事行为能力\n### 2.1民事权利能力的概念与分类\n### 2.2自然人的民事权利能力：起始与终止\n### 2.3法人的民事权利能力与民事行为能力\n## 3.法律上人的法律责任与承担\n### 3.1法律责任的概念与类型\n### 3.2法律上人的过错责任与无过错责任\n### 3.3法律责任的承担与免除\n## 4.法律上人的保护与救济\n### 4.1法律上人的保护原则与措施\n### 4.2法律上人的民事救济途径\n### 4.3法律上人的刑事责任与救济\n## 5.法律上人的变更与终止\n### 5.1法律上人的变更原因与程序\n### 5.2法律上人的终止原因与程序\n### 5.3法律上人变更与终止的法律后果\n&quot;,&quot;templateId&quot;:&quot;4wo77tdatif1zkf5up7jagxk9w&quot;}}"/>
        <p:cNvGrpSpPr/>
        <p:nvPr/>
      </p:nvGrpSpPr>
      <p:grpSpPr>
        <a:xfrm>
          <a:off x="0" y="0"/>
          <a:ext cx="0" cy="0"/>
        </a:xfrm>
      </p:grpSpPr>
      <p:sp>
        <p:nvSpPr>
          <p:cNvPr id="2" name="标题 1" descr="{&quot;isTemplate&quot;:true,&quot;type&quot;:&quot;title&quot;,&quot;canOmit&quot;:false,&quot;range&quot;:0}"/>
          <p:cNvSpPr>
            <a:spLocks noGrp="1"/>
          </p:cNvSpPr>
          <p:nvPr>
            <p:ph type="ctrTitle" idx="4294967295"/>
          </p:nvPr>
        </p:nvSpPr>
        <p:spPr>
          <a:xfrm>
            <a:off x="571499" y="2606765"/>
            <a:ext cx="11055350" cy="1409700"/>
          </a:xfrm>
        </p:spPr>
        <p:txBody>
          <a:bodyPr vert="horz" wrap="square" lIns="91440" tIns="45720" rIns="91440" bIns="45720" anchor="t">
            <a:spAutoFit/>
          </a:bodyPr>
          <a:lstStyle/>
          <a:p>
            <a:r>
              <a:rPr lang="zh-CN" sz="8500"/>
              <a:t>专题三：法律上的人</a:t>
            </a:r>
            <a:endParaRPr/>
          </a:p>
        </p:txBody>
      </p:sp>
      <p:sp>
        <p:nvSpPr>
          <p:cNvPr id="3" name="文本占位符 3" descr="{&quot;isTemplate&quot;:false,&quot;type&quot;:&quot;content&quot;,&quot;canOmit&quot;:true,&quot;range&quot;:0}"/>
          <p:cNvSpPr>
            <a:spLocks noGrp="1"/>
          </p:cNvSpPr>
          <p:nvPr>
            <p:ph type="body" sz="quarter" idx="10"/>
          </p:nvPr>
        </p:nvSpPr>
        <p:spPr>
          <a:xfrm>
            <a:off x="5934740" y="1987738"/>
            <a:ext cx="322524" cy="480131"/>
          </a:xfrm>
        </p:spPr>
        <p:txBody>
          <a:bodyPr/>
          <a:lstStyle/>
          <a:p>
            <a:pPr>
              <a:buFont typeface="Arial" pitchFamily="34" charset="0"/>
              <a:buNone/>
            </a:pPr>
            <a:r>
              <a:rPr lang="en-US" sz="2800" smtClean="0"/>
              <a:t> </a:t>
            </a:r>
            <a:endParaRPr/>
          </a:p>
        </p:txBody>
      </p:sp>
      <p:sp>
        <p:nvSpPr>
          <p:cNvPr id="4" name="文本占位符 20"/>
          <p:cNvSpPr txBox="1"/>
          <p:nvPr/>
        </p:nvSpPr>
        <p:spPr>
          <a:xfrm>
            <a:off x="571499" y="6137600"/>
            <a:ext cx="184731" cy="36933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n-lt"/>
            </a:endParaRPr>
          </a:p>
        </p:txBody>
      </p:sp>
      <p:sp>
        <p:nvSpPr>
          <p:cNvPr id="5" name="文本占位符 20"/>
          <p:cNvSpPr txBox="1"/>
          <p:nvPr/>
        </p:nvSpPr>
        <p:spPr>
          <a:xfrm>
            <a:off x="11435770" y="6137600"/>
            <a:ext cx="184731" cy="36933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solidFill>
                <a:schemeClr val="bg1"/>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94"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95"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01</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96"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800">
                <a:solidFill>
                  <a:srgbClr val="FFFFFF">
                    <a:alpha val="100000"/>
                  </a:srgbClr>
                </a:solidFill>
                <a:latin typeface="微软雅黑"/>
                <a:ea typeface="微软雅黑"/>
              </a:rPr>
              <a:t>法律上人的基本概念与特征</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22" name="组合 121"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123" name="组合 122"/>
            <p:cNvGrpSpPr/>
            <p:nvPr/>
          </p:nvGrpSpPr>
          <p:grpSpPr>
            <a:xfrm>
              <a:off x="4252327" y="1207692"/>
              <a:ext cx="8485777" cy="1440001"/>
              <a:chOff x="4252327" y="1207692"/>
              <a:chExt cx="8485777" cy="1440001"/>
            </a:xfrm>
          </p:grpSpPr>
          <p:sp>
            <p:nvSpPr>
              <p:cNvPr id="124"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25"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法律上的人是指具有法律主体资格的人</a:t>
                </a:r>
                <a:endParaRPr lang="en-US" altLang="zh-CN" sz="2000" b="1">
                  <a:latin typeface="Microsoft YaHei" panose="020b0503020204020204" pitchFamily="34" charset="-122"/>
                  <a:ea typeface="Microsoft YaHei" panose="020b0503020204020204" pitchFamily="34" charset="-122"/>
                </a:endParaRPr>
              </a:p>
            </p:txBody>
          </p:sp>
          <p:sp>
            <p:nvSpPr>
              <p:cNvPr id="126"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能够享有权利和承担义务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具有独立的法律人格</a:t>
                </a:r>
                <a:endParaRPr/>
              </a:p>
            </p:txBody>
          </p:sp>
          <p:pic>
            <p:nvPicPr>
              <p:cNvPr id="127"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128" name="组合 127"/>
            <p:cNvGrpSpPr/>
            <p:nvPr/>
          </p:nvGrpSpPr>
          <p:grpSpPr>
            <a:xfrm>
              <a:off x="4252325" y="2998393"/>
              <a:ext cx="8485779" cy="1440000"/>
              <a:chOff x="4252325" y="2998393"/>
              <a:chExt cx="8485779" cy="1440000"/>
            </a:xfrm>
          </p:grpSpPr>
          <p:sp>
            <p:nvSpPr>
              <p:cNvPr id="129"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30"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法律上的人包括自然人、法人和非法人组织</a:t>
                </a:r>
                <a:endParaRPr lang="en-US" altLang="zh-CN" sz="2000" b="1">
                  <a:latin typeface="Microsoft YaHei" panose="020b0503020204020204" pitchFamily="34" charset="-122"/>
                  <a:ea typeface="Microsoft YaHei" panose="020b0503020204020204" pitchFamily="34" charset="-122"/>
                </a:endParaRPr>
              </a:p>
            </p:txBody>
          </p:sp>
          <p:sp>
            <p:nvSpPr>
              <p:cNvPr id="131"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自然人：具有自然生命的人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法人：依法设立的具有法人资格的组织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非法人组织：不具备法人资格的组织</a:t>
                </a:r>
                <a:endParaRPr/>
              </a:p>
            </p:txBody>
          </p:sp>
          <p:pic>
            <p:nvPicPr>
              <p:cNvPr id="132"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133" name="组合 132"/>
            <p:cNvGrpSpPr/>
            <p:nvPr/>
          </p:nvGrpSpPr>
          <p:grpSpPr>
            <a:xfrm>
              <a:off x="4252323" y="4789093"/>
              <a:ext cx="8485781" cy="1440002"/>
              <a:chOff x="4252323" y="4789093"/>
              <a:chExt cx="8485781" cy="1440002"/>
            </a:xfrm>
          </p:grpSpPr>
          <p:sp>
            <p:nvSpPr>
              <p:cNvPr id="134"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35"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法律上的人的概念是法学理论的重要组成部分</a:t>
                </a:r>
                <a:endParaRPr lang="en-US" altLang="zh-CN" sz="2000" b="1">
                  <a:latin typeface="Microsoft YaHei" panose="020b0503020204020204" pitchFamily="34" charset="-122"/>
                  <a:ea typeface="Microsoft YaHei" panose="020b0503020204020204" pitchFamily="34" charset="-122"/>
                </a:endParaRPr>
              </a:p>
            </p:txBody>
          </p:sp>
          <p:sp>
            <p:nvSpPr>
              <p:cNvPr id="136"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用于研究法律关系中的主体地位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以保障个体的法律权益</a:t>
                </a:r>
                <a:endParaRPr/>
              </a:p>
            </p:txBody>
          </p:sp>
          <p:pic>
            <p:nvPicPr>
              <p:cNvPr id="137"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138"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什么是法律上的人：定义与含义</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40"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141"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142" name="Group 2"/>
            <p:cNvGrpSpPr/>
            <p:nvPr/>
          </p:nvGrpSpPr>
          <p:grpSpPr>
            <a:xfrm>
              <a:off x="5982796" y="3116804"/>
              <a:ext cx="5783287" cy="1610798"/>
              <a:chOff x="5982796" y="3116804"/>
              <a:chExt cx="5783287" cy="1610798"/>
            </a:xfrm>
          </p:grpSpPr>
          <p:sp>
            <p:nvSpPr>
              <p:cNvPr id="143"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法律上的人具有权利能力</a:t>
                </a:r>
                <a:endParaRPr/>
              </a:p>
            </p:txBody>
          </p:sp>
          <p:sp>
            <p:nvSpPr>
              <p:cNvPr id="144"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享有民事权利和承担民事义务的能力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是法律上人的基本特征之一</a:t>
                </a:r>
                <a:endParaRPr/>
              </a:p>
            </p:txBody>
          </p:sp>
        </p:grpSp>
        <p:grpSp>
          <p:nvGrpSpPr>
            <p:cNvPr id="145" name="Group 5"/>
            <p:cNvGrpSpPr/>
            <p:nvPr/>
          </p:nvGrpSpPr>
          <p:grpSpPr>
            <a:xfrm>
              <a:off x="5982796" y="4769459"/>
              <a:ext cx="5783287" cy="1610798"/>
              <a:chOff x="5982796" y="4769459"/>
              <a:chExt cx="5783287" cy="1610798"/>
            </a:xfrm>
          </p:grpSpPr>
          <p:sp>
            <p:nvSpPr>
              <p:cNvPr id="146"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法律上的人具有民事行为能力</a:t>
                </a:r>
                <a:endParaRPr/>
              </a:p>
            </p:txBody>
          </p:sp>
          <p:sp>
            <p:nvSpPr>
              <p:cNvPr id="147"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能够通过自己的行为依法行使权利和履行义务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是法律上人的另一个基本特征</a:t>
                </a:r>
                <a:endParaRPr/>
              </a:p>
            </p:txBody>
          </p:sp>
        </p:grpSp>
        <p:grpSp>
          <p:nvGrpSpPr>
            <p:cNvPr id="148" name="Group 407"/>
            <p:cNvGrpSpPr/>
            <p:nvPr/>
          </p:nvGrpSpPr>
          <p:grpSpPr>
            <a:xfrm>
              <a:off x="5982796" y="1468163"/>
              <a:ext cx="5700871" cy="1610798"/>
              <a:chOff x="5982796" y="1468163"/>
              <a:chExt cx="5700871" cy="1610798"/>
            </a:xfrm>
          </p:grpSpPr>
          <p:sp>
            <p:nvSpPr>
              <p:cNvPr id="149"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法律上的人还具有一定的法律责任能力</a:t>
                </a:r>
                <a:endParaRPr/>
              </a:p>
            </p:txBody>
          </p:sp>
          <p:sp>
            <p:nvSpPr>
              <p:cNvPr id="150"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能够承担违法行为的法律后果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是法律上人的重要特征之一</a:t>
                </a:r>
                <a:endParaRPr/>
              </a:p>
            </p:txBody>
          </p:sp>
        </p:grpSp>
      </p:grpSp>
      <p:sp>
        <p:nvSpPr>
          <p:cNvPr id="15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法律上人的基本特征：权利与义务</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53"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法律上人的分类：自然人、法人与非法人组织</a:t>
            </a:r>
            <a:endParaRPr lang="en-US" altLang="zh-CN" sz="2800" b="1">
              <a:latin typeface="+mj-ea"/>
              <a:ea typeface="+mj-ea"/>
            </a:endParaRPr>
          </a:p>
        </p:txBody>
      </p:sp>
      <p:grpSp>
        <p:nvGrpSpPr>
          <p:cNvPr id="154" name="组合 153" descr="{&quot;isTemplate&quot;:true,&quot;type&quot;:&quot;list&quot;,&quot;alignment&quot;:&quot;left&quot;,&quot;alignmentVertical&quot;:&quot;top&quot;,&quot;canOmit&quot;:false,&quot;scalable&quot;:false,&quot;minItemsCount&quot;:-1}"/>
          <p:cNvGrpSpPr/>
          <p:nvPr/>
        </p:nvGrpSpPr>
        <p:grpSpPr>
          <a:xfrm>
            <a:off x="646709" y="2074672"/>
            <a:ext cx="10884892" cy="4063380"/>
            <a:chOff x="646709" y="2074672"/>
            <a:chExt cx="10884892" cy="4063380"/>
          </a:xfrm>
        </p:grpSpPr>
        <p:grpSp>
          <p:nvGrpSpPr>
            <p:cNvPr id="155" name="组合 154"/>
            <p:cNvGrpSpPr/>
            <p:nvPr/>
          </p:nvGrpSpPr>
          <p:grpSpPr>
            <a:xfrm>
              <a:off x="646709" y="2074672"/>
              <a:ext cx="3384000" cy="4063380"/>
              <a:chOff x="646710" y="2074672"/>
              <a:chExt cx="3384000" cy="4063380"/>
            </a:xfrm>
          </p:grpSpPr>
          <p:sp>
            <p:nvSpPr>
              <p:cNvPr id="156"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57"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自然人</a:t>
                </a:r>
                <a:endParaRPr lang="en-US" altLang="zh-CN" sz="2000" b="1">
                  <a:latin typeface="Microsoft YaHei" panose="020b0503020204020204" pitchFamily="34" charset="-122"/>
                  <a:ea typeface="Microsoft YaHei" panose="020b0503020204020204" pitchFamily="34" charset="-122"/>
                </a:endParaRPr>
              </a:p>
            </p:txBody>
          </p:sp>
          <p:sp>
            <p:nvSpPr>
              <p:cNvPr id="158"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具有自然生命的人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包括</a:t>
                </a:r>
                <a:r>
                  <a:rPr lang="zh-CN" sz="1400" b="1">
                    <a:solidFill>
                      <a:schemeClr val="tx1">
                        <a:lumMod val="50000"/>
                        <a:lumOff val="50000"/>
                        <a:alpha val="100000"/>
                      </a:schemeClr>
                    </a:solidFill>
                    <a:latin typeface="微软雅黑"/>
                    <a:ea typeface="微软雅黑"/>
                  </a:rPr>
                  <a:t>成年人</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未成年人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具有完全的法律权利能力和民事行为能力</a:t>
                </a:r>
                <a:endParaRPr/>
              </a:p>
            </p:txBody>
          </p:sp>
          <p:pic>
            <p:nvPicPr>
              <p:cNvPr id="159" name="图片 11" descr="{&quot;isTemplate&quot;:true,&quot;type&quot;:&quot;image&quot;,&quot;canOmit&quot;:false}"/>
              <p:cNvPicPr>
                <a:picLocks noChangeAspect="1"/>
              </p:cNvPicPr>
              <p:nvPr/>
            </p:nvPicPr>
            <p:blipFill>
              <a:blip r:embed="rId2"/>
              <a:srcRect t="759" b="759"/>
              <a:stretch>
                <a:fillRect/>
              </a:stretch>
            </p:blipFill>
            <p:spPr>
              <a:xfrm>
                <a:off x="794414" y="2237798"/>
                <a:ext cx="3088592" cy="1710937"/>
              </a:xfrm>
              <a:prstGeom prst="rect">
                <a:avLst/>
              </a:prstGeom>
            </p:spPr>
          </p:pic>
        </p:grpSp>
        <p:grpSp>
          <p:nvGrpSpPr>
            <p:cNvPr id="160" name="组合 159"/>
            <p:cNvGrpSpPr/>
            <p:nvPr/>
          </p:nvGrpSpPr>
          <p:grpSpPr>
            <a:xfrm>
              <a:off x="4397155" y="2074672"/>
              <a:ext cx="3384000" cy="4063380"/>
              <a:chOff x="646710" y="2074672"/>
              <a:chExt cx="3384000" cy="4063380"/>
            </a:xfrm>
          </p:grpSpPr>
          <p:sp>
            <p:nvSpPr>
              <p:cNvPr id="161"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62"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法人</a:t>
                </a:r>
                <a:endParaRPr lang="en-US" altLang="zh-CN" sz="2000" b="1">
                  <a:latin typeface="Microsoft YaHei" panose="020b0503020204020204" pitchFamily="34" charset="-122"/>
                  <a:ea typeface="Microsoft YaHei" panose="020b0503020204020204" pitchFamily="34" charset="-122"/>
                </a:endParaRPr>
              </a:p>
            </p:txBody>
          </p:sp>
          <p:sp>
            <p:nvSpPr>
              <p:cNvPr id="163"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依法设立的具有法人资格的组织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包括</a:t>
                </a:r>
                <a:r>
                  <a:rPr lang="zh-CN" sz="1400" b="1">
                    <a:solidFill>
                      <a:schemeClr val="tx1">
                        <a:lumMod val="50000"/>
                        <a:lumOff val="50000"/>
                        <a:alpha val="100000"/>
                      </a:schemeClr>
                    </a:solidFill>
                    <a:latin typeface="微软雅黑"/>
                    <a:ea typeface="微软雅黑"/>
                  </a:rPr>
                  <a:t>企业法人</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事业法人</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社团法人</a:t>
                </a:r>
                <a:r>
                  <a:rPr lang="zh-CN" sz="1400">
                    <a:solidFill>
                      <a:schemeClr val="tx1">
                        <a:lumMod val="50000"/>
                        <a:lumOff val="50000"/>
                        <a:alpha val="100000"/>
                      </a:schemeClr>
                    </a:solidFill>
                    <a:latin typeface="微软雅黑"/>
                    <a:ea typeface="微软雅黑"/>
                  </a:rPr>
                  <a:t>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具有有限的法律权利能力和民事行为能力</a:t>
                </a:r>
                <a:endParaRPr/>
              </a:p>
            </p:txBody>
          </p:sp>
          <p:pic>
            <p:nvPicPr>
              <p:cNvPr id="164" name="图片 11" descr="{&quot;isTemplate&quot;:true,&quot;type&quot;:&quot;image&quot;,&quot;canOmit&quot;:false}"/>
              <p:cNvPicPr>
                <a:picLocks noChangeAspect="1"/>
              </p:cNvPicPr>
              <p:nvPr/>
            </p:nvPicPr>
            <p:blipFill>
              <a:blip r:embed="rId3"/>
              <a:srcRect t="759" b="759"/>
              <a:stretch>
                <a:fillRect/>
              </a:stretch>
            </p:blipFill>
            <p:spPr>
              <a:xfrm>
                <a:off x="794414" y="2237798"/>
                <a:ext cx="3088592" cy="1710937"/>
              </a:xfrm>
              <a:prstGeom prst="rect">
                <a:avLst/>
              </a:prstGeom>
            </p:spPr>
          </p:pic>
        </p:grpSp>
        <p:grpSp>
          <p:nvGrpSpPr>
            <p:cNvPr id="165" name="组合 164"/>
            <p:cNvGrpSpPr/>
            <p:nvPr/>
          </p:nvGrpSpPr>
          <p:grpSpPr>
            <a:xfrm>
              <a:off x="8147601" y="2074672"/>
              <a:ext cx="3384000" cy="4063380"/>
              <a:chOff x="646710" y="2074672"/>
              <a:chExt cx="3384000" cy="4063380"/>
            </a:xfrm>
          </p:grpSpPr>
          <p:sp>
            <p:nvSpPr>
              <p:cNvPr id="166"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67"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非法人组织</a:t>
                </a:r>
                <a:endParaRPr lang="en-US" altLang="zh-CN" sz="2000" b="1">
                  <a:latin typeface="Microsoft YaHei" panose="020b0503020204020204" pitchFamily="34" charset="-122"/>
                  <a:ea typeface="Microsoft YaHei" panose="020b0503020204020204" pitchFamily="34" charset="-122"/>
                </a:endParaRPr>
              </a:p>
            </p:txBody>
          </p:sp>
          <p:sp>
            <p:nvSpPr>
              <p:cNvPr id="168"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不具备法人资格的组织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包括</a:t>
                </a:r>
                <a:r>
                  <a:rPr lang="zh-CN" sz="1400" b="1">
                    <a:solidFill>
                      <a:schemeClr val="tx1">
                        <a:lumMod val="50000"/>
                        <a:lumOff val="50000"/>
                        <a:alpha val="100000"/>
                      </a:schemeClr>
                    </a:solidFill>
                    <a:latin typeface="微软雅黑"/>
                    <a:ea typeface="微软雅黑"/>
                  </a:rPr>
                  <a:t>合伙企业</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个人独资企业</a:t>
                </a:r>
                <a:r>
                  <a:rPr lang="zh-CN" sz="1400">
                    <a:solidFill>
                      <a:schemeClr val="tx1">
                        <a:lumMod val="50000"/>
                        <a:lumOff val="50000"/>
                        <a:alpha val="100000"/>
                      </a:schemeClr>
                    </a:solidFill>
                    <a:latin typeface="微软雅黑"/>
                    <a:ea typeface="微软雅黑"/>
                  </a:rPr>
                  <a:t>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具有有限的法律权利能力和民事行为能力</a:t>
                </a:r>
                <a:endParaRPr/>
              </a:p>
            </p:txBody>
          </p:sp>
          <p:pic>
            <p:nvPicPr>
              <p:cNvPr id="169" name="图片 11" descr="{&quot;isTemplate&quot;:true,&quot;type&quot;:&quot;image&quot;,&quot;canOmit&quot;:false}"/>
              <p:cNvPicPr>
                <a:picLocks noChangeAspect="1"/>
              </p:cNvPicPr>
              <p:nvPr/>
            </p:nvPicPr>
            <p:blipFill>
              <a:blip r:embed="rId4"/>
              <a:srcRect t="759" b="759"/>
              <a:stretch>
                <a:fillRect/>
              </a:stretch>
            </p:blipFill>
            <p:spPr>
              <a:xfrm>
                <a:off x="794414" y="2237798"/>
                <a:ext cx="3088592" cy="1710937"/>
              </a:xfrm>
              <a:prstGeom prst="rect">
                <a:avLst/>
              </a:prstGeom>
            </p:spPr>
          </p:pic>
        </p:gr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71"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172"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02</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173"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3200">
                <a:solidFill>
                  <a:srgbClr val="FFFFFF">
                    <a:alpha val="100000"/>
                  </a:srgbClr>
                </a:solidFill>
                <a:latin typeface="微软雅黑"/>
                <a:ea typeface="微软雅黑"/>
              </a:rPr>
              <a:t>法律上人的民事权利能力与民事行为能力</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75" name="组合 174"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76" name="组合 175"/>
            <p:cNvGrpSpPr/>
            <p:nvPr/>
          </p:nvGrpSpPr>
          <p:grpSpPr>
            <a:xfrm>
              <a:off x="685801" y="3146904"/>
              <a:ext cx="4207178" cy="3287791"/>
              <a:chOff x="685801" y="3146904"/>
              <a:chExt cx="4207178" cy="3287791"/>
            </a:xfrm>
          </p:grpSpPr>
          <p:sp>
            <p:nvSpPr>
              <p:cNvPr id="177"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民事权利能力是指法律上的人享有民事权利和承担民事义务的能力</a:t>
                </a:r>
                <a:endParaRPr kumimoji="1" lang="en-US" altLang="zh-CN" sz="1800" b="1">
                  <a:solidFill>
                    <a:schemeClr val="bg1"/>
                  </a:solidFill>
                  <a:latin typeface="+mj-ea"/>
                  <a:ea typeface="+mj-ea"/>
                </a:endParaRPr>
              </a:p>
            </p:txBody>
          </p:sp>
          <p:sp>
            <p:nvSpPr>
              <p:cNvPr id="178"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是法律上人的基本特征之一</a:t>
                </a:r>
                <a:endParaRPr/>
              </a:p>
            </p:txBody>
          </p:sp>
        </p:grpSp>
        <p:grpSp>
          <p:nvGrpSpPr>
            <p:cNvPr id="179" name="组合 178"/>
            <p:cNvGrpSpPr/>
            <p:nvPr/>
          </p:nvGrpSpPr>
          <p:grpSpPr>
            <a:xfrm>
              <a:off x="4408278" y="3146904"/>
              <a:ext cx="3798485" cy="3287791"/>
              <a:chOff x="4408278" y="3146904"/>
              <a:chExt cx="3798485" cy="3287791"/>
            </a:xfrm>
          </p:grpSpPr>
          <p:sp>
            <p:nvSpPr>
              <p:cNvPr id="180"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民事权利能力分为完全民事权利能力和限制民事权利能力</a:t>
                </a:r>
                <a:endParaRPr kumimoji="1" lang="en-US" altLang="zh-CN" sz="1800" b="1">
                  <a:solidFill>
                    <a:schemeClr val="bg1"/>
                  </a:solidFill>
                  <a:latin typeface="+mj-ea"/>
                  <a:ea typeface="+mj-ea"/>
                </a:endParaRPr>
              </a:p>
            </p:txBody>
          </p:sp>
          <p:sp>
            <p:nvSpPr>
              <p:cNvPr id="181"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完全民事权利能力：具有全部民事权利能力的人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限制民事权利能力：部分民事权利能力受到限制的人</a:t>
                </a:r>
                <a:endParaRPr/>
              </a:p>
            </p:txBody>
          </p:sp>
        </p:grpSp>
        <p:grpSp>
          <p:nvGrpSpPr>
            <p:cNvPr id="182" name="组合 181"/>
            <p:cNvGrpSpPr/>
            <p:nvPr/>
          </p:nvGrpSpPr>
          <p:grpSpPr>
            <a:xfrm>
              <a:off x="7707715" y="3146904"/>
              <a:ext cx="3798485" cy="3287791"/>
              <a:chOff x="7707715" y="3146904"/>
              <a:chExt cx="3798485" cy="3287791"/>
            </a:xfrm>
          </p:grpSpPr>
          <p:sp>
            <p:nvSpPr>
              <p:cNvPr id="183"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民事权利能力始于出生，终于死亡</a:t>
                </a:r>
                <a:endParaRPr kumimoji="1" lang="en-US" altLang="zh-CN" sz="1800" b="1">
                  <a:solidFill>
                    <a:schemeClr val="bg1"/>
                  </a:solidFill>
                  <a:latin typeface="+mj-ea"/>
                  <a:ea typeface="+mj-ea"/>
                </a:endParaRPr>
              </a:p>
            </p:txBody>
          </p:sp>
          <p:sp>
            <p:nvSpPr>
              <p:cNvPr id="184"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出生时：具有完全民事权利能力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死亡时：民事权利能力终止</a:t>
                </a:r>
                <a:endParaRPr/>
              </a:p>
            </p:txBody>
          </p:sp>
        </p:grpSp>
      </p:grpSp>
      <p:sp>
        <p:nvSpPr>
          <p:cNvPr id="185"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民事权利能力的概念与分类</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87"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自然人的民事权利能力：起始与终止</a:t>
            </a:r>
            <a:endParaRPr lang="en-US" altLang="zh-CN" sz="2800" b="1">
              <a:latin typeface="+mj-ea"/>
              <a:ea typeface="+mj-ea"/>
            </a:endParaRPr>
          </a:p>
        </p:txBody>
      </p:sp>
      <p:grpSp>
        <p:nvGrpSpPr>
          <p:cNvPr id="188" name="组合 187"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89" name="组合 188"/>
            <p:cNvGrpSpPr/>
            <p:nvPr/>
          </p:nvGrpSpPr>
          <p:grpSpPr>
            <a:xfrm>
              <a:off x="660399" y="2074672"/>
              <a:ext cx="5100082" cy="4536540"/>
              <a:chOff x="660399" y="2074672"/>
              <a:chExt cx="5100082" cy="4536540"/>
            </a:xfrm>
          </p:grpSpPr>
          <p:sp>
            <p:nvSpPr>
              <p:cNvPr id="190"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1"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自然人的民事权利能力始于出生</a:t>
                </a:r>
                <a:endParaRPr lang="en-US" altLang="zh-CN" sz="2000" b="1">
                  <a:latin typeface="Microsoft YaHei" panose="020b0503020204020204" pitchFamily="34" charset="-122"/>
                  <a:ea typeface="Microsoft YaHei" panose="020b0503020204020204" pitchFamily="34" charset="-122"/>
                </a:endParaRPr>
              </a:p>
            </p:txBody>
          </p:sp>
          <p:sp>
            <p:nvSpPr>
              <p:cNvPr id="192"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胎儿：在出生前具有一定的民事权利能力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出生时：具有完全民事权利能力</a:t>
                </a:r>
                <a:endParaRPr/>
              </a:p>
            </p:txBody>
          </p:sp>
          <p:pic>
            <p:nvPicPr>
              <p:cNvPr id="193"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94" name="组合 193"/>
            <p:cNvGrpSpPr/>
            <p:nvPr/>
          </p:nvGrpSpPr>
          <p:grpSpPr>
            <a:xfrm>
              <a:off x="6431519" y="2074672"/>
              <a:ext cx="5100082" cy="4536540"/>
              <a:chOff x="660399" y="2074672"/>
              <a:chExt cx="5100082" cy="4536540"/>
            </a:xfrm>
          </p:grpSpPr>
          <p:sp>
            <p:nvSpPr>
              <p:cNvPr id="195"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6"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自然人的民事权利能力终于死亡</a:t>
                </a:r>
                <a:endParaRPr lang="en-US" altLang="zh-CN" sz="2000" b="1">
                  <a:latin typeface="Microsoft YaHei" panose="020b0503020204020204" pitchFamily="34" charset="-122"/>
                  <a:ea typeface="Microsoft YaHei" panose="020b0503020204020204" pitchFamily="34" charset="-122"/>
                </a:endParaRPr>
              </a:p>
            </p:txBody>
          </p:sp>
          <p:sp>
            <p:nvSpPr>
              <p:cNvPr id="197"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死后：民事权利能力终止</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遗产继承：自然人死亡后，其遗产按照法律规定进行继承</a:t>
                </a:r>
                <a:endParaRPr/>
              </a:p>
            </p:txBody>
          </p:sp>
          <p:pic>
            <p:nvPicPr>
              <p:cNvPr id="198"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00" name="组合 199" descr="{&quot;isTemplate&quot;:true,&quot;type&quot;:&quot;list&quot;,&quot;alignment&quot;:&quot;left&quot;,&quot;alignmentVertical&quot;:&quot;top&quot;,&quot;canOmit&quot;:false,&quot;scalable&quot;:false,&quot;minItemsCount&quot;:-1}"/>
          <p:cNvGrpSpPr/>
          <p:nvPr/>
        </p:nvGrpSpPr>
        <p:grpSpPr>
          <a:xfrm>
            <a:off x="996217" y="2144759"/>
            <a:ext cx="10199566" cy="4458640"/>
            <a:chOff x="996217" y="2144759"/>
            <a:chExt cx="10199566" cy="4458640"/>
          </a:xfrm>
        </p:grpSpPr>
        <p:grpSp>
          <p:nvGrpSpPr>
            <p:cNvPr id="201" name="组合 200"/>
            <p:cNvGrpSpPr/>
            <p:nvPr/>
          </p:nvGrpSpPr>
          <p:grpSpPr>
            <a:xfrm>
              <a:off x="996217" y="2144759"/>
              <a:ext cx="2880000" cy="4458640"/>
              <a:chOff x="996217" y="2144759"/>
              <a:chExt cx="2880000" cy="4458640"/>
            </a:xfrm>
          </p:grpSpPr>
          <p:sp>
            <p:nvSpPr>
              <p:cNvPr id="202" name="椭圆 10" descr="{&quot;isTemplate&quot;:true,&quot;type&quot;:&quot;title&quot;,&quot;canOmit&quot;:false,&quot;range&quot;:0}"/>
              <p:cNvSpPr>
                <a:spLocks noChangeAspect="1"/>
              </p:cNvSpPr>
              <p:nvPr/>
            </p:nvSpPr>
            <p:spPr>
              <a:xfrm>
                <a:off x="996217"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法人的民事权利能力是指法人享有民事权利和承担民事义务的能力</a:t>
                </a:r>
                <a:endParaRPr kumimoji="1" lang="en-US" altLang="zh-CN" sz="2200" b="1">
                  <a:solidFill>
                    <a:schemeClr val="bg1"/>
                  </a:solidFill>
                  <a:latin typeface="+mj-ea"/>
                  <a:ea typeface="+mj-ea"/>
                </a:endParaRPr>
              </a:p>
            </p:txBody>
          </p:sp>
          <p:sp>
            <p:nvSpPr>
              <p:cNvPr id="203" name="Tencent" descr="{&quot;isTemplate&quot;:true,&quot;type&quot;:&quot;content&quot;,&quot;canOmit&quot;:true,&quot;range&quot;:0}"/>
              <p:cNvSpPr txBox="1"/>
              <p:nvPr/>
            </p:nvSpPr>
            <p:spPr>
              <a:xfrm>
                <a:off x="1176217" y="5561464"/>
                <a:ext cx="2520000" cy="1041935"/>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是法人法律人格的体现</a:t>
                </a:r>
                <a:endParaRPr/>
              </a:p>
            </p:txBody>
          </p:sp>
          <p:sp>
            <p:nvSpPr>
              <p:cNvPr id="204" name="Tencent"/>
              <p:cNvSpPr/>
              <p:nvPr/>
            </p:nvSpPr>
            <p:spPr>
              <a:xfrm>
                <a:off x="2185187"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205" name="组合 204"/>
            <p:cNvGrpSpPr/>
            <p:nvPr/>
          </p:nvGrpSpPr>
          <p:grpSpPr>
            <a:xfrm>
              <a:off x="4656000" y="2144759"/>
              <a:ext cx="2880000" cy="4458640"/>
              <a:chOff x="4656000" y="2144759"/>
              <a:chExt cx="2880000" cy="4458640"/>
            </a:xfrm>
          </p:grpSpPr>
          <p:sp>
            <p:nvSpPr>
              <p:cNvPr id="206" name="椭圆 11" descr="{&quot;isTemplate&quot;:true,&quot;type&quot;:&quot;title&quot;,&quot;canOmit&quot;:false,&quot;range&quot;:0}"/>
              <p:cNvSpPr>
                <a:spLocks noChangeAspect="1"/>
              </p:cNvSpPr>
              <p:nvPr/>
            </p:nvSpPr>
            <p:spPr>
              <a:xfrm>
                <a:off x="4656000"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法人的民事行为能力是指法人通过自己的行为依法行使权利和履行义务的能力</a:t>
                </a:r>
                <a:endParaRPr kumimoji="1" lang="en-US" altLang="zh-CN" sz="2200" b="1">
                  <a:solidFill>
                    <a:schemeClr val="bg1"/>
                  </a:solidFill>
                  <a:latin typeface="+mj-ea"/>
                  <a:ea typeface="+mj-ea"/>
                </a:endParaRPr>
              </a:p>
            </p:txBody>
          </p:sp>
          <p:sp>
            <p:nvSpPr>
              <p:cNvPr id="207" name="Tencent" descr="{&quot;isTemplate&quot;:true,&quot;type&quot;:&quot;content&quot;,&quot;canOmit&quot;:true,&quot;range&quot;:0}"/>
              <p:cNvSpPr txBox="1"/>
              <p:nvPr/>
            </p:nvSpPr>
            <p:spPr>
              <a:xfrm>
                <a:off x="4836000" y="5561464"/>
                <a:ext cx="2520000" cy="1041935"/>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是法人法律人格的体现</a:t>
                </a:r>
                <a:endParaRPr/>
              </a:p>
            </p:txBody>
          </p:sp>
          <p:sp>
            <p:nvSpPr>
              <p:cNvPr id="208" name="Tencent"/>
              <p:cNvSpPr/>
              <p:nvPr/>
            </p:nvSpPr>
            <p:spPr>
              <a:xfrm>
                <a:off x="5844970"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nvGrpSpPr>
            <p:cNvPr id="209" name="组合 208"/>
            <p:cNvGrpSpPr/>
            <p:nvPr/>
          </p:nvGrpSpPr>
          <p:grpSpPr>
            <a:xfrm>
              <a:off x="8315783" y="2144759"/>
              <a:ext cx="2880000" cy="4458640"/>
              <a:chOff x="8315783" y="2144759"/>
              <a:chExt cx="2880000" cy="4458640"/>
            </a:xfrm>
          </p:grpSpPr>
          <p:sp>
            <p:nvSpPr>
              <p:cNvPr id="210" name="椭圆 12" descr="{&quot;isTemplate&quot;:true,&quot;type&quot;:&quot;title&quot;,&quot;canOmit&quot;:false,&quot;range&quot;:0}"/>
              <p:cNvSpPr>
                <a:spLocks noChangeAspect="1"/>
              </p:cNvSpPr>
              <p:nvPr/>
            </p:nvSpPr>
            <p:spPr>
              <a:xfrm>
                <a:off x="8315783" y="2144759"/>
                <a:ext cx="2880000" cy="2880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法人的民事权利能力和民事行为能力受到法人章程和法律规定的限制</a:t>
                </a:r>
                <a:endParaRPr kumimoji="1" lang="en-US" altLang="zh-CN" sz="2200" b="1">
                  <a:solidFill>
                    <a:schemeClr val="bg1"/>
                  </a:solidFill>
                  <a:latin typeface="+mj-ea"/>
                  <a:ea typeface="+mj-ea"/>
                </a:endParaRPr>
              </a:p>
            </p:txBody>
          </p:sp>
          <p:sp>
            <p:nvSpPr>
              <p:cNvPr id="211" name="Tencent" descr="{&quot;isTemplate&quot;:true,&quot;type&quot;:&quot;content&quot;,&quot;canOmit&quot;:true,&quot;range&quot;:0}"/>
              <p:cNvSpPr txBox="1"/>
              <p:nvPr/>
            </p:nvSpPr>
            <p:spPr>
              <a:xfrm>
                <a:off x="8495783" y="5561464"/>
                <a:ext cx="2520000" cy="1041935"/>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法人章程：法人的内部规定</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法律规定：国家的外部规定</a:t>
                </a:r>
                <a:endParaRPr/>
              </a:p>
            </p:txBody>
          </p:sp>
          <p:sp>
            <p:nvSpPr>
              <p:cNvPr id="212" name="Tencent"/>
              <p:cNvSpPr/>
              <p:nvPr/>
            </p:nvSpPr>
            <p:spPr>
              <a:xfrm>
                <a:off x="9504753"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en-US" altLang="zh-CN" sz="2000" b="1">
                    <a:solidFill>
                      <a:schemeClr val="accent3"/>
                    </a:solidFill>
                    <a:latin typeface="+mj-ea"/>
                    <a:ea typeface="+mj-ea"/>
                  </a:rPr>
                  <a:t>03</a:t>
                </a:r>
                <a:endParaRPr/>
              </a:p>
            </p:txBody>
          </p:sp>
        </p:grpSp>
      </p:grpSp>
      <p:sp>
        <p:nvSpPr>
          <p:cNvPr id="213"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r>
              <a:rPr lang="zh-CN" sz="3600" b="1">
                <a:latin typeface="微软雅黑"/>
                <a:ea typeface="微软雅黑"/>
              </a:rPr>
              <a:t>法人的民事权利能力与民事行为能力</a:t>
            </a:r>
            <a:endParaRPr lang="en-US" sz="3600" b="1">
              <a:latin typeface="微软雅黑"/>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7"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8"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03</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9"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800">
                <a:solidFill>
                  <a:srgbClr val="FFFFFF">
                    <a:alpha val="100000"/>
                  </a:srgbClr>
                </a:solidFill>
                <a:latin typeface="微软雅黑"/>
                <a:ea typeface="微软雅黑"/>
              </a:rPr>
              <a:t>法律上人的法律责任与承担</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1" name="组合 10"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2" name="组合 11"/>
            <p:cNvGrpSpPr/>
            <p:nvPr/>
          </p:nvGrpSpPr>
          <p:grpSpPr>
            <a:xfrm>
              <a:off x="685800" y="3146904"/>
              <a:ext cx="5760000" cy="3225487"/>
              <a:chOff x="685800" y="3146904"/>
              <a:chExt cx="5760000" cy="3225487"/>
            </a:xfrm>
          </p:grpSpPr>
          <p:sp>
            <p:nvSpPr>
              <p:cNvPr id="13"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法律责任是指法律上的人因违反法律规定而应当承担的法律后果</a:t>
                </a:r>
                <a:endParaRPr kumimoji="1" lang="en-US" altLang="zh-CN" sz="1800" b="1">
                  <a:solidFill>
                    <a:schemeClr val="bg1"/>
                  </a:solidFill>
                  <a:latin typeface="+mj-ea"/>
                  <a:ea typeface="+mj-ea"/>
                </a:endParaRPr>
              </a:p>
            </p:txBody>
          </p:sp>
          <p:sp>
            <p:nvSpPr>
              <p:cNvPr id="14"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是法律对违法行为的制裁</a:t>
                </a:r>
                <a:endParaRPr/>
              </a:p>
            </p:txBody>
          </p:sp>
        </p:grpSp>
        <p:grpSp>
          <p:nvGrpSpPr>
            <p:cNvPr id="15" name="组合 14"/>
            <p:cNvGrpSpPr/>
            <p:nvPr/>
          </p:nvGrpSpPr>
          <p:grpSpPr>
            <a:xfrm>
              <a:off x="6016236" y="3146904"/>
              <a:ext cx="5400000" cy="3225487"/>
              <a:chOff x="6016236" y="3146904"/>
              <a:chExt cx="5400000" cy="3225487"/>
            </a:xfrm>
          </p:grpSpPr>
          <p:sp>
            <p:nvSpPr>
              <p:cNvPr id="16"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法律责任分为民事责任、行政责任和刑事责任</a:t>
                </a:r>
                <a:endParaRPr kumimoji="1" lang="en-US" altLang="zh-CN" sz="1800" b="1">
                  <a:solidFill>
                    <a:schemeClr val="bg1"/>
                  </a:solidFill>
                  <a:latin typeface="+mj-ea"/>
                  <a:ea typeface="+mj-ea"/>
                </a:endParaRPr>
              </a:p>
            </p:txBody>
          </p:sp>
          <p:sp>
            <p:nvSpPr>
              <p:cNvPr id="17"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民事责任：违反民事法律规定而承担的法律后果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行政责任：违反行政法律规定而承担的法律后果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刑事责任：违反刑事法律规定而承担的法律后果</a:t>
                </a:r>
                <a:endParaRPr/>
              </a:p>
            </p:txBody>
          </p:sp>
        </p:grpSp>
      </p:grpSp>
      <p:sp>
        <p:nvSpPr>
          <p:cNvPr id="1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法律责任的概念与类型</a:t>
            </a:r>
            <a:endParaRPr lang="en-US" sz="2800" b="1">
              <a:latin typeface="微软雅黑"/>
              <a:ea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https://d.book118.com/977164063146006050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purple">
      <a:dk1>
        <a:srgbClr val="000000"/>
      </a:dk1>
      <a:lt1>
        <a:srgbClr val="FFFFFF"/>
      </a:lt1>
      <a:dk2>
        <a:srgbClr val="161433"/>
      </a:dk2>
      <a:lt2>
        <a:srgbClr val="DFDBF8"/>
      </a:lt2>
      <a:accent1>
        <a:srgbClr val="6154FA"/>
      </a:accent1>
      <a:accent2>
        <a:srgbClr val="7E75FE"/>
      </a:accent2>
      <a:accent3>
        <a:srgbClr val="3023D6"/>
      </a:accent3>
      <a:accent4>
        <a:srgbClr val="8533FE"/>
      </a:accent4>
      <a:accent5>
        <a:srgbClr val="B26BFF"/>
      </a:accent5>
      <a:accent6>
        <a:srgbClr val="6B23D7"/>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专题三：法律上的人</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2024-09-23T13:31:53.039</cp:lastPrinted>
  <dcterms:created xsi:type="dcterms:W3CDTF">2024-09-23T05:31:53Z</dcterms:created>
  <dcterms:modified xsi:type="dcterms:W3CDTF">2024-09-23T05:31:54Z</dcterms:modified>
</cp:coreProperties>
</file>