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9194800" cy="5207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857E6-EEC9-471B-80F1-9F06E151E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CA150-2189-4D3D-8153-1BBC716ED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93629-FE36-4B30-A99E-A89E71B52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CA430-853F-4AF8-9236-433C6E894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5DFF34-9BAA-4FF4-AD61-FB6B7D9DC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0D2DC7-C7B4-4F95-A09D-1B0E10760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7BB41B-06F3-4021-8F58-3841A54B5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EE4C0A-543A-4D8D-9370-768FCD8FC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AB932-2DE1-4A8E-8A97-A05FB0313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AC6F7-1D48-4DE5-92F9-5E4952CE3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23627-DC02-4BA0-A276-F5F3AE711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20016114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018477" y="2943196"/>
            <a:ext cx="6728459" cy="7251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060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4800" b="1" kern="0" spc="-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预防</a:t>
            </a:r>
            <a:r>
              <a:rPr sz="4800" b="1" kern="0" spc="-4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4800" b="1" kern="0" spc="64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800" b="1" kern="0" spc="-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</a:t>
            </a:r>
            <a:r>
              <a:rPr sz="4800" b="1" kern="0" spc="-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合征</a:t>
            </a:r>
            <a:r>
              <a:rPr sz="4800" b="1" kern="0" spc="-5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PPT</a:t>
            </a:r>
            <a:endParaRPr lang="Times New Roman" altLang="Times New Roman" sz="48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02207" y="1644631"/>
            <a:ext cx="69879" cy="47628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76830" y="1047753"/>
            <a:ext cx="25377" cy="70487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456223" y="915093"/>
            <a:ext cx="6241415" cy="3181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0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8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目录</a:t>
            </a:r>
            <a:endParaRPr lang="SimSun" altLang="SimSun" sz="2800"/>
          </a:p>
          <a:p>
            <a:pPr marL="145414" algn="l" rtl="0" eaLnBrk="0">
              <a:lnSpc>
                <a:spcPct val="95000"/>
              </a:lnSpc>
              <a:spcBef>
                <a:spcPts val="442"/>
              </a:spcBef>
            </a:pPr>
            <a:r>
              <a:rPr sz="28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什么是</a:t>
            </a:r>
            <a:r>
              <a:rPr sz="2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800" b="1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8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</a:t>
            </a:r>
            <a:endParaRPr lang="SimSun" altLang="SimSun" sz="2800"/>
          </a:p>
          <a:p>
            <a:pPr marL="108585" indent="5714" algn="l" rtl="0" eaLnBrk="0">
              <a:lnSpc>
                <a:spcPct val="100000"/>
              </a:lnSpc>
              <a:spcBef>
                <a:spcPts val="431"/>
              </a:spcBef>
            </a:pPr>
            <a:r>
              <a:rPr sz="2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800" b="1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8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综合征预防的重要性</a:t>
            </a:r>
            <a:r>
              <a:rPr sz="2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2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800" b="1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800" b="1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综合征的预防方法</a:t>
            </a:r>
            <a:endParaRPr lang="SimSun" altLang="SimSun" sz="2800"/>
          </a:p>
          <a:p>
            <a:pPr marL="145414" algn="l" rtl="0" eaLnBrk="0">
              <a:lnSpc>
                <a:spcPct val="103000"/>
              </a:lnSpc>
              <a:spcBef>
                <a:spcPts val="463"/>
              </a:spcBef>
            </a:pPr>
            <a:r>
              <a:rPr sz="28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如何进行</a:t>
            </a:r>
            <a:r>
              <a:rPr sz="2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800" b="1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8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综合征的早期</a:t>
            </a:r>
            <a:r>
              <a:rPr sz="2800" b="1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诊断</a:t>
            </a:r>
            <a:r>
              <a:rPr sz="2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如何进行</a:t>
            </a:r>
            <a:r>
              <a:rPr sz="28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Maffucci</a:t>
            </a:r>
            <a:r>
              <a:rPr sz="2800" kern="0" spc="-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综合征的早期治疗</a:t>
            </a:r>
            <a:r>
              <a:rPr sz="2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总结</a:t>
            </a:r>
            <a:endParaRPr lang="SimSun" altLang="SimSun" sz="28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016014" y="1824126"/>
            <a:ext cx="3458845" cy="13601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291"/>
              </a:lnSpc>
            </a:pPr>
            <a:endParaRPr lang="Arial" altLang="Arial" sz="100"/>
          </a:p>
          <a:p>
            <a:pPr marL="1049019" algn="l" rtl="0" eaLnBrk="0">
              <a:lnSpc>
                <a:spcPct val="94000"/>
              </a:lnSpc>
            </a:pPr>
            <a:r>
              <a:rPr sz="44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什么是</a:t>
            </a:r>
            <a:endParaRPr lang="SimSun" altLang="SimSun" sz="4400"/>
          </a:p>
          <a:p>
            <a:pPr algn="r" rtl="0" eaLnBrk="0">
              <a:lnSpc>
                <a:spcPct val="95000"/>
              </a:lnSpc>
              <a:spcBef>
                <a:spcPts val="57"/>
              </a:spcBef>
            </a:pPr>
            <a:r>
              <a:rPr sz="4800" b="1" kern="0" spc="-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4800" b="1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</a:t>
            </a:r>
            <a:endParaRPr lang="SimSun" altLang="SimSun" sz="4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27584" y="1447806"/>
            <a:ext cx="4025943" cy="3117847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781087" y="2035532"/>
            <a:ext cx="3853179" cy="18116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7351"/>
              </a:lnSpc>
            </a:pPr>
            <a:endParaRPr lang="Arial" altLang="Arial" sz="100"/>
          </a:p>
          <a:p>
            <a:pPr marL="12700" algn="l" rtl="0" eaLnBrk="0">
              <a:lnSpc>
                <a:spcPct val="103000"/>
              </a:lnSpc>
            </a:pP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Maffucci</a:t>
            </a:r>
            <a:r>
              <a:rPr sz="1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综合征是一种罕见的疾病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,主要特征是身体各部位出现多个</a:t>
            </a:r>
            <a:r>
              <a:rPr sz="1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软骨瘤和血管畸形</a:t>
            </a:r>
            <a:endParaRPr lang="SimSun" altLang="SimSun" sz="19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12700" algn="l" rtl="0" eaLnBrk="0">
              <a:lnSpc>
                <a:spcPct val="103000"/>
              </a:lnSpc>
              <a:spcBef>
                <a:spcPts val="5"/>
              </a:spcBef>
            </a:pP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特别需要注意的是，患者容易发展</a:t>
            </a: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成为骨肿瘤或者恶性组织细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胞瘤</a:t>
            </a:r>
            <a:endParaRPr lang="SimSun" altLang="SimSun" sz="1900"/>
          </a:p>
        </p:txBody>
      </p:sp>
      <p:sp>
        <p:nvSpPr>
          <p:cNvPr id="24" name="textbox 24"/>
          <p:cNvSpPr/>
          <p:nvPr/>
        </p:nvSpPr>
        <p:spPr>
          <a:xfrm>
            <a:off x="1668962" y="396810"/>
            <a:ext cx="3804284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什么是</a:t>
            </a: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900" b="1" kern="0" spc="4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</a:t>
            </a:r>
            <a:endParaRPr lang="SimSun" altLang="SimSun" sz="290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8463" y="253997"/>
            <a:ext cx="711217" cy="70487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068052" y="1709294"/>
            <a:ext cx="3375659" cy="21450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39"/>
              </a:lnSpc>
            </a:pPr>
            <a:endParaRPr lang="Arial" altLang="Arial" sz="100"/>
          </a:p>
          <a:p>
            <a:pPr algn="r" rtl="0" eaLnBrk="0">
              <a:lnSpc>
                <a:spcPct val="91000"/>
              </a:lnSpc>
            </a:pPr>
            <a:r>
              <a:rPr sz="4900" b="1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Maf</a:t>
            </a:r>
            <a:r>
              <a:rPr sz="4900" b="1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fucci</a:t>
            </a:r>
            <a:r>
              <a:rPr sz="4900" b="1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</a:t>
            </a:r>
            <a:endParaRPr lang="SimSun" altLang="SimSun" sz="4900"/>
          </a:p>
          <a:p>
            <a:pPr marL="12700" algn="l" rtl="0" eaLnBrk="0">
              <a:lnSpc>
                <a:spcPts val="5399"/>
              </a:lnSpc>
            </a:pPr>
            <a:r>
              <a:rPr sz="4200" b="1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合征预防的重</a:t>
            </a:r>
            <a:endParaRPr lang="SimSun" altLang="SimSun" sz="4200"/>
          </a:p>
          <a:p>
            <a:pPr marL="1085850" algn="l" rtl="0" eaLnBrk="0">
              <a:lnSpc>
                <a:spcPct val="96000"/>
              </a:lnSpc>
              <a:spcBef>
                <a:spcPts val="1150"/>
              </a:spcBef>
              <a:tabLst>
                <a:tab pos="1143000"/>
              </a:tabLst>
            </a:pP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6400" b="1" kern="0" spc="50" baseline="-4069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要性</a:t>
            </a:r>
            <a:r>
              <a:rPr sz="41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endParaRPr lang="SimSun" altLang="SimSun" sz="4100"/>
          </a:p>
        </p:txBody>
      </p:sp>
      <p:sp>
        <p:nvSpPr>
          <p:cNvPr id="32" name="textbox 32"/>
          <p:cNvSpPr/>
          <p:nvPr/>
        </p:nvSpPr>
        <p:spPr>
          <a:xfrm>
            <a:off x="3331393" y="3323588"/>
            <a:ext cx="230504" cy="1866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69"/>
              </a:lnSpc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</a:t>
            </a:r>
            <a:endParaRPr lang="SimSun" altLang="SimSun" sz="800"/>
          </a:p>
        </p:txBody>
      </p:sp>
      <p:sp>
        <p:nvSpPr>
          <p:cNvPr id="34" name="textbox 34"/>
          <p:cNvSpPr/>
          <p:nvPr/>
        </p:nvSpPr>
        <p:spPr>
          <a:xfrm>
            <a:off x="1396954" y="3368004"/>
            <a:ext cx="770255" cy="1866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69"/>
              </a:lnSpc>
            </a:pPr>
            <a:r>
              <a:rPr sz="8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</a:t>
            </a:r>
            <a:endParaRPr lang="SimSun" altLang="SimSun" sz="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5323" y="1384281"/>
            <a:ext cx="2895534" cy="2844844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4210011" y="2200647"/>
            <a:ext cx="4351654" cy="14801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606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1900" kern="0" spc="4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综合征的发病原因并不完全</a:t>
            </a:r>
            <a:r>
              <a:rPr sz="1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确，但遗传可能是一个非常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重要的因素</a:t>
            </a:r>
            <a:endParaRPr lang="SimSun" altLang="SimSun" sz="1900"/>
          </a:p>
          <a:p>
            <a:pPr algn="l" rtl="0" eaLnBrk="0">
              <a:lnSpc>
                <a:spcPct val="151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12700" algn="l" rtl="0" eaLnBrk="0">
              <a:lnSpc>
                <a:spcPct val="99000"/>
              </a:lnSpc>
              <a:spcBef>
                <a:spcPts val="3"/>
              </a:spcBef>
            </a:pP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如果家族中存在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合征的患者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,建议及早进行基因检测</a:t>
            </a:r>
            <a:endParaRPr lang="SimSun" altLang="SimSun" sz="1900"/>
          </a:p>
        </p:txBody>
      </p:sp>
      <p:sp>
        <p:nvSpPr>
          <p:cNvPr id="42" name="textbox 42"/>
          <p:cNvSpPr/>
          <p:nvPr/>
        </p:nvSpPr>
        <p:spPr>
          <a:xfrm>
            <a:off x="1644662" y="403162"/>
            <a:ext cx="4975225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900" b="1" kern="0" spc="3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综合征预防的重要性</a:t>
            </a:r>
            <a:endParaRPr lang="SimSun" altLang="SimSun" sz="290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1152" y="253997"/>
            <a:ext cx="698528" cy="69851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56233" y="1847860"/>
            <a:ext cx="3073453" cy="3047969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774742" y="2321293"/>
            <a:ext cx="3314700" cy="12376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55372"/>
              </a:lnSpc>
            </a:pPr>
            <a:endParaRPr lang="Arial" altLang="Arial" sz="100"/>
          </a:p>
          <a:p>
            <a:pPr marL="12700" algn="l" rtl="0" eaLnBrk="0">
              <a:lnSpc>
                <a:spcPct val="105000"/>
              </a:lnSpc>
            </a:pP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对于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1900" kern="0" spc="4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综合征的患者，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需要在生活中遵循科学的预防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方法，来防止疾病的进一步恶</a:t>
            </a: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化</a:t>
            </a:r>
            <a:endParaRPr lang="SimSun" altLang="SimSun" sz="1900"/>
          </a:p>
        </p:txBody>
      </p:sp>
      <p:sp>
        <p:nvSpPr>
          <p:cNvPr id="52" name="textbox 52"/>
          <p:cNvSpPr/>
          <p:nvPr/>
        </p:nvSpPr>
        <p:spPr>
          <a:xfrm>
            <a:off x="1644662" y="403162"/>
            <a:ext cx="4975225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900" b="1" kern="0" spc="3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综合征预防的重要性</a:t>
            </a:r>
            <a:endParaRPr lang="SimSun" altLang="SimSun" sz="2900"/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1152" y="253997"/>
            <a:ext cx="717562" cy="70487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074487" y="1770908"/>
            <a:ext cx="3390265" cy="17056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350"/>
              </a:lnSpc>
            </a:pPr>
            <a:endParaRPr lang="Arial" altLang="Arial" sz="100"/>
          </a:p>
          <a:p>
            <a:pPr marL="385445" algn="l" rtl="0" eaLnBrk="0">
              <a:lnSpc>
                <a:spcPct val="84000"/>
              </a:lnSpc>
            </a:pPr>
            <a:r>
              <a:rPr sz="4800" b="1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48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</a:t>
            </a:r>
            <a:endParaRPr lang="SimSun" altLang="SimSun" sz="4800"/>
          </a:p>
          <a:p>
            <a:pPr marL="12700" algn="l" rtl="0" eaLnBrk="0">
              <a:lnSpc>
                <a:spcPts val="5415"/>
              </a:lnSpc>
            </a:pPr>
            <a:r>
              <a:rPr sz="4200" b="1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合征的预防方</a:t>
            </a:r>
            <a:endParaRPr lang="SimSun" altLang="SimSun" sz="4200"/>
          </a:p>
          <a:p>
            <a:pPr algn="l" rtl="0" eaLnBrk="0">
              <a:lnSpc>
                <a:spcPct val="103000"/>
              </a:lnSpc>
            </a:pPr>
            <a:endParaRPr lang="Arial" altLang="Arial" sz="1100"/>
          </a:p>
          <a:p>
            <a:pPr algn="l" rtl="0" eaLnBrk="0">
              <a:lnSpc>
                <a:spcPct val="9562"/>
              </a:lnSpc>
            </a:pPr>
            <a:endParaRPr lang="Arial" altLang="Arial" sz="100"/>
          </a:p>
          <a:p>
            <a:pPr marL="671194" algn="l" rtl="0" eaLnBrk="0">
              <a:lnSpc>
                <a:spcPts val="1598"/>
              </a:lnSpc>
            </a:pPr>
            <a:r>
              <a:rPr sz="9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" kern="0" spc="-80" baseline="3889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r>
              <a:rPr sz="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                                   </a:t>
            </a:r>
            <a:r>
              <a:rPr sz="100" kern="0" spc="140" baseline="3889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endParaRPr lang="SimSun" altLang="SimSun" sz="100" baseline="38897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44" y="1009637"/>
            <a:ext cx="3168619" cy="4102126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4210011" y="2035532"/>
            <a:ext cx="4326890" cy="18008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6729"/>
              </a:lnSpc>
            </a:pPr>
            <a:endParaRPr lang="Arial" altLang="Arial" sz="100"/>
          </a:p>
          <a:p>
            <a:pPr marL="12700" algn="l" rtl="0" eaLnBrk="0">
              <a:lnSpc>
                <a:spcPct val="103000"/>
              </a:lnSpc>
            </a:pP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定期进行体检和骨骼影像学检查，了解</a:t>
            </a:r>
            <a:r>
              <a:rPr sz="19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肿瘤的发展情况</a:t>
            </a:r>
            <a:endParaRPr lang="SimSun" altLang="SimSun" sz="19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12700" algn="l" rtl="0" eaLnBrk="0">
              <a:lnSpc>
                <a:spcPct val="102000"/>
              </a:lnSpc>
              <a:spcBef>
                <a:spcPts val="1"/>
              </a:spcBef>
            </a:pP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如果家族中存在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1900" kern="0" spc="5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综合征的患者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,需要及时进行基因检测，以便更</a:t>
            </a:r>
            <a:r>
              <a:rPr sz="1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早地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发现患病可能</a:t>
            </a:r>
            <a:endParaRPr lang="SimSun" altLang="SimSun" sz="1900"/>
          </a:p>
        </p:txBody>
      </p:sp>
      <p:sp>
        <p:nvSpPr>
          <p:cNvPr id="66" name="textbox 66"/>
          <p:cNvSpPr/>
          <p:nvPr/>
        </p:nvSpPr>
        <p:spPr>
          <a:xfrm>
            <a:off x="1644662" y="403162"/>
            <a:ext cx="4585970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900" b="1" kern="0" spc="3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综合征的预防方法</a:t>
            </a:r>
            <a:endParaRPr lang="SimSun" altLang="SimSun" sz="290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8463" y="247644"/>
            <a:ext cx="711217" cy="68581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94800" cy="520700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21240" y="1447806"/>
            <a:ext cx="4025943" cy="3117847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781087" y="1889529"/>
            <a:ext cx="3825240" cy="2099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89"/>
              </a:lnSpc>
            </a:pPr>
            <a:endParaRPr lang="Arial" altLang="Arial" sz="100"/>
          </a:p>
          <a:p>
            <a:pPr marL="12700" algn="l" rtl="0" eaLnBrk="0">
              <a:lnSpc>
                <a:spcPct val="103000"/>
              </a:lnSpc>
            </a:pP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注意饮食的健康均衡，增强免疫力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,并且避免过度劳累，以减轻患病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的可能性</a:t>
            </a:r>
            <a:endParaRPr lang="SimSun" altLang="SimSun" sz="1900"/>
          </a:p>
          <a:p>
            <a:pPr algn="l" rtl="0" eaLnBrk="0">
              <a:lnSpc>
                <a:spcPct val="15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12700" algn="l" rtl="0" eaLnBrk="0">
              <a:lnSpc>
                <a:spcPct val="101000"/>
              </a:lnSpc>
              <a:spcBef>
                <a:spcPts val="1"/>
              </a:spcBef>
            </a:pP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如果出现任何异常的症状，例如骨</a:t>
            </a: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痛、肿块或者腫瘤，应尽早就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医，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及时进行治疗</a:t>
            </a:r>
            <a:endParaRPr lang="SimSun" altLang="SimSun" sz="1900"/>
          </a:p>
        </p:txBody>
      </p:sp>
      <p:sp>
        <p:nvSpPr>
          <p:cNvPr id="76" name="textbox 76"/>
          <p:cNvSpPr/>
          <p:nvPr/>
        </p:nvSpPr>
        <p:spPr>
          <a:xfrm>
            <a:off x="1644662" y="403162"/>
            <a:ext cx="4585970" cy="44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35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Maffucci</a:t>
            </a:r>
            <a:r>
              <a:rPr sz="2900" b="1" kern="0" spc="3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综合征的预防方法</a:t>
            </a:r>
            <a:endParaRPr lang="SimSun" altLang="SimSun" sz="2900"/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8463" y="260350"/>
            <a:ext cx="711217" cy="69216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924800" cy="3937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https://d.book118.com/977200161142006046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SimSun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2024-09-22T01:06:19.809</cp:lastPrinted>
  <dcterms:created xsi:type="dcterms:W3CDTF">2024-09-21T17:06:19Z</dcterms:created>
  <dcterms:modified xsi:type="dcterms:W3CDTF">2024-09-21T17:06:21Z</dcterms:modified>
</cp:coreProperties>
</file>