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F7222-CA52-4E49-9ACF-745581BDF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A9710-1F71-4112-95EB-E1A9AB657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5D40BA-7F38-4BAE-815C-8A8DFCED3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C27A23-F9BC-47A9-B8EC-C10159524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3DBE02-DA4B-4780-930A-92CFC0909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C6B71A-B8E0-4F29-8C95-788B84138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27AEEF-739E-4079-9619-B3EA7F79F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BF68EA-9505-44D7-B227-D690FF501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64919-AA0A-4698-A034-FDDFC16AD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C58A01-C150-4F38-84D7-751414574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3B92E-03C6-4BFB-B4AC-92C076117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011010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新华保险保全基础规则详解\n## 1.新华保险保全基础规则概述\n### 1.1新华保险保全的定义与意义\n### 1.2新华保险保全的基本原则\n### 1.3新华保险保全的适用范围\n## 2.新华保险保全的种类与范围\n### 2.1新华保险保全的种类\n### 2.2新华保险保全的范围\n### 2.3新华保险保全的案例分析\n## 3.新华保险保全的申请与审批流程\n### 3.1新华保险保全的申请条件\n### 3.2新华保险保全的审批流程\n### 3.3新华保险保全的案例分析\n## 4.新华保险保全的风险与控制\n### 4.1新华保险保全的风险类型\n### 4.2新华保险保全的风险控制措施\n### 4.3新华保险保全的风险案例分析\n## 5.新华保险保全的法律法规与监管\n### 5.1新华保险保全的法律法规\n### 5.2新华保险保全的监管政策\n### 5.3新华保险保全的案例分析\n## 6.新华保险保全的发展趋势与展望\n### 6.1新华保险保全的发展趋势\n### 6.2新华保险保全的市场前景\n### 6.3新华保险保全的创新与变革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新华保险保全基础规则详解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新华保险保全基础规则概述</a:t>
            </a:r>
            <a:endParaRPr/>
          </a:p>
        </p:txBody>
      </p:sp>
      <p:sp>
        <p:nvSpPr>
          <p:cNvPr id="14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5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4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新华保险保全是指新华保险公司为客户提供的一系列保险保障服务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包括保单变更、理赔、续保、退保等业务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旨在帮助客户维护保险合同的合法权益</a:t>
                </a:r>
                <a:endParaRPr/>
              </a:p>
            </p:txBody>
          </p:sp>
        </p:grpSp>
        <p:grpSp>
          <p:nvGrpSpPr>
            <p:cNvPr id="24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保全的意义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保障客户在保险合同生效期间的各种权益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提高客户满意度和忠诚度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为保险公司积累良好的口碑和信誉</a:t>
                </a:r>
                <a:endParaRPr/>
              </a:p>
            </p:txBody>
          </p: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新华保险保全的定义与意义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5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5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5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诚信原则</a:t>
                </a:r>
                <a:endParaRPr/>
              </a:p>
            </p:txBody>
          </p:sp>
          <p:sp>
            <p:nvSpPr>
              <p:cNvPr id="25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保险公司和客户应遵循诚信原则，如实告知对方相关信息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保险公司不得误导客户，客户也不得隐瞒真实情况</a:t>
                </a:r>
                <a:endParaRPr/>
              </a:p>
            </p:txBody>
          </p:sp>
        </p:grpSp>
        <p:grpSp>
          <p:nvGrpSpPr>
            <p:cNvPr id="25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5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及时原则</a:t>
                </a:r>
                <a:endParaRPr/>
              </a:p>
            </p:txBody>
          </p:sp>
          <p:sp>
            <p:nvSpPr>
              <p:cNvPr id="25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保全申请应及时提出，保险公司应在规定时间内完成审批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保险公司应及时通知客户保全审批结果，确保客户权益得到保障</a:t>
                </a:r>
                <a:endParaRPr/>
              </a:p>
            </p:txBody>
          </p:sp>
        </p:grpSp>
        <p:grpSp>
          <p:nvGrpSpPr>
            <p:cNvPr id="25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公平原则</a:t>
                </a:r>
                <a:endParaRPr/>
              </a:p>
            </p:txBody>
          </p:sp>
          <p:sp>
            <p:nvSpPr>
              <p:cNvPr id="26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保险公司在处理保全申请时应公平对待所有客户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对于同类保全申请，保险公司应给予相同的处理结果</a:t>
                </a:r>
                <a:endParaRPr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适用于新华保险公司承保的各类保险产品</a:t>
                </a:r>
                <a:endParaRPr/>
              </a:p>
            </p:txBody>
          </p:sp>
          <p:sp>
            <p:nvSpPr>
              <p:cNvPr id="2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人寿保险、健康保险、财产保险等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但不包括投资型保险产品</a:t>
                </a:r>
                <a:endParaRPr/>
              </a:p>
            </p:txBody>
          </p:sp>
          <p:sp>
            <p:nvSpPr>
              <p:cNvPr id="26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适用于保险合同生效期间的客户</a:t>
                </a:r>
                <a:endParaRPr/>
              </a:p>
            </p:txBody>
          </p:sp>
          <p:sp>
            <p:nvSpPr>
              <p:cNvPr id="2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保全申请应在保险合同生效后提出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保全审批应在保险合同有效期内完成</a:t>
                </a:r>
                <a:endParaRPr/>
              </a:p>
            </p:txBody>
          </p:sp>
          <p:sp>
            <p:nvSpPr>
              <p:cNvPr id="27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新华保险保全的适用范围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新华保险保全的种类与范围</a:t>
            </a:r>
            <a:endParaRPr/>
          </a:p>
        </p:txBody>
      </p:sp>
      <p:sp>
        <p:nvSpPr>
          <p:cNvPr id="28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8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87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保单变更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包括变更投保人、被保险人、受益人等信息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变更保险合同的其他条款</a:t>
                </a:r>
                <a:endParaRPr/>
              </a:p>
            </p:txBody>
          </p:sp>
          <p:pic>
            <p:nvPicPr>
              <p:cNvPr id="291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2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93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对保险事故进行查勘、定损、赔付等处理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遵循保险合同的约定和客户意愿</a:t>
                </a:r>
                <a:endParaRPr/>
              </a:p>
            </p:txBody>
          </p:sp>
          <p:pic>
            <p:nvPicPr>
              <p:cNvPr id="296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7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续保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在保险合同到期前，客户可选择续保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保险公司应为客户提供续保服务</a:t>
                </a:r>
                <a:endParaRPr/>
              </a:p>
            </p:txBody>
          </p:sp>
          <p:pic>
            <p:nvPicPr>
              <p:cNvPr id="301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2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退保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客户在保险合同生效期间可提出退保申请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保险公司应按照规定退还相应的保险金</a:t>
                </a:r>
                <a:endParaRPr/>
              </a:p>
            </p:txBody>
          </p:sp>
          <p:pic>
            <p:nvPicPr>
              <p:cNvPr id="306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新华保险保全的种类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338822" y="3101367"/>
            <a:ext cx="11514355" cy="2787552"/>
            <a:chOff x="338822" y="3101367"/>
            <a:chExt cx="11514355" cy="2787552"/>
          </a:xfrm>
        </p:grpSpPr>
        <p:grpSp>
          <p:nvGrpSpPr>
            <p:cNvPr id="310" name=""/>
            <p:cNvGrpSpPr/>
            <p:nvPr/>
          </p:nvGrpSpPr>
          <p:grpSpPr>
            <a:xfrm>
              <a:off x="338822" y="3106851"/>
              <a:ext cx="2700000" cy="2782068"/>
              <a:chOff x="338822" y="3106851"/>
              <a:chExt cx="2700000" cy="2782068"/>
            </a:xfrm>
          </p:grpSpPr>
          <p:sp>
            <p:nvSpPr>
              <p:cNvPr id="311" name="Tencent"/>
              <p:cNvSpPr txBox="1"/>
              <p:nvPr/>
            </p:nvSpPr>
            <p:spPr>
              <a:xfrm>
                <a:off x="1279547" y="3106851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 lang="en-GB" sz="4000">
                  <a:solidFill>
                    <a:schemeClr val="accen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38822" y="3900295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保单变更的范围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28145" y="4409369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投保人、被保险人、受益人的变更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保险金额、缴费方式、保险期限的变更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保险责任、等待期、宽限期等条款的变更</a:t>
                </a:r>
                <a:endParaRPr/>
              </a:p>
            </p:txBody>
          </p:sp>
        </p:grpSp>
        <p:grpSp>
          <p:nvGrpSpPr>
            <p:cNvPr id="314" name=""/>
            <p:cNvGrpSpPr/>
            <p:nvPr/>
          </p:nvGrpSpPr>
          <p:grpSpPr>
            <a:xfrm>
              <a:off x="3276941" y="3104109"/>
              <a:ext cx="2700000" cy="2782068"/>
              <a:chOff x="3276941" y="3104109"/>
              <a:chExt cx="2700000" cy="2782068"/>
            </a:xfrm>
          </p:grpSpPr>
          <p:sp>
            <p:nvSpPr>
              <p:cNvPr id="315" name="Tencent"/>
              <p:cNvSpPr txBox="1"/>
              <p:nvPr/>
            </p:nvSpPr>
            <p:spPr>
              <a:xfrm>
                <a:off x="4217666" y="3104109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366264" y="4406627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对保险合同约定的保险事故进行理赔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遵循保险合同约定的赔偿标准和方法</a:t>
                </a:r>
                <a:endParaRPr/>
              </a:p>
            </p:txBody>
          </p:sp>
          <p:sp>
            <p:nvSpPr>
              <p:cNvPr id="3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3276941" y="3897553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理赔的范围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318" name=""/>
            <p:cNvGrpSpPr/>
            <p:nvPr/>
          </p:nvGrpSpPr>
          <p:grpSpPr>
            <a:xfrm>
              <a:off x="6215059" y="3101367"/>
              <a:ext cx="2700000" cy="2782068"/>
              <a:chOff x="6215060" y="3101367"/>
              <a:chExt cx="2700000" cy="2782068"/>
            </a:xfrm>
          </p:grpSpPr>
          <p:sp>
            <p:nvSpPr>
              <p:cNvPr id="319" name="Tencent"/>
              <p:cNvSpPr txBox="1"/>
              <p:nvPr/>
            </p:nvSpPr>
            <p:spPr>
              <a:xfrm>
                <a:off x="7155785" y="3101367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304383" y="4403885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续保的保险产品应与原保险合同一致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续保的保险期间、保险金额、缴费方式等可进行调整</a:t>
                </a:r>
                <a:endParaRPr/>
              </a:p>
            </p:txBody>
          </p:sp>
          <p:sp>
            <p:nvSpPr>
              <p:cNvPr id="3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6215060" y="3894811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续保的范围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322" name=""/>
            <p:cNvGrpSpPr/>
            <p:nvPr/>
          </p:nvGrpSpPr>
          <p:grpSpPr>
            <a:xfrm>
              <a:off x="9153177" y="3101367"/>
              <a:ext cx="2700000" cy="2782068"/>
              <a:chOff x="9153178" y="3101367"/>
              <a:chExt cx="2700000" cy="2782068"/>
            </a:xfrm>
          </p:grpSpPr>
          <p:sp>
            <p:nvSpPr>
              <p:cNvPr id="323" name="Tencent"/>
              <p:cNvSpPr txBox="1"/>
              <p:nvPr/>
            </p:nvSpPr>
            <p:spPr>
              <a:xfrm>
                <a:off x="10093903" y="3101367"/>
                <a:ext cx="7873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accent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04</a:t>
                </a:r>
                <a:endParaRPr lang="en-GB" sz="4000">
                  <a:solidFill>
                    <a:schemeClr val="accent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242501" y="4403885"/>
                <a:ext cx="2533650" cy="1479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客户在保险合同生效期间可提出退保申请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保险公司应按照规定退还相应的保险金</a:t>
                </a:r>
                <a:endParaRPr/>
              </a:p>
            </p:txBody>
          </p:sp>
          <p:sp>
            <p:nvSpPr>
              <p:cNvPr id="3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53178" y="3894811"/>
                <a:ext cx="270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退保的范围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664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新华保险保全的范围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330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3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保单变更案例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客户因个人信息变更，需要变更保单信息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保险公司审核通过后，为客户办理保单变更手续</a:t>
                </a:r>
                <a:endParaRPr/>
              </a:p>
            </p:txBody>
          </p:sp>
          <p:pic>
            <p:nvPicPr>
              <p:cNvPr id="3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35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33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理赔案例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客户发生保险事故，向保险公司提出理赔申请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保险公司查勘定损后，按照保险合同约定进行赔付</a:t>
                </a:r>
                <a:endParaRPr/>
              </a:p>
            </p:txBody>
          </p:sp>
          <p:pic>
            <p:nvPicPr>
              <p:cNvPr id="3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40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4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续保案例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客户保险合同即将到期，选择续保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保险公司与客户协商一致，完成续保手续</a:t>
                </a:r>
                <a:endParaRPr/>
              </a:p>
            </p:txBody>
          </p:sp>
          <p:pic>
            <p:nvPicPr>
              <p:cNvPr id="3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45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4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退保案例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客户因个人原因需要退保，向保险公司提出退保申请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保险公司按照规定退还客户相应的保险金</a:t>
                </a:r>
                <a:endParaRPr/>
              </a:p>
            </p:txBody>
          </p:sp>
          <p:pic>
            <p:nvPicPr>
              <p:cNvPr id="3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新华保险保全的申请与审批流程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13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保单变更申请条件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投保人、被保险人、受益人信息发生变更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保险合同约定的其他条款需要变更</a:t>
                </a:r>
                <a:endParaRPr/>
              </a:p>
            </p:txBody>
          </p:sp>
          <p:pic>
            <p:nvPicPr>
              <p:cNvPr id="17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理赔申请条件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发生保险合同约定的保险事故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客户向保险公司提出理赔申请</a:t>
                </a:r>
                <a:endParaRPr/>
              </a:p>
            </p:txBody>
          </p:sp>
          <p:pic>
            <p:nvPicPr>
              <p:cNvPr id="22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续保申请条件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保险合同即将到期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客户选择续保并同意续保条款</a:t>
                </a:r>
                <a:endParaRPr/>
              </a:p>
            </p:txBody>
          </p:sp>
          <p:pic>
            <p:nvPicPr>
              <p:cNvPr id="27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9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退保申请条件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保险合同生效期间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客户因个人原因需要退保</a:t>
                </a:r>
                <a:endParaRPr/>
              </a:p>
            </p:txBody>
          </p:sp>
          <p:pic>
            <p:nvPicPr>
              <p:cNvPr id="32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新华保险保全的申请条件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36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67373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客户向保险公司提交保单变更申请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保险公司审核申请资料，决定是否同意变更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审批通过后，为客户办理保单变更手续</a:t>
                </a:r>
                <a:endParaRPr/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保单变更审批流程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39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550436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客户向保险公司提交理赔申请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保险公司查勘定损，确定赔付金额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按照保险合同约定进行赔付</a:t>
                </a:r>
                <a:endParaRPr/>
              </a:p>
            </p:txBody>
          </p:sp>
          <p:sp>
            <p:nvSpPr>
              <p:cNvPr id="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理赔审批流程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2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133499" y="4655120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客户向保险公司提交续保申请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保险公司审核申请资料，决定是否同意续保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审批通过后，为客户办理续保手续</a:t>
                </a:r>
                <a:endParaRPr/>
              </a:p>
            </p:txBody>
          </p:sp>
          <p:sp>
            <p:nvSpPr>
              <p:cNvPr id="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续保审批流程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5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退保审批流程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716562" y="4654339"/>
                <a:ext cx="2160000" cy="1840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客户向保险公司提交退保申请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保险公司审核申请资料，计算退保金额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按照规定退还客户相应的保险金</a:t>
                </a:r>
                <a:endParaRPr/>
              </a:p>
            </p:txBody>
          </p:sp>
        </p:grpSp>
      </p:grpSp>
      <p:sp>
        <p:nvSpPr>
          <p:cNvPr id="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新华保险保全的审批流程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新华保险保全的案例分析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52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保单变更案例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客户因个人信息变更，需要变更保单信息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保险公司审核通过后，为客户办理保单变更手续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57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5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理赔案例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客户发生保险事故，向保险公司提出理赔申请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保险公司查勘定损后，按照保险合同约定进行赔付</a:t>
                </a:r>
                <a:endParaRPr/>
              </a:p>
            </p:txBody>
          </p:sp>
          <p:pic>
            <p:nvPicPr>
              <p:cNvPr id="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62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63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续保案例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客户保险合同即将到期，选择续保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保险公司与客户协商一致，完成续保手续</a:t>
                </a:r>
                <a:endParaRPr/>
              </a:p>
            </p:txBody>
          </p:sp>
          <p:pic>
            <p:nvPicPr>
              <p:cNvPr id="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67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68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退保案例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客户因个人原因需要退保，向保险公司提出退保申请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保险公司按照规定退还客户相应的保险金</a:t>
                </a:r>
                <a:endParaRPr/>
              </a:p>
            </p:txBody>
          </p:sp>
          <p:pic>
            <p:nvPicPr>
              <p:cNvPr id="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https://d.book118.com/978001101026006042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新华保险保全基础规则详解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2024-09-21T05:12:02.602</cp:lastPrinted>
  <dcterms:created xsi:type="dcterms:W3CDTF">2024-09-20T21:12:02Z</dcterms:created>
  <dcterms:modified xsi:type="dcterms:W3CDTF">2024-09-20T21:12:04Z</dcterms:modified>
</cp:coreProperties>
</file>