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326E48-0DDC-4A2C-BBFE-338216334F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45BAE7-36A2-4B7F-B05B-13FBB9011C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249F68F-5763-459C-BA17-F0BF474EBD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0D0DE8-BC93-44C9-8C9C-15F0A1133F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EA59665-CED0-436A-BCC9-3FBD74E9CD0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EACEF62-D6B5-4238-90EF-FD41FE3E400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1CA145B-CEC5-449A-A61B-F5830742A1A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A4918E-B034-4CFB-AD04-E0BBB87D04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2B585F-9376-4890-AB53-87625531B6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9E5101-4E09-467F-91EA-9800D992BB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81A10C-7AEF-4417-A004-B7D46DBF9A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801111501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6479" y="1336853"/>
            <a:ext cx="6132151"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solidFill>
                <a:latin typeface="Microsoft Yahei"/>
                <a:ea typeface="Microsoft Yahei"/>
                <a:cs typeface="Microsoft Yahei"/>
              </a:rPr>
              <a:t>个人组织契合对回任人员双元性创新的影响</a:t>
            </a:r>
          </a:p>
        </p:txBody>
      </p:sp>
      <p:sp>
        <p:nvSpPr>
          <p:cNvPr id="3" name="TextBox 3"/>
          <p:cNvSpPr txBox="1"/>
          <p:nvPr/>
        </p:nvSpPr>
        <p:spPr>
          <a:xfrm>
            <a:off x="576479" y="4871256"/>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汇报人：</a:t>
            </a:r>
          </a:p>
        </p:txBody>
      </p:sp>
      <p:sp>
        <p:nvSpPr>
          <p:cNvPr id="4" name="TextBox 4"/>
          <p:cNvSpPr txBox="1"/>
          <p:nvPr/>
        </p:nvSpPr>
        <p:spPr>
          <a:xfrm>
            <a:off x="576479" y="5480856"/>
            <a:ext cx="3128727"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日期: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solidFill>
                <a:latin typeface="Microsoft Yahei"/>
                <a:ea typeface="Microsoft Yahei"/>
                <a:cs typeface="Microsoft Yahei"/>
              </a:rPr>
              <a:t>目录</a:t>
            </a:r>
          </a:p>
        </p:txBody>
      </p:sp>
      <p:sp>
        <p:nvSpPr>
          <p:cNvPr id="5" name="TextBox 5"/>
          <p:cNvSpPr txBox="1"/>
          <p:nvPr/>
        </p:nvSpPr>
        <p:spPr>
          <a:xfrm>
            <a:off x="6376199" y="1111423"/>
            <a:ext cx="4640401" cy="4632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325"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个人与组织契合对回任人员双元性创新的理论基础</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实证研究设计</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实证研究结果</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结论与启示</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研究局限与展望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引言</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4" name="Picture 4"/>
          <p:cNvPicPr>
            <a:picLocks noChangeAspect="1"/>
          </p:cNvPicPr>
          <p:nvPr/>
        </p:nvPicPr>
        <p:blipFill>
          <a:blip r:embed="rId2">
            <a:alphaModFix/>
          </a:blip>
          <a:srcRect l="16931" r="1693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概念</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回任人员双元性创新指的是曾经离开企业一段时间后再次回归的员工，在回归后展现出的创新行为。这种创新行为既包含了探索新的技术、市场和商业模式等突破性创新，又包含了对现有业务进行持续改进的增量性创新。</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重要性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回任人员双元性创新对于企业的长远发展具有重要意义。一方面，他们可以通过外部经验的积累，为企业带来新的思维方式和解决方案；另一方面，他们对企业内部文化和流程较为熟悉，能够更快地融入团队并推动创新实践。</a:t>
            </a:r>
          </a:p>
        </p:txBody>
      </p:sp>
      <p:sp>
        <p:nvSpPr>
          <p:cNvPr id="16" name="AutoShape 16"/>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TextBox 36"/>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回任人员双元性创新的概念与重要性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5971" cy="8801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概念</a:t>
            </a:r>
          </a:p>
        </p:txBody>
      </p:sp>
      <p:sp>
        <p:nvSpPr>
          <p:cNvPr id="3" name="TextBox 3"/>
          <p:cNvSpPr txBox="1"/>
          <p:nvPr/>
        </p:nvSpPr>
        <p:spPr>
          <a:xfrm>
            <a:off x="763829" y="2093647"/>
            <a:ext cx="6735971"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个人与组织契合指的是员工个人价值观、目标、需求与组织文化、战略、结构等方面的匹配程度。</a:t>
            </a:r>
          </a:p>
        </p:txBody>
      </p:sp>
      <p:sp>
        <p:nvSpPr>
          <p:cNvPr id="4" name="TextBox 4"/>
          <p:cNvSpPr txBox="1"/>
          <p:nvPr/>
        </p:nvSpPr>
        <p:spPr>
          <a:xfrm>
            <a:off x="689593" y="3949139"/>
            <a:ext cx="6528407" cy="8801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重要性</a:t>
            </a:r>
          </a:p>
        </p:txBody>
      </p:sp>
      <p:sp>
        <p:nvSpPr>
          <p:cNvPr id="5" name="TextBox 5"/>
          <p:cNvSpPr txBox="1"/>
          <p:nvPr/>
        </p:nvSpPr>
        <p:spPr>
          <a:xfrm>
            <a:off x="689593" y="4645945"/>
            <a:ext cx="68102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个人与组织契合对于员工的工作满意度、忠诚度、绩效等方面具有显著影响。当员工与组织契合度较高时，他们更容易产生积极的工作态度和创新行为，为企业创造更多价值。</a:t>
            </a:r>
          </a:p>
        </p:txBody>
      </p:sp>
      <p:sp>
        <p:nvSpPr>
          <p:cNvPr id="6" name="AutoShape 6"/>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TextBox 26"/>
          <p:cNvSpPr txBox="1"/>
          <p:nvPr/>
        </p:nvSpPr>
        <p:spPr>
          <a:xfrm>
            <a:off x="1094226" y="8591"/>
            <a:ext cx="10003548" cy="1092327"/>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个人与组织契合的含义</a:t>
            </a:r>
          </a:p>
        </p:txBody>
      </p:sp>
      <p:sp>
        <p:nvSpPr>
          <p:cNvPr id="27" name="AutoShape 27"/>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0" name="Connector 30"/>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1" name="Picture 31"/>
          <p:cNvPicPr>
            <a:picLocks noChangeAspect="1"/>
          </p:cNvPicPr>
          <p:nvPr/>
        </p:nvPicPr>
        <p:blipFill>
          <a:blip r:embed="rId2">
            <a:alphaModFix amt="70000"/>
          </a:blip>
          <a:srcRect l="15100" r="15100"/>
          <a:stretch>
            <a:fillRect/>
          </a:stretch>
        </p:blipFill>
        <p:spPr>
          <a:xfrm>
            <a:off x="7803289" y="1299241"/>
            <a:ext cx="3679824" cy="4906431"/>
          </a:xfrm>
          <a:prstGeom prst="rect">
            <a:avLst/>
          </a:prstGeom>
        </p:spPr>
      </p:pic>
      <p:sp>
        <p:nvSpPr>
          <p:cNvPr id="32" name="AutoShape 32"/>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5" name="Connector 35"/>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TextBox 22"/>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研究目的与意义</a:t>
            </a:r>
          </a:p>
        </p:txBody>
      </p:sp>
      <p:sp>
        <p:nvSpPr>
          <p:cNvPr id="23" name="AutoShape 23"/>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TextBox 24"/>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本文旨在探讨个人组织契合对回任人员双元性创新的影响机制，为企业提高回任人员创新能力提供理论支持和实践指导。</a:t>
            </a:r>
          </a:p>
        </p:txBody>
      </p:sp>
      <p:sp>
        <p:nvSpPr>
          <p:cNvPr id="25" name="TextBox 25"/>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目的</a:t>
            </a:r>
          </a:p>
        </p:txBody>
      </p:sp>
      <p:sp>
        <p:nvSpPr>
          <p:cNvPr id="26" name="AutoShape 26"/>
          <p:cNvSpPr/>
          <p:nvPr/>
        </p:nvSpPr>
        <p:spPr>
          <a:xfrm>
            <a:off x="866575" y="3952506"/>
            <a:ext cx="10458850" cy="2438400"/>
          </a:xfrm>
          <a:prstGeom prst="round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287882" y="4870218"/>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031A3E"/>
                </a:solidFill>
                <a:latin typeface="Microsoft Yahei"/>
                <a:ea typeface="Microsoft Yahei"/>
                <a:cs typeface="Microsoft Yahei"/>
              </a:rPr>
              <a:t>通过研究个人组织契合与回任人员双元性创新之间的关系，有助于企业更好地了解员工需求，制定针对性的人力资源策略，提高员工创新能力和企业核心竞争力。同时，也有助于回任人员更好地适应企业文化，发挥自身潜力，实现个人和企业共同发展。</a:t>
            </a:r>
          </a:p>
        </p:txBody>
      </p:sp>
      <p:sp>
        <p:nvSpPr>
          <p:cNvPr id="28" name="TextBox 28"/>
          <p:cNvSpPr txBox="1"/>
          <p:nvPr/>
        </p:nvSpPr>
        <p:spPr>
          <a:xfrm>
            <a:off x="1287882" y="4099383"/>
            <a:ext cx="968057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031A3E"/>
                </a:solidFill>
                <a:latin typeface="Microsoft Yahei"/>
                <a:ea typeface="Microsoft Yahei"/>
                <a:cs typeface="Microsoft Yahei"/>
              </a:rPr>
              <a:t>意义</a:t>
            </a:r>
          </a:p>
        </p:txBody>
      </p:sp>
      <p:cxnSp>
        <p:nvCxnSpPr>
          <p:cNvPr id="29" name="Connector 29"/>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1481378" y="2175786"/>
            <a:ext cx="9220298" cy="0"/>
          </a:xfrm>
          <a:prstGeom prst="line">
            <a:avLst/>
          </a:prstGeom>
          <a:ln w="9525">
            <a:solidFill>
              <a:schemeClr val="lt2"/>
            </a:solidFill>
            <a:prstDash val="solid"/>
            <a:headEnd type="oval"/>
          </a:ln>
        </p:spPr>
        <p:style>
          <a:lnRef idx="0">
            <a:schemeClr val="lt2"/>
          </a:lnRef>
          <a:fillRef idx="1">
            <a:schemeClr val="lt2"/>
          </a:fillRef>
          <a:effectRef idx="0">
            <a:schemeClr val="lt2"/>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个人与组织契合对回任人员双元性创新的理论基础</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个人与组织价值观契合</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指个人的价值观和组织的价值观之间的匹配程度。当个人价值观与组织价值观相似或一致时，个人更容易融入组织，对组织的认同感也会增强。</a:t>
            </a:r>
          </a:p>
        </p:txBody>
      </p:sp>
      <p:sp>
        <p:nvSpPr>
          <p:cNvPr id="10" name="AutoShape 10"/>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TextBox 30"/>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个人与组织契合的理论模型</a:t>
            </a:r>
          </a:p>
        </p:txBody>
      </p:sp>
      <p:sp>
        <p:nvSpPr>
          <p:cNvPr id="31" name="TextBox 31"/>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个人与组织目标契合</a:t>
            </a:r>
          </a:p>
        </p:txBody>
      </p:sp>
      <p:sp>
        <p:nvSpPr>
          <p:cNvPr id="32" name="AutoShape 32"/>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TextBox 35"/>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36" name="TextBox 36"/>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指个人的职业目标与组织的发展目标之间的匹配程度。当个人目标与组织目标一致时，个人更容易为组织的发展贡献自己的力量，实现个人与组织的共赢。</a:t>
            </a:r>
          </a:p>
        </p:txBody>
      </p:sp>
      <p:sp>
        <p:nvSpPr>
          <p:cNvPr id="37" name="TextBox 37"/>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个人与组织文化契合</a:t>
            </a:r>
          </a:p>
        </p:txBody>
      </p:sp>
      <p:sp>
        <p:nvSpPr>
          <p:cNvPr id="38" name="AutoShape 38"/>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TextBox 41"/>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42" name="TextBox 42"/>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指个人的工作风格、沟通方式等与组织文化之间的匹配程度。当个人与组织文化契合度高时，个人在组织内的适应性和工作效能都会提高。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542" r="14542"/>
          <a:stretch>
            <a:fillRect/>
          </a:stretch>
        </p:blipFill>
        <p:spPr>
          <a:xfrm>
            <a:off x="939482" y="1415327"/>
            <a:ext cx="4843295" cy="4843295"/>
          </a:xfrm>
          <a:prstGeom prst="roundRect">
            <a:avLst/>
          </a:prstGeom>
        </p:spPr>
      </p:pic>
      <p:sp>
        <p:nvSpPr>
          <p:cNvPr id="3" name="TextBox 3"/>
          <p:cNvSpPr txBox="1"/>
          <p:nvPr/>
        </p:nvSpPr>
        <p:spPr>
          <a:xfrm>
            <a:off x="6261748" y="2005888"/>
            <a:ext cx="4760228" cy="183108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指通过尝试新的技术、市场、商业模式等，寻求新的增长点和突破。这种创新具有高风险、高回报的特点。</a:t>
            </a:r>
          </a:p>
        </p:txBody>
      </p:sp>
      <p:sp>
        <p:nvSpPr>
          <p:cNvPr id="4" name="TextBox 4"/>
          <p:cNvSpPr txBox="1"/>
          <p:nvPr/>
        </p:nvSpPr>
        <p:spPr>
          <a:xfrm>
            <a:off x="6261748" y="1352723"/>
            <a:ext cx="4642093" cy="9995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探索性创新</a:t>
            </a:r>
          </a:p>
        </p:txBody>
      </p:sp>
      <p:sp>
        <p:nvSpPr>
          <p:cNvPr id="5" name="TextBox 5"/>
          <p:cNvSpPr txBox="1"/>
          <p:nvPr/>
        </p:nvSpPr>
        <p:spPr>
          <a:xfrm>
            <a:off x="6261748" y="4499375"/>
            <a:ext cx="4760228" cy="183108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指在现有技术、市场、商业模式的基础上进行优化和提升，提高效率和竞争力。这种创新相对稳健，风险较低。</a:t>
            </a:r>
          </a:p>
        </p:txBody>
      </p:sp>
      <p:sp>
        <p:nvSpPr>
          <p:cNvPr id="6" name="TextBox 6"/>
          <p:cNvSpPr txBox="1"/>
          <p:nvPr/>
        </p:nvSpPr>
        <p:spPr>
          <a:xfrm>
            <a:off x="6261748" y="3870593"/>
            <a:ext cx="5124226" cy="9995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利用性创新</a:t>
            </a:r>
          </a:p>
        </p:txBody>
      </p:sp>
      <p:sp>
        <p:nvSpPr>
          <p:cNvPr id="7" name="AutoShape 7"/>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TextBox 27"/>
          <p:cNvSpPr txBox="1"/>
          <p:nvPr/>
        </p:nvSpPr>
        <p:spPr>
          <a:xfrm>
            <a:off x="1094842" y="93878"/>
            <a:ext cx="10003548" cy="1092327"/>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双元性创新的理论背景</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33939"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契合度越高，越有利于双元性创新</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当个人与组织在价值观、目标、文化等方面契合度高时，个人更容易在组织内发挥创新能力，实现探索性创新和利用性创新的平衡发展。</a:t>
            </a:r>
          </a:p>
        </p:txBody>
      </p:sp>
      <p:sp>
        <p:nvSpPr>
          <p:cNvPr id="8" name="TextBox 8"/>
          <p:cNvSpPr txBox="1"/>
          <p:nvPr/>
        </p:nvSpPr>
        <p:spPr>
          <a:xfrm>
            <a:off x="1197254" y="3971227"/>
            <a:ext cx="8033939"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契合度对不同类型的创新影响不同</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对于探索性创新而言，个人与组织契合度的影响可能更为显著，因为这种创新需要个人具备更高的自主性和冒险精神；而对于利用性创新，契合度的影响可能相对较小，因为这种创新更依赖于组织的现有资源和流程。</a:t>
            </a:r>
          </a:p>
        </p:txBody>
      </p:sp>
      <p:sp>
        <p:nvSpPr>
          <p:cNvPr id="10" name="AutoShape 10"/>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TextBox 30"/>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个人与组织契合与双元性创新的关系假设</a:t>
            </a:r>
          </a:p>
        </p:txBody>
      </p:sp>
      <p:sp>
        <p:nvSpPr>
          <p:cNvPr id="31" name="AutoShape 31"/>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4" name="Connector 34"/>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实证研究设计</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本研究选取了来自不同行业的回任人员作为研究样本，以确保研究的广泛适用性和代表性。</a:t>
            </a:r>
          </a:p>
        </p:txBody>
      </p:sp>
      <p:sp>
        <p:nvSpPr>
          <p:cNvPr id="9" name="TextBox 9"/>
          <p:cNvSpPr txBox="1"/>
          <p:nvPr/>
        </p:nvSpPr>
        <p:spPr>
          <a:xfrm>
            <a:off x="6389233" y="2064798"/>
            <a:ext cx="4717695"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rgbClr val="031A3E"/>
                </a:solidFill>
                <a:latin typeface="Microsoft Yahei"/>
                <a:ea typeface="Microsoft Yahei"/>
                <a:cs typeface="Microsoft Yahei"/>
              </a:rPr>
              <a:t>数据来源</a:t>
            </a:r>
          </a:p>
        </p:txBody>
      </p:sp>
      <p:cxnSp>
        <p:nvCxnSpPr>
          <p:cNvPr id="10" name="Connector 10"/>
          <p:cNvCxnSpPr/>
          <p:nvPr/>
        </p:nvCxnSpPr>
        <p:spPr>
          <a:xfrm>
            <a:off x="8117660" y="2855191"/>
            <a:ext cx="2856056" cy="0"/>
          </a:xfrm>
          <a:prstGeom prst="line">
            <a:avLst/>
          </a:prstGeom>
          <a:ln w="9525">
            <a:solidFill>
              <a:srgbClr val="031A3E">
                <a:alpha val="100000"/>
              </a:srgbClr>
            </a:solidFill>
            <a:prstDash val="solid"/>
            <a:tailEnd type="oval"/>
          </a:ln>
        </p:spPr>
      </p:cxnSp>
      <p:sp>
        <p:nvSpPr>
          <p:cNvPr id="11" name="TextBox 11"/>
          <p:cNvSpPr txBox="1"/>
          <p:nvPr/>
        </p:nvSpPr>
        <p:spPr>
          <a:xfrm>
            <a:off x="7817683" y="2931894"/>
            <a:ext cx="328924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31A3E"/>
                </a:solidFill>
                <a:latin typeface="Microsoft Yahei"/>
                <a:ea typeface="Microsoft Yahei"/>
                <a:cs typeface="Microsoft Yahei"/>
              </a:rPr>
              <a:t>数据主要通过问卷调查、面试以及档案资料等多种方式获取，以确保数据的真实性和可靠性。</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样本选择</a:t>
            </a:r>
          </a:p>
        </p:txBody>
      </p:sp>
      <p:sp>
        <p:nvSpPr>
          <p:cNvPr id="13" name="AutoShape 13"/>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TextBox 33"/>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研究样本与数据来源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283391"/>
            <a:ext cx="515576" cy="440418"/>
            <a:chOff x="454963" y="283391"/>
            <a:chExt cx="515576" cy="440418"/>
          </a:xfrm>
        </p:grpSpPr>
        <p:sp>
          <p:nvSpPr>
            <p:cNvPr id="3" name="AutoShape 3"/>
            <p:cNvSpPr/>
            <p:nvPr/>
          </p:nvSpPr>
          <p:spPr>
            <a:xfrm>
              <a:off x="454963" y="28634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75049" y="2833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689125" y="2851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799768" y="2940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904945" y="2899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54963" y="40411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575049" y="4011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689125" y="4028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799768" y="4118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904945" y="4077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454963" y="52188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75049" y="51893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89125" y="520655"/>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99768" y="529625"/>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904945" y="525492"/>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454963" y="63966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75049" y="63671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89125" y="63842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99768" y="64739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904945" y="64326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sp>
        <p:nvSpPr>
          <p:cNvPr id="23" name="TextBox 23"/>
          <p:cNvSpPr txBox="1"/>
          <p:nvPr/>
        </p:nvSpPr>
        <p:spPr>
          <a:xfrm>
            <a:off x="1104651" y="225660"/>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变量测量与方法</a:t>
            </a:r>
          </a:p>
        </p:txBody>
      </p:sp>
      <p:grpSp>
        <p:nvGrpSpPr>
          <p:cNvPr id="24" name="Group 24"/>
          <p:cNvGrpSpPr/>
          <p:nvPr/>
        </p:nvGrpSpPr>
        <p:grpSpPr>
          <a:xfrm>
            <a:off x="5982796" y="3116804"/>
            <a:ext cx="5783287" cy="1160526"/>
            <a:chOff x="5982796" y="3116804"/>
            <a:chExt cx="5783287" cy="1160526"/>
          </a:xfrm>
        </p:grpSpPr>
        <p:sp>
          <p:nvSpPr>
            <p:cNvPr id="25" name="TextBox 25"/>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双元性创新的测量</a:t>
              </a:r>
            </a:p>
          </p:txBody>
        </p:sp>
        <p:sp>
          <p:nvSpPr>
            <p:cNvPr id="26" name="TextBox 26"/>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采用量表测量回任人员的探索性创新和开发性创新水平，综合考虑其在新领域的探索和现有领域的优化能力。</a:t>
              </a:r>
            </a:p>
          </p:txBody>
        </p:sp>
      </p:grpSp>
      <p:grpSp>
        <p:nvGrpSpPr>
          <p:cNvPr id="27" name="Group 27"/>
          <p:cNvGrpSpPr/>
          <p:nvPr/>
        </p:nvGrpSpPr>
        <p:grpSpPr>
          <a:xfrm>
            <a:off x="5982796" y="4769459"/>
            <a:ext cx="5783287" cy="1160526"/>
            <a:chOff x="5982796" y="4769459"/>
            <a:chExt cx="5783287" cy="1160526"/>
          </a:xfrm>
        </p:grpSpPr>
        <p:sp>
          <p:nvSpPr>
            <p:cNvPr id="28" name="TextBox 28"/>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控制变量</a:t>
              </a:r>
            </a:p>
          </p:txBody>
        </p:sp>
        <p:sp>
          <p:nvSpPr>
            <p:cNvPr id="29" name="TextBox 29"/>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为准确反映个人组织契合对双元性创新的影响，研究还需控制如年龄、性别、工作经验、职位等可能影响创新的变量。</a:t>
              </a:r>
            </a:p>
          </p:txBody>
        </p:sp>
      </p:grpSp>
      <p:sp>
        <p:nvSpPr>
          <p:cNvPr id="30" name="TextBox 30"/>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个人组织契合的测量</a:t>
            </a:r>
          </a:p>
        </p:txBody>
      </p:sp>
      <p:sp>
        <p:nvSpPr>
          <p:cNvPr id="31" name="TextBox 31"/>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使用量表评估回任人员对个人与组织价值观、目标契合程度的感知，高分表示高契合度。</a:t>
            </a:r>
          </a:p>
        </p:txBody>
      </p:sp>
      <p:pic>
        <p:nvPicPr>
          <p:cNvPr id="32" name="Picture 32"/>
          <p:cNvPicPr>
            <a:picLocks noChangeAspect="1"/>
          </p:cNvPicPr>
          <p:nvPr/>
        </p:nvPicPr>
        <p:blipFill>
          <a:blip r:embed="rId2"/>
          <a:srcRect t="2500" b="2500"/>
          <a:stretch>
            <a:fillRect/>
          </a:stretch>
        </p:blipFill>
        <p:spPr>
          <a:xfrm>
            <a:off x="869006" y="1293635"/>
            <a:ext cx="4563025" cy="4563025"/>
          </a:xfrm>
          <a:prstGeom prst="diamond">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https://d.book118.com/978011115012006036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2024-09-15T04:59:34.936</cp:lastPrinted>
  <dcterms:created xsi:type="dcterms:W3CDTF">2024-09-14T20:59:34Z</dcterms:created>
  <dcterms:modified xsi:type="dcterms:W3CDTF">2024-09-14T20:59:36Z</dcterms:modified>
</cp:coreProperties>
</file>