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charts/colors1.xml" ContentType="application/vnd.ms-office.chartcolorstyle+xml"/>
  <Override PartName="/ppt/charts/colors10.xml" ContentType="application/vnd.ms-office.chartcolorstyle+xml"/>
  <Override PartName="/ppt/charts/colors11.xml" ContentType="application/vnd.ms-office.chartcolorstyle+xml"/>
  <Override PartName="/ppt/charts/colors12.xml" ContentType="application/vnd.ms-office.chartcolorstyle+xml"/>
  <Override PartName="/ppt/charts/colors13.xml" ContentType="application/vnd.ms-office.chartcolorstyle+xml"/>
  <Override PartName="/ppt/charts/colors14.xml" ContentType="application/vnd.ms-office.chartcolorstyle+xml"/>
  <Override PartName="/ppt/charts/colors15.xml" ContentType="application/vnd.ms-office.chartcolorstyle+xml"/>
  <Override PartName="/ppt/charts/colors16.xml" ContentType="application/vnd.ms-office.chartcolorstyle+xml"/>
  <Override PartName="/ppt/charts/colors17.xml" ContentType="application/vnd.ms-office.chartcolorstyle+xml"/>
  <Override PartName="/ppt/charts/colors18.xml" ContentType="application/vnd.ms-office.chartcolorstyle+xml"/>
  <Override PartName="/ppt/charts/colors19.xml" ContentType="application/vnd.ms-office.chartcolorstyle+xml"/>
  <Override PartName="/ppt/charts/colors2.xml" ContentType="application/vnd.ms-office.chartcolorstyle+xml"/>
  <Override PartName="/ppt/charts/colors20.xml" ContentType="application/vnd.ms-office.chartcolorstyle+xml"/>
  <Override PartName="/ppt/charts/colors21.xml" ContentType="application/vnd.ms-office.chartcolorstyle+xml"/>
  <Override PartName="/ppt/charts/colors22.xml" ContentType="application/vnd.ms-office.chartcolorstyle+xml"/>
  <Override PartName="/ppt/charts/colors23.xml" ContentType="application/vnd.ms-office.chartcolorstyle+xml"/>
  <Override PartName="/ppt/charts/colors24.xml" ContentType="application/vnd.ms-office.chartcolorstyle+xml"/>
  <Override PartName="/ppt/charts/colors3.xml" ContentType="application/vnd.ms-office.chartcolorstyle+xml"/>
  <Override PartName="/ppt/charts/colors4.xml" ContentType="application/vnd.ms-office.chartcolorstyle+xml"/>
  <Override PartName="/ppt/charts/colors5.xml" ContentType="application/vnd.ms-office.chartcolorstyle+xml"/>
  <Override PartName="/ppt/charts/colors6.xml" ContentType="application/vnd.ms-office.chartcolorstyle+xml"/>
  <Override PartName="/ppt/charts/colors7.xml" ContentType="application/vnd.ms-office.chartcolorstyle+xml"/>
  <Override PartName="/ppt/charts/colors8.xml" ContentType="application/vnd.ms-office.chartcolorstyle+xml"/>
  <Override PartName="/ppt/charts/colors9.xml" ContentType="application/vnd.ms-office.chartcolorstyle+xml"/>
  <Override PartName="/ppt/charts/style1.xml" ContentType="application/vnd.ms-office.chartstyle+xml"/>
  <Override PartName="/ppt/charts/style10.xml" ContentType="application/vnd.ms-office.chartstyle+xml"/>
  <Override PartName="/ppt/charts/style11.xml" ContentType="application/vnd.ms-office.chartstyle+xml"/>
  <Override PartName="/ppt/charts/style12.xml" ContentType="application/vnd.ms-office.chartstyle+xml"/>
  <Override PartName="/ppt/charts/style13.xml" ContentType="application/vnd.ms-office.chartstyle+xml"/>
  <Override PartName="/ppt/charts/style14.xml" ContentType="application/vnd.ms-office.chartstyle+xml"/>
  <Override PartName="/ppt/charts/style15.xml" ContentType="application/vnd.ms-office.chartstyle+xml"/>
  <Override PartName="/ppt/charts/style16.xml" ContentType="application/vnd.ms-office.chartstyle+xml"/>
  <Override PartName="/ppt/charts/style17.xml" ContentType="application/vnd.ms-office.chartstyle+xml"/>
  <Override PartName="/ppt/charts/style18.xml" ContentType="application/vnd.ms-office.chartstyle+xml"/>
  <Override PartName="/ppt/charts/style19.xml" ContentType="application/vnd.ms-office.chartstyle+xml"/>
  <Override PartName="/ppt/charts/style2.xml" ContentType="application/vnd.ms-office.chartstyle+xml"/>
  <Override PartName="/ppt/charts/style20.xml" ContentType="application/vnd.ms-office.chartstyle+xml"/>
  <Override PartName="/ppt/charts/style21.xml" ContentType="application/vnd.ms-office.chartstyle+xml"/>
  <Override PartName="/ppt/charts/style22.xml" ContentType="application/vnd.ms-office.chartstyle+xml"/>
  <Override PartName="/ppt/charts/style23.xml" ContentType="application/vnd.ms-office.chartstyle+xml"/>
  <Override PartName="/ppt/charts/style24.xml" ContentType="application/vnd.ms-office.chartstyle+xml"/>
  <Override PartName="/ppt/charts/style3.xml" ContentType="application/vnd.ms-office.chartstyle+xml"/>
  <Override PartName="/ppt/charts/style4.xml" ContentType="application/vnd.ms-office.chartstyle+xml"/>
  <Override PartName="/ppt/charts/style5.xml" ContentType="application/vnd.ms-office.chartstyle+xml"/>
  <Override PartName="/ppt/charts/style6.xml" ContentType="application/vnd.ms-office.chartstyle+xml"/>
  <Override PartName="/ppt/charts/style7.xml" ContentType="application/vnd.ms-office.chartstyle+xml"/>
  <Override PartName="/ppt/charts/style8.xml" ContentType="application/vnd.ms-office.chartstyle+xml"/>
  <Override PartName="/ppt/charts/style9.xml" ContentType="application/vnd.ms-office.chart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147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Relationship Id="rId2" Type="http://schemas.microsoft.com/office/2011/relationships/chartColorStyle" Target="colors1.xml" /><Relationship Id="rId3" Type="http://schemas.microsoft.com/office/2011/relationships/chartStyle" Target="style1.xm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Relationship Id="rId2" Type="http://schemas.microsoft.com/office/2011/relationships/chartColorStyle" Target="colors2.xml" /><Relationship Id="rId3" Type="http://schemas.microsoft.com/office/2011/relationships/chartStyle" Target="style2.xml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Relationship Id="rId2" Type="http://schemas.microsoft.com/office/2011/relationships/chartColorStyle" Target="colors3.xml" /><Relationship Id="rId3" Type="http://schemas.microsoft.com/office/2011/relationships/chartStyle" Target="style3.xml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Relationship Id="rId2" Type="http://schemas.microsoft.com/office/2011/relationships/chartColorStyle" Target="colors4.xml" /><Relationship Id="rId3" Type="http://schemas.microsoft.com/office/2011/relationships/chartStyle" Target="style4.xml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Relationship Id="rId2" Type="http://schemas.microsoft.com/office/2011/relationships/chartColorStyle" Target="colors5.xml" /><Relationship Id="rId3" Type="http://schemas.microsoft.com/office/2011/relationships/chartStyle" Target="style5.xml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Relationship Id="rId2" Type="http://schemas.microsoft.com/office/2011/relationships/chartColorStyle" Target="colors6.xml" /><Relationship Id="rId3" Type="http://schemas.microsoft.com/office/2011/relationships/chartStyle" Target="style6.xml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Relationship Id="rId2" Type="http://schemas.microsoft.com/office/2011/relationships/chartColorStyle" Target="colors7.xml" /><Relationship Id="rId3" Type="http://schemas.microsoft.com/office/2011/relationships/chartStyle" Target="style7.xml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Relationship Id="rId2" Type="http://schemas.microsoft.com/office/2011/relationships/chartColorStyle" Target="colors8.xml" /><Relationship Id="rId3" Type="http://schemas.microsoft.com/office/2011/relationships/chartStyle" Target="style8.xml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Relationship Id="rId2" Type="http://schemas.microsoft.com/office/2011/relationships/chartColorStyle" Target="colors9.xml" /><Relationship Id="rId3" Type="http://schemas.microsoft.com/office/2011/relationships/chartStyle" Target="style9.xml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Relationship Id="rId2" Type="http://schemas.microsoft.com/office/2011/relationships/chartColorStyle" Target="colors10.xml" /><Relationship Id="rId3" Type="http://schemas.microsoft.com/office/2011/relationships/chartStyle" Target="style10.xml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Relationship Id="rId2" Type="http://schemas.microsoft.com/office/2011/relationships/chartColorStyle" Target="colors11.xml" /><Relationship Id="rId3" Type="http://schemas.microsoft.com/office/2011/relationships/chartStyle" Target="style11.xml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Relationship Id="rId2" Type="http://schemas.microsoft.com/office/2011/relationships/chartColorStyle" Target="colors12.xml" /><Relationship Id="rId3" Type="http://schemas.microsoft.com/office/2011/relationships/chartStyle" Target="style12.xml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Relationship Id="rId2" Type="http://schemas.microsoft.com/office/2011/relationships/chartColorStyle" Target="colors13.xml" /><Relationship Id="rId3" Type="http://schemas.microsoft.com/office/2011/relationships/chartStyle" Target="style13.xml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Relationship Id="rId2" Type="http://schemas.microsoft.com/office/2011/relationships/chartColorStyle" Target="colors14.xml" /><Relationship Id="rId3" Type="http://schemas.microsoft.com/office/2011/relationships/chartStyle" Target="style14.xml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Relationship Id="rId2" Type="http://schemas.microsoft.com/office/2011/relationships/chartColorStyle" Target="colors15.xml" /><Relationship Id="rId3" Type="http://schemas.microsoft.com/office/2011/relationships/chartStyle" Target="style15.xml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Relationship Id="rId2" Type="http://schemas.microsoft.com/office/2011/relationships/chartColorStyle" Target="colors16.xml" /><Relationship Id="rId3" Type="http://schemas.microsoft.com/office/2011/relationships/chartStyle" Target="style16.xml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Relationship Id="rId2" Type="http://schemas.microsoft.com/office/2011/relationships/chartColorStyle" Target="colors17.xml" /><Relationship Id="rId3" Type="http://schemas.microsoft.com/office/2011/relationships/chartStyle" Target="style17.xml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Relationship Id="rId2" Type="http://schemas.microsoft.com/office/2011/relationships/chartColorStyle" Target="colors18.xml" /><Relationship Id="rId3" Type="http://schemas.microsoft.com/office/2011/relationships/chartStyle" Target="style18.xml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Relationship Id="rId2" Type="http://schemas.microsoft.com/office/2011/relationships/chartColorStyle" Target="colors19.xml" /><Relationship Id="rId3" Type="http://schemas.microsoft.com/office/2011/relationships/chartStyle" Target="style19.xml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Relationship Id="rId2" Type="http://schemas.microsoft.com/office/2011/relationships/chartColorStyle" Target="colors20.xml" /><Relationship Id="rId3" Type="http://schemas.microsoft.com/office/2011/relationships/chartStyle" Target="style20.xml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Relationship Id="rId2" Type="http://schemas.microsoft.com/office/2011/relationships/chartColorStyle" Target="colors21.xml" /><Relationship Id="rId3" Type="http://schemas.microsoft.com/office/2011/relationships/chartStyle" Target="style21.xml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Relationship Id="rId2" Type="http://schemas.microsoft.com/office/2011/relationships/chartColorStyle" Target="colors22.xml" /><Relationship Id="rId3" Type="http://schemas.microsoft.com/office/2011/relationships/chartStyle" Target="style22.xml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Relationship Id="rId2" Type="http://schemas.microsoft.com/office/2011/relationships/chartColorStyle" Target="colors23.xml" /><Relationship Id="rId3" Type="http://schemas.microsoft.com/office/2011/relationships/chartStyle" Target="style23.xml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Relationship Id="rId2" Type="http://schemas.microsoft.com/office/2011/relationships/chartColorStyle" Target="colors24.xml" /><Relationship Id="rId3" Type="http://schemas.microsoft.com/office/2011/relationships/chartStyle" Target="style24.xm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800" b="1" i="0" u="none" strike="noStrike" kern="1200" cap="all" spc="120" normalizeH="0" baseline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lang="zh-CN" altLang="en-US" sz="16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剧集数量同比</a:t>
            </a:r>
            <a:endParaRPr lang="zh-CN" altLang="en-US" sz="16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layout>
        <c:manualLayout>
          <c:xMode val="edge"/>
          <c:yMode val="edge"/>
          <c:x val="0.31360286474227905"/>
          <c:y val="0.03567846491932869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47981895506381989"/>
          <c:y val="0.17229059338569641"/>
          <c:w val="0.94066512584686279"/>
          <c:h val="0.745162844657898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列1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spPr>
              <a:solidFill>
                <a:schemeClr val="accent3"/>
              </a:solidFill>
              <a:ln>
                <a:noFill/>
              </a:ln>
              <a:effectLst/>
            </c:spPr>
          </c:dPt>
          <c:dPt>
            <c:idx val="1"/>
            <c:invertIfNegative val="0"/>
            <c:spPr>
              <a:solidFill>
                <a:srgbClr val="028B46"/>
              </a:solidFill>
              <a:ln>
                <a:noFill/>
              </a:ln>
              <a:effectLst/>
            </c:spPr>
          </c:dPt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286</c:v>
                </c:pt>
                <c:pt idx="1">
                  <c:v>293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 val="100"/>
        <c:axId val="362894696"/>
        <c:axId val="423706424"/>
      </c:barChart>
      <c:catAx>
        <c:axId val="362894696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bg1">
                  <a:lumMod val="9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423706424"/>
        <c:crosses val="autoZero"/>
        <c:auto val="0"/>
        <c:lblAlgn val="ctr"/>
        <c:lblOffset/>
        <c:noMultiLvlLbl val="0"/>
      </c:catAx>
      <c:valAx>
        <c:axId val="423706424"/>
        <c:scaling>
          <c:orientation/>
          <c:min val="0"/>
        </c:scaling>
        <c:delete val="1"/>
        <c:axPos val="l"/>
        <c:numFmt formatCode="General" sourceLinked="1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362894696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solidFill>
        <a:schemeClr val="bg1">
          <a:lumMod val="95000"/>
        </a:schemeClr>
      </a:solidFill>
      <a:round/>
    </a:ln>
    <a:effectLst/>
  </c:spPr>
  <c:txPr>
    <a:bodyPr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200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lang="zh-CN" altLang="en-US" sz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各月新开播播剧集分布同比</a:t>
            </a:r>
            <a:endParaRPr lang="zh-CN" altLang="en-US" sz="12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47944627702236176"/>
          <c:y val="0.16415879130363464"/>
          <c:w val="0.94066005945205688"/>
          <c:h val="0.650028645992279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2022年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Sheet1!$A$2:$A$14</c:f>
              <c:strCache>
                <c:ptCount val="13"/>
                <c:pt idx="0">
                  <c:v>跨年在播</c:v>
                </c:pt>
                <c:pt idx="1">
                  <c:v>1月新播</c:v>
                </c:pt>
                <c:pt idx="2">
                  <c:v>2月新播</c:v>
                </c:pt>
                <c:pt idx="3">
                  <c:v>3月新播</c:v>
                </c:pt>
                <c:pt idx="4">
                  <c:v>4月新播</c:v>
                </c:pt>
                <c:pt idx="5">
                  <c:v>5月新播</c:v>
                </c:pt>
                <c:pt idx="6">
                  <c:v>6月新播</c:v>
                </c:pt>
                <c:pt idx="7">
                  <c:v>7月新播</c:v>
                </c:pt>
                <c:pt idx="8">
                  <c:v>8月新播</c:v>
                </c:pt>
                <c:pt idx="9">
                  <c:v>9月新播</c:v>
                </c:pt>
                <c:pt idx="10">
                  <c:v>10月新播</c:v>
                </c:pt>
                <c:pt idx="11">
                  <c:v>11月新播</c:v>
                </c:pt>
                <c:pt idx="12">
                  <c:v>12月新播</c:v>
                </c:pt>
              </c:strCache>
            </c:strRef>
          </c:cat>
          <c:val>
            <c:numRef>
              <c:f>Sheet1!$B$2:$B$14</c:f>
              <c:numCache>
                <c:formatCode>General</c:formatCode>
                <c:ptCount val="13"/>
                <c:pt idx="0">
                  <c:v>21</c:v>
                </c:pt>
                <c:pt idx="1">
                  <c:v>21</c:v>
                </c:pt>
                <c:pt idx="2">
                  <c:v>12</c:v>
                </c:pt>
                <c:pt idx="3">
                  <c:v>16</c:v>
                </c:pt>
                <c:pt idx="4">
                  <c:v>24</c:v>
                </c:pt>
                <c:pt idx="5">
                  <c:v>27</c:v>
                </c:pt>
                <c:pt idx="6">
                  <c:v>28</c:v>
                </c:pt>
                <c:pt idx="7">
                  <c:v>17</c:v>
                </c:pt>
                <c:pt idx="8">
                  <c:v>25</c:v>
                </c:pt>
                <c:pt idx="9">
                  <c:v>25</c:v>
                </c:pt>
                <c:pt idx="10">
                  <c:v>18</c:v>
                </c:pt>
                <c:pt idx="11">
                  <c:v>23</c:v>
                </c:pt>
                <c:pt idx="12">
                  <c:v>29</c:v>
                </c:pt>
              </c:numCache>
            </c:numRef>
          </c:val>
        </c:ser>
        <c:ser>
          <c:idx val="2"/>
          <c:order val="1"/>
          <c:tx>
            <c:strRef>
              <c:f>Sheet1!$C$1</c:f>
              <c:strCache>
                <c:ptCount val="1"/>
                <c:pt idx="0">
                  <c:v>2023年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Sheet1!$A$2:$A$14</c:f>
              <c:strCache>
                <c:ptCount val="13"/>
                <c:pt idx="0">
                  <c:v>跨年在播</c:v>
                </c:pt>
                <c:pt idx="1">
                  <c:v>1月新播</c:v>
                </c:pt>
                <c:pt idx="2">
                  <c:v>2月新播</c:v>
                </c:pt>
                <c:pt idx="3">
                  <c:v>3月新播</c:v>
                </c:pt>
                <c:pt idx="4">
                  <c:v>4月新播</c:v>
                </c:pt>
                <c:pt idx="5">
                  <c:v>5月新播</c:v>
                </c:pt>
                <c:pt idx="6">
                  <c:v>6月新播</c:v>
                </c:pt>
                <c:pt idx="7">
                  <c:v>7月新播</c:v>
                </c:pt>
                <c:pt idx="8">
                  <c:v>8月新播</c:v>
                </c:pt>
                <c:pt idx="9">
                  <c:v>9月新播</c:v>
                </c:pt>
                <c:pt idx="10">
                  <c:v>10月新播</c:v>
                </c:pt>
                <c:pt idx="11">
                  <c:v>11月新播</c:v>
                </c:pt>
                <c:pt idx="12">
                  <c:v>12月新播</c:v>
                </c:pt>
              </c:strCache>
            </c:strRef>
          </c:cat>
          <c:val>
            <c:numRef>
              <c:f>Sheet1!$C$2:$C$14</c:f>
              <c:numCache>
                <c:formatCode>General</c:formatCode>
                <c:ptCount val="13"/>
                <c:pt idx="0">
                  <c:v>17</c:v>
                </c:pt>
                <c:pt idx="1">
                  <c:v>22</c:v>
                </c:pt>
                <c:pt idx="2">
                  <c:v>23</c:v>
                </c:pt>
                <c:pt idx="3">
                  <c:v>29</c:v>
                </c:pt>
                <c:pt idx="4">
                  <c:v>21</c:v>
                </c:pt>
                <c:pt idx="5">
                  <c:v>24</c:v>
                </c:pt>
                <c:pt idx="6">
                  <c:v>23</c:v>
                </c:pt>
                <c:pt idx="7">
                  <c:v>21</c:v>
                </c:pt>
                <c:pt idx="8">
                  <c:v>24</c:v>
                </c:pt>
                <c:pt idx="9">
                  <c:v>25</c:v>
                </c:pt>
                <c:pt idx="10">
                  <c:v>23</c:v>
                </c:pt>
                <c:pt idx="11">
                  <c:v>23</c:v>
                </c:pt>
                <c:pt idx="12">
                  <c:v>18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23"/>
        <c:overlap val="-21"/>
        <c:axId val="198752272"/>
        <c:axId val="198752832"/>
      </c:barChart>
      <c:catAx>
        <c:axId val="198752272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9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9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</c:scaling>
        <c:delete val="0"/>
        <c:axPos val="l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ayout>
        <c:manualLayout>
          <c:xMode val="edge"/>
          <c:yMode val="edge"/>
          <c:x val="0.3844011127948761"/>
          <c:y val="0.0842648297548294"/>
          <c:w val="0.22925634682178497"/>
          <c:h val="0.036256808787584305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solidFill>
      <a:schemeClr val="lt1"/>
    </a:solidFill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horz"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8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sz="1400" b="1">
                <a:solidFill>
                  <a:schemeClr val="tx1"/>
                </a:solidFill>
              </a:rPr>
              <a:t>剧集播出模式</a:t>
            </a:r>
            <a:endParaRPr sz="1400" b="1">
              <a:solidFill>
                <a:schemeClr val="tx1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4177587479352951"/>
          <c:y val="0.1446661502122879"/>
          <c:w val="0.90815728902816772"/>
          <c:h val="0.7900230288505554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2022年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网络独播</c:v>
                </c:pt>
                <c:pt idx="1">
                  <c:v>网台联播</c:v>
                </c:pt>
                <c:pt idx="2">
                  <c:v>网络联播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163</c:v>
                </c:pt>
                <c:pt idx="1">
                  <c:v>67</c:v>
                </c:pt>
                <c:pt idx="2">
                  <c:v>39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2023年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网络独播</c:v>
                </c:pt>
                <c:pt idx="1">
                  <c:v>网台联播</c:v>
                </c:pt>
                <c:pt idx="2">
                  <c:v>网络联播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177</c:v>
                </c:pt>
                <c:pt idx="1">
                  <c:v>82</c:v>
                </c:pt>
                <c:pt idx="2">
                  <c:v>18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60"/>
        <c:overlap val="-10"/>
        <c:axId val="236700226"/>
        <c:axId val="372334338"/>
      </c:barChart>
      <c:lineChart>
        <c:grouping/>
        <c:varyColors val="0"/>
        <c:ser>
          <c:idx val="2"/>
          <c:order val="2"/>
          <c:tx>
            <c:strRef>
              <c:f>Sheet1!$D$1</c:f>
              <c:strCache>
                <c:ptCount val="1"/>
                <c:pt idx="0">
                  <c:v>同比</c:v>
                </c:pt>
              </c:strCache>
            </c:strRef>
          </c:tx>
          <c:spPr>
            <a:ln w="28575" cap="rnd">
              <a:solidFill>
                <a:srgbClr val="C00000"/>
              </a:solidFill>
              <a:round/>
            </a:ln>
            <a:effectLst/>
          </c:spPr>
          <c:marker>
            <c:symbol val="none"/>
          </c:marker>
          <c:dLbls>
            <c:dLbl>
              <c:idx val="0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rgbClr val="C00000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rgbClr val="C00000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rgbClr val="C00000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rgbClr val="C00000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rgbClr val="C00000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rgbClr val="C00000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General" sourceLinked="1"/>
            <c:spPr>
              <a:solidFill>
                <a:schemeClr val="bg1"/>
              </a:solidFill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900" b="0" i="0" u="none" strike="noStrike" kern="1200" baseline="0" smtId="4294967295">
                    <a:solidFill>
                      <a:srgbClr val="C00000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900" b="0" i="0" u="none" strike="noStrike" kern="1200" baseline="0" smtId="4294967295">
                  <a:solidFill>
                    <a:srgbClr val="C00000"/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Sheet1!$A$2:$A$4</c:f>
              <c:strCache>
                <c:ptCount val="3"/>
                <c:pt idx="0">
                  <c:v>网络独播</c:v>
                </c:pt>
                <c:pt idx="1">
                  <c:v>网台联播</c:v>
                </c:pt>
                <c:pt idx="2">
                  <c:v>网络联播</c:v>
                </c:pt>
              </c:strCache>
            </c:strRef>
          </c:cat>
          <c:val>
            <c:numRef>
              <c:f>Sheet1!$D$2:$D$4</c:f>
              <c:numCache>
                <c:formatCode>0%</c:formatCode>
                <c:ptCount val="3"/>
                <c:pt idx="0">
                  <c:v>0.0858895705521472</c:v>
                </c:pt>
                <c:pt idx="1">
                  <c:v>0.223880597014925</c:v>
                </c:pt>
                <c:pt idx="2">
                  <c:v>-0.538461538461538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429318528"/>
        <c:axId val="30068878"/>
      </c:lineChart>
      <c:catAx>
        <c:axId val="236700226"/>
        <c:scaling>
          <c:orientation/>
        </c:scaling>
        <c:delete val="0"/>
        <c:axPos val="b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372334338"/>
        <c:crosses val="autoZero"/>
        <c:auto val="0"/>
        <c:lblAlgn val="ctr"/>
        <c:lblOffset/>
        <c:noMultiLvlLbl val="0"/>
      </c:catAx>
      <c:valAx>
        <c:axId val="372334338"/>
        <c:scaling>
          <c:orientation/>
        </c:scaling>
        <c:delete val="0"/>
        <c:axPos val="l"/>
        <c:numFmt formatCode="General" sourceLinked="1"/>
        <c:majorTickMark val="out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236700226"/>
        <c:crosses val="autoZero"/>
        <c:crossBetween val="between"/>
      </c:valAx>
      <c:valAx>
        <c:axId val="30068878"/>
        <c:scaling>
          <c:orientation/>
        </c:scaling>
        <c:delete val="0"/>
        <c:axPos val="r"/>
        <c:numFmt formatCode="0%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429318528"/>
        <c:crosses val="max"/>
        <c:crossBetween val="between"/>
      </c:valAx>
      <c:catAx>
        <c:axId val="429318528"/>
        <c:scaling>
          <c:orientation/>
        </c:scaling>
        <c:delete val="1"/>
        <c:axPos val="b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30068878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2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legendEntry>
      <c:layout>
        <c:manualLayout>
          <c:xMode val="edge"/>
          <c:yMode val="edge"/>
          <c:x val="0.39375433325767517"/>
          <c:y val="0.098262898623943329"/>
          <c:w val="0.24060843884944916"/>
          <c:h val="0.060280010104179382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2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8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sz="1400" b="1">
                <a:solidFill>
                  <a:schemeClr val="tx1"/>
                </a:solidFill>
              </a:rPr>
              <a:t>四大平台剧集分布</a:t>
            </a:r>
            <a:endParaRPr sz="1400" b="1">
              <a:solidFill>
                <a:schemeClr val="tx1"/>
              </a:solidFill>
            </a:endParaRPr>
          </a:p>
        </c:rich>
      </c:tx>
      <c:layout>
        <c:manualLayout>
          <c:xMode val="edge"/>
          <c:yMode val="edge"/>
          <c:x val="0.41010144352912903"/>
          <c:y val="0.017803769558668137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46897396445274353"/>
          <c:y val="0.15622991323471069"/>
          <c:w val="0.90402024984359741"/>
          <c:h val="0.7791436314582824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2022年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爱奇艺</c:v>
                </c:pt>
                <c:pt idx="1">
                  <c:v>腾讯视频</c:v>
                </c:pt>
                <c:pt idx="2">
                  <c:v>优酷</c:v>
                </c:pt>
                <c:pt idx="3">
                  <c:v>芒果TV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120</c:v>
                </c:pt>
                <c:pt idx="1">
                  <c:v>102</c:v>
                </c:pt>
                <c:pt idx="2">
                  <c:v>79</c:v>
                </c:pt>
                <c:pt idx="3">
                  <c:v>44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2023年</c:v>
                </c:pt>
              </c:strCache>
            </c:strRef>
          </c:tx>
          <c:spPr>
            <a:solidFill>
              <a:srgbClr val="1C981C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爱奇艺</c:v>
                </c:pt>
                <c:pt idx="1">
                  <c:v>腾讯视频</c:v>
                </c:pt>
                <c:pt idx="2">
                  <c:v>优酷</c:v>
                </c:pt>
                <c:pt idx="3">
                  <c:v>芒果TV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121</c:v>
                </c:pt>
                <c:pt idx="1">
                  <c:v>89</c:v>
                </c:pt>
                <c:pt idx="2">
                  <c:v>88</c:v>
                </c:pt>
                <c:pt idx="3">
                  <c:v>37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982666881"/>
        <c:axId val="697075840"/>
      </c:barChart>
      <c:lineChart>
        <c:grouping/>
        <c:varyColors val="0"/>
        <c:ser>
          <c:idx val="2"/>
          <c:order val="2"/>
          <c:tx>
            <c:strRef>
              <c:f>Sheet1!$D$1</c:f>
              <c:strCache>
                <c:ptCount val="1"/>
                <c:pt idx="0">
                  <c:v>同比</c:v>
                </c:pt>
              </c:strCache>
            </c:strRef>
          </c:tx>
          <c:spPr>
            <a:ln w="28575" cap="rnd">
              <a:solidFill>
                <a:srgbClr val="C00000"/>
              </a:solidFill>
              <a:round/>
            </a:ln>
            <a:effectLst/>
          </c:spPr>
          <c:marker>
            <c:symbol val="none"/>
          </c:marker>
          <c:dLbls>
            <c:dLbl>
              <c:idx val="0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rgbClr val="C00000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rgbClr val="C00000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rgbClr val="C00000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rgbClr val="C00000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rgbClr val="C00000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rgbClr val="C00000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rgbClr val="C00000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rgbClr val="C00000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General" sourceLinked="1"/>
            <c:spPr>
              <a:solidFill>
                <a:schemeClr val="bg1"/>
              </a:solidFill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rgbClr val="C00000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rgbClr val="C00000"/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Sheet1!$A$2:$A$5</c:f>
              <c:strCache>
                <c:ptCount val="4"/>
                <c:pt idx="0">
                  <c:v>爱奇艺</c:v>
                </c:pt>
                <c:pt idx="1">
                  <c:v>腾讯视频</c:v>
                </c:pt>
                <c:pt idx="2">
                  <c:v>优酷</c:v>
                </c:pt>
                <c:pt idx="3">
                  <c:v>芒果TV</c:v>
                </c:pt>
              </c:strCache>
            </c:strRef>
          </c:cat>
          <c:val>
            <c:numRef>
              <c:f>Sheet1!$D$2:$D$5</c:f>
              <c:numCache>
                <c:formatCode>0%</c:formatCode>
                <c:ptCount val="4"/>
                <c:pt idx="0">
                  <c:v>0.0083333333333333</c:v>
                </c:pt>
                <c:pt idx="1">
                  <c:v>-0.127450980392157</c:v>
                </c:pt>
                <c:pt idx="2">
                  <c:v>0.113924050632911</c:v>
                </c:pt>
                <c:pt idx="3">
                  <c:v>-0.159090909090909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865054323"/>
        <c:axId val="165182341"/>
      </c:lineChart>
      <c:catAx>
        <c:axId val="982666881"/>
        <c:scaling>
          <c:orientation/>
        </c:scaling>
        <c:delete val="0"/>
        <c:axPos val="b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697075840"/>
        <c:crosses val="autoZero"/>
        <c:auto val="0"/>
        <c:lblAlgn val="ctr"/>
        <c:lblOffset/>
        <c:noMultiLvlLbl val="0"/>
      </c:catAx>
      <c:valAx>
        <c:axId val="697075840"/>
        <c:scaling>
          <c:orientation/>
        </c:scaling>
        <c:delete val="0"/>
        <c:axPos val="l"/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982666881"/>
        <c:crosses val="autoZero"/>
        <c:crossBetween val="between"/>
      </c:valAx>
      <c:valAx>
        <c:axId val="165182341"/>
        <c:scaling>
          <c:orientation/>
        </c:scaling>
        <c:delete val="0"/>
        <c:axPos val="r"/>
        <c:numFmt formatCode="0%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865054323"/>
        <c:crosses val="max"/>
        <c:crossBetween val="between"/>
      </c:valAx>
      <c:catAx>
        <c:axId val="865054323"/>
        <c:scaling>
          <c:orientation/>
        </c:scaling>
        <c:delete val="1"/>
        <c:axPos val="b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165182341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2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zh-CN" sz="1200" b="0" i="0" u="none" strike="noStrike" kern="1200" baseline="0" smtId="4294967295">
            <a:solidFill>
              <a:schemeClr val="tx1"/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mtId="4294967295">
          <a:solidFill>
            <a:schemeClr val="tx1"/>
          </a:solidFill>
        </a:defRPr>
      </a:pPr>
      <a:endParaRPr lang="zh-CN" smtId="4294967295">
        <a:solidFill>
          <a:schemeClr val="tx1"/>
        </a:solidFill>
      </a:endParaRPr>
    </a:p>
  </c:txPr>
  <c:externalData r:id="rId1">
    <c:autoUpdate val="0"/>
  </c:externalData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zh-CN" sz="1600" b="1" i="0" u="none" strike="noStrike" kern="1200" cap="none" spc="0" normalizeH="0" baseline="0">
                <a:solidFill>
                  <a:schemeClr val="dk1">
                    <a:lumMod val="50000"/>
                    <a:lumOff val="50000"/>
                  </a:schemeClr>
                </a:solidFill>
                <a:latin typeface="+mj-lt"/>
                <a:ea typeface="+mj-ea"/>
                <a:cs typeface="+mj-cs"/>
              </a:defRPr>
            </a:pPr>
            <a:r>
              <a:rPr lang="zh-CN" altLang="en-US" sz="1400">
                <a:solidFill>
                  <a:schemeClr val="tx1"/>
                </a:solidFill>
              </a:rPr>
              <a:t>四大平台剧集播出模式占比</a:t>
            </a:r>
            <a:endParaRPr lang="zh-CN" altLang="en-US" sz="1400">
              <a:solidFill>
                <a:schemeClr val="tx1"/>
              </a:solidFill>
            </a:endParaRPr>
          </a:p>
        </c:rich>
      </c:tx>
      <c:layout>
        <c:manualLayout>
          <c:xMode val="edge"/>
          <c:yMode val="edge"/>
          <c:x val="0.32748457789421082"/>
          <c:y val="0.030197281390428543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12744051404297352"/>
          <c:y val="0.17538170516490936"/>
          <c:w val="0.97281688451766968"/>
          <c:h val="0.67215240001678467"/>
        </c:manualLayout>
      </c:layout>
      <c:barChart>
        <c:barDir val="col"/>
        <c:grouping val="percentStacked"/>
        <c:varyColors val="0"/>
        <c:ser>
          <c:idx val="0"/>
          <c:order val="0"/>
          <c:tx>
            <c:strRef>
              <c:f>Sheet1!$C$1</c:f>
              <c:strCache>
                <c:ptCount val="1"/>
                <c:pt idx="0">
                  <c:v>网络独播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spPr>
              <a:solidFill>
                <a:srgbClr val="028B46"/>
              </a:solidFill>
              <a:ln>
                <a:noFill/>
              </a:ln>
              <a:effectLst/>
            </c:spPr>
          </c:dPt>
          <c:dPt>
            <c:idx val="1"/>
            <c:invertIfNegative val="0"/>
            <c:spPr>
              <a:solidFill>
                <a:srgbClr val="028B46"/>
              </a:solidFill>
              <a:ln>
                <a:noFill/>
              </a:ln>
              <a:effectLst/>
            </c:spPr>
          </c:dPt>
          <c:dPt>
            <c:idx val="2"/>
            <c:invertIfNegative val="0"/>
            <c:spPr>
              <a:solidFill>
                <a:srgbClr val="028B46"/>
              </a:solidFill>
              <a:ln>
                <a:noFill/>
              </a:ln>
              <a:effectLst/>
            </c:spPr>
          </c:dPt>
          <c:dPt>
            <c:idx val="3"/>
            <c:invertIfNegative val="0"/>
            <c:spPr>
              <a:solidFill>
                <a:srgbClr val="028B46"/>
              </a:solidFill>
              <a:ln>
                <a:noFill/>
              </a:ln>
              <a:effectLst/>
            </c:spPr>
          </c:dPt>
          <c:dPt>
            <c:idx val="4"/>
            <c:invertIfNegative val="0"/>
            <c:spPr>
              <a:solidFill>
                <a:srgbClr val="028B46"/>
              </a:solidFill>
              <a:ln>
                <a:noFill/>
              </a:ln>
              <a:effectLst/>
            </c:spPr>
          </c:dPt>
          <c:dPt>
            <c:idx val="5"/>
            <c:invertIfNegative val="0"/>
            <c:spPr>
              <a:solidFill>
                <a:srgbClr val="028B46"/>
              </a:solidFill>
              <a:ln>
                <a:noFill/>
              </a:ln>
              <a:effectLst/>
            </c:spPr>
          </c:dPt>
          <c:dPt>
            <c:idx val="6"/>
            <c:invertIfNegative val="0"/>
            <c:spPr>
              <a:solidFill>
                <a:srgbClr val="028B46"/>
              </a:solidFill>
              <a:ln>
                <a:noFill/>
              </a:ln>
              <a:effectLst/>
            </c:spPr>
          </c:dPt>
          <c:dPt>
            <c:idx val="7"/>
            <c:invertIfNegative val="0"/>
            <c:spPr>
              <a:solidFill>
                <a:srgbClr val="028B46"/>
              </a:solidFill>
              <a:ln>
                <a:noFill/>
              </a:ln>
              <a:effectLst/>
            </c:spPr>
          </c:dPt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General" sourceLinked="1"/>
              <c:spPr>
                <a:noFill/>
                <a:ln>
                  <a:noFill/>
                </a:ln>
                <a:effectLst/>
              </c:spPr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General" sourceLinked="1"/>
              <c:spPr>
                <a:noFill/>
                <a:ln>
                  <a:noFill/>
                </a:ln>
                <a:effectLst/>
              </c:spPr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General" sourceLinked="1"/>
              <c:spPr>
                <a:noFill/>
                <a:ln>
                  <a:noFill/>
                </a:ln>
                <a:effectLst/>
              </c:spPr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bg1"/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dk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multiLvlStrRef>
              <c:f>Sheet1!$A$2:$B$9</c:f>
              <c:multiLvlStrCache>
                <c:ptCount val="8"/>
                <c:lvl>
                  <c:pt idx="0">
                    <c:v>2022年</c:v>
                  </c:pt>
                  <c:pt idx="1">
                    <c:v>2023年</c:v>
                  </c:pt>
                  <c:pt idx="2">
                    <c:v>2022年</c:v>
                  </c:pt>
                  <c:pt idx="3">
                    <c:v>2023年</c:v>
                  </c:pt>
                  <c:pt idx="4">
                    <c:v>2022年</c:v>
                  </c:pt>
                  <c:pt idx="5">
                    <c:v>2023年</c:v>
                  </c:pt>
                  <c:pt idx="6">
                    <c:v>2022年</c:v>
                  </c:pt>
                  <c:pt idx="7">
                    <c:v>2023年</c:v>
                  </c:pt>
                </c:lvl>
                <c:lvl>
                  <c:pt idx="0">
                    <c:v>爱奇艺</c:v>
                  </c:pt>
                  <c:pt idx="2">
                    <c:v>腾讯视频</c:v>
                  </c:pt>
                  <c:pt idx="4">
                    <c:v>优酷</c:v>
                  </c:pt>
                  <c:pt idx="6">
                    <c:v>芒果TV</c:v>
                  </c:pt>
                </c:lvl>
              </c:multiLvlStrCache>
            </c:multiLvlStrRef>
          </c:cat>
          <c:val>
            <c:numRef>
              <c:f>Sheet1!$C$2:$C$9</c:f>
              <c:numCache>
                <c:formatCode>0%</c:formatCode>
                <c:ptCount val="8"/>
                <c:pt idx="0">
                  <c:v>0.5</c:v>
                </c:pt>
                <c:pt idx="1">
                  <c:v>0.553719008264463</c:v>
                </c:pt>
                <c:pt idx="2">
                  <c:v>0.392156862745098</c:v>
                </c:pt>
                <c:pt idx="3">
                  <c:v>0.471910112359551</c:v>
                </c:pt>
                <c:pt idx="4">
                  <c:v>0.620253164556962</c:v>
                </c:pt>
                <c:pt idx="5">
                  <c:v>0.636363636363636</c:v>
                </c:pt>
                <c:pt idx="6">
                  <c:v>0.318181818181818</c:v>
                </c:pt>
                <c:pt idx="7">
                  <c:v>0.324324324324324</c:v>
                </c:pt>
              </c:numCache>
            </c:numRef>
          </c:val>
        </c:ser>
        <c:ser>
          <c:idx val="1"/>
          <c:order val="1"/>
          <c:tx>
            <c:strRef>
              <c:f>Sheet1!$D$1</c:f>
              <c:strCache>
                <c:ptCount val="1"/>
                <c:pt idx="0">
                  <c:v>网台联播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dk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multiLvlStrRef>
              <c:f>Sheet1!$A$2:$B$9</c:f>
              <c:multiLvlStrCache>
                <c:ptCount val="8"/>
                <c:lvl>
                  <c:pt idx="0">
                    <c:v>2022年</c:v>
                  </c:pt>
                  <c:pt idx="1">
                    <c:v>2023年</c:v>
                  </c:pt>
                  <c:pt idx="2">
                    <c:v>2022年</c:v>
                  </c:pt>
                  <c:pt idx="3">
                    <c:v>2023年</c:v>
                  </c:pt>
                  <c:pt idx="4">
                    <c:v>2022年</c:v>
                  </c:pt>
                  <c:pt idx="5">
                    <c:v>2023年</c:v>
                  </c:pt>
                  <c:pt idx="6">
                    <c:v>2022年</c:v>
                  </c:pt>
                  <c:pt idx="7">
                    <c:v>2023年</c:v>
                  </c:pt>
                </c:lvl>
                <c:lvl>
                  <c:pt idx="0">
                    <c:v>爱奇艺</c:v>
                  </c:pt>
                  <c:pt idx="2">
                    <c:v>腾讯视频</c:v>
                  </c:pt>
                  <c:pt idx="4">
                    <c:v>优酷</c:v>
                  </c:pt>
                  <c:pt idx="6">
                    <c:v>芒果TV</c:v>
                  </c:pt>
                </c:lvl>
              </c:multiLvlStrCache>
            </c:multiLvlStrRef>
          </c:cat>
          <c:val>
            <c:numRef>
              <c:f>Sheet1!$D$2:$D$9</c:f>
              <c:numCache>
                <c:formatCode>0%</c:formatCode>
                <c:ptCount val="8"/>
                <c:pt idx="0">
                  <c:v>0.258333333333333</c:v>
                </c:pt>
                <c:pt idx="1">
                  <c:v>0.31404958677686</c:v>
                </c:pt>
                <c:pt idx="2">
                  <c:v>0.303921568627451</c:v>
                </c:pt>
                <c:pt idx="3">
                  <c:v>0.382022471910112</c:v>
                </c:pt>
                <c:pt idx="4">
                  <c:v>0.253164556962025</c:v>
                </c:pt>
                <c:pt idx="5">
                  <c:v>0.306818181818182</c:v>
                </c:pt>
                <c:pt idx="6">
                  <c:v>0.522727272727273</c:v>
                </c:pt>
                <c:pt idx="7">
                  <c:v>0.567567567567568</c:v>
                </c:pt>
              </c:numCache>
            </c:numRef>
          </c:val>
        </c:ser>
        <c:ser>
          <c:idx val="2"/>
          <c:order val="2"/>
          <c:tx>
            <c:strRef>
              <c:f>Sheet1!$E$1</c:f>
              <c:strCache>
                <c:ptCount val="1"/>
                <c:pt idx="0">
                  <c:v>网络联播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bg1"/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multiLvlStrRef>
              <c:f>Sheet1!$A$2:$B$9</c:f>
              <c:multiLvlStrCache>
                <c:ptCount val="8"/>
                <c:lvl>
                  <c:pt idx="0">
                    <c:v>2022年</c:v>
                  </c:pt>
                  <c:pt idx="1">
                    <c:v>2023年</c:v>
                  </c:pt>
                  <c:pt idx="2">
                    <c:v>2022年</c:v>
                  </c:pt>
                  <c:pt idx="3">
                    <c:v>2023年</c:v>
                  </c:pt>
                  <c:pt idx="4">
                    <c:v>2022年</c:v>
                  </c:pt>
                  <c:pt idx="5">
                    <c:v>2023年</c:v>
                  </c:pt>
                  <c:pt idx="6">
                    <c:v>2022年</c:v>
                  </c:pt>
                  <c:pt idx="7">
                    <c:v>2023年</c:v>
                  </c:pt>
                </c:lvl>
                <c:lvl>
                  <c:pt idx="0">
                    <c:v>爱奇艺</c:v>
                  </c:pt>
                  <c:pt idx="2">
                    <c:v>腾讯视频</c:v>
                  </c:pt>
                  <c:pt idx="4">
                    <c:v>优酷</c:v>
                  </c:pt>
                  <c:pt idx="6">
                    <c:v>芒果TV</c:v>
                  </c:pt>
                </c:lvl>
              </c:multiLvlStrCache>
            </c:multiLvlStrRef>
          </c:cat>
          <c:val>
            <c:numRef>
              <c:f>Sheet1!$E$2:$E$9</c:f>
              <c:numCache>
                <c:formatCode>0%</c:formatCode>
                <c:ptCount val="8"/>
                <c:pt idx="0">
                  <c:v>0.241666666666667</c:v>
                </c:pt>
                <c:pt idx="1">
                  <c:v>0.132231404958678</c:v>
                </c:pt>
                <c:pt idx="2">
                  <c:v>0.303921568627451</c:v>
                </c:pt>
                <c:pt idx="3">
                  <c:v>0.146067415730337</c:v>
                </c:pt>
                <c:pt idx="4">
                  <c:v>0.126582278481013</c:v>
                </c:pt>
                <c:pt idx="5">
                  <c:v>0.0568181818181818</c:v>
                </c:pt>
                <c:pt idx="6">
                  <c:v>0.159090909090909</c:v>
                </c:pt>
                <c:pt idx="7">
                  <c:v>0.108108108108108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53"/>
        <c:overlap val="100"/>
        <c:axId val="1030679456"/>
        <c:axId val="1030672400"/>
      </c:barChart>
      <c:catAx>
        <c:axId val="1030679456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bg1">
                  <a:lumMod val="9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bg1">
                <a:lumMod val="7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p>
            <a:pPr>
              <a:defRPr lang="zh-CN" sz="1100" b="0" i="0" u="none" strike="noStrike" kern="1200" cap="none" spc="0" normalizeH="0" baseline="0" smtId="4294967295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100" b="0" i="0" u="none" strike="noStrike" kern="1200" cap="none" spc="0" normalizeH="0" baseline="0" smtId="4294967295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030672400"/>
        <c:crosses val="autoZero"/>
        <c:auto val="0"/>
        <c:lblAlgn val="ctr"/>
        <c:lblOffset/>
        <c:noMultiLvlLbl val="0"/>
      </c:catAx>
      <c:valAx>
        <c:axId val="1030672400"/>
        <c:scaling>
          <c:orientation/>
        </c:scaling>
        <c:delete val="1"/>
        <c:axPos val="l"/>
        <c:numFmt formatCode="0%" sourceLinked="1"/>
        <c:majorTickMark val="none"/>
        <c:minorTickMark val="none"/>
        <c:txPr>
          <a:bodyPr rot="-60000000" spcFirstLastPara="1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030679456"/>
        <c:crossBetween val="between"/>
      </c:valAx>
      <c:spPr>
        <a:noFill/>
        <a:ln>
          <a:noFill/>
        </a:ln>
        <a:effectLst/>
      </c:spPr>
    </c:plotArea>
    <c:legend>
      <c:legendPos/>
      <c:layout>
        <c:manualLayout>
          <c:xMode val="edge"/>
          <c:yMode val="edge"/>
          <c:x val="0.35782402753829956"/>
          <c:y val="0.08863455057144165"/>
          <c:w val="0.3577345609664917"/>
          <c:h val="0.060287464410066605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200" b="0" i="0" u="none" strike="noStrike" kern="1200" baseline="0" smtId="4294967295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200" b="0" i="0" u="none" strike="noStrike" kern="1200" baseline="0" smtId="4294967295">
            <a:solidFill>
              <a:schemeClr val="dk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solidFill>
      <a:schemeClr val="lt1"/>
    </a:solidFill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mongolianVert"/>
    <a:p>
      <a:pPr>
        <a:defRPr lang="zh-CN" sz="1200" smtId="4294967295"/>
      </a:pPr>
      <a:endParaRPr lang="zh-CN" sz="1200" smtId="4294967295"/>
    </a:p>
  </c:txPr>
  <c:externalData r:id="rId1">
    <c:autoUpdate val="0"/>
  </c:externalData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8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sz="1400" b="1">
                <a:solidFill>
                  <a:schemeClr val="tx1"/>
                </a:solidFill>
              </a:rPr>
              <a:t>剧集题材分布</a:t>
            </a:r>
            <a:endParaRPr sz="1400" b="1">
              <a:solidFill>
                <a:schemeClr val="tx1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057949814945459366"/>
          <c:y val="0.17151199281215668"/>
          <c:w val="0.9825025200843811"/>
          <c:h val="0.6764758229255676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2022年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6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7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8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9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0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Sheet1!$A$2:$A$24</c:f>
              <c:strCache>
                <c:ptCount val="23"/>
                <c:pt idx="0">
                  <c:v>爱情</c:v>
                </c:pt>
                <c:pt idx="1">
                  <c:v>罪案/悬疑</c:v>
                </c:pt>
                <c:pt idx="2">
                  <c:v>都市</c:v>
                </c:pt>
                <c:pt idx="3">
                  <c:v>青春</c:v>
                </c:pt>
                <c:pt idx="4">
                  <c:v>革命</c:v>
                </c:pt>
                <c:pt idx="5">
                  <c:v>玄幻</c:v>
                </c:pt>
                <c:pt idx="6">
                  <c:v>女性</c:v>
                </c:pt>
                <c:pt idx="7">
                  <c:v>仙侠</c:v>
                </c:pt>
                <c:pt idx="8">
                  <c:v>奇幻</c:v>
                </c:pt>
                <c:pt idx="9">
                  <c:v>年代</c:v>
                </c:pt>
                <c:pt idx="10">
                  <c:v>传记/传奇</c:v>
                </c:pt>
                <c:pt idx="11">
                  <c:v>励志</c:v>
                </c:pt>
                <c:pt idx="12">
                  <c:v>喜剧</c:v>
                </c:pt>
                <c:pt idx="13">
                  <c:v>农村</c:v>
                </c:pt>
                <c:pt idx="14">
                  <c:v>医疗</c:v>
                </c:pt>
                <c:pt idx="15">
                  <c:v>职业</c:v>
                </c:pt>
                <c:pt idx="16">
                  <c:v>武侠</c:v>
                </c:pt>
                <c:pt idx="17">
                  <c:v>家庭</c:v>
                </c:pt>
                <c:pt idx="18">
                  <c:v>军旅</c:v>
                </c:pt>
                <c:pt idx="19">
                  <c:v>其他</c:v>
                </c:pt>
                <c:pt idx="20">
                  <c:v>谍战</c:v>
                </c:pt>
                <c:pt idx="21">
                  <c:v>科幻</c:v>
                </c:pt>
                <c:pt idx="22">
                  <c:v>权谋</c:v>
                </c:pt>
              </c:strCache>
            </c:strRef>
          </c:cat>
          <c:val>
            <c:numRef>
              <c:f>Sheet1!$B$2:$B$24</c:f>
              <c:numCache>
                <c:formatCode>General</c:formatCode>
                <c:ptCount val="23"/>
                <c:pt idx="0">
                  <c:v>81</c:v>
                </c:pt>
                <c:pt idx="1">
                  <c:v>40</c:v>
                </c:pt>
                <c:pt idx="2">
                  <c:v>9</c:v>
                </c:pt>
                <c:pt idx="3">
                  <c:v>18</c:v>
                </c:pt>
                <c:pt idx="4">
                  <c:v>10</c:v>
                </c:pt>
                <c:pt idx="5">
                  <c:v>5</c:v>
                </c:pt>
                <c:pt idx="6">
                  <c:v>10</c:v>
                </c:pt>
                <c:pt idx="7">
                  <c:v>7</c:v>
                </c:pt>
                <c:pt idx="8">
                  <c:v>16</c:v>
                </c:pt>
                <c:pt idx="9">
                  <c:v>4</c:v>
                </c:pt>
                <c:pt idx="10">
                  <c:v>5</c:v>
                </c:pt>
                <c:pt idx="11">
                  <c:v>11</c:v>
                </c:pt>
                <c:pt idx="12">
                  <c:v>10</c:v>
                </c:pt>
                <c:pt idx="13">
                  <c:v>9</c:v>
                </c:pt>
                <c:pt idx="14">
                  <c:v>5</c:v>
                </c:pt>
                <c:pt idx="15">
                  <c:v>4</c:v>
                </c:pt>
                <c:pt idx="16">
                  <c:v>3</c:v>
                </c:pt>
                <c:pt idx="17">
                  <c:v>9</c:v>
                </c:pt>
                <c:pt idx="18">
                  <c:v>5</c:v>
                </c:pt>
                <c:pt idx="19">
                  <c:v>2</c:v>
                </c:pt>
                <c:pt idx="20">
                  <c:v>1</c:v>
                </c:pt>
                <c:pt idx="22">
                  <c:v>1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2023年</c:v>
                </c:pt>
              </c:strCache>
            </c:strRef>
          </c:tx>
          <c:spPr>
            <a:solidFill>
              <a:srgbClr val="1C981C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6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7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8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9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0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Sheet1!$A$2:$A$24</c:f>
              <c:strCache>
                <c:ptCount val="23"/>
                <c:pt idx="0">
                  <c:v>爱情</c:v>
                </c:pt>
                <c:pt idx="1">
                  <c:v>罪案/悬疑</c:v>
                </c:pt>
                <c:pt idx="2">
                  <c:v>都市</c:v>
                </c:pt>
                <c:pt idx="3">
                  <c:v>青春</c:v>
                </c:pt>
                <c:pt idx="4">
                  <c:v>革命</c:v>
                </c:pt>
                <c:pt idx="5">
                  <c:v>玄幻</c:v>
                </c:pt>
                <c:pt idx="6">
                  <c:v>女性</c:v>
                </c:pt>
                <c:pt idx="7">
                  <c:v>仙侠</c:v>
                </c:pt>
                <c:pt idx="8">
                  <c:v>奇幻</c:v>
                </c:pt>
                <c:pt idx="9">
                  <c:v>年代</c:v>
                </c:pt>
                <c:pt idx="10">
                  <c:v>传记/传奇</c:v>
                </c:pt>
                <c:pt idx="11">
                  <c:v>励志</c:v>
                </c:pt>
                <c:pt idx="12">
                  <c:v>喜剧</c:v>
                </c:pt>
                <c:pt idx="13">
                  <c:v>农村</c:v>
                </c:pt>
                <c:pt idx="14">
                  <c:v>医疗</c:v>
                </c:pt>
                <c:pt idx="15">
                  <c:v>职业</c:v>
                </c:pt>
                <c:pt idx="16">
                  <c:v>武侠</c:v>
                </c:pt>
                <c:pt idx="17">
                  <c:v>家庭</c:v>
                </c:pt>
                <c:pt idx="18">
                  <c:v>军旅</c:v>
                </c:pt>
                <c:pt idx="19">
                  <c:v>其他</c:v>
                </c:pt>
                <c:pt idx="20">
                  <c:v>谍战</c:v>
                </c:pt>
                <c:pt idx="21">
                  <c:v>科幻</c:v>
                </c:pt>
                <c:pt idx="22">
                  <c:v>权谋</c:v>
                </c:pt>
              </c:strCache>
            </c:strRef>
          </c:cat>
          <c:val>
            <c:numRef>
              <c:f>Sheet1!$C$2:$C$24</c:f>
              <c:numCache>
                <c:formatCode>General</c:formatCode>
                <c:ptCount val="23"/>
                <c:pt idx="0">
                  <c:v>86</c:v>
                </c:pt>
                <c:pt idx="1">
                  <c:v>46</c:v>
                </c:pt>
                <c:pt idx="2">
                  <c:v>20</c:v>
                </c:pt>
                <c:pt idx="3">
                  <c:v>14</c:v>
                </c:pt>
                <c:pt idx="4">
                  <c:v>11</c:v>
                </c:pt>
                <c:pt idx="5">
                  <c:v>10</c:v>
                </c:pt>
                <c:pt idx="6">
                  <c:v>9</c:v>
                </c:pt>
                <c:pt idx="7">
                  <c:v>9</c:v>
                </c:pt>
                <c:pt idx="8">
                  <c:v>8</c:v>
                </c:pt>
                <c:pt idx="9">
                  <c:v>8</c:v>
                </c:pt>
                <c:pt idx="10">
                  <c:v>7</c:v>
                </c:pt>
                <c:pt idx="11">
                  <c:v>6</c:v>
                </c:pt>
                <c:pt idx="12">
                  <c:v>6</c:v>
                </c:pt>
                <c:pt idx="13">
                  <c:v>5</c:v>
                </c:pt>
                <c:pt idx="14">
                  <c:v>5</c:v>
                </c:pt>
                <c:pt idx="15">
                  <c:v>5</c:v>
                </c:pt>
                <c:pt idx="16">
                  <c:v>6</c:v>
                </c:pt>
                <c:pt idx="17">
                  <c:v>3</c:v>
                </c:pt>
                <c:pt idx="18">
                  <c:v>3</c:v>
                </c:pt>
                <c:pt idx="19">
                  <c:v>3</c:v>
                </c:pt>
                <c:pt idx="20">
                  <c:v>3</c:v>
                </c:pt>
                <c:pt idx="21">
                  <c:v>2</c:v>
                </c:pt>
                <c:pt idx="22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06"/>
        <c:overlap val="-27"/>
        <c:axId val="982666881"/>
        <c:axId val="697075840"/>
      </c:barChart>
      <c:catAx>
        <c:axId val="982666881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11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1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697075840"/>
        <c:crosses val="autoZero"/>
        <c:auto val="0"/>
        <c:lblAlgn val="ctr"/>
        <c:lblOffset/>
        <c:noMultiLvlLbl val="0"/>
      </c:catAx>
      <c:valAx>
        <c:axId val="697075840"/>
        <c:scaling>
          <c:orientation/>
        </c:scaling>
        <c:delete val="1"/>
        <c:axPos val="l"/>
        <c:numFmt formatCode="General" sourceLinked="1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982666881"/>
        <c:crossBetween val="between"/>
      </c:val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layout>
        <c:manualLayout>
          <c:xMode val="edge"/>
          <c:yMode val="edge"/>
          <c:x val="0.42382130026817322"/>
          <c:y val="0.095275692641735077"/>
          <c:w val="0.14616855978965759"/>
          <c:h val="0.042782783508300781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9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zh-CN" sz="900" b="0" i="0" u="none" strike="noStrike" kern="1200" baseline="0" smtId="4294967295">
            <a:solidFill>
              <a:schemeClr val="tx1"/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mtId="4294967295">
          <a:solidFill>
            <a:schemeClr val="tx1"/>
          </a:solidFill>
        </a:defRPr>
      </a:pPr>
      <a:endParaRPr lang="zh-CN" smtId="4294967295">
        <a:solidFill>
          <a:schemeClr val="tx1"/>
        </a:solidFill>
      </a:endParaRPr>
    </a:p>
  </c:txPr>
  <c:externalData r:id="rId1">
    <c:autoUpdate val="0"/>
  </c:externalData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8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sz="1400" b="1">
                <a:solidFill>
                  <a:schemeClr val="tx1"/>
                </a:solidFill>
              </a:rPr>
              <a:t>四大平台剧集分布</a:t>
            </a:r>
            <a:endParaRPr sz="1400" b="1">
              <a:solidFill>
                <a:schemeClr val="tx1"/>
              </a:solidFill>
            </a:endParaRPr>
          </a:p>
        </c:rich>
      </c:tx>
      <c:layout>
        <c:manualLayout>
          <c:xMode val="edge"/>
          <c:yMode val="edge"/>
          <c:x val="0.29123714566230774"/>
          <c:y val="0.012101607397198677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46839911490678787"/>
          <c:y val="0.1910887211561203"/>
          <c:w val="0.90407443046569824"/>
          <c:h val="0.7348096966743469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2022年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当代</c:v>
                </c:pt>
                <c:pt idx="1">
                  <c:v>古代</c:v>
                </c:pt>
                <c:pt idx="2">
                  <c:v>近代</c:v>
                </c:pt>
                <c:pt idx="3">
                  <c:v>现代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200</c:v>
                </c:pt>
                <c:pt idx="1">
                  <c:v>41</c:v>
                </c:pt>
                <c:pt idx="2">
                  <c:v>19</c:v>
                </c:pt>
                <c:pt idx="3">
                  <c:v>5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2023年</c:v>
                </c:pt>
              </c:strCache>
            </c:strRef>
          </c:tx>
          <c:spPr>
            <a:solidFill>
              <a:srgbClr val="1C981C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当代</c:v>
                </c:pt>
                <c:pt idx="1">
                  <c:v>古代</c:v>
                </c:pt>
                <c:pt idx="2">
                  <c:v>近代</c:v>
                </c:pt>
                <c:pt idx="3">
                  <c:v>现代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179</c:v>
                </c:pt>
                <c:pt idx="1">
                  <c:v>67</c:v>
                </c:pt>
                <c:pt idx="2">
                  <c:v>17</c:v>
                </c:pt>
                <c:pt idx="3">
                  <c:v>13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982666881"/>
        <c:axId val="697075840"/>
      </c:barChart>
      <c:catAx>
        <c:axId val="982666881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697075840"/>
        <c:crosses val="autoZero"/>
        <c:auto val="0"/>
        <c:lblAlgn val="ctr"/>
        <c:lblOffset/>
        <c:noMultiLvlLbl val="0"/>
      </c:catAx>
      <c:valAx>
        <c:axId val="697075840"/>
        <c:scaling>
          <c:orientation/>
        </c:scaling>
        <c:delete val="1"/>
        <c:axPos val="l"/>
        <c:numFmt formatCode="General" sourceLinked="1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982666881"/>
        <c:crossBetween val="between"/>
      </c:val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layout>
        <c:manualLayout>
          <c:xMode val="edge"/>
          <c:yMode val="edge"/>
          <c:x val="0.23275585472583771"/>
          <c:y val="0.081554166972637177"/>
          <c:w val="0.49310234189033508"/>
          <c:h val="0.061662908643484116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zh-CN" sz="1200" b="0" i="0" u="none" strike="noStrike" kern="1200" baseline="0" smtId="4294967295">
            <a:solidFill>
              <a:schemeClr val="tx1"/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mtId="4294967295">
          <a:solidFill>
            <a:schemeClr val="tx1"/>
          </a:solidFill>
        </a:defRPr>
      </a:pPr>
      <a:endParaRPr lang="zh-CN" smtId="4294967295">
        <a:solidFill>
          <a:schemeClr val="tx1"/>
        </a:solidFill>
      </a:endParaRPr>
    </a:p>
  </c:txPr>
  <c:externalData r:id="rId1">
    <c:autoUpdate val="0"/>
  </c:externalData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200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古代题材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-</a:t>
            </a:r>
            <a:r>
              <a:rPr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剧集数量同比</a:t>
            </a:r>
            <a:endParaRPr lang="zh-CN" altLang="en-US" sz="1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layout>
        <c:manualLayout>
          <c:xMode val="edge"/>
          <c:yMode val="edge"/>
          <c:x val="0.37044283747673035"/>
          <c:y val="0.017603050917387009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48005346208810806"/>
          <c:y val="0.15659181773662567"/>
          <c:w val="0.94063752889633179"/>
          <c:h val="0.67328727245330811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2022年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Sheet1!$A$2:$A$14</c:f>
              <c:strCache>
                <c:ptCount val="13"/>
                <c:pt idx="0">
                  <c:v>爱情</c:v>
                </c:pt>
                <c:pt idx="1">
                  <c:v>仙侠</c:v>
                </c:pt>
                <c:pt idx="2">
                  <c:v>玄幻</c:v>
                </c:pt>
                <c:pt idx="3">
                  <c:v>罪案/悬疑</c:v>
                </c:pt>
                <c:pt idx="4">
                  <c:v>武侠</c:v>
                </c:pt>
                <c:pt idx="5">
                  <c:v>传记/传奇</c:v>
                </c:pt>
                <c:pt idx="6">
                  <c:v>喜剧</c:v>
                </c:pt>
                <c:pt idx="7">
                  <c:v>其他</c:v>
                </c:pt>
                <c:pt idx="8">
                  <c:v>女性</c:v>
                </c:pt>
                <c:pt idx="9">
                  <c:v>权谋</c:v>
                </c:pt>
                <c:pt idx="10">
                  <c:v>职业</c:v>
                </c:pt>
                <c:pt idx="11">
                  <c:v>农村</c:v>
                </c:pt>
                <c:pt idx="12">
                  <c:v>奇幻</c:v>
                </c:pt>
              </c:strCache>
            </c:strRef>
          </c:cat>
          <c:val>
            <c:numRef>
              <c:f>Sheet1!$B$2:$B$14</c:f>
              <c:numCache>
                <c:formatCode>General</c:formatCode>
                <c:ptCount val="13"/>
                <c:pt idx="0">
                  <c:v>17</c:v>
                </c:pt>
                <c:pt idx="1">
                  <c:v>7</c:v>
                </c:pt>
                <c:pt idx="2">
                  <c:v>5</c:v>
                </c:pt>
                <c:pt idx="3">
                  <c:v>2</c:v>
                </c:pt>
                <c:pt idx="4">
                  <c:v>3</c:v>
                </c:pt>
                <c:pt idx="5">
                  <c:v>2</c:v>
                </c:pt>
                <c:pt idx="6">
                  <c:v>2</c:v>
                </c:pt>
                <c:pt idx="8">
                  <c:v>1</c:v>
                </c:pt>
                <c:pt idx="9">
                  <c:v>1</c:v>
                </c:pt>
                <c:pt idx="12">
                  <c:v>1</c:v>
                </c:pt>
              </c:numCache>
            </c:numRef>
          </c:val>
        </c:ser>
        <c:ser>
          <c:idx val="2"/>
          <c:order val="1"/>
          <c:tx>
            <c:strRef>
              <c:f>Sheet1!$C$1</c:f>
              <c:strCache>
                <c:ptCount val="1"/>
                <c:pt idx="0">
                  <c:v>2023年</c:v>
                </c:pt>
              </c:strCache>
            </c:strRef>
          </c:tx>
          <c:spPr>
            <a:solidFill>
              <a:srgbClr val="1C981C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Sheet1!$A$2:$A$14</c:f>
              <c:strCache>
                <c:ptCount val="13"/>
                <c:pt idx="0">
                  <c:v>爱情</c:v>
                </c:pt>
                <c:pt idx="1">
                  <c:v>仙侠</c:v>
                </c:pt>
                <c:pt idx="2">
                  <c:v>玄幻</c:v>
                </c:pt>
                <c:pt idx="3">
                  <c:v>罪案/悬疑</c:v>
                </c:pt>
                <c:pt idx="4">
                  <c:v>武侠</c:v>
                </c:pt>
                <c:pt idx="5">
                  <c:v>传记/传奇</c:v>
                </c:pt>
                <c:pt idx="6">
                  <c:v>喜剧</c:v>
                </c:pt>
                <c:pt idx="7">
                  <c:v>其他</c:v>
                </c:pt>
                <c:pt idx="8">
                  <c:v>女性</c:v>
                </c:pt>
                <c:pt idx="9">
                  <c:v>权谋</c:v>
                </c:pt>
                <c:pt idx="10">
                  <c:v>职业</c:v>
                </c:pt>
                <c:pt idx="11">
                  <c:v>农村</c:v>
                </c:pt>
                <c:pt idx="12">
                  <c:v>奇幻</c:v>
                </c:pt>
              </c:strCache>
            </c:strRef>
          </c:cat>
          <c:val>
            <c:numRef>
              <c:f>Sheet1!$C$2:$C$14</c:f>
              <c:numCache>
                <c:formatCode>General</c:formatCode>
                <c:ptCount val="13"/>
                <c:pt idx="0">
                  <c:v>23</c:v>
                </c:pt>
                <c:pt idx="1">
                  <c:v>9</c:v>
                </c:pt>
                <c:pt idx="2">
                  <c:v>9</c:v>
                </c:pt>
                <c:pt idx="3">
                  <c:v>7</c:v>
                </c:pt>
                <c:pt idx="4">
                  <c:v>6</c:v>
                </c:pt>
                <c:pt idx="5">
                  <c:v>4</c:v>
                </c:pt>
                <c:pt idx="6">
                  <c:v>3</c:v>
                </c:pt>
                <c:pt idx="7">
                  <c:v>2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444"/>
        <c:overlap val="-90"/>
        <c:axId val="198752272"/>
        <c:axId val="198752832"/>
      </c:barChart>
      <c:catAx>
        <c:axId val="198752272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  <c:min val="0"/>
        </c:scaling>
        <c:delete val="1"/>
        <c:axPos val="l"/>
        <c:numFmt formatCode="General" sourceLinked="1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Between val="between"/>
      </c:val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solidFill>
      <a:schemeClr val="lt1"/>
    </a:solidFill>
    <a:ln w="9525" cap="flat" cmpd="sng" algn="ctr">
      <a:solidFill>
        <a:schemeClr val="bg1">
          <a:lumMod val="95000"/>
        </a:schemeClr>
      </a:solidFill>
      <a:round/>
    </a:ln>
    <a:effectLst/>
  </c:spPr>
  <c:txPr>
    <a:bodyPr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8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altLang="en-US" sz="1400" b="1">
                <a:solidFill>
                  <a:schemeClr val="tx1"/>
                </a:solidFill>
              </a:rPr>
              <a:t>剧集评分分布</a:t>
            </a:r>
            <a:endParaRPr altLang="en-US" sz="1400" b="1">
              <a:solidFill>
                <a:schemeClr val="tx1"/>
              </a:solidFill>
            </a:endParaRPr>
          </a:p>
        </c:rich>
      </c:tx>
      <c:layout>
        <c:manualLayout>
          <c:xMode val="edge"/>
          <c:yMode val="edge"/>
          <c:x val="0.41834551095962524"/>
          <c:y val="0.023249704390764236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54968368262052536"/>
          <c:y val="0.21430447697639465"/>
          <c:w val="0.92362046241760254"/>
          <c:h val="0.703231334686279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2022年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低于5分</c:v>
                </c:pt>
                <c:pt idx="1">
                  <c:v>5-6分</c:v>
                </c:pt>
                <c:pt idx="2">
                  <c:v>6-7分</c:v>
                </c:pt>
                <c:pt idx="3">
                  <c:v>7-8分</c:v>
                </c:pt>
                <c:pt idx="4">
                  <c:v>8-9分</c:v>
                </c:pt>
                <c:pt idx="5">
                  <c:v>9分及以上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17</c:v>
                </c:pt>
                <c:pt idx="1">
                  <c:v>47</c:v>
                </c:pt>
                <c:pt idx="2">
                  <c:v>50</c:v>
                </c:pt>
                <c:pt idx="3">
                  <c:v>40</c:v>
                </c:pt>
                <c:pt idx="4">
                  <c:v>14</c:v>
                </c:pt>
                <c:pt idx="5">
                  <c:v>1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2023年</c:v>
                </c:pt>
              </c:strCache>
            </c:strRef>
          </c:tx>
          <c:spPr>
            <a:solidFill>
              <a:srgbClr val="1C981C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低于5分</c:v>
                </c:pt>
                <c:pt idx="1">
                  <c:v>5-6分</c:v>
                </c:pt>
                <c:pt idx="2">
                  <c:v>6-7分</c:v>
                </c:pt>
                <c:pt idx="3">
                  <c:v>7-8分</c:v>
                </c:pt>
                <c:pt idx="4">
                  <c:v>8-9分</c:v>
                </c:pt>
                <c:pt idx="5">
                  <c:v>9分及以上</c:v>
                </c:pt>
              </c:strCache>
            </c:strRef>
          </c:cat>
          <c:val>
            <c:numRef>
              <c:f>Sheet1!$C$2:$C$7</c:f>
              <c:numCache>
                <c:formatCode>General</c:formatCode>
                <c:ptCount val="6"/>
                <c:pt idx="0">
                  <c:v>19</c:v>
                </c:pt>
                <c:pt idx="1">
                  <c:v>39</c:v>
                </c:pt>
                <c:pt idx="2">
                  <c:v>63</c:v>
                </c:pt>
                <c:pt idx="3">
                  <c:v>39</c:v>
                </c:pt>
                <c:pt idx="4">
                  <c:v>22</c:v>
                </c:pt>
                <c:pt idx="5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193552325"/>
        <c:axId val="126604687"/>
      </c:barChart>
      <c:catAx>
        <c:axId val="193552325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126604687"/>
        <c:crosses val="autoZero"/>
        <c:auto val="0"/>
        <c:lblAlgn val="ctr"/>
        <c:lblOffset/>
        <c:noMultiLvlLbl val="0"/>
      </c:catAx>
      <c:valAx>
        <c:axId val="126604687"/>
        <c:scaling>
          <c:orientation/>
        </c:scaling>
        <c:delete val="0"/>
        <c:axPos val="l"/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193552325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layout>
        <c:manualLayout>
          <c:xMode val="edge"/>
          <c:yMode val="edge"/>
          <c:x val="0.3339199423789978"/>
          <c:y val="0.10522151738405228"/>
          <c:w val="0.32644084095954895"/>
          <c:h val="0.061313290148973465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zh-CN" sz="1200" b="0" i="0" u="none" strike="noStrike" kern="1200" baseline="0" smtId="4294967295">
            <a:solidFill>
              <a:schemeClr val="tx1"/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z="1200" smtId="4294967295">
          <a:solidFill>
            <a:schemeClr val="tx1"/>
          </a:solidFill>
        </a:defRPr>
      </a:pPr>
      <a:endParaRPr lang="zh-CN" sz="1200" smtId="4294967295">
        <a:solidFill>
          <a:schemeClr val="tx1"/>
        </a:solidFill>
      </a:endParaRPr>
    </a:p>
  </c:txPr>
  <c:externalData r:id="rId1">
    <c:autoUpdate val="0"/>
  </c:externalData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 forceAA="0"/>
          <a:lstStyle/>
          <a:p>
            <a:pPr defTabSz="914400">
              <a:defRPr lang="zh-CN" sz="18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sz="1400" b="1"/>
              <a:t>剧集评分占比</a:t>
            </a:r>
            <a:endParaRPr sz="1400" b="1"/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10965671390295029"/>
          <c:y val="0.27282026410102844"/>
          <c:w val="0.79004228115081787"/>
          <c:h val="0.6451035737991333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2022年</c:v>
                </c:pt>
              </c:strCache>
            </c:strRef>
          </c:tx>
          <c:dPt>
            <c:idx val="0"/>
            <c:invertIfNegative val="1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>
                <a:outerShdw blurRad="190500" dist="76200" dir="8100000" algn="tr" rotWithShape="0">
                  <a:schemeClr val="accent1">
                    <a:alpha val="40000"/>
                  </a:schemeClr>
                </a:outerShdw>
              </a:effectLst>
            </c:spPr>
          </c:dPt>
          <c:dPt>
            <c:idx val="1"/>
            <c:invertIfNegative val="1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>
                <a:outerShdw blurRad="190500" dist="76200" dir="8100000" algn="tr" rotWithShape="0">
                  <a:schemeClr val="accent2">
                    <a:lumMod val="75000"/>
                    <a:alpha val="40000"/>
                  </a:schemeClr>
                </a:outerShdw>
              </a:effectLst>
            </c:spPr>
          </c:dPt>
          <c:dPt>
            <c:idx val="2"/>
            <c:invertIfNegative val="1"/>
            <c:spPr>
              <a:solidFill>
                <a:schemeClr val="accent3">
                  <a:lumMod val="60000"/>
                  <a:lumOff val="40000"/>
                </a:schemeClr>
              </a:solidFill>
              <a:ln w="19050">
                <a:solidFill>
                  <a:schemeClr val="lt1"/>
                </a:solidFill>
              </a:ln>
              <a:effectLst>
                <a:outerShdw blurRad="152400" dist="76200" dir="8100000" algn="tr" rotWithShape="0">
                  <a:schemeClr val="accent3">
                    <a:lumMod val="75000"/>
                    <a:alpha val="40000"/>
                  </a:schemeClr>
                </a:outerShdw>
              </a:effectLst>
            </c:spPr>
          </c:dPt>
          <c:dPt>
            <c:idx val="3"/>
            <c:invertIfNegative val="1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</c:spPr>
          </c:dPt>
          <c:dPt>
            <c:idx val="4"/>
            <c:invertIfNegative val="1"/>
            <c:spPr>
              <a:solidFill>
                <a:srgbClr val="C00000"/>
              </a:solidFill>
              <a:ln w="19050">
                <a:solidFill>
                  <a:schemeClr val="lt1"/>
                </a:solidFill>
              </a:ln>
            </c:spPr>
          </c:dPt>
          <c:dPt>
            <c:idx val="5"/>
            <c:invertIfNegative val="1"/>
            <c:spPr>
              <a:solidFill>
                <a:srgbClr val="028B46"/>
              </a:solidFill>
              <a:ln w="19050">
                <a:solidFill>
                  <a:schemeClr val="lt1"/>
                </a:solidFill>
              </a:ln>
            </c:spPr>
          </c:dPt>
          <c:dLbls>
            <c:dLbl>
              <c:idx val="0"/>
              <c:layout>
                <c:manualLayout>
                  <c:x val="0.0033366072457283735"/>
                  <c:y val="0.0030793787445873022"/>
                </c:manualLayout>
              </c:layout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1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1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1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1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1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1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/>
            </c:dLbl>
            <c:dLbl>
              <c:idx val="3"/>
              <c:layout>
                <c:manualLayout>
                  <c:x val="0.015343667007982731"/>
                  <c:y val="0"/>
                </c:manualLayout>
              </c:layout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1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1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/>
            </c:dLbl>
            <c:dLbl>
              <c:idx val="4"/>
              <c:layout>
                <c:manualLayout>
                  <c:x val="-0.0075152656063437462"/>
                  <c:y val="-0.0040910253301262856"/>
                </c:manualLayout>
              </c:layout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1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1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1"/>
              <c:showCatName val="1"/>
              <c:showSerName val="0"/>
              <c:showPercent val="0"/>
              <c:showBubbleSize val="0"/>
              <c:separator>
</c:separator>
              <c:extLst/>
            </c:dLbl>
            <c:dLbl>
              <c:idx val="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1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1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1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100" b="0" i="0" u="none" strike="noStrike" kern="1200" baseline="0" smtId="4294967295">
                  <a:solidFill>
                    <a:schemeClr val="bg1"/>
                  </a:solidFill>
                  <a:latin typeface="+mn-lt"/>
                  <a:ea typeface="+mn-ea"/>
                  <a:cs typeface="+mn-cs"/>
                </a:endParaRPr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eparator>
</c:separator>
            <c:showLeaderLines val="0"/>
            <c:extLst/>
          </c:dLbls>
          <c:cat>
            <c:strRef>
              <c:f>Sheet1!$A$2:$A$7</c:f>
              <c:strCache>
                <c:ptCount val="6"/>
                <c:pt idx="0">
                  <c:v>低于5分</c:v>
                </c:pt>
                <c:pt idx="1">
                  <c:v>5-6分</c:v>
                </c:pt>
                <c:pt idx="2">
                  <c:v>6-7分</c:v>
                </c:pt>
                <c:pt idx="3">
                  <c:v>7-8分</c:v>
                </c:pt>
                <c:pt idx="4">
                  <c:v>8-9分</c:v>
                </c:pt>
                <c:pt idx="5">
                  <c:v>9分及以上</c:v>
                </c:pt>
              </c:strCache>
            </c:strRef>
          </c:cat>
          <c:val>
            <c:numRef>
              <c:f>Sheet1!$B$2:$B$7</c:f>
              <c:numCache>
                <c:formatCode>0%</c:formatCode>
                <c:ptCount val="6"/>
                <c:pt idx="0">
                  <c:v>0.1</c:v>
                </c:pt>
                <c:pt idx="1">
                  <c:v>0.28</c:v>
                </c:pt>
                <c:pt idx="2">
                  <c:v>0.3</c:v>
                </c:pt>
                <c:pt idx="3">
                  <c:v>0.24</c:v>
                </c:pt>
                <c:pt idx="4">
                  <c:v>0.08</c:v>
                </c:pt>
                <c:pt idx="5">
                  <c:v>0.01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2023年</c:v>
                </c:pt>
              </c:strCache>
            </c:strRef>
          </c:tx>
          <c:explosion val="2"/>
          <c:dPt>
            <c:idx val="0"/>
            <c:invertIfNegative val="1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</c:spPr>
          </c:dPt>
          <c:dPt>
            <c:idx val="1"/>
            <c:invertIfNegative val="1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</c:spPr>
          </c:dPt>
          <c:dPt>
            <c:idx val="2"/>
            <c:invertIfNegative val="1"/>
            <c:spPr>
              <a:solidFill>
                <a:schemeClr val="accent3">
                  <a:lumMod val="60000"/>
                  <a:lumOff val="40000"/>
                </a:schemeClr>
              </a:solidFill>
              <a:ln w="19050">
                <a:solidFill>
                  <a:schemeClr val="lt1"/>
                </a:solidFill>
              </a:ln>
            </c:spPr>
          </c:dPt>
          <c:dPt>
            <c:idx val="3"/>
            <c:invertIfNegative val="1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</c:spPr>
          </c:dPt>
          <c:dPt>
            <c:idx val="4"/>
            <c:invertIfNegative val="1"/>
            <c:spPr>
              <a:solidFill>
                <a:srgbClr val="C00000"/>
              </a:solidFill>
              <a:ln w="19050">
                <a:solidFill>
                  <a:schemeClr val="lt1"/>
                </a:solidFill>
              </a:ln>
            </c:spPr>
          </c:dPt>
          <c:dPt>
            <c:idx val="5"/>
            <c:invertIfNegative val="1"/>
            <c:spPr>
              <a:solidFill>
                <a:srgbClr val="028B46"/>
              </a:solidFill>
              <a:ln w="19050">
                <a:solidFill>
                  <a:schemeClr val="lt1"/>
                </a:solidFill>
              </a:ln>
            </c:spPr>
          </c:dPt>
          <c:dLbls>
            <c:dLbl>
              <c:idx val="0"/>
              <c:layout>
                <c:manualLayout>
                  <c:x val="-0.005636448971927166"/>
                  <c:y val="-0.0034005038905888796"/>
                </c:manualLayout>
              </c:layout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1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1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1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1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1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1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3"/>
              <c:layout>
                <c:manualLayout>
                  <c:x val="0.0075152656063437462"/>
                  <c:y val="0.0061712847091257572"/>
                </c:manualLayout>
              </c:layout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1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1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1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1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1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1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
</c:separator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1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100" b="0" i="0" u="none" strike="noStrike" kern="1200" baseline="0" smtId="4294967295">
                  <a:solidFill>
                    <a:schemeClr val="bg1"/>
                  </a:solidFill>
                  <a:latin typeface="+mn-lt"/>
                  <a:ea typeface="+mn-ea"/>
                  <a:cs typeface="+mn-cs"/>
                </a:endParaRPr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eparator>
</c:separator>
            <c:showLeaderLines val="0"/>
            <c:extLst/>
          </c:dLbls>
          <c:cat>
            <c:strRef>
              <c:f>Sheet1!$A$2:$A$7</c:f>
              <c:strCache>
                <c:ptCount val="6"/>
                <c:pt idx="0">
                  <c:v>低于5分</c:v>
                </c:pt>
                <c:pt idx="1">
                  <c:v>5-6分</c:v>
                </c:pt>
                <c:pt idx="2">
                  <c:v>6-7分</c:v>
                </c:pt>
                <c:pt idx="3">
                  <c:v>7-8分</c:v>
                </c:pt>
                <c:pt idx="4">
                  <c:v>8-9分</c:v>
                </c:pt>
                <c:pt idx="5">
                  <c:v>9分及以上</c:v>
                </c:pt>
              </c:strCache>
            </c:strRef>
          </c:cat>
          <c:val>
            <c:numRef>
              <c:f>Sheet1!$C$2:$C$7</c:f>
              <c:numCache>
                <c:formatCode>0%</c:formatCode>
                <c:ptCount val="6"/>
                <c:pt idx="0">
                  <c:v>0.1</c:v>
                </c:pt>
                <c:pt idx="1">
                  <c:v>0.21</c:v>
                </c:pt>
                <c:pt idx="2">
                  <c:v>0.34</c:v>
                </c:pt>
                <c:pt idx="3">
                  <c:v>0.21</c:v>
                </c:pt>
                <c:pt idx="4">
                  <c:v>0.12</c:v>
                </c:pt>
                <c:pt idx="5">
                  <c:v>0.01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40"/>
      </c:doughnutChart>
      <c:spPr>
        <a:noFill/>
        <a:ln>
          <a:noFill/>
        </a:ln>
        <a:effectLst/>
      </c:spPr>
    </c:plotArea>
    <c:legend>
      <c:legendPos/>
      <c:layout>
        <c:manualLayout>
          <c:xMode val="edge"/>
          <c:yMode val="edge"/>
          <c:x val="0.12808538973331451"/>
          <c:y val="0.17282229661941528"/>
          <c:w val="0.804759681224823"/>
          <c:h val="0.048197392374277115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1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1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 w="9525" cap="flat" cmpd="sng" algn="ctr">
      <a:solidFill>
        <a:schemeClr val="bg1">
          <a:lumMod val="95000"/>
        </a:schemeClr>
      </a:solidFill>
      <a:round/>
    </a:ln>
    <a:effectLst>
      <a:outerShdw blurRad="63500" dist="37357" dir="2700000" sx="0" sy="0" rotWithShape="0">
        <a:scrgbClr r="0" g="0" b="0"/>
      </a:outerShdw>
    </a:effectLst>
  </c:spPr>
  <c:txPr>
    <a:bodyPr/>
    <a:p>
      <a:pPr>
        <a:defRPr lang="zh-CN" sz="1100" smtId="4294967295"/>
      </a:pPr>
      <a:endParaRPr lang="zh-CN" sz="1100" smtId="4294967295"/>
    </a:p>
  </c:txPr>
  <c:externalData r:id="rId1">
    <c:autoUpdate val="0"/>
  </c:externalData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44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sz="144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剧集招商品牌数同比</a:t>
            </a:r>
            <a:endParaRPr sz="144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c:rich>
      </c:tx>
      <c:layout>
        <c:manualLayout>
          <c:xMode val="edge"/>
          <c:yMode val="edge"/>
          <c:x val="0.27142995595932007"/>
          <c:y val="0.031954031437635422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45860975980758667"/>
          <c:y val="0.14835742115974426"/>
          <c:w val="0.92904525995254517"/>
          <c:h val="0.7782129049301147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品牌数</c:v>
                </c:pt>
              </c:strCache>
            </c:strRef>
          </c:tx>
          <c:spPr>
            <a:solidFill>
              <a:srgbClr val="00B05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1"/>
            <c:invertIfNegative val="0"/>
            <c:spPr>
              <a:solidFill>
                <a:srgbClr val="028B46"/>
              </a:solidFill>
              <a:ln>
                <a:noFill/>
              </a:ln>
              <a:effectLst/>
            </c:spPr>
          </c:dPt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499</c:v>
                </c:pt>
                <c:pt idx="1">
                  <c:v>776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253024024"/>
        <c:axId val="16391979"/>
      </c:barChart>
      <c:catAx>
        <c:axId val="253024024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6391979"/>
        <c:crosses val="autoZero"/>
        <c:auto val="0"/>
        <c:lblAlgn val="ctr"/>
        <c:lblOffset/>
        <c:noMultiLvlLbl val="0"/>
      </c:catAx>
      <c:valAx>
        <c:axId val="16391979"/>
        <c:scaling>
          <c:orientation/>
          <c:min val="0"/>
        </c:scaling>
        <c:delete val="1"/>
        <c:axPos val="l"/>
        <c:numFmt formatCode="General" sourceLinked="1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253024024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z="1200" smtId="4294967295"/>
      </a:pPr>
      <a:endParaRPr lang="zh-CN" sz="1200" smtId="4294967295"/>
    </a:p>
  </c:txPr>
  <c:externalData r:id="rId1">
    <c:autoUpdate val="0"/>
  </c:externalData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altLang="en-US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有投放的剧集数同比</a:t>
            </a:r>
            <a:endParaRPr altLang="en-US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c:rich>
      </c:tx>
      <c:layout>
        <c:manualLayout>
          <c:xMode val="edge"/>
          <c:yMode val="edge"/>
          <c:x val="0.35472807288169861"/>
          <c:y val="0.034958600997924805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70948466658592224"/>
          <c:y val="0.20081482827663422"/>
          <c:w val="0.90004980564117432"/>
          <c:h val="0.7368116974830627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有品牌投放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4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4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4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4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4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400" b="0" i="0" u="none" strike="noStrike" kern="1200" baseline="0" smtId="4294967295">
                  <a:solidFill>
                    <a:schemeClr val="bg1"/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217</c:v>
                </c:pt>
                <c:pt idx="1">
                  <c:v>257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无品牌投放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6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6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6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6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6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6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48</c:v>
                </c:pt>
                <c:pt idx="1">
                  <c:v>19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7"/>
        <c:overlap val="100"/>
        <c:axId val="63414238"/>
        <c:axId val="175890272"/>
      </c:barChart>
      <c:catAx>
        <c:axId val="63414238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75890272"/>
        <c:crosses val="autoZero"/>
        <c:auto val="0"/>
        <c:lblAlgn val="ctr"/>
        <c:lblOffset/>
        <c:noMultiLvlLbl val="0"/>
      </c:catAx>
      <c:valAx>
        <c:axId val="175890272"/>
        <c:scaling>
          <c:orientation/>
        </c:scaling>
        <c:delete val="1"/>
        <c:axPos val="l"/>
        <c:numFmt formatCode="General" sourceLinked="1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63414238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legendEntry>
      <c:layout>
        <c:manualLayout>
          <c:xMode val="edge"/>
          <c:yMode val="edge"/>
          <c:x val="0.2950279712677002"/>
          <c:y val="0.13076619803905487"/>
          <c:w val="0.45992034673690796"/>
          <c:h val="0.04166119173169136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2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altLang="en-US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剧集品牌合作方式（品牌数）</a:t>
            </a:r>
            <a:endParaRPr altLang="en-US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70948466658592224"/>
          <c:y val="0.20081482827663422"/>
          <c:w val="0.90004980564117432"/>
          <c:h val="0.7368116974830627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剧内原生植入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4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4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4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4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4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400" b="0" i="0" u="none" strike="noStrike" kern="1200" baseline="0" smtId="4294967295">
                  <a:solidFill>
                    <a:schemeClr val="bg1"/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304</c:v>
                </c:pt>
                <c:pt idx="1">
                  <c:v>585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平台自招商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6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6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6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6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6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6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250</c:v>
                </c:pt>
                <c:pt idx="1">
                  <c:v>281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7"/>
        <c:overlap val="100"/>
        <c:axId val="63414238"/>
        <c:axId val="175890272"/>
      </c:barChart>
      <c:catAx>
        <c:axId val="63414238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75890272"/>
        <c:crosses val="autoZero"/>
        <c:auto val="0"/>
        <c:lblAlgn val="ctr"/>
        <c:lblOffset/>
        <c:noMultiLvlLbl val="0"/>
      </c:catAx>
      <c:valAx>
        <c:axId val="175890272"/>
        <c:scaling>
          <c:orientation/>
        </c:scaling>
        <c:delete val="1"/>
        <c:axPos val="l"/>
        <c:numFmt formatCode="General" sourceLinked="1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63414238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legendEntry>
      <c:layout>
        <c:manualLayout>
          <c:xMode val="edge"/>
          <c:yMode val="edge"/>
          <c:x val="0.29698780179023743"/>
          <c:y val="0.10093310475349426"/>
          <c:w val="0.45992034673690796"/>
          <c:h val="0.04166119173169136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2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altLang="en-US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剧集品牌合作方式（剧目数）</a:t>
            </a:r>
            <a:endParaRPr altLang="en-US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c:rich>
      </c:tx>
      <c:layout>
        <c:manualLayout>
          <c:xMode val="edge"/>
          <c:yMode val="edge"/>
          <c:x val="0.28307166695594788"/>
          <c:y val="0.013136289082467556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70948466658592224"/>
          <c:y val="0.20081482827663422"/>
          <c:w val="0.90004980564117432"/>
          <c:h val="0.7368116974830627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剧内原生植入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4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4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4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4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4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400" b="0" i="0" u="none" strike="noStrike" kern="1200" baseline="0" smtId="4294967295">
                  <a:solidFill>
                    <a:schemeClr val="bg1"/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122</c:v>
                </c:pt>
                <c:pt idx="1">
                  <c:v>140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平台自招商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6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6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6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6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6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6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197</c:v>
                </c:pt>
                <c:pt idx="1">
                  <c:v>238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7"/>
        <c:overlap val="100"/>
        <c:axId val="63414238"/>
        <c:axId val="175890272"/>
      </c:barChart>
      <c:catAx>
        <c:axId val="63414238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75890272"/>
        <c:crosses val="autoZero"/>
        <c:auto val="0"/>
        <c:lblAlgn val="ctr"/>
        <c:lblOffset/>
        <c:noMultiLvlLbl val="0"/>
      </c:catAx>
      <c:valAx>
        <c:axId val="175890272"/>
        <c:scaling>
          <c:orientation/>
        </c:scaling>
        <c:delete val="1"/>
        <c:axPos val="l"/>
        <c:numFmt formatCode="General" sourceLinked="1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63414238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legendEntry>
      <c:layout>
        <c:manualLayout>
          <c:xMode val="edge"/>
          <c:yMode val="edge"/>
          <c:x val="0.29698780179023743"/>
          <c:y val="0.10093310475349426"/>
          <c:w val="0.45992034673690796"/>
          <c:h val="0.04166119173169136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2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200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四大平台整体招商同比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64556673169136047"/>
          <c:y val="0.16325879096984863"/>
          <c:w val="0.93201553821563721"/>
          <c:h val="0.76287537813186646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2022年品牌数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Sheet1!$A$2:$A$5</c:f>
              <c:strCache>
                <c:ptCount val="4"/>
                <c:pt idx="0">
                  <c:v>爱奇艺</c:v>
                </c:pt>
                <c:pt idx="1">
                  <c:v>腾讯视频</c:v>
                </c:pt>
                <c:pt idx="2">
                  <c:v>优酷</c:v>
                </c:pt>
                <c:pt idx="3">
                  <c:v>芒果TV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259</c:v>
                </c:pt>
                <c:pt idx="1">
                  <c:v>244</c:v>
                </c:pt>
                <c:pt idx="2">
                  <c:v>222</c:v>
                </c:pt>
                <c:pt idx="3">
                  <c:v>131</c:v>
                </c:pt>
              </c:numCache>
            </c:numRef>
          </c:val>
        </c:ser>
        <c:ser>
          <c:idx val="2"/>
          <c:order val="1"/>
          <c:tx>
            <c:strRef>
              <c:f>Sheet1!$C$1</c:f>
              <c:strCache>
                <c:ptCount val="1"/>
                <c:pt idx="0">
                  <c:v>2023年品牌数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Sheet1!$A$2:$A$5</c:f>
              <c:strCache>
                <c:ptCount val="4"/>
                <c:pt idx="0">
                  <c:v>爱奇艺</c:v>
                </c:pt>
                <c:pt idx="1">
                  <c:v>腾讯视频</c:v>
                </c:pt>
                <c:pt idx="2">
                  <c:v>优酷</c:v>
                </c:pt>
                <c:pt idx="3">
                  <c:v>芒果TV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481</c:v>
                </c:pt>
                <c:pt idx="1">
                  <c:v>392</c:v>
                </c:pt>
                <c:pt idx="2">
                  <c:v>305</c:v>
                </c:pt>
                <c:pt idx="3">
                  <c:v>254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41"/>
        <c:overlap val="-19"/>
        <c:axId val="198752272"/>
        <c:axId val="198752832"/>
      </c:barChart>
      <c:catAx>
        <c:axId val="198752272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ayout>
        <c:manualLayout>
          <c:xMode val="edge"/>
          <c:yMode val="edge"/>
          <c:x val="0.31958410143852234"/>
          <c:y val="0.077188499271869659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solidFill>
      <a:schemeClr val="lt1"/>
    </a:solidFill>
    <a:ln w="9525" cap="flat" cmpd="sng" algn="ctr">
      <a:solidFill>
        <a:schemeClr val="bg1">
          <a:lumMod val="95000"/>
        </a:schemeClr>
      </a:solidFill>
      <a:round/>
    </a:ln>
    <a:effectLst/>
  </c:spPr>
  <c:txPr>
    <a:bodyPr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200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各平台自招商招商同比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layout>
        <c:manualLayout>
          <c:xMode val="edge"/>
          <c:yMode val="edge"/>
          <c:x val="0.31981262564659119"/>
          <c:y val="0.013546326197683811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64556673169136047"/>
          <c:y val="0.21565495431423187"/>
          <c:w val="0.93201553821563721"/>
          <c:h val="0.7104792594909668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2022年品牌数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Sheet1!$A$2:$A$5</c:f>
              <c:strCache>
                <c:ptCount val="4"/>
                <c:pt idx="0">
                  <c:v>爱奇艺</c:v>
                </c:pt>
                <c:pt idx="1">
                  <c:v>腾讯视频</c:v>
                </c:pt>
                <c:pt idx="2">
                  <c:v>优酷</c:v>
                </c:pt>
                <c:pt idx="3">
                  <c:v>芒果TV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112</c:v>
                </c:pt>
                <c:pt idx="1">
                  <c:v>110</c:v>
                </c:pt>
                <c:pt idx="2">
                  <c:v>119</c:v>
                </c:pt>
                <c:pt idx="3">
                  <c:v>46</c:v>
                </c:pt>
              </c:numCache>
            </c:numRef>
          </c:val>
        </c:ser>
        <c:ser>
          <c:idx val="2"/>
          <c:order val="1"/>
          <c:tx>
            <c:strRef>
              <c:f>Sheet1!$C$1</c:f>
              <c:strCache>
                <c:ptCount val="1"/>
                <c:pt idx="0">
                  <c:v>2023年品牌数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Sheet1!$A$2:$A$5</c:f>
              <c:strCache>
                <c:ptCount val="4"/>
                <c:pt idx="0">
                  <c:v>爱奇艺</c:v>
                </c:pt>
                <c:pt idx="1">
                  <c:v>腾讯视频</c:v>
                </c:pt>
                <c:pt idx="2">
                  <c:v>优酷</c:v>
                </c:pt>
                <c:pt idx="3">
                  <c:v>芒果TV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142</c:v>
                </c:pt>
                <c:pt idx="1">
                  <c:v>137</c:v>
                </c:pt>
                <c:pt idx="2">
                  <c:v>133</c:v>
                </c:pt>
                <c:pt idx="3">
                  <c:v>114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70"/>
        <c:overlap val="-19"/>
        <c:axId val="198752272"/>
        <c:axId val="198752832"/>
      </c:barChart>
      <c:catAx>
        <c:axId val="198752272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solidFill>
      <a:schemeClr val="lt1"/>
    </a:solidFill>
    <a:ln w="9525" cap="flat" cmpd="sng" algn="ctr">
      <a:solidFill>
        <a:schemeClr val="bg1">
          <a:lumMod val="95000"/>
        </a:schemeClr>
      </a:solidFill>
      <a:round/>
    </a:ln>
    <a:effectLst/>
  </c:spPr>
  <c:txPr>
    <a:bodyPr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8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sz="1400" b="1">
                <a:solidFill>
                  <a:schemeClr val="tx1"/>
                </a:solidFill>
              </a:rPr>
              <a:t>原生植入软广权益</a:t>
            </a:r>
            <a:endParaRPr sz="1400" b="1">
              <a:solidFill>
                <a:schemeClr val="tx1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11642888188362122"/>
          <c:y val="0.22381956875324249"/>
          <c:w val="0.74703848361968994"/>
          <c:h val="0.7106832265853881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2022年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0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产品摆放</c:v>
                </c:pt>
                <c:pt idx="1">
                  <c:v>产品使用</c:v>
                </c:pt>
                <c:pt idx="2">
                  <c:v>片尾鸣谢</c:v>
                </c:pt>
                <c:pt idx="3">
                  <c:v>口播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257</c:v>
                </c:pt>
                <c:pt idx="1">
                  <c:v>213</c:v>
                </c:pt>
                <c:pt idx="2">
                  <c:v>273</c:v>
                </c:pt>
                <c:pt idx="3">
                  <c:v>72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2023年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0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产品摆放</c:v>
                </c:pt>
                <c:pt idx="1">
                  <c:v>产品使用</c:v>
                </c:pt>
                <c:pt idx="2">
                  <c:v>片尾鸣谢</c:v>
                </c:pt>
                <c:pt idx="3">
                  <c:v>口播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439</c:v>
                </c:pt>
                <c:pt idx="1">
                  <c:v>385</c:v>
                </c:pt>
                <c:pt idx="2">
                  <c:v>254</c:v>
                </c:pt>
                <c:pt idx="3">
                  <c:v>70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554476691"/>
        <c:axId val="965000429"/>
      </c:barChart>
      <c:catAx>
        <c:axId val="554476691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bg1">
                  <a:lumMod val="85000"/>
                </a:schemeClr>
              </a:solidFill>
              <a:prstDash val="dash"/>
              <a:round/>
            </a:ln>
            <a:effectLst/>
          </c:spPr>
        </c:majorGridlines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965000429"/>
        <c:crosses val="autoZero"/>
        <c:auto val="0"/>
        <c:lblAlgn val="ctr"/>
        <c:lblOffset/>
        <c:noMultiLvlLbl val="0"/>
      </c:catAx>
      <c:valAx>
        <c:axId val="965000429"/>
        <c:scaling>
          <c:orientation/>
        </c:scaling>
        <c:delete val="0"/>
        <c:axPos val="l"/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55447669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/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8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altLang="en-US" sz="1400" b="1">
                <a:solidFill>
                  <a:schemeClr val="tx1"/>
                </a:solidFill>
              </a:rPr>
              <a:t>平台自招商权益分类</a:t>
            </a:r>
            <a:endParaRPr altLang="en-US" sz="1400" b="1">
              <a:solidFill>
                <a:schemeClr val="tx1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10857618600130081"/>
          <c:y val="0.22204621136188507"/>
          <c:w val="0.76140713691711426"/>
          <c:h val="0.71120792627334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2022年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0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曝光类</c:v>
                </c:pt>
                <c:pt idx="1">
                  <c:v>种草类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195</c:v>
                </c:pt>
                <c:pt idx="1">
                  <c:v>124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2023年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General" sourceLinked="1"/>
              <c:spPr>
                <a:noFill/>
                <a:ln>
                  <a:noFill/>
                </a:ln>
                <a:effectLst/>
              </c:spPr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0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000" b="0" i="0" u="none" strike="noStrike" kern="1200" baseline="0" smtId="4294967295">
                  <a:solidFill>
                    <a:schemeClr val="bg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曝光类</c:v>
                </c:pt>
                <c:pt idx="1">
                  <c:v>种草类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256</c:v>
                </c:pt>
                <c:pt idx="1">
                  <c:v>103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982666881"/>
        <c:axId val="697075840"/>
      </c:barChart>
      <c:catAx>
        <c:axId val="982666881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697075840"/>
        <c:crosses val="autoZero"/>
        <c:auto val="0"/>
        <c:lblAlgn val="ctr"/>
        <c:lblOffset/>
        <c:noMultiLvlLbl val="0"/>
      </c:catAx>
      <c:valAx>
        <c:axId val="697075840"/>
        <c:scaling>
          <c:orientation/>
        </c:scaling>
        <c:delete val="0"/>
        <c:axPos val="l"/>
        <c:numFmt formatCode="General" sourceLinked="1"/>
        <c:majorTickMark val="out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98266688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ayout>
        <c:manualLayout>
          <c:xMode val="edge"/>
          <c:yMode val="edge"/>
          <c:x val="0.052119527012109756"/>
          <c:y val="0.10006600618362427"/>
          <c:w val="0.88163077831268311"/>
          <c:h val="0.05900990217924118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/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mtId="4294967295">
          <a:solidFill>
            <a:schemeClr val="tx1"/>
          </a:solidFill>
        </a:defRPr>
      </a:pPr>
      <a:endParaRPr lang="zh-CN" smtId="4294967295">
        <a:solidFill>
          <a:schemeClr val="tx1"/>
        </a:solidFill>
      </a:endParaRPr>
    </a:p>
  </c:txPr>
  <c:externalData r:id="rId1">
    <c:autoUpdate val="0"/>
  </c:externalData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zh-CN" sz="1600" b="1" i="0" u="none" strike="noStrike" kern="1200" cap="none" spc="0" normalizeH="0" baseline="0">
                <a:solidFill>
                  <a:schemeClr val="dk1">
                    <a:lumMod val="50000"/>
                    <a:lumOff val="50000"/>
                  </a:schemeClr>
                </a:solidFill>
                <a:latin typeface="+mj-lt"/>
                <a:ea typeface="+mj-ea"/>
                <a:cs typeface="+mj-cs"/>
              </a:defRPr>
            </a:pPr>
            <a:r>
              <a:rPr lang="zh-CN" altLang="en-US" sz="1400">
                <a:solidFill>
                  <a:schemeClr val="tx1"/>
                </a:solidFill>
              </a:rPr>
              <a:t>平台自招商品牌软广类型</a:t>
            </a:r>
            <a:endParaRPr lang="zh-CN" altLang="en-US" sz="1400">
              <a:solidFill>
                <a:schemeClr val="tx1"/>
              </a:solidFill>
            </a:endParaRPr>
          </a:p>
        </c:rich>
      </c:tx>
      <c:layout>
        <c:manualLayout>
          <c:xMode val="edge"/>
          <c:yMode val="edge"/>
          <c:x val="0.32888525724411011"/>
          <c:y val="0.026325011625885963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12804575264453888"/>
          <c:y val="0.21740280091762543"/>
          <c:w val="0.97277474403381348"/>
          <c:h val="0.6491140127182006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Sheet1!$C$1</c:f>
              <c:strCache>
                <c:ptCount val="1"/>
                <c:pt idx="0">
                  <c:v>2022年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1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2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3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4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5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6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7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General" sourceLinked="1"/>
              <c:spPr>
                <a:noFill/>
                <a:ln>
                  <a:noFill/>
                </a:ln>
                <a:effectLst/>
              </c:spPr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General" sourceLinked="1"/>
              <c:spPr>
                <a:noFill/>
                <a:ln>
                  <a:noFill/>
                </a:ln>
                <a:effectLst/>
              </c:spPr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General" sourceLinked="1"/>
              <c:spPr>
                <a:noFill/>
                <a:ln>
                  <a:noFill/>
                </a:ln>
                <a:effectLst/>
              </c:spPr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dk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multiLvlStrRef>
              <c:f>Sheet1!$A$2:$B$9</c:f>
              <c:multiLvlStrCache>
                <c:ptCount val="8"/>
                <c:lvl>
                  <c:pt idx="0">
                    <c:v>标版</c:v>
                  </c:pt>
                  <c:pt idx="1">
                    <c:v>预告/回顾</c:v>
                  </c:pt>
                  <c:pt idx="2">
                    <c:v>压屏条</c:v>
                  </c:pt>
                  <c:pt idx="3">
                    <c:v>角标</c:v>
                  </c:pt>
                  <c:pt idx="4">
                    <c:v>片尾彩蛋</c:v>
                  </c:pt>
                  <c:pt idx="5">
                    <c:v>创可贴</c:v>
                  </c:pt>
                  <c:pt idx="6">
                    <c:v>创意中插</c:v>
                  </c:pt>
                  <c:pt idx="7">
                    <c:v>明星播报</c:v>
                  </c:pt>
                </c:lvl>
                <c:lvl>
                  <c:pt idx="0">
                    <c:v>曝光类</c:v>
                  </c:pt>
                  <c:pt idx="5">
                    <c:v>种草类</c:v>
                  </c:pt>
                </c:lvl>
              </c:multiLvlStrCache>
            </c:multiLvlStrRef>
          </c:cat>
          <c:val>
            <c:numRef>
              <c:f>Sheet1!$C$2:$C$9</c:f>
              <c:numCache>
                <c:formatCode>General</c:formatCode>
                <c:ptCount val="8"/>
                <c:pt idx="0">
                  <c:v>187</c:v>
                </c:pt>
                <c:pt idx="1">
                  <c:v>53</c:v>
                </c:pt>
                <c:pt idx="2">
                  <c:v>0</c:v>
                </c:pt>
                <c:pt idx="3">
                  <c:v>0</c:v>
                </c:pt>
                <c:pt idx="4">
                  <c:v>5</c:v>
                </c:pt>
                <c:pt idx="5">
                  <c:v>102</c:v>
                </c:pt>
                <c:pt idx="6">
                  <c:v>30</c:v>
                </c:pt>
                <c:pt idx="7">
                  <c:v>8</c:v>
                </c:pt>
              </c:numCache>
            </c:numRef>
          </c:val>
        </c:ser>
        <c:ser>
          <c:idx val="1"/>
          <c:order val="1"/>
          <c:tx>
            <c:strRef>
              <c:f>Sheet1!$D$1</c:f>
              <c:strCache>
                <c:ptCount val="1"/>
                <c:pt idx="0">
                  <c:v>2023年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dk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multiLvlStrRef>
              <c:f>Sheet1!$A$2:$B$9</c:f>
              <c:multiLvlStrCache>
                <c:ptCount val="8"/>
                <c:lvl>
                  <c:pt idx="0">
                    <c:v>标版</c:v>
                  </c:pt>
                  <c:pt idx="1">
                    <c:v>预告/回顾</c:v>
                  </c:pt>
                  <c:pt idx="2">
                    <c:v>压屏条</c:v>
                  </c:pt>
                  <c:pt idx="3">
                    <c:v>角标</c:v>
                  </c:pt>
                  <c:pt idx="4">
                    <c:v>片尾彩蛋</c:v>
                  </c:pt>
                  <c:pt idx="5">
                    <c:v>创可贴</c:v>
                  </c:pt>
                  <c:pt idx="6">
                    <c:v>创意中插</c:v>
                  </c:pt>
                  <c:pt idx="7">
                    <c:v>明星播报</c:v>
                  </c:pt>
                </c:lvl>
                <c:lvl>
                  <c:pt idx="0">
                    <c:v>曝光类</c:v>
                  </c:pt>
                  <c:pt idx="5">
                    <c:v>种草类</c:v>
                  </c:pt>
                </c:lvl>
              </c:multiLvlStrCache>
            </c:multiLvlStrRef>
          </c:cat>
          <c:val>
            <c:numRef>
              <c:f>Sheet1!$D$2:$D$9</c:f>
              <c:numCache>
                <c:formatCode>General</c:formatCode>
                <c:ptCount val="8"/>
                <c:pt idx="0">
                  <c:v>215</c:v>
                </c:pt>
                <c:pt idx="1">
                  <c:v>53</c:v>
                </c:pt>
                <c:pt idx="2">
                  <c:v>37</c:v>
                </c:pt>
                <c:pt idx="3">
                  <c:v>2</c:v>
                </c:pt>
                <c:pt idx="4">
                  <c:v>2</c:v>
                </c:pt>
                <c:pt idx="5">
                  <c:v>94</c:v>
                </c:pt>
                <c:pt idx="6">
                  <c:v>15</c:v>
                </c:pt>
                <c:pt idx="7">
                  <c:v>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19"/>
        <c:overlap val="-19"/>
        <c:axId val="1030679456"/>
        <c:axId val="1030672400"/>
      </c:barChart>
      <c:catAx>
        <c:axId val="1030679456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bg1">
                  <a:lumMod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bg1">
                <a:lumMod val="7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p>
            <a:pPr>
              <a:defRPr lang="zh-CN" sz="1100" b="0" i="0" u="none" strike="noStrike" kern="1200" cap="none" spc="0" normalizeH="0" baseline="0" smtId="4294967295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100" b="0" i="0" u="none" strike="noStrike" kern="1200" cap="none" spc="0" normalizeH="0" baseline="0" smtId="4294967295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030672400"/>
        <c:crosses val="autoZero"/>
        <c:auto val="0"/>
        <c:lblAlgn val="ctr"/>
        <c:lblOffset/>
        <c:noMultiLvlLbl val="0"/>
      </c:catAx>
      <c:valAx>
        <c:axId val="1030672400"/>
        <c:scaling>
          <c:orientation/>
        </c:scaling>
        <c:delete val="1"/>
        <c:axPos val="l"/>
        <c:numFmt formatCode="General" sourceLinked="1"/>
        <c:majorTickMark val="none"/>
        <c:minorTickMark val="none"/>
        <c:txPr>
          <a:bodyPr rot="-60000000" spcFirstLastPara="1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030679456"/>
        <c:crossBetween val="between"/>
      </c:valAx>
      <c:spPr>
        <a:noFill/>
        <a:ln>
          <a:noFill/>
        </a:ln>
        <a:effectLst/>
      </c:spPr>
    </c:plotArea>
    <c:legend>
      <c:legendPos/>
      <c:layout>
        <c:manualLayout>
          <c:xMode val="edge"/>
          <c:yMode val="edge"/>
          <c:x val="0.35372158885002136"/>
          <c:y val="0.10159408301115036"/>
          <c:w val="0.3577345609664917"/>
          <c:h val="0.060287464410066605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200" b="0" i="0" u="none" strike="noStrike" kern="1200" baseline="0" smtId="4294967295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200" b="0" i="0" u="none" strike="noStrike" kern="1200" baseline="0" smtId="4294967295">
            <a:solidFill>
              <a:schemeClr val="dk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solidFill>
      <a:schemeClr val="lt1"/>
    </a:solidFill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mongolianVert"/>
    <a:p>
      <a:pPr>
        <a:defRPr lang="zh-CN" sz="1200" smtId="4294967295"/>
      </a:pPr>
      <a:endParaRPr lang="zh-CN" sz="1200" smtId="4294967295"/>
    </a:p>
  </c:txPr>
  <c:externalData r:id="rId1">
    <c:autoUpdate val="0"/>
  </c:externalData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zh-CN" sz="1600" b="1" i="0" u="none" strike="noStrike" kern="1200" cap="none" spc="0" normalizeH="0" baseline="0">
                <a:solidFill>
                  <a:schemeClr val="dk1">
                    <a:lumMod val="50000"/>
                    <a:lumOff val="50000"/>
                  </a:schemeClr>
                </a:solidFill>
                <a:latin typeface="+mj-lt"/>
                <a:ea typeface="+mj-ea"/>
                <a:cs typeface="+mj-cs"/>
              </a:defRPr>
            </a:pPr>
            <a:r>
              <a:rPr lang="zh-CN" altLang="en-US" sz="1400">
                <a:solidFill>
                  <a:schemeClr val="tx1"/>
                </a:solidFill>
              </a:rPr>
              <a:t>平台自招商品牌软广类型</a:t>
            </a:r>
            <a:endParaRPr lang="zh-CN" altLang="en-US" sz="1400">
              <a:solidFill>
                <a:schemeClr val="tx1"/>
              </a:solidFill>
            </a:endParaRPr>
          </a:p>
        </c:rich>
      </c:tx>
      <c:layout>
        <c:manualLayout>
          <c:xMode val="edge"/>
          <c:yMode val="edge"/>
          <c:x val="0.41130313277244568"/>
          <c:y val="0.024012086912989616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12825368903577328"/>
          <c:y val="0.23469388484954834"/>
          <c:w val="0.97277992963790894"/>
          <c:h val="0.60130614042282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Sheet1!$C$1</c:f>
              <c:strCache>
                <c:ptCount val="1"/>
                <c:pt idx="0">
                  <c:v>2022年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1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2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3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4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5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6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7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General" sourceLinked="1"/>
              <c:spPr>
                <a:noFill/>
                <a:ln>
                  <a:noFill/>
                </a:ln>
                <a:effectLst/>
              </c:spPr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General" sourceLinked="1"/>
              <c:spPr>
                <a:noFill/>
                <a:ln>
                  <a:noFill/>
                </a:ln>
                <a:effectLst/>
              </c:spPr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General" sourceLinked="1"/>
              <c:spPr>
                <a:noFill/>
                <a:ln>
                  <a:noFill/>
                </a:ln>
                <a:effectLst/>
              </c:spPr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6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7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8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9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6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dk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multiLvlStrRef>
              <c:f>Sheet1!$A$2:$B$28</c:f>
              <c:multiLvlStrCache>
                <c:ptCount val="27"/>
                <c:lvl>
                  <c:pt idx="0">
                    <c:v>标版</c:v>
                  </c:pt>
                  <c:pt idx="1">
                    <c:v>创可贴</c:v>
                  </c:pt>
                  <c:pt idx="2">
                    <c:v>预告/回顾</c:v>
                  </c:pt>
                  <c:pt idx="3">
                    <c:v>创意中插</c:v>
                  </c:pt>
                  <c:pt idx="4">
                    <c:v>压屏条</c:v>
                  </c:pt>
                  <c:pt idx="5">
                    <c:v>明星播报</c:v>
                  </c:pt>
                  <c:pt idx="6">
                    <c:v>片尾彩蛋</c:v>
                  </c:pt>
                  <c:pt idx="7">
                    <c:v>标版</c:v>
                  </c:pt>
                  <c:pt idx="8">
                    <c:v>创可贴</c:v>
                  </c:pt>
                  <c:pt idx="9">
                    <c:v>预告/回顾</c:v>
                  </c:pt>
                  <c:pt idx="10">
                    <c:v>创意中插</c:v>
                  </c:pt>
                  <c:pt idx="11">
                    <c:v>明星播报</c:v>
                  </c:pt>
                  <c:pt idx="12">
                    <c:v>片尾彩蛋</c:v>
                  </c:pt>
                  <c:pt idx="13">
                    <c:v>角标</c:v>
                  </c:pt>
                  <c:pt idx="14">
                    <c:v>标版</c:v>
                  </c:pt>
                  <c:pt idx="15">
                    <c:v>创可贴</c:v>
                  </c:pt>
                  <c:pt idx="16">
                    <c:v>预告/回顾</c:v>
                  </c:pt>
                  <c:pt idx="17">
                    <c:v>创意中插</c:v>
                  </c:pt>
                  <c:pt idx="18">
                    <c:v>明星播报</c:v>
                  </c:pt>
                  <c:pt idx="19">
                    <c:v>标版</c:v>
                  </c:pt>
                  <c:pt idx="20">
                    <c:v>压屏条</c:v>
                  </c:pt>
                  <c:pt idx="21">
                    <c:v>预告/回顾</c:v>
                  </c:pt>
                  <c:pt idx="22">
                    <c:v>创可贴</c:v>
                  </c:pt>
                  <c:pt idx="23">
                    <c:v>创意中插</c:v>
                  </c:pt>
                  <c:pt idx="24">
                    <c:v>明星播报</c:v>
                  </c:pt>
                  <c:pt idx="25">
                    <c:v>片尾彩蛋</c:v>
                  </c:pt>
                  <c:pt idx="26">
                    <c:v>角标</c:v>
                  </c:pt>
                </c:lvl>
                <c:lvl>
                  <c:pt idx="0">
                    <c:v>爱奇艺</c:v>
                  </c:pt>
                  <c:pt idx="7">
                    <c:v>腾讯视频</c:v>
                  </c:pt>
                  <c:pt idx="14">
                    <c:v>优酷</c:v>
                  </c:pt>
                  <c:pt idx="19">
                    <c:v>芒果TV</c:v>
                  </c:pt>
                </c:lvl>
              </c:multiLvlStrCache>
            </c:multiLvlStrRef>
          </c:cat>
          <c:val>
            <c:numRef>
              <c:f>Sheet1!$C$2:$C$28</c:f>
              <c:numCache>
                <c:formatCode>General</c:formatCode>
                <c:ptCount val="27"/>
                <c:pt idx="0">
                  <c:v>79</c:v>
                </c:pt>
                <c:pt idx="1">
                  <c:v>44</c:v>
                </c:pt>
                <c:pt idx="2">
                  <c:v>21</c:v>
                </c:pt>
                <c:pt idx="3">
                  <c:v>13</c:v>
                </c:pt>
                <c:pt idx="5">
                  <c:v>3</c:v>
                </c:pt>
                <c:pt idx="6">
                  <c:v>2</c:v>
                </c:pt>
                <c:pt idx="7">
                  <c:v>85</c:v>
                </c:pt>
                <c:pt idx="8">
                  <c:v>30</c:v>
                </c:pt>
                <c:pt idx="9">
                  <c:v>20</c:v>
                </c:pt>
                <c:pt idx="10">
                  <c:v>11</c:v>
                </c:pt>
                <c:pt idx="11">
                  <c:v>2</c:v>
                </c:pt>
                <c:pt idx="12">
                  <c:v>2</c:v>
                </c:pt>
                <c:pt idx="14">
                  <c:v>89</c:v>
                </c:pt>
                <c:pt idx="15">
                  <c:v>42</c:v>
                </c:pt>
                <c:pt idx="16">
                  <c:v>15</c:v>
                </c:pt>
                <c:pt idx="17">
                  <c:v>5</c:v>
                </c:pt>
                <c:pt idx="18">
                  <c:v>3</c:v>
                </c:pt>
                <c:pt idx="19">
                  <c:v>38</c:v>
                </c:pt>
                <c:pt idx="21">
                  <c:v>12</c:v>
                </c:pt>
                <c:pt idx="22">
                  <c:v>7</c:v>
                </c:pt>
                <c:pt idx="23">
                  <c:v>3</c:v>
                </c:pt>
                <c:pt idx="24">
                  <c:v>1</c:v>
                </c:pt>
                <c:pt idx="25">
                  <c:v>1</c:v>
                </c:pt>
              </c:numCache>
            </c:numRef>
          </c:val>
        </c:ser>
        <c:ser>
          <c:idx val="1"/>
          <c:order val="1"/>
          <c:tx>
            <c:strRef>
              <c:f>Sheet1!$D$1</c:f>
              <c:strCache>
                <c:ptCount val="1"/>
                <c:pt idx="0">
                  <c:v>2023年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3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4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5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6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7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8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9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0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1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2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3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4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5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6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dk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multiLvlStrRef>
              <c:f>Sheet1!$A$2:$B$28</c:f>
              <c:multiLvlStrCache>
                <c:ptCount val="27"/>
                <c:lvl>
                  <c:pt idx="0">
                    <c:v>标版</c:v>
                  </c:pt>
                  <c:pt idx="1">
                    <c:v>创可贴</c:v>
                  </c:pt>
                  <c:pt idx="2">
                    <c:v>预告/回顾</c:v>
                  </c:pt>
                  <c:pt idx="3">
                    <c:v>创意中插</c:v>
                  </c:pt>
                  <c:pt idx="4">
                    <c:v>压屏条</c:v>
                  </c:pt>
                  <c:pt idx="5">
                    <c:v>明星播报</c:v>
                  </c:pt>
                  <c:pt idx="6">
                    <c:v>片尾彩蛋</c:v>
                  </c:pt>
                  <c:pt idx="7">
                    <c:v>标版</c:v>
                  </c:pt>
                  <c:pt idx="8">
                    <c:v>创可贴</c:v>
                  </c:pt>
                  <c:pt idx="9">
                    <c:v>预告/回顾</c:v>
                  </c:pt>
                  <c:pt idx="10">
                    <c:v>创意中插</c:v>
                  </c:pt>
                  <c:pt idx="11">
                    <c:v>明星播报</c:v>
                  </c:pt>
                  <c:pt idx="12">
                    <c:v>片尾彩蛋</c:v>
                  </c:pt>
                  <c:pt idx="13">
                    <c:v>角标</c:v>
                  </c:pt>
                  <c:pt idx="14">
                    <c:v>标版</c:v>
                  </c:pt>
                  <c:pt idx="15">
                    <c:v>创可贴</c:v>
                  </c:pt>
                  <c:pt idx="16">
                    <c:v>预告/回顾</c:v>
                  </c:pt>
                  <c:pt idx="17">
                    <c:v>创意中插</c:v>
                  </c:pt>
                  <c:pt idx="18">
                    <c:v>明星播报</c:v>
                  </c:pt>
                  <c:pt idx="19">
                    <c:v>标版</c:v>
                  </c:pt>
                  <c:pt idx="20">
                    <c:v>压屏条</c:v>
                  </c:pt>
                  <c:pt idx="21">
                    <c:v>预告/回顾</c:v>
                  </c:pt>
                  <c:pt idx="22">
                    <c:v>创可贴</c:v>
                  </c:pt>
                  <c:pt idx="23">
                    <c:v>创意中插</c:v>
                  </c:pt>
                  <c:pt idx="24">
                    <c:v>明星播报</c:v>
                  </c:pt>
                  <c:pt idx="25">
                    <c:v>片尾彩蛋</c:v>
                  </c:pt>
                  <c:pt idx="26">
                    <c:v>角标</c:v>
                  </c:pt>
                </c:lvl>
                <c:lvl>
                  <c:pt idx="0">
                    <c:v>爱奇艺</c:v>
                  </c:pt>
                  <c:pt idx="7">
                    <c:v>腾讯视频</c:v>
                  </c:pt>
                  <c:pt idx="14">
                    <c:v>优酷</c:v>
                  </c:pt>
                  <c:pt idx="19">
                    <c:v>芒果TV</c:v>
                  </c:pt>
                </c:lvl>
              </c:multiLvlStrCache>
            </c:multiLvlStrRef>
          </c:cat>
          <c:val>
            <c:numRef>
              <c:f>Sheet1!$D$2:$D$28</c:f>
              <c:numCache>
                <c:formatCode>General</c:formatCode>
                <c:ptCount val="27"/>
                <c:pt idx="0">
                  <c:v>120</c:v>
                </c:pt>
                <c:pt idx="1">
                  <c:v>47</c:v>
                </c:pt>
                <c:pt idx="2">
                  <c:v>19</c:v>
                </c:pt>
                <c:pt idx="3">
                  <c:v>7</c:v>
                </c:pt>
                <c:pt idx="4">
                  <c:v>1</c:v>
                </c:pt>
                <c:pt idx="7">
                  <c:v>123</c:v>
                </c:pt>
                <c:pt idx="8">
                  <c:v>32</c:v>
                </c:pt>
                <c:pt idx="9">
                  <c:v>31</c:v>
                </c:pt>
                <c:pt idx="10">
                  <c:v>6</c:v>
                </c:pt>
                <c:pt idx="11">
                  <c:v>2</c:v>
                </c:pt>
                <c:pt idx="12">
                  <c:v>1</c:v>
                </c:pt>
                <c:pt idx="13">
                  <c:v>1</c:v>
                </c:pt>
                <c:pt idx="14">
                  <c:v>114</c:v>
                </c:pt>
                <c:pt idx="15">
                  <c:v>31</c:v>
                </c:pt>
                <c:pt idx="16">
                  <c:v>23</c:v>
                </c:pt>
                <c:pt idx="17">
                  <c:v>5</c:v>
                </c:pt>
                <c:pt idx="18">
                  <c:v>2</c:v>
                </c:pt>
                <c:pt idx="19">
                  <c:v>71</c:v>
                </c:pt>
                <c:pt idx="20">
                  <c:v>36</c:v>
                </c:pt>
                <c:pt idx="21">
                  <c:v>12</c:v>
                </c:pt>
                <c:pt idx="22">
                  <c:v>12</c:v>
                </c:pt>
                <c:pt idx="23">
                  <c:v>2</c:v>
                </c:pt>
                <c:pt idx="24">
                  <c:v>1</c:v>
                </c:pt>
                <c:pt idx="25">
                  <c:v>1</c:v>
                </c:pt>
                <c:pt idx="26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19"/>
        <c:overlap val="-19"/>
        <c:axId val="1030679456"/>
        <c:axId val="1030672400"/>
      </c:barChart>
      <c:catAx>
        <c:axId val="1030679456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bg1">
                  <a:lumMod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bg1">
                <a:lumMod val="7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p>
            <a:pPr>
              <a:defRPr lang="zh-CN" sz="1000" b="0" i="0" u="none" strike="noStrike" kern="1200" cap="none" spc="0" normalizeH="0" baseline="0" smtId="4294967295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cap="none" spc="0" normalizeH="0" baseline="0" smtId="4294967295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030672400"/>
        <c:crosses val="autoZero"/>
        <c:auto val="0"/>
        <c:lblAlgn val="ctr"/>
        <c:lblOffset/>
        <c:noMultiLvlLbl val="0"/>
      </c:catAx>
      <c:valAx>
        <c:axId val="1030672400"/>
        <c:scaling>
          <c:orientation/>
        </c:scaling>
        <c:delete val="1"/>
        <c:axPos val="l"/>
        <c:numFmt formatCode="General" sourceLinked="1"/>
        <c:majorTickMark val="none"/>
        <c:minorTickMark val="none"/>
        <c:txPr>
          <a:bodyPr rot="-60000000" spcFirstLastPara="1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030679456"/>
        <c:crossBetween val="between"/>
      </c:valAx>
      <c:spPr>
        <a:noFill/>
        <a:ln>
          <a:noFill/>
        </a:ln>
        <a:effectLst/>
      </c:spPr>
    </c:plotArea>
    <c:legend>
      <c:legendPos/>
      <c:layout>
        <c:manualLayout>
          <c:xMode val="edge"/>
          <c:yMode val="edge"/>
          <c:x val="0.31075388193130493"/>
          <c:y val="0.1059478223323822"/>
          <c:w val="0.3577345609664917"/>
          <c:h val="0.060287464410066605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200" b="0" i="0" u="none" strike="noStrike" kern="1200" baseline="0" smtId="4294967295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200" b="0" i="0" u="none" strike="noStrike" kern="1200" baseline="0" smtId="4294967295">
            <a:solidFill>
              <a:schemeClr val="dk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solidFill>
      <a:schemeClr val="lt1"/>
    </a:solidFill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mongolianVert"/>
    <a:p>
      <a:pPr>
        <a:defRPr lang="zh-CN" sz="1200" smtId="4294967295"/>
      </a:pPr>
      <a:endParaRPr lang="zh-CN" sz="1200" smtId="4294967295"/>
    </a:p>
  </c:txPr>
  <c:externalData r:id="rId1">
    <c:autoUpdate val="0"/>
  </c:externalData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8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sz="1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原生植入</a:t>
            </a:r>
            <a:r>
              <a:rPr lang="en-US" altLang="zh-CN" sz="1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</a:t>
            </a:r>
            <a:r>
              <a:rPr sz="1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题材招商分布</a:t>
            </a:r>
            <a:endParaRPr sz="1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c:rich>
      </c:tx>
      <c:layout>
        <c:manualLayout>
          <c:xMode val="edge"/>
          <c:yMode val="edge"/>
          <c:x val="0.41498452425003052"/>
          <c:y val="0.015228426083922386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3795333206653595"/>
          <c:y val="0.11789339780807495"/>
          <c:w val="0.91594040393829346"/>
          <c:h val="0.7303807139396667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2022年-品牌数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cat>
            <c:strRef>
              <c:f>Sheet1!$A$2:$A$21</c:f>
              <c:strCache>
                <c:ptCount val="20"/>
                <c:pt idx="0">
                  <c:v>爱情</c:v>
                </c:pt>
                <c:pt idx="1">
                  <c:v>罪案/悬疑</c:v>
                </c:pt>
                <c:pt idx="2">
                  <c:v>都市</c:v>
                </c:pt>
                <c:pt idx="3">
                  <c:v>青春</c:v>
                </c:pt>
                <c:pt idx="4">
                  <c:v>女性</c:v>
                </c:pt>
                <c:pt idx="5">
                  <c:v>农村</c:v>
                </c:pt>
                <c:pt idx="6">
                  <c:v>医疗</c:v>
                </c:pt>
                <c:pt idx="7">
                  <c:v>家庭</c:v>
                </c:pt>
                <c:pt idx="8">
                  <c:v>励志</c:v>
                </c:pt>
                <c:pt idx="9">
                  <c:v>职业</c:v>
                </c:pt>
                <c:pt idx="10">
                  <c:v>谍战</c:v>
                </c:pt>
                <c:pt idx="11">
                  <c:v>军旅</c:v>
                </c:pt>
                <c:pt idx="12">
                  <c:v>奇幻</c:v>
                </c:pt>
                <c:pt idx="13">
                  <c:v>科幻</c:v>
                </c:pt>
                <c:pt idx="14">
                  <c:v>喜剧</c:v>
                </c:pt>
                <c:pt idx="15">
                  <c:v>年代</c:v>
                </c:pt>
                <c:pt idx="16">
                  <c:v>传记/传奇</c:v>
                </c:pt>
                <c:pt idx="17">
                  <c:v>玄幻</c:v>
                </c:pt>
                <c:pt idx="18">
                  <c:v>权谋</c:v>
                </c:pt>
                <c:pt idx="19">
                  <c:v>其他</c:v>
                </c:pt>
              </c:strCache>
            </c:strRef>
          </c:cat>
          <c:val>
            <c:numRef>
              <c:f>Sheet1!$B$2:$B$21</c:f>
              <c:numCache>
                <c:formatCode>General</c:formatCode>
                <c:ptCount val="20"/>
                <c:pt idx="0">
                  <c:v>117</c:v>
                </c:pt>
                <c:pt idx="1">
                  <c:v>52</c:v>
                </c:pt>
                <c:pt idx="2">
                  <c:v>53</c:v>
                </c:pt>
                <c:pt idx="3">
                  <c:v>29</c:v>
                </c:pt>
                <c:pt idx="4">
                  <c:v>42</c:v>
                </c:pt>
                <c:pt idx="5">
                  <c:v>19</c:v>
                </c:pt>
                <c:pt idx="6">
                  <c:v>6</c:v>
                </c:pt>
                <c:pt idx="7">
                  <c:v>31</c:v>
                </c:pt>
                <c:pt idx="8">
                  <c:v>28</c:v>
                </c:pt>
                <c:pt idx="9">
                  <c:v>4</c:v>
                </c:pt>
                <c:pt idx="11">
                  <c:v>1</c:v>
                </c:pt>
                <c:pt idx="12">
                  <c:v>18</c:v>
                </c:pt>
                <c:pt idx="14">
                  <c:v>16</c:v>
                </c:pt>
                <c:pt idx="15">
                  <c:v>12</c:v>
                </c:pt>
                <c:pt idx="16">
                  <c:v>11</c:v>
                </c:pt>
                <c:pt idx="19">
                  <c:v>4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2023年-品牌数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6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7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8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9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Sheet1!$A$2:$A$21</c:f>
              <c:strCache>
                <c:ptCount val="20"/>
                <c:pt idx="0">
                  <c:v>爱情</c:v>
                </c:pt>
                <c:pt idx="1">
                  <c:v>罪案/悬疑</c:v>
                </c:pt>
                <c:pt idx="2">
                  <c:v>都市</c:v>
                </c:pt>
                <c:pt idx="3">
                  <c:v>青春</c:v>
                </c:pt>
                <c:pt idx="4">
                  <c:v>女性</c:v>
                </c:pt>
                <c:pt idx="5">
                  <c:v>农村</c:v>
                </c:pt>
                <c:pt idx="6">
                  <c:v>医疗</c:v>
                </c:pt>
                <c:pt idx="7">
                  <c:v>家庭</c:v>
                </c:pt>
                <c:pt idx="8">
                  <c:v>励志</c:v>
                </c:pt>
                <c:pt idx="9">
                  <c:v>职业</c:v>
                </c:pt>
                <c:pt idx="10">
                  <c:v>谍战</c:v>
                </c:pt>
                <c:pt idx="11">
                  <c:v>军旅</c:v>
                </c:pt>
                <c:pt idx="12">
                  <c:v>奇幻</c:v>
                </c:pt>
                <c:pt idx="13">
                  <c:v>科幻</c:v>
                </c:pt>
                <c:pt idx="14">
                  <c:v>喜剧</c:v>
                </c:pt>
                <c:pt idx="15">
                  <c:v>年代</c:v>
                </c:pt>
                <c:pt idx="16">
                  <c:v>传记/传奇</c:v>
                </c:pt>
                <c:pt idx="17">
                  <c:v>玄幻</c:v>
                </c:pt>
                <c:pt idx="18">
                  <c:v>权谋</c:v>
                </c:pt>
                <c:pt idx="19">
                  <c:v>其他</c:v>
                </c:pt>
              </c:strCache>
            </c:strRef>
          </c:cat>
          <c:val>
            <c:numRef>
              <c:f>Sheet1!$C$2:$C$21</c:f>
              <c:numCache>
                <c:formatCode>General</c:formatCode>
                <c:ptCount val="20"/>
                <c:pt idx="0">
                  <c:v>289</c:v>
                </c:pt>
                <c:pt idx="1">
                  <c:v>139</c:v>
                </c:pt>
                <c:pt idx="2">
                  <c:v>122</c:v>
                </c:pt>
                <c:pt idx="3">
                  <c:v>103</c:v>
                </c:pt>
                <c:pt idx="4">
                  <c:v>64</c:v>
                </c:pt>
                <c:pt idx="5">
                  <c:v>46</c:v>
                </c:pt>
                <c:pt idx="6">
                  <c:v>38</c:v>
                </c:pt>
                <c:pt idx="7">
                  <c:v>37</c:v>
                </c:pt>
                <c:pt idx="8">
                  <c:v>36</c:v>
                </c:pt>
                <c:pt idx="9">
                  <c:v>34</c:v>
                </c:pt>
                <c:pt idx="10">
                  <c:v>28</c:v>
                </c:pt>
                <c:pt idx="11">
                  <c:v>22</c:v>
                </c:pt>
                <c:pt idx="12">
                  <c:v>19</c:v>
                </c:pt>
                <c:pt idx="13">
                  <c:v>6</c:v>
                </c:pt>
                <c:pt idx="14">
                  <c:v>3</c:v>
                </c:pt>
                <c:pt idx="15">
                  <c:v>3</c:v>
                </c:pt>
                <c:pt idx="16">
                  <c:v>2</c:v>
                </c:pt>
                <c:pt idx="17">
                  <c:v>2</c:v>
                </c:pt>
                <c:pt idx="18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00"/>
        <c:overlap val="-10"/>
        <c:axId val="652411724"/>
        <c:axId val="949159775"/>
      </c:barChart>
      <c:lineChart>
        <c:grouping/>
        <c:varyColors val="0"/>
        <c:ser>
          <c:idx val="2"/>
          <c:order val="2"/>
          <c:tx>
            <c:strRef>
              <c:f>Sheet1!$D$1</c:f>
              <c:strCache>
                <c:ptCount val="1"/>
                <c:pt idx="0">
                  <c:v>2022年-时长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Sheet1!$A$2:$A$21</c:f>
              <c:strCache>
                <c:ptCount val="20"/>
                <c:pt idx="0">
                  <c:v>爱情</c:v>
                </c:pt>
                <c:pt idx="1">
                  <c:v>罪案/悬疑</c:v>
                </c:pt>
                <c:pt idx="2">
                  <c:v>都市</c:v>
                </c:pt>
                <c:pt idx="3">
                  <c:v>青春</c:v>
                </c:pt>
                <c:pt idx="4">
                  <c:v>女性</c:v>
                </c:pt>
                <c:pt idx="5">
                  <c:v>农村</c:v>
                </c:pt>
                <c:pt idx="6">
                  <c:v>医疗</c:v>
                </c:pt>
                <c:pt idx="7">
                  <c:v>家庭</c:v>
                </c:pt>
                <c:pt idx="8">
                  <c:v>励志</c:v>
                </c:pt>
                <c:pt idx="9">
                  <c:v>职业</c:v>
                </c:pt>
                <c:pt idx="10">
                  <c:v>谍战</c:v>
                </c:pt>
                <c:pt idx="11">
                  <c:v>军旅</c:v>
                </c:pt>
                <c:pt idx="12">
                  <c:v>奇幻</c:v>
                </c:pt>
                <c:pt idx="13">
                  <c:v>科幻</c:v>
                </c:pt>
                <c:pt idx="14">
                  <c:v>喜剧</c:v>
                </c:pt>
                <c:pt idx="15">
                  <c:v>年代</c:v>
                </c:pt>
                <c:pt idx="16">
                  <c:v>传记/传奇</c:v>
                </c:pt>
                <c:pt idx="17">
                  <c:v>玄幻</c:v>
                </c:pt>
                <c:pt idx="18">
                  <c:v>权谋</c:v>
                </c:pt>
                <c:pt idx="19">
                  <c:v>其他</c:v>
                </c:pt>
              </c:strCache>
            </c:strRef>
          </c:cat>
          <c:val>
            <c:numRef>
              <c:f>Sheet1!$D$2:$D$21</c:f>
              <c:numCache>
                <c:formatCode>0_ </c:formatCode>
                <c:ptCount val="20"/>
                <c:pt idx="0">
                  <c:v>44714.068</c:v>
                </c:pt>
                <c:pt idx="1">
                  <c:v>33448.58</c:v>
                </c:pt>
                <c:pt idx="2">
                  <c:v>25447.905</c:v>
                </c:pt>
                <c:pt idx="3">
                  <c:v>17325.106</c:v>
                </c:pt>
                <c:pt idx="4">
                  <c:v>31331.553</c:v>
                </c:pt>
                <c:pt idx="5">
                  <c:v>9137.571</c:v>
                </c:pt>
                <c:pt idx="6">
                  <c:v>1629.034</c:v>
                </c:pt>
                <c:pt idx="7">
                  <c:v>7323.104</c:v>
                </c:pt>
                <c:pt idx="8">
                  <c:v>16341.003</c:v>
                </c:pt>
                <c:pt idx="9">
                  <c:v>8175.417</c:v>
                </c:pt>
                <c:pt idx="10">
                  <c:v>0</c:v>
                </c:pt>
                <c:pt idx="11">
                  <c:v>140.023</c:v>
                </c:pt>
                <c:pt idx="12">
                  <c:v>2082.497</c:v>
                </c:pt>
                <c:pt idx="13">
                  <c:v>0</c:v>
                </c:pt>
                <c:pt idx="14">
                  <c:v>8172.119</c:v>
                </c:pt>
                <c:pt idx="15">
                  <c:v>2595.78</c:v>
                </c:pt>
                <c:pt idx="16">
                  <c:v>2698.648</c:v>
                </c:pt>
                <c:pt idx="17">
                  <c:v>0</c:v>
                </c:pt>
                <c:pt idx="18">
                  <c:v>0</c:v>
                </c:pt>
                <c:pt idx="19">
                  <c:v>1694.75</c:v>
                </c:pt>
              </c:numCache>
            </c:numRef>
          </c:val>
          <c:smooth val="1"/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2023年-时长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Sheet1!$A$2:$A$21</c:f>
              <c:strCache>
                <c:ptCount val="20"/>
                <c:pt idx="0">
                  <c:v>爱情</c:v>
                </c:pt>
                <c:pt idx="1">
                  <c:v>罪案/悬疑</c:v>
                </c:pt>
                <c:pt idx="2">
                  <c:v>都市</c:v>
                </c:pt>
                <c:pt idx="3">
                  <c:v>青春</c:v>
                </c:pt>
                <c:pt idx="4">
                  <c:v>女性</c:v>
                </c:pt>
                <c:pt idx="5">
                  <c:v>农村</c:v>
                </c:pt>
                <c:pt idx="6">
                  <c:v>医疗</c:v>
                </c:pt>
                <c:pt idx="7">
                  <c:v>家庭</c:v>
                </c:pt>
                <c:pt idx="8">
                  <c:v>励志</c:v>
                </c:pt>
                <c:pt idx="9">
                  <c:v>职业</c:v>
                </c:pt>
                <c:pt idx="10">
                  <c:v>谍战</c:v>
                </c:pt>
                <c:pt idx="11">
                  <c:v>军旅</c:v>
                </c:pt>
                <c:pt idx="12">
                  <c:v>奇幻</c:v>
                </c:pt>
                <c:pt idx="13">
                  <c:v>科幻</c:v>
                </c:pt>
                <c:pt idx="14">
                  <c:v>喜剧</c:v>
                </c:pt>
                <c:pt idx="15">
                  <c:v>年代</c:v>
                </c:pt>
                <c:pt idx="16">
                  <c:v>传记/传奇</c:v>
                </c:pt>
                <c:pt idx="17">
                  <c:v>玄幻</c:v>
                </c:pt>
                <c:pt idx="18">
                  <c:v>权谋</c:v>
                </c:pt>
                <c:pt idx="19">
                  <c:v>其他</c:v>
                </c:pt>
              </c:strCache>
            </c:strRef>
          </c:cat>
          <c:val>
            <c:numRef>
              <c:f>Sheet1!$E$2:$E$21</c:f>
              <c:numCache>
                <c:formatCode>0_ </c:formatCode>
                <c:ptCount val="20"/>
                <c:pt idx="0">
                  <c:v>60601.687</c:v>
                </c:pt>
                <c:pt idx="1">
                  <c:v>25430.447</c:v>
                </c:pt>
                <c:pt idx="2">
                  <c:v>41346.815</c:v>
                </c:pt>
                <c:pt idx="3">
                  <c:v>17695.799</c:v>
                </c:pt>
                <c:pt idx="4">
                  <c:v>12361.021</c:v>
                </c:pt>
                <c:pt idx="5">
                  <c:v>19627.864</c:v>
                </c:pt>
                <c:pt idx="6">
                  <c:v>9467.883</c:v>
                </c:pt>
                <c:pt idx="7">
                  <c:v>4054.923</c:v>
                </c:pt>
                <c:pt idx="8">
                  <c:v>10644.575</c:v>
                </c:pt>
                <c:pt idx="9">
                  <c:v>2888.953</c:v>
                </c:pt>
                <c:pt idx="10">
                  <c:v>2829.8</c:v>
                </c:pt>
                <c:pt idx="11">
                  <c:v>449.96</c:v>
                </c:pt>
                <c:pt idx="12">
                  <c:v>850.413</c:v>
                </c:pt>
                <c:pt idx="13">
                  <c:v>1803.758</c:v>
                </c:pt>
                <c:pt idx="14">
                  <c:v>4398.025</c:v>
                </c:pt>
                <c:pt idx="15">
                  <c:v>422.671</c:v>
                </c:pt>
                <c:pt idx="16">
                  <c:v>101.954</c:v>
                </c:pt>
                <c:pt idx="17">
                  <c:v>67.844</c:v>
                </c:pt>
                <c:pt idx="18">
                  <c:v>48.48</c:v>
                </c:pt>
                <c:pt idx="19">
                  <c:v>0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377062833"/>
        <c:axId val="102845698"/>
      </c:lineChart>
      <c:catAx>
        <c:axId val="652411724"/>
        <c:scaling>
          <c:orientation/>
        </c:scaling>
        <c:delete val="0"/>
        <c:axPos val="b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949159775"/>
        <c:crosses val="autoZero"/>
        <c:auto val="0"/>
        <c:lblAlgn val="ctr"/>
        <c:lblOffset/>
        <c:noMultiLvlLbl val="0"/>
      </c:catAx>
      <c:valAx>
        <c:axId val="949159775"/>
        <c:scaling>
          <c:orientation/>
          <c:max val="300"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652411724"/>
        <c:crosses val="autoZero"/>
        <c:crossBetween val="between"/>
        <c:majorUnit val="70"/>
      </c:valAx>
      <c:valAx>
        <c:axId val="102845698"/>
        <c:scaling>
          <c:orientation/>
          <c:max val="85000"/>
          <c:min val="0"/>
        </c:scaling>
        <c:delete val="0"/>
        <c:axPos val="r"/>
        <c:numFmt formatCode="0_ 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377062833"/>
        <c:crosses val="max"/>
        <c:crossBetween val="between"/>
      </c:valAx>
      <c:catAx>
        <c:axId val="377062833"/>
        <c:scaling>
          <c:orientation/>
        </c:scaling>
        <c:delete val="1"/>
        <c:axPos val="b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102845698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2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3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zh-CN" sz="1000" b="0" i="0" u="none" strike="noStrike" kern="1200" baseline="0" smtId="4294967295">
            <a:solidFill>
              <a:schemeClr val="tx1"/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z="1000" smtId="4294967295">
          <a:solidFill>
            <a:schemeClr val="tx1"/>
          </a:solidFill>
        </a:defRPr>
      </a:pPr>
      <a:endParaRPr lang="zh-CN" sz="1000" smtId="4294967295">
        <a:solidFill>
          <a:schemeClr val="tx1"/>
        </a:solidFill>
      </a:endParaRPr>
    </a:p>
  </c:txPr>
  <c:externalData r:id="rId1">
    <c:autoUpdate val="0"/>
  </c:externalData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800" b="1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sz="1400" b="1">
                <a:solidFill>
                  <a:schemeClr val="tx1"/>
                </a:solidFill>
              </a:rPr>
              <a:t>平台自招商</a:t>
            </a:r>
            <a:r>
              <a:rPr lang="en-US" altLang="zh-CN" sz="1400" b="1">
                <a:solidFill>
                  <a:schemeClr val="tx1"/>
                </a:solidFill>
              </a:rPr>
              <a:t>-</a:t>
            </a:r>
            <a:r>
              <a:rPr sz="1400" b="1">
                <a:solidFill>
                  <a:schemeClr val="tx1"/>
                </a:solidFill>
              </a:rPr>
              <a:t>题材招商分布</a:t>
            </a:r>
            <a:endParaRPr sz="1400" b="1">
              <a:solidFill>
                <a:schemeClr val="tx1"/>
              </a:solidFill>
            </a:endParaRPr>
          </a:p>
        </c:rich>
      </c:tx>
      <c:layout>
        <c:manualLayout>
          <c:xMode val="edge"/>
          <c:yMode val="edge"/>
          <c:x val="0.41498452425003052"/>
          <c:y val="0.015228426083922386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3795333206653595"/>
          <c:y val="0.11789339780807495"/>
          <c:w val="0.91594040393829346"/>
          <c:h val="0.7303807139396667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2022年-品牌数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cat>
            <c:strRef>
              <c:f>Sheet1!$A$2:$A$24</c:f>
              <c:strCache>
                <c:ptCount val="23"/>
                <c:pt idx="0">
                  <c:v>爱情</c:v>
                </c:pt>
                <c:pt idx="1">
                  <c:v>罪案/悬疑</c:v>
                </c:pt>
                <c:pt idx="2">
                  <c:v>都市</c:v>
                </c:pt>
                <c:pt idx="3">
                  <c:v>仙侠</c:v>
                </c:pt>
                <c:pt idx="4">
                  <c:v>革命</c:v>
                </c:pt>
                <c:pt idx="5">
                  <c:v>玄幻</c:v>
                </c:pt>
                <c:pt idx="6">
                  <c:v>青春</c:v>
                </c:pt>
                <c:pt idx="7">
                  <c:v>女性</c:v>
                </c:pt>
                <c:pt idx="8">
                  <c:v>年代</c:v>
                </c:pt>
                <c:pt idx="9">
                  <c:v>励志</c:v>
                </c:pt>
                <c:pt idx="10">
                  <c:v>医疗</c:v>
                </c:pt>
                <c:pt idx="11">
                  <c:v>武侠</c:v>
                </c:pt>
                <c:pt idx="12">
                  <c:v>职业</c:v>
                </c:pt>
                <c:pt idx="13">
                  <c:v>传记/传奇</c:v>
                </c:pt>
                <c:pt idx="14">
                  <c:v>农村</c:v>
                </c:pt>
                <c:pt idx="15">
                  <c:v>奇幻</c:v>
                </c:pt>
                <c:pt idx="16">
                  <c:v>科幻</c:v>
                </c:pt>
                <c:pt idx="17">
                  <c:v>军旅</c:v>
                </c:pt>
                <c:pt idx="18">
                  <c:v>家庭</c:v>
                </c:pt>
                <c:pt idx="19">
                  <c:v>其他</c:v>
                </c:pt>
                <c:pt idx="20">
                  <c:v>喜剧</c:v>
                </c:pt>
                <c:pt idx="21">
                  <c:v>谍战</c:v>
                </c:pt>
                <c:pt idx="22">
                  <c:v>权谋</c:v>
                </c:pt>
              </c:strCache>
            </c:strRef>
          </c:cat>
          <c:val>
            <c:numRef>
              <c:f>Sheet1!$B$2:$B$24</c:f>
              <c:numCache>
                <c:formatCode>General</c:formatCode>
                <c:ptCount val="23"/>
                <c:pt idx="0">
                  <c:v>126</c:v>
                </c:pt>
                <c:pt idx="1">
                  <c:v>89</c:v>
                </c:pt>
                <c:pt idx="2">
                  <c:v>59</c:v>
                </c:pt>
                <c:pt idx="3">
                  <c:v>43</c:v>
                </c:pt>
                <c:pt idx="4">
                  <c:v>20</c:v>
                </c:pt>
                <c:pt idx="5">
                  <c:v>16</c:v>
                </c:pt>
                <c:pt idx="6">
                  <c:v>30</c:v>
                </c:pt>
                <c:pt idx="7">
                  <c:v>72</c:v>
                </c:pt>
                <c:pt idx="8">
                  <c:v>41</c:v>
                </c:pt>
                <c:pt idx="9">
                  <c:v>34</c:v>
                </c:pt>
                <c:pt idx="10">
                  <c:v>17</c:v>
                </c:pt>
                <c:pt idx="11">
                  <c:v>12</c:v>
                </c:pt>
                <c:pt idx="12">
                  <c:v>12</c:v>
                </c:pt>
                <c:pt idx="13">
                  <c:v>4</c:v>
                </c:pt>
                <c:pt idx="14">
                  <c:v>28</c:v>
                </c:pt>
                <c:pt idx="15">
                  <c:v>28</c:v>
                </c:pt>
                <c:pt idx="17">
                  <c:v>17</c:v>
                </c:pt>
                <c:pt idx="18">
                  <c:v>36</c:v>
                </c:pt>
                <c:pt idx="19">
                  <c:v>29</c:v>
                </c:pt>
                <c:pt idx="20">
                  <c:v>13</c:v>
                </c:pt>
                <c:pt idx="21">
                  <c:v>1</c:v>
                </c:pt>
                <c:pt idx="22">
                  <c:v>9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2023年-品牌数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6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7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8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9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0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Sheet1!$A$2:$A$24</c:f>
              <c:strCache>
                <c:ptCount val="23"/>
                <c:pt idx="0">
                  <c:v>爱情</c:v>
                </c:pt>
                <c:pt idx="1">
                  <c:v>罪案/悬疑</c:v>
                </c:pt>
                <c:pt idx="2">
                  <c:v>都市</c:v>
                </c:pt>
                <c:pt idx="3">
                  <c:v>仙侠</c:v>
                </c:pt>
                <c:pt idx="4">
                  <c:v>革命</c:v>
                </c:pt>
                <c:pt idx="5">
                  <c:v>玄幻</c:v>
                </c:pt>
                <c:pt idx="6">
                  <c:v>青春</c:v>
                </c:pt>
                <c:pt idx="7">
                  <c:v>女性</c:v>
                </c:pt>
                <c:pt idx="8">
                  <c:v>年代</c:v>
                </c:pt>
                <c:pt idx="9">
                  <c:v>励志</c:v>
                </c:pt>
                <c:pt idx="10">
                  <c:v>医疗</c:v>
                </c:pt>
                <c:pt idx="11">
                  <c:v>武侠</c:v>
                </c:pt>
                <c:pt idx="12">
                  <c:v>职业</c:v>
                </c:pt>
                <c:pt idx="13">
                  <c:v>传记/传奇</c:v>
                </c:pt>
                <c:pt idx="14">
                  <c:v>农村</c:v>
                </c:pt>
                <c:pt idx="15">
                  <c:v>奇幻</c:v>
                </c:pt>
                <c:pt idx="16">
                  <c:v>科幻</c:v>
                </c:pt>
                <c:pt idx="17">
                  <c:v>军旅</c:v>
                </c:pt>
                <c:pt idx="18">
                  <c:v>家庭</c:v>
                </c:pt>
                <c:pt idx="19">
                  <c:v>其他</c:v>
                </c:pt>
                <c:pt idx="20">
                  <c:v>喜剧</c:v>
                </c:pt>
                <c:pt idx="21">
                  <c:v>谍战</c:v>
                </c:pt>
                <c:pt idx="22">
                  <c:v>权谋</c:v>
                </c:pt>
              </c:strCache>
            </c:strRef>
          </c:cat>
          <c:val>
            <c:numRef>
              <c:f>Sheet1!$C$2:$C$24</c:f>
              <c:numCache>
                <c:formatCode>General</c:formatCode>
                <c:ptCount val="23"/>
                <c:pt idx="0">
                  <c:v>190</c:v>
                </c:pt>
                <c:pt idx="1">
                  <c:v>107</c:v>
                </c:pt>
                <c:pt idx="2">
                  <c:v>96</c:v>
                </c:pt>
                <c:pt idx="3">
                  <c:v>79</c:v>
                </c:pt>
                <c:pt idx="4">
                  <c:v>54</c:v>
                </c:pt>
                <c:pt idx="5">
                  <c:v>54</c:v>
                </c:pt>
                <c:pt idx="6">
                  <c:v>53</c:v>
                </c:pt>
                <c:pt idx="7">
                  <c:v>50</c:v>
                </c:pt>
                <c:pt idx="8">
                  <c:v>48</c:v>
                </c:pt>
                <c:pt idx="9">
                  <c:v>43</c:v>
                </c:pt>
                <c:pt idx="10">
                  <c:v>42</c:v>
                </c:pt>
                <c:pt idx="11">
                  <c:v>41</c:v>
                </c:pt>
                <c:pt idx="12">
                  <c:v>40</c:v>
                </c:pt>
                <c:pt idx="13">
                  <c:v>38</c:v>
                </c:pt>
                <c:pt idx="14">
                  <c:v>36</c:v>
                </c:pt>
                <c:pt idx="15">
                  <c:v>33</c:v>
                </c:pt>
                <c:pt idx="16">
                  <c:v>29</c:v>
                </c:pt>
                <c:pt idx="17">
                  <c:v>27</c:v>
                </c:pt>
                <c:pt idx="18">
                  <c:v>20</c:v>
                </c:pt>
                <c:pt idx="19">
                  <c:v>20</c:v>
                </c:pt>
                <c:pt idx="20">
                  <c:v>19</c:v>
                </c:pt>
                <c:pt idx="21">
                  <c:v>15</c:v>
                </c:pt>
                <c:pt idx="22">
                  <c:v>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00"/>
        <c:overlap val="-10"/>
        <c:axId val="652411724"/>
        <c:axId val="949159775"/>
      </c:barChart>
      <c:lineChart>
        <c:grouping/>
        <c:varyColors val="0"/>
        <c:ser>
          <c:idx val="2"/>
          <c:order val="2"/>
          <c:tx>
            <c:strRef>
              <c:f>Sheet1!$D$1</c:f>
              <c:strCache>
                <c:ptCount val="1"/>
                <c:pt idx="0">
                  <c:v>2022年-时长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Sheet1!$A$2:$A$24</c:f>
              <c:strCache>
                <c:ptCount val="23"/>
                <c:pt idx="0">
                  <c:v>爱情</c:v>
                </c:pt>
                <c:pt idx="1">
                  <c:v>罪案/悬疑</c:v>
                </c:pt>
                <c:pt idx="2">
                  <c:v>都市</c:v>
                </c:pt>
                <c:pt idx="3">
                  <c:v>仙侠</c:v>
                </c:pt>
                <c:pt idx="4">
                  <c:v>革命</c:v>
                </c:pt>
                <c:pt idx="5">
                  <c:v>玄幻</c:v>
                </c:pt>
                <c:pt idx="6">
                  <c:v>青春</c:v>
                </c:pt>
                <c:pt idx="7">
                  <c:v>女性</c:v>
                </c:pt>
                <c:pt idx="8">
                  <c:v>年代</c:v>
                </c:pt>
                <c:pt idx="9">
                  <c:v>励志</c:v>
                </c:pt>
                <c:pt idx="10">
                  <c:v>医疗</c:v>
                </c:pt>
                <c:pt idx="11">
                  <c:v>武侠</c:v>
                </c:pt>
                <c:pt idx="12">
                  <c:v>职业</c:v>
                </c:pt>
                <c:pt idx="13">
                  <c:v>传记/传奇</c:v>
                </c:pt>
                <c:pt idx="14">
                  <c:v>农村</c:v>
                </c:pt>
                <c:pt idx="15">
                  <c:v>奇幻</c:v>
                </c:pt>
                <c:pt idx="16">
                  <c:v>科幻</c:v>
                </c:pt>
                <c:pt idx="17">
                  <c:v>军旅</c:v>
                </c:pt>
                <c:pt idx="18">
                  <c:v>家庭</c:v>
                </c:pt>
                <c:pt idx="19">
                  <c:v>其他</c:v>
                </c:pt>
                <c:pt idx="20">
                  <c:v>喜剧</c:v>
                </c:pt>
                <c:pt idx="21">
                  <c:v>谍战</c:v>
                </c:pt>
                <c:pt idx="22">
                  <c:v>权谋</c:v>
                </c:pt>
              </c:strCache>
            </c:strRef>
          </c:cat>
          <c:val>
            <c:numRef>
              <c:f>Sheet1!$D$2:$D$24</c:f>
              <c:numCache>
                <c:formatCode>0_ </c:formatCode>
                <c:ptCount val="23"/>
                <c:pt idx="0">
                  <c:v>18520.602</c:v>
                </c:pt>
                <c:pt idx="1">
                  <c:v>9868.081</c:v>
                </c:pt>
                <c:pt idx="2">
                  <c:v>6162.444</c:v>
                </c:pt>
                <c:pt idx="3">
                  <c:v>4315.947</c:v>
                </c:pt>
                <c:pt idx="4">
                  <c:v>1018.65</c:v>
                </c:pt>
                <c:pt idx="5">
                  <c:v>590.424</c:v>
                </c:pt>
                <c:pt idx="6">
                  <c:v>1884.05</c:v>
                </c:pt>
                <c:pt idx="7">
                  <c:v>8142.122</c:v>
                </c:pt>
                <c:pt idx="8">
                  <c:v>3036.208</c:v>
                </c:pt>
                <c:pt idx="9">
                  <c:v>3333.685</c:v>
                </c:pt>
                <c:pt idx="10">
                  <c:v>981.463</c:v>
                </c:pt>
                <c:pt idx="11">
                  <c:v>496.719</c:v>
                </c:pt>
                <c:pt idx="12">
                  <c:v>771.172</c:v>
                </c:pt>
                <c:pt idx="13">
                  <c:v>846.672</c:v>
                </c:pt>
                <c:pt idx="14">
                  <c:v>1952.438</c:v>
                </c:pt>
                <c:pt idx="15">
                  <c:v>1905.496</c:v>
                </c:pt>
                <c:pt idx="17">
                  <c:v>688.171</c:v>
                </c:pt>
                <c:pt idx="18">
                  <c:v>5318.704</c:v>
                </c:pt>
                <c:pt idx="19">
                  <c:v>2735.321</c:v>
                </c:pt>
                <c:pt idx="20">
                  <c:v>1354.304</c:v>
                </c:pt>
                <c:pt idx="21">
                  <c:v>30.143</c:v>
                </c:pt>
                <c:pt idx="22">
                  <c:v>776.04</c:v>
                </c:pt>
              </c:numCache>
            </c:numRef>
          </c:val>
          <c:smooth val="1"/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2023年-时长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Sheet1!$A$2:$A$24</c:f>
              <c:strCache>
                <c:ptCount val="23"/>
                <c:pt idx="0">
                  <c:v>爱情</c:v>
                </c:pt>
                <c:pt idx="1">
                  <c:v>罪案/悬疑</c:v>
                </c:pt>
                <c:pt idx="2">
                  <c:v>都市</c:v>
                </c:pt>
                <c:pt idx="3">
                  <c:v>仙侠</c:v>
                </c:pt>
                <c:pt idx="4">
                  <c:v>革命</c:v>
                </c:pt>
                <c:pt idx="5">
                  <c:v>玄幻</c:v>
                </c:pt>
                <c:pt idx="6">
                  <c:v>青春</c:v>
                </c:pt>
                <c:pt idx="7">
                  <c:v>女性</c:v>
                </c:pt>
                <c:pt idx="8">
                  <c:v>年代</c:v>
                </c:pt>
                <c:pt idx="9">
                  <c:v>励志</c:v>
                </c:pt>
                <c:pt idx="10">
                  <c:v>医疗</c:v>
                </c:pt>
                <c:pt idx="11">
                  <c:v>武侠</c:v>
                </c:pt>
                <c:pt idx="12">
                  <c:v>职业</c:v>
                </c:pt>
                <c:pt idx="13">
                  <c:v>传记/传奇</c:v>
                </c:pt>
                <c:pt idx="14">
                  <c:v>农村</c:v>
                </c:pt>
                <c:pt idx="15">
                  <c:v>奇幻</c:v>
                </c:pt>
                <c:pt idx="16">
                  <c:v>科幻</c:v>
                </c:pt>
                <c:pt idx="17">
                  <c:v>军旅</c:v>
                </c:pt>
                <c:pt idx="18">
                  <c:v>家庭</c:v>
                </c:pt>
                <c:pt idx="19">
                  <c:v>其他</c:v>
                </c:pt>
                <c:pt idx="20">
                  <c:v>喜剧</c:v>
                </c:pt>
                <c:pt idx="21">
                  <c:v>谍战</c:v>
                </c:pt>
                <c:pt idx="22">
                  <c:v>权谋</c:v>
                </c:pt>
              </c:strCache>
            </c:strRef>
          </c:cat>
          <c:val>
            <c:numRef>
              <c:f>Sheet1!$E$2:$E$24</c:f>
              <c:numCache>
                <c:formatCode>0_ </c:formatCode>
                <c:ptCount val="23"/>
                <c:pt idx="0">
                  <c:v>387867.166</c:v>
                </c:pt>
                <c:pt idx="1">
                  <c:v>11591.551</c:v>
                </c:pt>
                <c:pt idx="2">
                  <c:v>129946.902</c:v>
                </c:pt>
                <c:pt idx="3">
                  <c:v>6414.229</c:v>
                </c:pt>
                <c:pt idx="4">
                  <c:v>55868.572</c:v>
                </c:pt>
                <c:pt idx="5">
                  <c:v>31791.863</c:v>
                </c:pt>
                <c:pt idx="6">
                  <c:v>65650.967</c:v>
                </c:pt>
                <c:pt idx="7">
                  <c:v>90053.42</c:v>
                </c:pt>
                <c:pt idx="8">
                  <c:v>3708.518</c:v>
                </c:pt>
                <c:pt idx="9">
                  <c:v>8429.618</c:v>
                </c:pt>
                <c:pt idx="10">
                  <c:v>233241.812</c:v>
                </c:pt>
                <c:pt idx="11">
                  <c:v>2226.952</c:v>
                </c:pt>
                <c:pt idx="12">
                  <c:v>3142.161</c:v>
                </c:pt>
                <c:pt idx="13">
                  <c:v>66485.526</c:v>
                </c:pt>
                <c:pt idx="14">
                  <c:v>1653.329</c:v>
                </c:pt>
                <c:pt idx="15">
                  <c:v>1478.495</c:v>
                </c:pt>
                <c:pt idx="16">
                  <c:v>4082.697</c:v>
                </c:pt>
                <c:pt idx="17">
                  <c:v>1484.979</c:v>
                </c:pt>
                <c:pt idx="18">
                  <c:v>889.237</c:v>
                </c:pt>
                <c:pt idx="19">
                  <c:v>732.873</c:v>
                </c:pt>
                <c:pt idx="20">
                  <c:v>426.239</c:v>
                </c:pt>
                <c:pt idx="21">
                  <c:v>90337.578</c:v>
                </c:pt>
                <c:pt idx="22">
                  <c:v>288.698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377062833"/>
        <c:axId val="102845698"/>
      </c:lineChart>
      <c:catAx>
        <c:axId val="652411724"/>
        <c:scaling>
          <c:orientation/>
        </c:scaling>
        <c:delete val="0"/>
        <c:axPos val="b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949159775"/>
        <c:crosses val="autoZero"/>
        <c:auto val="0"/>
        <c:lblAlgn val="ctr"/>
        <c:lblOffset/>
        <c:noMultiLvlLbl val="0"/>
      </c:catAx>
      <c:valAx>
        <c:axId val="949159775"/>
        <c:scaling>
          <c:orientation/>
          <c:max val="300"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652411724"/>
        <c:crosses val="autoZero"/>
        <c:crossBetween val="between"/>
        <c:majorUnit val="70"/>
      </c:valAx>
      <c:valAx>
        <c:axId val="102845698"/>
        <c:scaling>
          <c:orientation/>
          <c:max val="400000"/>
          <c:min val="0"/>
        </c:scaling>
        <c:delete val="0"/>
        <c:axPos val="r"/>
        <c:numFmt formatCode="0_ 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377062833"/>
        <c:crosses val="max"/>
        <c:crossBetween val="between"/>
      </c:valAx>
      <c:catAx>
        <c:axId val="377062833"/>
        <c:scaling>
          <c:orientation/>
        </c:scaling>
        <c:delete val="1"/>
        <c:axPos val="b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102845698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2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3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zh-CN" sz="1000" b="0" i="0" u="none" strike="noStrike" kern="1200" baseline="0" smtId="4294967295">
            <a:solidFill>
              <a:schemeClr val="tx1"/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z="1000" smtId="4294967295">
          <a:solidFill>
            <a:schemeClr val="tx1"/>
          </a:solidFill>
        </a:defRPr>
      </a:pPr>
      <a:endParaRPr lang="zh-CN" sz="1000" smtId="4294967295">
        <a:solidFill>
          <a:schemeClr val="tx1"/>
        </a:solidFill>
      </a:endParaRPr>
    </a:p>
  </c:txPr>
  <c:externalData r:id="rId1">
    <c:autoUpdate val="0"/>
  </c:externalData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800" b="1" i="0" u="none" strike="noStrike" kern="1200" cap="all" spc="120" normalizeH="0" baseline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整体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-</a:t>
            </a: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品牌行业分布同比</a:t>
            </a:r>
            <a:endParaRPr lang="zh-CN" altLang="en-US" sz="1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31225821003317833"/>
          <c:y val="0.26596283912658691"/>
          <c:w val="0.93754833936691284"/>
          <c:h val="0.59336197376251221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2022年-品牌数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Sheet1!$A$2:$A$22</c:f>
              <c:strCache>
                <c:ptCount val="21"/>
                <c:pt idx="0">
                  <c:v>饮料</c:v>
                </c:pt>
                <c:pt idx="1">
                  <c:v>食品</c:v>
                </c:pt>
                <c:pt idx="2">
                  <c:v>交通</c:v>
                </c:pt>
                <c:pt idx="3">
                  <c:v>娱乐及休闲</c:v>
                </c:pt>
                <c:pt idx="4">
                  <c:v>化妆品/浴室用品</c:v>
                </c:pt>
                <c:pt idx="5">
                  <c:v>互联网</c:v>
                </c:pt>
                <c:pt idx="6">
                  <c:v>酒类</c:v>
                </c:pt>
                <c:pt idx="7">
                  <c:v>药品</c:v>
                </c:pt>
                <c:pt idx="8">
                  <c:v>衣着</c:v>
                </c:pt>
                <c:pt idx="9">
                  <c:v>家用电器</c:v>
                </c:pt>
                <c:pt idx="10">
                  <c:v>数码/电脑/办公用品</c:v>
                </c:pt>
                <c:pt idx="11">
                  <c:v>商业/服务性行业</c:v>
                </c:pt>
                <c:pt idx="12">
                  <c:v>邮电通讯</c:v>
                </c:pt>
                <c:pt idx="13">
                  <c:v>个人用品</c:v>
                </c:pt>
                <c:pt idx="14">
                  <c:v>金融/投资行业</c:v>
                </c:pt>
                <c:pt idx="15">
                  <c:v>家居</c:v>
                </c:pt>
                <c:pt idx="16">
                  <c:v>清洁用品</c:v>
                </c:pt>
                <c:pt idx="17">
                  <c:v>房地产/建筑工程行业</c:v>
                </c:pt>
                <c:pt idx="18">
                  <c:v>工业</c:v>
                </c:pt>
                <c:pt idx="19">
                  <c:v>杂类</c:v>
                </c:pt>
                <c:pt idx="20">
                  <c:v>农业</c:v>
                </c:pt>
              </c:strCache>
            </c:strRef>
          </c:cat>
          <c:val>
            <c:numRef>
              <c:f>Sheet1!$B$2:$B$22</c:f>
              <c:numCache>
                <c:formatCode>General</c:formatCode>
                <c:ptCount val="21"/>
                <c:pt idx="0">
                  <c:v>92</c:v>
                </c:pt>
                <c:pt idx="1">
                  <c:v>58</c:v>
                </c:pt>
                <c:pt idx="2">
                  <c:v>34</c:v>
                </c:pt>
                <c:pt idx="3">
                  <c:v>42</c:v>
                </c:pt>
                <c:pt idx="4">
                  <c:v>51</c:v>
                </c:pt>
                <c:pt idx="5">
                  <c:v>42</c:v>
                </c:pt>
                <c:pt idx="6">
                  <c:v>43</c:v>
                </c:pt>
                <c:pt idx="7">
                  <c:v>30</c:v>
                </c:pt>
                <c:pt idx="8">
                  <c:v>10</c:v>
                </c:pt>
                <c:pt idx="9">
                  <c:v>25</c:v>
                </c:pt>
                <c:pt idx="10">
                  <c:v>12</c:v>
                </c:pt>
                <c:pt idx="11">
                  <c:v>18</c:v>
                </c:pt>
                <c:pt idx="12">
                  <c:v>10</c:v>
                </c:pt>
                <c:pt idx="13">
                  <c:v>11</c:v>
                </c:pt>
                <c:pt idx="14">
                  <c:v>13</c:v>
                </c:pt>
                <c:pt idx="15">
                  <c:v>16</c:v>
                </c:pt>
                <c:pt idx="16">
                  <c:v>8</c:v>
                </c:pt>
                <c:pt idx="17">
                  <c:v>10</c:v>
                </c:pt>
                <c:pt idx="20">
                  <c:v>1</c:v>
                </c:pt>
              </c:numCache>
            </c:numRef>
          </c:val>
        </c:ser>
        <c:ser>
          <c:idx val="2"/>
          <c:order val="1"/>
          <c:tx>
            <c:strRef>
              <c:f>Sheet1!$C$1</c:f>
              <c:strCache>
                <c:ptCount val="1"/>
                <c:pt idx="0">
                  <c:v>2023年-品牌数</c:v>
                </c:pt>
              </c:strCache>
            </c:strRef>
          </c:tx>
          <c:spPr>
            <a:solidFill>
              <a:srgbClr val="1C981C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Sheet1!$A$2:$A$22</c:f>
              <c:strCache>
                <c:ptCount val="21"/>
                <c:pt idx="0">
                  <c:v>饮料</c:v>
                </c:pt>
                <c:pt idx="1">
                  <c:v>食品</c:v>
                </c:pt>
                <c:pt idx="2">
                  <c:v>交通</c:v>
                </c:pt>
                <c:pt idx="3">
                  <c:v>娱乐及休闲</c:v>
                </c:pt>
                <c:pt idx="4">
                  <c:v>化妆品/浴室用品</c:v>
                </c:pt>
                <c:pt idx="5">
                  <c:v>互联网</c:v>
                </c:pt>
                <c:pt idx="6">
                  <c:v>酒类</c:v>
                </c:pt>
                <c:pt idx="7">
                  <c:v>药品</c:v>
                </c:pt>
                <c:pt idx="8">
                  <c:v>衣着</c:v>
                </c:pt>
                <c:pt idx="9">
                  <c:v>家用电器</c:v>
                </c:pt>
                <c:pt idx="10">
                  <c:v>数码/电脑/办公用品</c:v>
                </c:pt>
                <c:pt idx="11">
                  <c:v>商业/服务性行业</c:v>
                </c:pt>
                <c:pt idx="12">
                  <c:v>邮电通讯</c:v>
                </c:pt>
                <c:pt idx="13">
                  <c:v>个人用品</c:v>
                </c:pt>
                <c:pt idx="14">
                  <c:v>金融/投资行业</c:v>
                </c:pt>
                <c:pt idx="15">
                  <c:v>家居</c:v>
                </c:pt>
                <c:pt idx="16">
                  <c:v>清洁用品</c:v>
                </c:pt>
                <c:pt idx="17">
                  <c:v>房地产/建筑工程行业</c:v>
                </c:pt>
                <c:pt idx="18">
                  <c:v>工业</c:v>
                </c:pt>
                <c:pt idx="19">
                  <c:v>杂类</c:v>
                </c:pt>
                <c:pt idx="20">
                  <c:v>农业</c:v>
                </c:pt>
              </c:strCache>
            </c:strRef>
          </c:cat>
          <c:val>
            <c:numRef>
              <c:f>Sheet1!$C$2:$C$22</c:f>
              <c:numCache>
                <c:formatCode>General</c:formatCode>
                <c:ptCount val="21"/>
                <c:pt idx="0">
                  <c:v>116</c:v>
                </c:pt>
                <c:pt idx="1">
                  <c:v>103</c:v>
                </c:pt>
                <c:pt idx="2">
                  <c:v>75</c:v>
                </c:pt>
                <c:pt idx="3">
                  <c:v>72</c:v>
                </c:pt>
                <c:pt idx="4">
                  <c:v>66</c:v>
                </c:pt>
                <c:pt idx="5">
                  <c:v>66</c:v>
                </c:pt>
                <c:pt idx="6">
                  <c:v>65</c:v>
                </c:pt>
                <c:pt idx="7">
                  <c:v>50</c:v>
                </c:pt>
                <c:pt idx="8">
                  <c:v>48</c:v>
                </c:pt>
                <c:pt idx="9">
                  <c:v>34</c:v>
                </c:pt>
                <c:pt idx="10">
                  <c:v>27</c:v>
                </c:pt>
                <c:pt idx="11">
                  <c:v>23</c:v>
                </c:pt>
                <c:pt idx="12">
                  <c:v>21</c:v>
                </c:pt>
                <c:pt idx="13">
                  <c:v>19</c:v>
                </c:pt>
                <c:pt idx="14">
                  <c:v>18</c:v>
                </c:pt>
                <c:pt idx="15">
                  <c:v>13</c:v>
                </c:pt>
                <c:pt idx="16">
                  <c:v>7</c:v>
                </c:pt>
                <c:pt idx="17">
                  <c:v>6</c:v>
                </c:pt>
                <c:pt idx="18">
                  <c:v>3</c:v>
                </c:pt>
                <c:pt idx="19">
                  <c:v>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00"/>
        <c:overlap val="-29"/>
        <c:axId val="198752272"/>
        <c:axId val="198752832"/>
      </c:barChart>
      <c:lineChart>
        <c:grouping/>
        <c:varyColors val="0"/>
        <c:ser>
          <c:idx val="0"/>
          <c:order val="2"/>
          <c:tx>
            <c:strRef>
              <c:f>Sheet1!$D$1</c:f>
              <c:strCache>
                <c:ptCount val="1"/>
                <c:pt idx="0">
                  <c:v>2022年-剧目数</c:v>
                </c:pt>
              </c:strCache>
            </c:strRef>
          </c:tx>
          <c:spPr>
            <a:ln w="2222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Sheet1!$A$2:$A$22</c:f>
              <c:strCache>
                <c:ptCount val="21"/>
                <c:pt idx="0">
                  <c:v>饮料</c:v>
                </c:pt>
                <c:pt idx="1">
                  <c:v>食品</c:v>
                </c:pt>
                <c:pt idx="2">
                  <c:v>交通</c:v>
                </c:pt>
                <c:pt idx="3">
                  <c:v>娱乐及休闲</c:v>
                </c:pt>
                <c:pt idx="4">
                  <c:v>化妆品/浴室用品</c:v>
                </c:pt>
                <c:pt idx="5">
                  <c:v>互联网</c:v>
                </c:pt>
                <c:pt idx="6">
                  <c:v>酒类</c:v>
                </c:pt>
                <c:pt idx="7">
                  <c:v>药品</c:v>
                </c:pt>
                <c:pt idx="8">
                  <c:v>衣着</c:v>
                </c:pt>
                <c:pt idx="9">
                  <c:v>家用电器</c:v>
                </c:pt>
                <c:pt idx="10">
                  <c:v>数码/电脑/办公用品</c:v>
                </c:pt>
                <c:pt idx="11">
                  <c:v>商业/服务性行业</c:v>
                </c:pt>
                <c:pt idx="12">
                  <c:v>邮电通讯</c:v>
                </c:pt>
                <c:pt idx="13">
                  <c:v>个人用品</c:v>
                </c:pt>
                <c:pt idx="14">
                  <c:v>金融/投资行业</c:v>
                </c:pt>
                <c:pt idx="15">
                  <c:v>家居</c:v>
                </c:pt>
                <c:pt idx="16">
                  <c:v>清洁用品</c:v>
                </c:pt>
                <c:pt idx="17">
                  <c:v>房地产/建筑工程行业</c:v>
                </c:pt>
                <c:pt idx="18">
                  <c:v>工业</c:v>
                </c:pt>
                <c:pt idx="19">
                  <c:v>杂类</c:v>
                </c:pt>
                <c:pt idx="20">
                  <c:v>农业</c:v>
                </c:pt>
              </c:strCache>
            </c:strRef>
          </c:cat>
          <c:val>
            <c:numRef>
              <c:f>Sheet1!$D$2:$D$22</c:f>
              <c:numCache>
                <c:formatCode>General</c:formatCode>
                <c:ptCount val="21"/>
                <c:pt idx="0">
                  <c:v>130</c:v>
                </c:pt>
                <c:pt idx="1">
                  <c:v>79</c:v>
                </c:pt>
                <c:pt idx="2">
                  <c:v>63</c:v>
                </c:pt>
                <c:pt idx="3">
                  <c:v>50</c:v>
                </c:pt>
                <c:pt idx="4">
                  <c:v>90</c:v>
                </c:pt>
                <c:pt idx="5">
                  <c:v>67</c:v>
                </c:pt>
                <c:pt idx="6">
                  <c:v>121</c:v>
                </c:pt>
                <c:pt idx="7">
                  <c:v>94</c:v>
                </c:pt>
                <c:pt idx="8">
                  <c:v>8</c:v>
                </c:pt>
                <c:pt idx="9">
                  <c:v>50</c:v>
                </c:pt>
                <c:pt idx="10">
                  <c:v>17</c:v>
                </c:pt>
                <c:pt idx="11">
                  <c:v>15</c:v>
                </c:pt>
                <c:pt idx="12">
                  <c:v>51</c:v>
                </c:pt>
                <c:pt idx="13">
                  <c:v>16</c:v>
                </c:pt>
                <c:pt idx="14">
                  <c:v>14</c:v>
                </c:pt>
                <c:pt idx="15">
                  <c:v>16</c:v>
                </c:pt>
                <c:pt idx="16">
                  <c:v>14</c:v>
                </c:pt>
                <c:pt idx="17">
                  <c:v>9</c:v>
                </c:pt>
                <c:pt idx="18">
                  <c:v>0</c:v>
                </c:pt>
                <c:pt idx="19">
                  <c:v>0</c:v>
                </c:pt>
                <c:pt idx="20">
                  <c:v>1</c:v>
                </c:pt>
              </c:numCache>
            </c:numRef>
          </c:val>
          <c:smooth val="1"/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2023年-剧目数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Sheet1!$A$2:$A$22</c:f>
              <c:strCache>
                <c:ptCount val="21"/>
                <c:pt idx="0">
                  <c:v>饮料</c:v>
                </c:pt>
                <c:pt idx="1">
                  <c:v>食品</c:v>
                </c:pt>
                <c:pt idx="2">
                  <c:v>交通</c:v>
                </c:pt>
                <c:pt idx="3">
                  <c:v>娱乐及休闲</c:v>
                </c:pt>
                <c:pt idx="4">
                  <c:v>化妆品/浴室用品</c:v>
                </c:pt>
                <c:pt idx="5">
                  <c:v>互联网</c:v>
                </c:pt>
                <c:pt idx="6">
                  <c:v>酒类</c:v>
                </c:pt>
                <c:pt idx="7">
                  <c:v>药品</c:v>
                </c:pt>
                <c:pt idx="8">
                  <c:v>衣着</c:v>
                </c:pt>
                <c:pt idx="9">
                  <c:v>家用电器</c:v>
                </c:pt>
                <c:pt idx="10">
                  <c:v>数码/电脑/办公用品</c:v>
                </c:pt>
                <c:pt idx="11">
                  <c:v>商业/服务性行业</c:v>
                </c:pt>
                <c:pt idx="12">
                  <c:v>邮电通讯</c:v>
                </c:pt>
                <c:pt idx="13">
                  <c:v>个人用品</c:v>
                </c:pt>
                <c:pt idx="14">
                  <c:v>金融/投资行业</c:v>
                </c:pt>
                <c:pt idx="15">
                  <c:v>家居</c:v>
                </c:pt>
                <c:pt idx="16">
                  <c:v>清洁用品</c:v>
                </c:pt>
                <c:pt idx="17">
                  <c:v>房地产/建筑工程行业</c:v>
                </c:pt>
                <c:pt idx="18">
                  <c:v>工业</c:v>
                </c:pt>
                <c:pt idx="19">
                  <c:v>杂类</c:v>
                </c:pt>
                <c:pt idx="20">
                  <c:v>农业</c:v>
                </c:pt>
              </c:strCache>
            </c:strRef>
          </c:cat>
          <c:val>
            <c:numRef>
              <c:f>Sheet1!$E$2:$E$22</c:f>
              <c:numCache>
                <c:formatCode>General</c:formatCode>
                <c:ptCount val="21"/>
                <c:pt idx="0">
                  <c:v>198</c:v>
                </c:pt>
                <c:pt idx="1">
                  <c:v>130</c:v>
                </c:pt>
                <c:pt idx="2">
                  <c:v>80</c:v>
                </c:pt>
                <c:pt idx="3">
                  <c:v>52</c:v>
                </c:pt>
                <c:pt idx="4">
                  <c:v>161</c:v>
                </c:pt>
                <c:pt idx="5">
                  <c:v>82</c:v>
                </c:pt>
                <c:pt idx="6">
                  <c:v>131</c:v>
                </c:pt>
                <c:pt idx="7">
                  <c:v>125</c:v>
                </c:pt>
                <c:pt idx="8">
                  <c:v>30</c:v>
                </c:pt>
                <c:pt idx="9">
                  <c:v>73</c:v>
                </c:pt>
                <c:pt idx="10">
                  <c:v>90</c:v>
                </c:pt>
                <c:pt idx="11">
                  <c:v>22</c:v>
                </c:pt>
                <c:pt idx="12">
                  <c:v>122</c:v>
                </c:pt>
                <c:pt idx="13">
                  <c:v>26</c:v>
                </c:pt>
                <c:pt idx="14">
                  <c:v>23</c:v>
                </c:pt>
                <c:pt idx="15">
                  <c:v>13</c:v>
                </c:pt>
                <c:pt idx="16">
                  <c:v>61</c:v>
                </c:pt>
                <c:pt idx="17">
                  <c:v>8</c:v>
                </c:pt>
                <c:pt idx="18">
                  <c:v>4</c:v>
                </c:pt>
                <c:pt idx="19">
                  <c:v>2</c:v>
                </c:pt>
                <c:pt idx="20">
                  <c:v>0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321797182"/>
        <c:axId val="170921305"/>
      </c:lineChart>
      <c:catAx>
        <c:axId val="198752272"/>
        <c:scaling>
          <c:orientation/>
        </c:scaling>
        <c:delete val="0"/>
        <c:axPos val="b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900" b="0" i="0" u="none" strike="noStrike" kern="1200" cap="all" spc="120" normalizeH="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900" b="0" i="0" u="none" strike="noStrike" kern="1200" cap="all" spc="120" normalizeH="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es val="autoZero"/>
        <c:crossBetween val="between"/>
      </c:valAx>
      <c:valAx>
        <c:axId val="170921305"/>
        <c:scaling>
          <c:orientation/>
          <c:max val="200"/>
          <c:min val="0"/>
        </c:scaling>
        <c:delete val="0"/>
        <c:axPos val="r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321797182"/>
        <c:crosses val="max"/>
        <c:crossBetween val="between"/>
      </c:valAx>
      <c:catAx>
        <c:axId val="321797182"/>
        <c:scaling>
          <c:orientation/>
        </c:scaling>
        <c:delete val="1"/>
        <c:axPos val="t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70921305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2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3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/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noFill/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horz"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800" b="1" i="0" u="none" strike="noStrike" kern="1200" cap="all" spc="120" normalizeH="0" baseline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原生植入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-</a:t>
            </a: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品牌行业分布同比</a:t>
            </a:r>
            <a:endParaRPr lang="zh-CN" altLang="en-US" sz="1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31225821003317833"/>
          <c:y val="0.25293970108032227"/>
          <c:w val="0.93754833936691284"/>
          <c:h val="0.55593627691268921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2022年-品牌数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Sheet1!$A$2:$A$22</c:f>
              <c:strCache>
                <c:ptCount val="21"/>
                <c:pt idx="0">
                  <c:v>饮料</c:v>
                </c:pt>
                <c:pt idx="1">
                  <c:v>娱乐及休闲</c:v>
                </c:pt>
                <c:pt idx="2">
                  <c:v>交通</c:v>
                </c:pt>
                <c:pt idx="3">
                  <c:v>食品</c:v>
                </c:pt>
                <c:pt idx="4">
                  <c:v>酒类</c:v>
                </c:pt>
                <c:pt idx="5">
                  <c:v>衣着</c:v>
                </c:pt>
                <c:pt idx="6">
                  <c:v>化妆品/浴室用品</c:v>
                </c:pt>
                <c:pt idx="7">
                  <c:v>家用电器</c:v>
                </c:pt>
                <c:pt idx="8">
                  <c:v>数码/电脑/办公用品</c:v>
                </c:pt>
                <c:pt idx="9">
                  <c:v>互联网</c:v>
                </c:pt>
                <c:pt idx="10">
                  <c:v>商业/服务性行业</c:v>
                </c:pt>
                <c:pt idx="11">
                  <c:v>邮电通讯</c:v>
                </c:pt>
                <c:pt idx="12">
                  <c:v>金融/投资行业</c:v>
                </c:pt>
                <c:pt idx="13">
                  <c:v>个人用品</c:v>
                </c:pt>
                <c:pt idx="14">
                  <c:v>药品</c:v>
                </c:pt>
                <c:pt idx="15">
                  <c:v>家居</c:v>
                </c:pt>
                <c:pt idx="16">
                  <c:v>房地产/建筑工程行业</c:v>
                </c:pt>
                <c:pt idx="17">
                  <c:v>清洁用品</c:v>
                </c:pt>
                <c:pt idx="18">
                  <c:v>工业</c:v>
                </c:pt>
                <c:pt idx="19">
                  <c:v>杂类</c:v>
                </c:pt>
                <c:pt idx="20">
                  <c:v>农业</c:v>
                </c:pt>
              </c:strCache>
            </c:strRef>
          </c:cat>
          <c:val>
            <c:numRef>
              <c:f>Sheet1!$B$2:$B$22</c:f>
              <c:numCache>
                <c:formatCode>General</c:formatCode>
                <c:ptCount val="21"/>
                <c:pt idx="0">
                  <c:v>51</c:v>
                </c:pt>
                <c:pt idx="1">
                  <c:v>34</c:v>
                </c:pt>
                <c:pt idx="2">
                  <c:v>29</c:v>
                </c:pt>
                <c:pt idx="3">
                  <c:v>29</c:v>
                </c:pt>
                <c:pt idx="4">
                  <c:v>35</c:v>
                </c:pt>
                <c:pt idx="5">
                  <c:v>8</c:v>
                </c:pt>
                <c:pt idx="6">
                  <c:v>16</c:v>
                </c:pt>
                <c:pt idx="7">
                  <c:v>14</c:v>
                </c:pt>
                <c:pt idx="8">
                  <c:v>9</c:v>
                </c:pt>
                <c:pt idx="9">
                  <c:v>23</c:v>
                </c:pt>
                <c:pt idx="10">
                  <c:v>18</c:v>
                </c:pt>
                <c:pt idx="11">
                  <c:v>4</c:v>
                </c:pt>
                <c:pt idx="12">
                  <c:v>9</c:v>
                </c:pt>
                <c:pt idx="13">
                  <c:v>8</c:v>
                </c:pt>
                <c:pt idx="14">
                  <c:v>6</c:v>
                </c:pt>
                <c:pt idx="15">
                  <c:v>11</c:v>
                </c:pt>
                <c:pt idx="16">
                  <c:v>10</c:v>
                </c:pt>
                <c:pt idx="17">
                  <c:v>1</c:v>
                </c:pt>
                <c:pt idx="20">
                  <c:v>1</c:v>
                </c:pt>
              </c:numCache>
            </c:numRef>
          </c:val>
        </c:ser>
        <c:ser>
          <c:idx val="2"/>
          <c:order val="1"/>
          <c:tx>
            <c:strRef>
              <c:f>Sheet1!$C$1</c:f>
              <c:strCache>
                <c:ptCount val="1"/>
                <c:pt idx="0">
                  <c:v>2023年-品牌数</c:v>
                </c:pt>
              </c:strCache>
            </c:strRef>
          </c:tx>
          <c:spPr>
            <a:solidFill>
              <a:srgbClr val="1C981C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Sheet1!$A$2:$A$22</c:f>
              <c:strCache>
                <c:ptCount val="21"/>
                <c:pt idx="0">
                  <c:v>饮料</c:v>
                </c:pt>
                <c:pt idx="1">
                  <c:v>娱乐及休闲</c:v>
                </c:pt>
                <c:pt idx="2">
                  <c:v>交通</c:v>
                </c:pt>
                <c:pt idx="3">
                  <c:v>食品</c:v>
                </c:pt>
                <c:pt idx="4">
                  <c:v>酒类</c:v>
                </c:pt>
                <c:pt idx="5">
                  <c:v>衣着</c:v>
                </c:pt>
                <c:pt idx="6">
                  <c:v>化妆品/浴室用品</c:v>
                </c:pt>
                <c:pt idx="7">
                  <c:v>家用电器</c:v>
                </c:pt>
                <c:pt idx="8">
                  <c:v>数码/电脑/办公用品</c:v>
                </c:pt>
                <c:pt idx="9">
                  <c:v>互联网</c:v>
                </c:pt>
                <c:pt idx="10">
                  <c:v>商业/服务性行业</c:v>
                </c:pt>
                <c:pt idx="11">
                  <c:v>邮电通讯</c:v>
                </c:pt>
                <c:pt idx="12">
                  <c:v>金融/投资行业</c:v>
                </c:pt>
                <c:pt idx="13">
                  <c:v>个人用品</c:v>
                </c:pt>
                <c:pt idx="14">
                  <c:v>药品</c:v>
                </c:pt>
                <c:pt idx="15">
                  <c:v>家居</c:v>
                </c:pt>
                <c:pt idx="16">
                  <c:v>房地产/建筑工程行业</c:v>
                </c:pt>
                <c:pt idx="17">
                  <c:v>清洁用品</c:v>
                </c:pt>
                <c:pt idx="18">
                  <c:v>工业</c:v>
                </c:pt>
                <c:pt idx="19">
                  <c:v>杂类</c:v>
                </c:pt>
                <c:pt idx="20">
                  <c:v>农业</c:v>
                </c:pt>
              </c:strCache>
            </c:strRef>
          </c:cat>
          <c:val>
            <c:numRef>
              <c:f>Sheet1!$C$2:$C$22</c:f>
              <c:numCache>
                <c:formatCode>General</c:formatCode>
                <c:ptCount val="21"/>
                <c:pt idx="0">
                  <c:v>86</c:v>
                </c:pt>
                <c:pt idx="1">
                  <c:v>68</c:v>
                </c:pt>
                <c:pt idx="2">
                  <c:v>68</c:v>
                </c:pt>
                <c:pt idx="3">
                  <c:v>66</c:v>
                </c:pt>
                <c:pt idx="4">
                  <c:v>62</c:v>
                </c:pt>
                <c:pt idx="5">
                  <c:v>46</c:v>
                </c:pt>
                <c:pt idx="6">
                  <c:v>37</c:v>
                </c:pt>
                <c:pt idx="7">
                  <c:v>32</c:v>
                </c:pt>
                <c:pt idx="8">
                  <c:v>26</c:v>
                </c:pt>
                <c:pt idx="9">
                  <c:v>24</c:v>
                </c:pt>
                <c:pt idx="10">
                  <c:v>22</c:v>
                </c:pt>
                <c:pt idx="11">
                  <c:v>20</c:v>
                </c:pt>
                <c:pt idx="12">
                  <c:v>18</c:v>
                </c:pt>
                <c:pt idx="13">
                  <c:v>15</c:v>
                </c:pt>
                <c:pt idx="14">
                  <c:v>15</c:v>
                </c:pt>
                <c:pt idx="15">
                  <c:v>11</c:v>
                </c:pt>
                <c:pt idx="16">
                  <c:v>6</c:v>
                </c:pt>
                <c:pt idx="17">
                  <c:v>3</c:v>
                </c:pt>
                <c:pt idx="18">
                  <c:v>2</c:v>
                </c:pt>
                <c:pt idx="19">
                  <c:v>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00"/>
        <c:overlap val="-29"/>
        <c:axId val="198752272"/>
        <c:axId val="198752832"/>
      </c:barChart>
      <c:lineChart>
        <c:grouping/>
        <c:varyColors val="0"/>
        <c:ser>
          <c:idx val="0"/>
          <c:order val="2"/>
          <c:tx>
            <c:strRef>
              <c:f>Sheet1!$D$1</c:f>
              <c:strCache>
                <c:ptCount val="1"/>
                <c:pt idx="0">
                  <c:v>2022年-剧目数</c:v>
                </c:pt>
              </c:strCache>
            </c:strRef>
          </c:tx>
          <c:spPr>
            <a:ln w="2222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Sheet1!$A$2:$A$22</c:f>
              <c:strCache>
                <c:ptCount val="21"/>
                <c:pt idx="0">
                  <c:v>饮料</c:v>
                </c:pt>
                <c:pt idx="1">
                  <c:v>娱乐及休闲</c:v>
                </c:pt>
                <c:pt idx="2">
                  <c:v>交通</c:v>
                </c:pt>
                <c:pt idx="3">
                  <c:v>食品</c:v>
                </c:pt>
                <c:pt idx="4">
                  <c:v>酒类</c:v>
                </c:pt>
                <c:pt idx="5">
                  <c:v>衣着</c:v>
                </c:pt>
                <c:pt idx="6">
                  <c:v>化妆品/浴室用品</c:v>
                </c:pt>
                <c:pt idx="7">
                  <c:v>家用电器</c:v>
                </c:pt>
                <c:pt idx="8">
                  <c:v>数码/电脑/办公用品</c:v>
                </c:pt>
                <c:pt idx="9">
                  <c:v>互联网</c:v>
                </c:pt>
                <c:pt idx="10">
                  <c:v>商业/服务性行业</c:v>
                </c:pt>
                <c:pt idx="11">
                  <c:v>邮电通讯</c:v>
                </c:pt>
                <c:pt idx="12">
                  <c:v>金融/投资行业</c:v>
                </c:pt>
                <c:pt idx="13">
                  <c:v>个人用品</c:v>
                </c:pt>
                <c:pt idx="14">
                  <c:v>药品</c:v>
                </c:pt>
                <c:pt idx="15">
                  <c:v>家居</c:v>
                </c:pt>
                <c:pt idx="16">
                  <c:v>房地产/建筑工程行业</c:v>
                </c:pt>
                <c:pt idx="17">
                  <c:v>清洁用品</c:v>
                </c:pt>
                <c:pt idx="18">
                  <c:v>工业</c:v>
                </c:pt>
                <c:pt idx="19">
                  <c:v>杂类</c:v>
                </c:pt>
                <c:pt idx="20">
                  <c:v>农业</c:v>
                </c:pt>
              </c:strCache>
            </c:strRef>
          </c:cat>
          <c:val>
            <c:numRef>
              <c:f>Sheet1!$D$2:$D$22</c:f>
              <c:numCache>
                <c:formatCode>General</c:formatCode>
                <c:ptCount val="21"/>
                <c:pt idx="0">
                  <c:v>67</c:v>
                </c:pt>
                <c:pt idx="1">
                  <c:v>25</c:v>
                </c:pt>
                <c:pt idx="2">
                  <c:v>43</c:v>
                </c:pt>
                <c:pt idx="3">
                  <c:v>36</c:v>
                </c:pt>
                <c:pt idx="4">
                  <c:v>45</c:v>
                </c:pt>
                <c:pt idx="5">
                  <c:v>7</c:v>
                </c:pt>
                <c:pt idx="6">
                  <c:v>20</c:v>
                </c:pt>
                <c:pt idx="7">
                  <c:v>12</c:v>
                </c:pt>
                <c:pt idx="8">
                  <c:v>13</c:v>
                </c:pt>
                <c:pt idx="9">
                  <c:v>24</c:v>
                </c:pt>
                <c:pt idx="10">
                  <c:v>15</c:v>
                </c:pt>
                <c:pt idx="11">
                  <c:v>4</c:v>
                </c:pt>
                <c:pt idx="12">
                  <c:v>5</c:v>
                </c:pt>
                <c:pt idx="13">
                  <c:v>6</c:v>
                </c:pt>
                <c:pt idx="14">
                  <c:v>23</c:v>
                </c:pt>
                <c:pt idx="15">
                  <c:v>11</c:v>
                </c:pt>
                <c:pt idx="16">
                  <c:v>9</c:v>
                </c:pt>
                <c:pt idx="17">
                  <c:v>1</c:v>
                </c:pt>
                <c:pt idx="20">
                  <c:v>1</c:v>
                </c:pt>
              </c:numCache>
            </c:numRef>
          </c:val>
          <c:smooth val="1"/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2023年-剧目数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Sheet1!$A$2:$A$22</c:f>
              <c:strCache>
                <c:ptCount val="21"/>
                <c:pt idx="0">
                  <c:v>饮料</c:v>
                </c:pt>
                <c:pt idx="1">
                  <c:v>娱乐及休闲</c:v>
                </c:pt>
                <c:pt idx="2">
                  <c:v>交通</c:v>
                </c:pt>
                <c:pt idx="3">
                  <c:v>食品</c:v>
                </c:pt>
                <c:pt idx="4">
                  <c:v>酒类</c:v>
                </c:pt>
                <c:pt idx="5">
                  <c:v>衣着</c:v>
                </c:pt>
                <c:pt idx="6">
                  <c:v>化妆品/浴室用品</c:v>
                </c:pt>
                <c:pt idx="7">
                  <c:v>家用电器</c:v>
                </c:pt>
                <c:pt idx="8">
                  <c:v>数码/电脑/办公用品</c:v>
                </c:pt>
                <c:pt idx="9">
                  <c:v>互联网</c:v>
                </c:pt>
                <c:pt idx="10">
                  <c:v>商业/服务性行业</c:v>
                </c:pt>
                <c:pt idx="11">
                  <c:v>邮电通讯</c:v>
                </c:pt>
                <c:pt idx="12">
                  <c:v>金融/投资行业</c:v>
                </c:pt>
                <c:pt idx="13">
                  <c:v>个人用品</c:v>
                </c:pt>
                <c:pt idx="14">
                  <c:v>药品</c:v>
                </c:pt>
                <c:pt idx="15">
                  <c:v>家居</c:v>
                </c:pt>
                <c:pt idx="16">
                  <c:v>房地产/建筑工程行业</c:v>
                </c:pt>
                <c:pt idx="17">
                  <c:v>清洁用品</c:v>
                </c:pt>
                <c:pt idx="18">
                  <c:v>工业</c:v>
                </c:pt>
                <c:pt idx="19">
                  <c:v>杂类</c:v>
                </c:pt>
                <c:pt idx="20">
                  <c:v>农业</c:v>
                </c:pt>
              </c:strCache>
            </c:strRef>
          </c:cat>
          <c:val>
            <c:numRef>
              <c:f>Sheet1!$E$2:$E$22</c:f>
              <c:numCache>
                <c:formatCode>General</c:formatCode>
                <c:ptCount val="21"/>
                <c:pt idx="0">
                  <c:v>89</c:v>
                </c:pt>
                <c:pt idx="1">
                  <c:v>39</c:v>
                </c:pt>
                <c:pt idx="2">
                  <c:v>67</c:v>
                </c:pt>
                <c:pt idx="3">
                  <c:v>58</c:v>
                </c:pt>
                <c:pt idx="4">
                  <c:v>75</c:v>
                </c:pt>
                <c:pt idx="5">
                  <c:v>28</c:v>
                </c:pt>
                <c:pt idx="6">
                  <c:v>30</c:v>
                </c:pt>
                <c:pt idx="7">
                  <c:v>32</c:v>
                </c:pt>
                <c:pt idx="8">
                  <c:v>77</c:v>
                </c:pt>
                <c:pt idx="9">
                  <c:v>25</c:v>
                </c:pt>
                <c:pt idx="10">
                  <c:v>20</c:v>
                </c:pt>
                <c:pt idx="11">
                  <c:v>42</c:v>
                </c:pt>
                <c:pt idx="12">
                  <c:v>23</c:v>
                </c:pt>
                <c:pt idx="13">
                  <c:v>15</c:v>
                </c:pt>
                <c:pt idx="14">
                  <c:v>22</c:v>
                </c:pt>
                <c:pt idx="15">
                  <c:v>11</c:v>
                </c:pt>
                <c:pt idx="16">
                  <c:v>7</c:v>
                </c:pt>
                <c:pt idx="17">
                  <c:v>6</c:v>
                </c:pt>
                <c:pt idx="18">
                  <c:v>2</c:v>
                </c:pt>
                <c:pt idx="19">
                  <c:v>2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321797182"/>
        <c:axId val="170921305"/>
      </c:lineChart>
      <c:catAx>
        <c:axId val="198752272"/>
        <c:scaling>
          <c:orientation/>
        </c:scaling>
        <c:delete val="0"/>
        <c:axPos val="b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900" b="0" i="0" u="none" strike="noStrike" kern="1200" cap="all" spc="120" normalizeH="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900" b="0" i="0" u="none" strike="noStrike" kern="1200" cap="all" spc="120" normalizeH="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es val="autoZero"/>
        <c:crossBetween val="between"/>
      </c:valAx>
      <c:valAx>
        <c:axId val="170921305"/>
        <c:scaling>
          <c:orientation/>
          <c:max val="200"/>
          <c:min val="0"/>
        </c:scaling>
        <c:delete val="0"/>
        <c:axPos val="r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321797182"/>
        <c:crosses val="max"/>
        <c:crossBetween val="between"/>
      </c:valAx>
      <c:catAx>
        <c:axId val="321797182"/>
        <c:scaling>
          <c:orientation/>
        </c:scaling>
        <c:delete val="1"/>
        <c:axPos val="t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70921305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2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3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/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noFill/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horz"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olors1.xml><?xml version="1.0" encoding="utf-8"?>
<cs:colorStyle xmlns:a="http://schemas.openxmlformats.org/drawingml/2006/main" xmlns:cs="http://schemas.microsoft.com/office/drawing/2012/chartStyle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a="http://schemas.openxmlformats.org/drawingml/2006/main" xmlns:cs="http://schemas.microsoft.com/office/drawing/2012/chartStyle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0.xml><?xml version="1.0" encoding="utf-8"?>
<cs:colorStyle xmlns:a="http://schemas.openxmlformats.org/drawingml/2006/main" xmlns:cs="http://schemas.microsoft.com/office/drawing/2012/chartStyle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1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2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3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4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5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6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7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8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9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0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1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2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3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4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3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a="http://schemas.openxmlformats.org/drawingml/2006/main" xmlns:r="http://schemas.openxmlformats.org/officeDocument/2006/relationships" xmlns:cs="http://schemas.microsoft.com/office/drawing/2012/chartStyle" id="208">
  <cs:axisTitle>
    <cs:lnRef idx="0"/>
    <cs:fillRef idx="0"/>
    <cs:effectRef idx="0"/>
    <cs:fontRef idx="minor">
      <a:schemeClr val="dk1">
        <a:lumMod val="65000"/>
        <a:lumOff val="35000"/>
      </a:schemeClr>
    </cs:fontRef>
    <cs:defRPr sz="1195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5" kern="1200" cap="none" spc="0" normalizeH="0" baseline="0"/>
  </cs:categoryAxis>
  <cs:chartArea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5" kern="1200"/>
  </cs:chartArea>
  <cs:dataLabel>
    <cs:lnRef idx="0"/>
    <cs:fillRef idx="0"/>
    <cs:effectRef idx="0"/>
    <cs:fontRef idx="minor">
      <a:schemeClr val="dk1">
        <a:lumMod val="75000"/>
        <a:lumOff val="25000"/>
      </a:schemeClr>
    </cs:fontRef>
    <cs:defRPr sz="1195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5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lt1"/>
      </a:solidFill>
      <a:ln w="1587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065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1195" kern="1200"/>
  </cs:legend>
  <cs:plotArea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plotArea>
  <cs:plotArea3D>
    <cs:lnRef idx="0"/>
    <cs:fillRef idx="0"/>
    <cs:effectRef idx="0"/>
    <cs:fontRef idx="minor">
      <a:schemeClr val="dk1"/>
    </cs:fontRef>
    <cs:spPr>
      <a:solidFill>
        <a:schemeClr val="lt1"/>
      </a:solidFill>
    </cs:spPr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defRPr sz="1195" kern="1200"/>
  </cs:seriesAxis>
  <cs:series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dk1">
        <a:lumMod val="50000"/>
        <a:lumOff val="50000"/>
      </a:schemeClr>
    </cs:fontRef>
    <cs:defRPr sz="2130" b="1" kern="1200" cap="none" spc="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1195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1195" kern="1200"/>
  </cs:valueAxis>
  <cs:wall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wall>
</cs:chartStyle>
</file>

<file path=ppt/charts/style6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9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0.xml><?xml version="1.0" encoding="utf-8"?>
<cs:chartStyle xmlns:a="http://schemas.openxmlformats.org/drawingml/2006/main" xmlns:r="http://schemas.openxmlformats.org/officeDocument/2006/relationships" xmlns:cs="http://schemas.microsoft.com/office/drawing/2012/chartStyle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1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2.xml><?xml version="1.0" encoding="utf-8"?>
<cs:chartStyle xmlns:a="http://schemas.openxmlformats.org/drawingml/2006/main" xmlns:r="http://schemas.openxmlformats.org/officeDocument/2006/relationships" xmlns:cs="http://schemas.microsoft.com/office/drawing/2012/chartStyle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3.xml><?xml version="1.0" encoding="utf-8"?>
<cs:chartStyle xmlns:a="http://schemas.openxmlformats.org/drawingml/2006/main" xmlns:r="http://schemas.openxmlformats.org/officeDocument/2006/relationships" xmlns:cs="http://schemas.microsoft.com/office/drawing/2012/chartStyle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4.xml><?xml version="1.0" encoding="utf-8"?>
<cs:chartStyle xmlns:a="http://schemas.openxmlformats.org/drawingml/2006/main" xmlns:r="http://schemas.openxmlformats.org/officeDocument/2006/relationships" xmlns:cs="http://schemas.microsoft.com/office/drawing/2012/chartStyle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5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16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17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8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9.xml><?xml version="1.0" encoding="utf-8"?>
<cs:chartStyle xmlns:a="http://schemas.openxmlformats.org/drawingml/2006/main" xmlns:r="http://schemas.openxmlformats.org/officeDocument/2006/relationships" xmlns:cs="http://schemas.microsoft.com/office/drawing/2012/chartStyle" id="208">
  <cs:axisTitle>
    <cs:lnRef idx="0"/>
    <cs:fillRef idx="0"/>
    <cs:effectRef idx="0"/>
    <cs:fontRef idx="minor">
      <a:schemeClr val="dk1">
        <a:lumMod val="65000"/>
        <a:lumOff val="35000"/>
      </a:schemeClr>
    </cs:fontRef>
    <cs:defRPr sz="1195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5" kern="1200" cap="none" spc="0" normalizeH="0" baseline="0"/>
  </cs:categoryAxis>
  <cs:chartArea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5" kern="1200"/>
  </cs:chartArea>
  <cs:dataLabel>
    <cs:lnRef idx="0"/>
    <cs:fillRef idx="0"/>
    <cs:effectRef idx="0"/>
    <cs:fontRef idx="minor">
      <a:schemeClr val="dk1">
        <a:lumMod val="75000"/>
        <a:lumOff val="25000"/>
      </a:schemeClr>
    </cs:fontRef>
    <cs:defRPr sz="1195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5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lt1"/>
      </a:solidFill>
      <a:ln w="1587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065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1195" kern="1200"/>
  </cs:legend>
  <cs:plotArea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plotArea>
  <cs:plotArea3D>
    <cs:lnRef idx="0"/>
    <cs:fillRef idx="0"/>
    <cs:effectRef idx="0"/>
    <cs:fontRef idx="minor">
      <a:schemeClr val="dk1"/>
    </cs:fontRef>
    <cs:spPr>
      <a:solidFill>
        <a:schemeClr val="lt1"/>
      </a:solidFill>
    </cs:spPr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defRPr sz="1195" kern="1200"/>
  </cs:seriesAxis>
  <cs:series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dk1">
        <a:lumMod val="50000"/>
        <a:lumOff val="50000"/>
      </a:schemeClr>
    </cs:fontRef>
    <cs:defRPr sz="2130" b="1" kern="1200" cap="none" spc="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1195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1195" kern="1200"/>
  </cs:valueAxis>
  <cs:wall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wall>
</cs:chartStyle>
</file>

<file path=ppt/charts/style20.xml><?xml version="1.0" encoding="utf-8"?>
<cs:chartStyle xmlns:a="http://schemas.openxmlformats.org/drawingml/2006/main" xmlns:r="http://schemas.openxmlformats.org/officeDocument/2006/relationships" xmlns:cs="http://schemas.microsoft.com/office/drawing/2012/chartStyle" id="208">
  <cs:axisTitle>
    <cs:lnRef idx="0"/>
    <cs:fillRef idx="0"/>
    <cs:effectRef idx="0"/>
    <cs:fontRef idx="minor">
      <a:schemeClr val="dk1">
        <a:lumMod val="65000"/>
        <a:lumOff val="35000"/>
      </a:schemeClr>
    </cs:fontRef>
    <cs:defRPr sz="1195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5" kern="1200" cap="none" spc="0" normalizeH="0" baseline="0"/>
  </cs:categoryAxis>
  <cs:chartArea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5" kern="1200"/>
  </cs:chartArea>
  <cs:dataLabel>
    <cs:lnRef idx="0"/>
    <cs:fillRef idx="0"/>
    <cs:effectRef idx="0"/>
    <cs:fontRef idx="minor">
      <a:schemeClr val="dk1">
        <a:lumMod val="75000"/>
        <a:lumOff val="25000"/>
      </a:schemeClr>
    </cs:fontRef>
    <cs:defRPr sz="1195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5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lt1"/>
      </a:solidFill>
      <a:ln w="1587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065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1195" kern="1200"/>
  </cs:legend>
  <cs:plotArea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plotArea>
  <cs:plotArea3D>
    <cs:lnRef idx="0"/>
    <cs:fillRef idx="0"/>
    <cs:effectRef idx="0"/>
    <cs:fontRef idx="minor">
      <a:schemeClr val="dk1"/>
    </cs:fontRef>
    <cs:spPr>
      <a:solidFill>
        <a:schemeClr val="lt1"/>
      </a:solidFill>
    </cs:spPr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defRPr sz="1195" kern="1200"/>
  </cs:seriesAxis>
  <cs:series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dk1">
        <a:lumMod val="50000"/>
        <a:lumOff val="50000"/>
      </a:schemeClr>
    </cs:fontRef>
    <cs:defRPr sz="2130" b="1" kern="1200" cap="none" spc="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1195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1195" kern="1200"/>
  </cs:valueAxis>
  <cs:wall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wall>
</cs:chartStyle>
</file>

<file path=ppt/charts/style21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2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3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4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jpeg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0E447-25D6-40C9-A65F-99CA6ADCE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D6334-50B1-4BC9-9747-0E7C72BB6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668C5-A7DA-4BA4-B83F-E52FF1021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ECED1-3320-497D-B80F-0C9F4501E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BC1E89-7472-4D75-B775-EF405DE06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E34196-F83A-4D13-9499-C182F8AEB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27D3EA-642C-4846-B925-7EAC36081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85864-F382-4069-88AF-349608761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07159-9292-4D5F-A5F0-D619FB80D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7EEDF-E36D-48B3-A3CB-57B32B9C1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686FB-4DDF-475C-B1ED-8D61AAE5C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矩形 1"/>
          <p:cNvSpPr/>
          <p:nvPr userDrawn="1">
            <p:custDataLst>
              <p:tags r:id="rId1"/>
            </p:custDataLst>
          </p:nvPr>
        </p:nvSpPr>
        <p:spPr>
          <a:xfrm>
            <a:off x="0" y="189230"/>
            <a:ext cx="131445" cy="463550"/>
          </a:xfrm>
          <a:prstGeom prst="rect">
            <a:avLst/>
          </a:prstGeom>
          <a:solidFill>
            <a:srgbClr val="028B46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Calibri"/>
            </a:endParaRPr>
          </a:p>
        </p:txBody>
      </p:sp>
      <p:cxnSp>
        <p:nvCxnSpPr>
          <p:cNvPr id="10" name="直接连接符 9"/>
          <p:cNvCxnSpPr/>
          <p:nvPr userDrawn="1">
            <p:custDataLst>
              <p:tags r:id="rId2"/>
            </p:custDataLst>
          </p:nvPr>
        </p:nvCxnSpPr>
        <p:spPr>
          <a:xfrm flipV="1">
            <a:off x="283210" y="705485"/>
            <a:ext cx="11471910" cy="889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弦形 2"/>
          <p:cNvSpPr/>
          <p:nvPr userDrawn="1">
            <p:custDataLst>
              <p:tags r:id="rId3"/>
            </p:custDataLst>
          </p:nvPr>
        </p:nvSpPr>
        <p:spPr>
          <a:xfrm rot="15300000">
            <a:off x="11600180" y="6356985"/>
            <a:ext cx="493395" cy="429895"/>
          </a:xfrm>
          <a:prstGeom prst="chord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11649075" y="6461125"/>
            <a:ext cx="469265" cy="365125"/>
          </a:xfrm>
        </p:spPr>
        <p:txBody>
          <a:bodyPr/>
          <a:lstStyle>
            <a:lvl1pPr algn="ctr">
              <a:defRPr sz="10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" name="图片 1" descr="水印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302895" y="796925"/>
            <a:ext cx="11155045" cy="5921375"/>
          </a:xfrm>
          <a:prstGeom prst="rect">
            <a:avLst/>
          </a:prstGeom>
        </p:spPr>
      </p:pic>
      <p:sp>
        <p:nvSpPr>
          <p:cNvPr id="8" name="矩形 7"/>
          <p:cNvSpPr/>
          <p:nvPr userDrawn="1"/>
        </p:nvSpPr>
        <p:spPr>
          <a:xfrm>
            <a:off x="131445" y="796925"/>
            <a:ext cx="11443970" cy="5925185"/>
          </a:xfrm>
          <a:prstGeom prst="rect">
            <a:avLst/>
          </a:prstGeom>
          <a:solidFill>
            <a:schemeClr val="bg1">
              <a:alpha val="57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1.xml" /><Relationship Id="rId2" Type="http://schemas.openxmlformats.org/officeDocument/2006/relationships/tags" Target="../tags/tag4.xml" /><Relationship Id="rId3" Type="http://schemas.openxmlformats.org/officeDocument/2006/relationships/tags" Target="../tags/tag5.xml" /><Relationship Id="rId4" Type="http://schemas.openxmlformats.org/officeDocument/2006/relationships/tags" Target="../tags/tag6.xml" /><Relationship Id="rId5" Type="http://schemas.openxmlformats.org/officeDocument/2006/relationships/image" Target="../media/image2.png" /><Relationship Id="rId6" Type="http://schemas.openxmlformats.org/officeDocument/2006/relationships/tags" Target="../tags/tag7.xml" /><Relationship Id="rId7" Type="http://schemas.openxmlformats.org/officeDocument/2006/relationships/tags" Target="../tags/tag8.xml" /><Relationship Id="rId8" Type="http://schemas.openxmlformats.org/officeDocument/2006/relationships/tags" Target="../tags/tag9.xml" /><Relationship Id="rId9" Type="http://schemas.openxmlformats.org/officeDocument/2006/relationships/tags" Target="../tags/tag1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jpeg" /><Relationship Id="rId11" Type="http://schemas.openxmlformats.org/officeDocument/2006/relationships/tags" Target="../tags/tag21.xml" /><Relationship Id="rId12" Type="http://schemas.openxmlformats.org/officeDocument/2006/relationships/image" Target="../media/image6.jpeg" /><Relationship Id="rId13" Type="http://schemas.openxmlformats.org/officeDocument/2006/relationships/tags" Target="../tags/tag22.xml" /><Relationship Id="rId14" Type="http://schemas.openxmlformats.org/officeDocument/2006/relationships/image" Target="../media/image7.jpeg" /><Relationship Id="rId15" Type="http://schemas.openxmlformats.org/officeDocument/2006/relationships/tags" Target="../tags/tag23.xml" /><Relationship Id="rId16" Type="http://schemas.openxmlformats.org/officeDocument/2006/relationships/tags" Target="../tags/tag24.xml" /><Relationship Id="rId17" Type="http://schemas.openxmlformats.org/officeDocument/2006/relationships/tags" Target="../tags/tag25.xml" /><Relationship Id="rId18" Type="http://schemas.openxmlformats.org/officeDocument/2006/relationships/tags" Target="../tags/tag26.xml" /><Relationship Id="rId19" Type="http://schemas.openxmlformats.org/officeDocument/2006/relationships/tags" Target="../tags/tag27.xml" /><Relationship Id="rId2" Type="http://schemas.openxmlformats.org/officeDocument/2006/relationships/image" Target="../media/image4.png" /><Relationship Id="rId20" Type="http://schemas.openxmlformats.org/officeDocument/2006/relationships/tags" Target="../tags/tag28.xml" /><Relationship Id="rId21" Type="http://schemas.openxmlformats.org/officeDocument/2006/relationships/tags" Target="../tags/tag29.xml" /><Relationship Id="rId22" Type="http://schemas.openxmlformats.org/officeDocument/2006/relationships/tags" Target="../tags/tag30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3.png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1.xml" /><Relationship Id="rId3" Type="http://schemas.openxmlformats.org/officeDocument/2006/relationships/chart" Target="../charts/chart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chart" Target="../charts/chart2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7.xml" /><Relationship Id="rId3" Type="http://schemas.openxmlformats.org/officeDocument/2006/relationships/chart" Target="../charts/chart3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1.xml" /><Relationship Id="rId3" Type="http://schemas.openxmlformats.org/officeDocument/2006/relationships/chart" Target="../charts/chart4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chart" Target="../charts/chart5.xml" /><Relationship Id="rId8" Type="http://schemas.openxmlformats.org/officeDocument/2006/relationships/tags" Target="../tags/tag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chart" Target="../charts/chart6.xml" /><Relationship Id="rId5" Type="http://schemas.openxmlformats.org/officeDocument/2006/relationships/tags" Target="../tags/tag48.xml" /><Relationship Id="rId6" Type="http://schemas.openxmlformats.org/officeDocument/2006/relationships/tags" Target="../tags/tag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0.xml" /><Relationship Id="rId3" Type="http://schemas.openxmlformats.org/officeDocument/2006/relationships/chart" Target="../charts/chart7.xml" /><Relationship Id="rId4" Type="http://schemas.openxmlformats.org/officeDocument/2006/relationships/tags" Target="../tags/tag51.xml" /><Relationship Id="rId5" Type="http://schemas.openxmlformats.org/officeDocument/2006/relationships/chart" Target="../charts/chart8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5.xml" /><Relationship Id="rId3" Type="http://schemas.openxmlformats.org/officeDocument/2006/relationships/chart" Target="../charts/chart9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chart" Target="../charts/chart10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jpeg" /><Relationship Id="rId11" Type="http://schemas.openxmlformats.org/officeDocument/2006/relationships/tags" Target="../tags/tag73.xml" /><Relationship Id="rId12" Type="http://schemas.openxmlformats.org/officeDocument/2006/relationships/image" Target="../media/image6.jpeg" /><Relationship Id="rId13" Type="http://schemas.openxmlformats.org/officeDocument/2006/relationships/tags" Target="../tags/tag74.xml" /><Relationship Id="rId14" Type="http://schemas.openxmlformats.org/officeDocument/2006/relationships/image" Target="../media/image7.jpeg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ags" Target="../tags/tag79.xml" /><Relationship Id="rId2" Type="http://schemas.openxmlformats.org/officeDocument/2006/relationships/image" Target="../media/image4.png" /><Relationship Id="rId20" Type="http://schemas.openxmlformats.org/officeDocument/2006/relationships/tags" Target="../tags/tag80.xml" /><Relationship Id="rId21" Type="http://schemas.openxmlformats.org/officeDocument/2006/relationships/tags" Target="../tags/tag81.xml" /><Relationship Id="rId22" Type="http://schemas.openxmlformats.org/officeDocument/2006/relationships/tags" Target="../tags/tag82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image" Target="../media/image3.png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3.xml" /><Relationship Id="rId3" Type="http://schemas.openxmlformats.org/officeDocument/2006/relationships/chart" Target="../charts/chart11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chart" Target="../charts/char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7.xml" /><Relationship Id="rId3" Type="http://schemas.openxmlformats.org/officeDocument/2006/relationships/chart" Target="../charts/chart13.xml" /><Relationship Id="rId4" Type="http://schemas.openxmlformats.org/officeDocument/2006/relationships/tags" Target="../tags/tag88.xml" /><Relationship Id="rId5" Type="http://schemas.openxmlformats.org/officeDocument/2006/relationships/chart" Target="../charts/chart14.xml" /><Relationship Id="rId6" Type="http://schemas.openxmlformats.org/officeDocument/2006/relationships/tags" Target="../tags/tag89.xml" /><Relationship Id="rId7" Type="http://schemas.openxmlformats.org/officeDocument/2006/relationships/tags" Target="../tags/tag9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1.xml" /><Relationship Id="rId3" Type="http://schemas.openxmlformats.org/officeDocument/2006/relationships/chart" Target="../charts/chart15.xml" /><Relationship Id="rId4" Type="http://schemas.openxmlformats.org/officeDocument/2006/relationships/tags" Target="../tags/tag92.xml" /><Relationship Id="rId5" Type="http://schemas.openxmlformats.org/officeDocument/2006/relationships/chart" Target="../charts/chart16.xml" /><Relationship Id="rId6" Type="http://schemas.openxmlformats.org/officeDocument/2006/relationships/tags" Target="../tags/tag93.xml" /><Relationship Id="rId7" Type="http://schemas.openxmlformats.org/officeDocument/2006/relationships/tags" Target="../tags/tag9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chart" Target="../charts/chart19.xml" /><Relationship Id="rId14" Type="http://schemas.openxmlformats.org/officeDocument/2006/relationships/tags" Target="../tags/tag10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chart" Target="../charts/chart17.xml" /><Relationship Id="rId7" Type="http://schemas.openxmlformats.org/officeDocument/2006/relationships/tags" Target="../tags/tag99.xml" /><Relationship Id="rId8" Type="http://schemas.openxmlformats.org/officeDocument/2006/relationships/chart" Target="../charts/chart18.xml" /><Relationship Id="rId9" Type="http://schemas.openxmlformats.org/officeDocument/2006/relationships/tags" Target="../tags/tag10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5.xml" /><Relationship Id="rId3" Type="http://schemas.openxmlformats.org/officeDocument/2006/relationships/chart" Target="../charts/chart20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chart" Target="../charts/chart21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chart" Target="../charts/chart22.xml" /><Relationship Id="rId7" Type="http://schemas.openxmlformats.org/officeDocument/2006/relationships/tags" Target="../tags/tag1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jpeg" /><Relationship Id="rId11" Type="http://schemas.openxmlformats.org/officeDocument/2006/relationships/tags" Target="../tags/tag130.xml" /><Relationship Id="rId12" Type="http://schemas.openxmlformats.org/officeDocument/2006/relationships/image" Target="../media/image6.jpeg" /><Relationship Id="rId13" Type="http://schemas.openxmlformats.org/officeDocument/2006/relationships/tags" Target="../tags/tag131.xml" /><Relationship Id="rId14" Type="http://schemas.openxmlformats.org/officeDocument/2006/relationships/image" Target="../media/image7.jpeg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image" Target="../media/image4.png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22" Type="http://schemas.openxmlformats.org/officeDocument/2006/relationships/tags" Target="../tags/tag139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image" Target="../media/image3.png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chart" Target="../charts/chart23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chart" Target="../charts/chart24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1205601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6" name="组合 45"/>
          <p:cNvGrpSpPr/>
          <p:nvPr/>
        </p:nvGrpSpPr>
        <p:grpSpPr>
          <a:xfrm>
            <a:off x="11476068" y="269793"/>
            <a:ext cx="513245" cy="243332"/>
            <a:chOff x="10836923" y="399605"/>
            <a:chExt cx="513245" cy="243332"/>
          </a:xfrm>
          <a:solidFill>
            <a:schemeClr val="bg1"/>
          </a:solidFill>
        </p:grpSpPr>
        <p:sp>
          <p:nvSpPr>
            <p:cNvPr id="47" name="箭头: V 形 24"/>
            <p:cNvSpPr/>
            <p:nvPr>
              <p:custDataLst>
                <p:tags r:id="rId2"/>
              </p:custDataLst>
            </p:nvPr>
          </p:nvSpPr>
          <p:spPr>
            <a:xfrm>
              <a:off x="11199197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8" name="箭头: V 形 25"/>
            <p:cNvSpPr/>
            <p:nvPr>
              <p:custDataLst>
                <p:tags r:id="rId3"/>
              </p:custDataLst>
            </p:nvPr>
          </p:nvSpPr>
          <p:spPr>
            <a:xfrm>
              <a:off x="11020516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9" name="箭头: V 形 26"/>
            <p:cNvSpPr/>
            <p:nvPr>
              <p:custDataLst>
                <p:tags r:id="rId4"/>
              </p:custDataLst>
            </p:nvPr>
          </p:nvSpPr>
          <p:spPr>
            <a:xfrm>
              <a:off x="10836923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pic>
        <p:nvPicPr>
          <p:cNvPr id="63" name="图片 62" descr="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6200000">
            <a:off x="3499485" y="-3500120"/>
            <a:ext cx="5203190" cy="12202795"/>
          </a:xfrm>
          <a:prstGeom prst="rect">
            <a:avLst/>
          </a:prstGeom>
        </p:spPr>
      </p:pic>
      <p:cxnSp>
        <p:nvCxnSpPr>
          <p:cNvPr id="65" name="直接连接符 64"/>
          <p:cNvCxnSpPr/>
          <p:nvPr>
            <p:custDataLst>
              <p:tags r:id="rId7"/>
            </p:custDataLst>
          </p:nvPr>
        </p:nvCxnSpPr>
        <p:spPr>
          <a:xfrm>
            <a:off x="3334519" y="3063567"/>
            <a:ext cx="5782101" cy="0"/>
          </a:xfrm>
          <a:prstGeom prst="line">
            <a:avLst/>
          </a:prstGeom>
          <a:ln w="28575">
            <a:gradFill flip="none" rotWithShape="1">
              <a:gsLst>
                <a:gs pos="0">
                  <a:srgbClr val="9EE256"/>
                </a:gs>
                <a:gs pos="100000">
                  <a:srgbClr val="52762D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文本框 65"/>
          <p:cNvSpPr txBox="1"/>
          <p:nvPr>
            <p:custDataLst>
              <p:tags r:id="rId8"/>
            </p:custDataLst>
          </p:nvPr>
        </p:nvSpPr>
        <p:spPr>
          <a:xfrm>
            <a:off x="1805305" y="1391920"/>
            <a:ext cx="8641715" cy="1599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smtClea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2023</a:t>
            </a:r>
            <a:r>
              <a:rPr lang="zh-CN" altLang="en-US" sz="5400" b="1" smtClea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年</a:t>
            </a:r>
            <a:endParaRPr lang="zh-CN" altLang="en-US" sz="4400" b="1" smtClean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algn="ctr"/>
            <a:r>
              <a:rPr lang="zh-CN" altLang="en-US" sz="4400" b="1" smtClea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剧集</a:t>
            </a:r>
            <a:r>
              <a:rPr lang="en-US" sz="4400" b="1" smtClea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植入</a:t>
            </a:r>
            <a:r>
              <a:rPr lang="zh-CN" altLang="en-US" sz="4400" b="1" smtClea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白皮书</a:t>
            </a:r>
            <a:endParaRPr lang="zh-CN" altLang="en-US" sz="4400" b="1" smtClean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67" name="文本框 66"/>
          <p:cNvSpPr txBox="1"/>
          <p:nvPr>
            <p:custDataLst>
              <p:tags r:id="rId9"/>
            </p:custDataLst>
          </p:nvPr>
        </p:nvSpPr>
        <p:spPr>
          <a:xfrm>
            <a:off x="5364480" y="3166110"/>
            <a:ext cx="1462405" cy="33718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mtClea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击壤科技 出品</a:t>
            </a:r>
            <a:endParaRPr lang="zh-CN" altLang="en-US" sz="1600" smtClean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68" name="文本框 67"/>
          <p:cNvSpPr txBox="1"/>
          <p:nvPr>
            <p:custDataLst>
              <p:tags r:id="rId10"/>
            </p:custDataLst>
          </p:nvPr>
        </p:nvSpPr>
        <p:spPr>
          <a:xfrm>
            <a:off x="4064000" y="5550535"/>
            <a:ext cx="4323080" cy="73723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50000"/>
              </a:lnSpc>
            </a:pPr>
            <a:r>
              <a:rPr lang="zh-CN" altLang="en-US" sz="14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击壤科技</a:t>
            </a:r>
            <a:r>
              <a:rPr lang="en-US" altLang="zh-CN" sz="14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</a:t>
            </a:r>
            <a:r>
              <a:rPr lang="zh-CN" altLang="en-US" sz="14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内容营销数据专家</a:t>
            </a:r>
            <a:endParaRPr lang="zh-CN" altLang="en-US" sz="1400" smtClean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0" algn="ctr" fontAlgn="auto">
              <a:lnSpc>
                <a:spcPct val="150000"/>
              </a:lnSpc>
            </a:pPr>
            <a:r>
              <a:rPr lang="zh-CN" altLang="en-US" sz="14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剧综植入监测/剧综价值研究/植入效果研究/硬广监测</a:t>
            </a:r>
            <a:endParaRPr lang="zh-CN" altLang="en-US" sz="1400" smtClean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 descr="图片3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1069320" y="6012180"/>
            <a:ext cx="959485" cy="711200"/>
          </a:xfrm>
          <a:prstGeom prst="rect">
            <a:avLst/>
          </a:prstGeom>
        </p:spPr>
      </p:pic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2154555" y="333375"/>
            <a:ext cx="779145" cy="597535"/>
          </a:xfrm>
          <a:prstGeom prst="rect">
            <a:avLst/>
          </a:prstGeom>
          <a:noFill/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>
            <p:custDataLst>
              <p:tags r:id="rId5"/>
            </p:custDataLst>
          </p:nvPr>
        </p:nvSpPr>
        <p:spPr>
          <a:xfrm>
            <a:off x="419100" y="152400"/>
            <a:ext cx="1951990" cy="652145"/>
          </a:xfrm>
          <a:prstGeom prst="rect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趋势概览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45820" y="1042035"/>
            <a:ext cx="10845800" cy="5169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p"/>
            </a:pP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剧集市场：</a:t>
            </a:r>
            <a:endParaRPr lang="en-US" altLang="zh-CN" sz="1600" b="1">
              <a:solidFill>
                <a:srgbClr val="028B4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年四大平台剧集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稳中有增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，剧集增长同时，豆瓣评分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口碑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同步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上涨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，剧集制作更精良。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四大平台中，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爱奇艺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优酷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剧集保持增长，腾讯视频与芒果</a:t>
            </a: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TV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剧集数量减少。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题材开拓创新，悬疑剧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《狂飙》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、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《漫长的季节》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热度与口碑创立新标杆，古偶仙侠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《长月烬明》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、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《长相思》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大热出圈。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ü"/>
            </a:pP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p"/>
            </a:pP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剧集招商：</a:t>
            </a:r>
            <a:endParaRPr lang="zh-CN" altLang="en-US" sz="1600" b="1">
              <a:solidFill>
                <a:srgbClr val="028B4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新开播剧集中，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有品牌投放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的剧集占比</a:t>
            </a: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93%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，同比上涨</a:t>
            </a: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18.4%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，剧集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质量提升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同时，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招商增长</a:t>
            </a: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55.5%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平台自招商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是剧集招商主要形式，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四大平台招商能力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均有提升</a:t>
            </a:r>
            <a:r>
              <a:rPr lang="zh-CN" altLang="en-US" sz="1400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  <a:endParaRPr lang="zh-CN" altLang="en-US" sz="1400">
              <a:solidFill>
                <a:srgbClr val="028B4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当代</a:t>
            </a: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/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爱情题材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《以爱为营》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合作品牌第一，平台自招商中古偶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《长风渡》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以</a:t>
            </a: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45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个品牌投放领先其他剧集。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ü"/>
            </a:pP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p"/>
            </a:pP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剧集行业：</a:t>
            </a:r>
            <a:endParaRPr lang="zh-CN" altLang="en-US" sz="1600" b="1">
              <a:solidFill>
                <a:srgbClr val="028B4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整体合作品牌以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饮料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食品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三大行业为主，</a:t>
            </a: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15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个大行业品牌及剧集投放数量同比</a:t>
            </a:r>
            <a:r>
              <a:rPr lang="zh-CN" altLang="en-US" sz="1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增长。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平台自招商中，饮料行业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婴幼儿奶粉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品牌剧集投放增长，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启赋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多平台</a:t>
            </a: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55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部剧集投放。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zh-CN"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平台自招商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TOP20</a:t>
            </a:r>
            <a:r>
              <a:rPr lang="zh-CN"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投放品牌中，白酒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剑南春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60</a:t>
            </a:r>
            <a:r>
              <a:rPr lang="zh-CN"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部剧集投放位居第一。</a:t>
            </a:r>
            <a:endParaRPr lang="zh-CN" altLang="en-US" sz="1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5380355" y="2204085"/>
            <a:ext cx="5936615" cy="3413760"/>
          </a:xfrm>
          <a:prstGeom prst="rect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5" name="图片 34" descr="1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701540" y="4647565"/>
            <a:ext cx="1589088" cy="1589088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40" name="组合 39"/>
          <p:cNvGrpSpPr/>
          <p:nvPr/>
        </p:nvGrpSpPr>
        <p:grpSpPr>
          <a:xfrm>
            <a:off x="196563" y="1539793"/>
            <a:ext cx="513245" cy="243332"/>
            <a:chOff x="10836923" y="399605"/>
            <a:chExt cx="513245" cy="243332"/>
          </a:xfrm>
          <a:solidFill>
            <a:srgbClr val="028B46"/>
          </a:solidFill>
        </p:grpSpPr>
        <p:sp>
          <p:nvSpPr>
            <p:cNvPr id="41" name="箭头: V 形 24"/>
            <p:cNvSpPr/>
            <p:nvPr>
              <p:custDataLst>
                <p:tags r:id="rId4"/>
              </p:custDataLst>
            </p:nvPr>
          </p:nvSpPr>
          <p:spPr>
            <a:xfrm>
              <a:off x="11199197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2" name="箭头: V 形 25"/>
            <p:cNvSpPr/>
            <p:nvPr>
              <p:custDataLst>
                <p:tags r:id="rId5"/>
              </p:custDataLst>
            </p:nvPr>
          </p:nvSpPr>
          <p:spPr>
            <a:xfrm>
              <a:off x="11020516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3" name="箭头: V 形 26"/>
            <p:cNvSpPr/>
            <p:nvPr>
              <p:custDataLst>
                <p:tags r:id="rId6"/>
              </p:custDataLst>
            </p:nvPr>
          </p:nvSpPr>
          <p:spPr>
            <a:xfrm>
              <a:off x="10836923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pic>
        <p:nvPicPr>
          <p:cNvPr id="44" name="图片 43" descr="图片3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3975" y="5916930"/>
            <a:ext cx="993775" cy="736600"/>
          </a:xfrm>
          <a:prstGeom prst="rect">
            <a:avLst/>
          </a:prstGeom>
        </p:spPr>
      </p:pic>
      <p:sp>
        <p:nvSpPr>
          <p:cNvPr id="12" name="矩形 11"/>
          <p:cNvSpPr/>
          <p:nvPr>
            <p:custDataLst>
              <p:tags r:id="rId9"/>
            </p:custDataLst>
          </p:nvPr>
        </p:nvSpPr>
        <p:spPr>
          <a:xfrm>
            <a:off x="30480" y="2204720"/>
            <a:ext cx="5970905" cy="341376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字魂64号-萌趣软糖体"/>
              <a:ea typeface="+mn-ea"/>
              <a:cs typeface="+mn-ea"/>
              <a:sym typeface="+mn-lt"/>
            </a:endParaRPr>
          </a:p>
        </p:txBody>
      </p:sp>
      <p:pic>
        <p:nvPicPr>
          <p:cNvPr id="20" name="图片 19" descr="eaf81a4c510fd9f9d72a8dbb6d7bc32a2834359b0e90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176145" y="2330450"/>
            <a:ext cx="1824355" cy="313944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2" name="图片 21" descr="6a63f6246b600c338744ed873014460fd9f9d72a0b7e.webp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203200" y="2337435"/>
            <a:ext cx="1905635" cy="31400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3" name="图片 22" descr="f2deb48f8c5494eef01f70d61ca2f7fe9925bd31d0ff.webp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4071620" y="2330450"/>
            <a:ext cx="1766570" cy="313944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46" name="组合 45"/>
          <p:cNvGrpSpPr/>
          <p:nvPr/>
        </p:nvGrpSpPr>
        <p:grpSpPr>
          <a:xfrm>
            <a:off x="11476068" y="269793"/>
            <a:ext cx="513245" cy="243332"/>
            <a:chOff x="10836923" y="399605"/>
            <a:chExt cx="513245" cy="243332"/>
          </a:xfrm>
          <a:solidFill>
            <a:schemeClr val="bg1"/>
          </a:solidFill>
        </p:grpSpPr>
        <p:sp>
          <p:nvSpPr>
            <p:cNvPr id="47" name="箭头: V 形 24"/>
            <p:cNvSpPr/>
            <p:nvPr>
              <p:custDataLst>
                <p:tags r:id="rId16"/>
              </p:custDataLst>
            </p:nvPr>
          </p:nvSpPr>
          <p:spPr>
            <a:xfrm>
              <a:off x="11199197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8" name="箭头: V 形 25"/>
            <p:cNvSpPr/>
            <p:nvPr>
              <p:custDataLst>
                <p:tags r:id="rId17"/>
              </p:custDataLst>
            </p:nvPr>
          </p:nvSpPr>
          <p:spPr>
            <a:xfrm>
              <a:off x="11020516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9" name="箭头: V 形 26"/>
            <p:cNvSpPr/>
            <p:nvPr>
              <p:custDataLst>
                <p:tags r:id="rId18"/>
              </p:custDataLst>
            </p:nvPr>
          </p:nvSpPr>
          <p:spPr>
            <a:xfrm>
              <a:off x="10836923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38" name="TextBox 32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6478270" y="2300605"/>
            <a:ext cx="4113530" cy="3079115"/>
          </a:xfrm>
          <a:prstGeom prst="rect">
            <a:avLst/>
          </a:prstGeom>
          <a:noFill/>
          <a:ln w="3175" cap="flat" cmpd="sng">
            <a:noFill/>
            <a:bevel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 defTabSz="914400" fontAlgn="auto">
              <a:lnSpc>
                <a:spcPct val="180000"/>
              </a:lnSpc>
              <a:buFont typeface="Wingdings" panose="05000000000000000000" charset="0"/>
              <a:buChar char="p"/>
              <a:defRPr/>
            </a:pPr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剧集市场整体趋势</a:t>
            </a:r>
            <a:endParaRPr lang="zh-CN" altLang="en-US" sz="3200" b="1" smtClean="0">
              <a:solidFill>
                <a:schemeClr val="bg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457200" indent="-457200" algn="l" defTabSz="914400" fontAlgn="auto">
              <a:lnSpc>
                <a:spcPct val="180000"/>
              </a:lnSpc>
              <a:buFont typeface="Wingdings" panose="05000000000000000000" charset="0"/>
              <a:buChar char="p"/>
              <a:defRPr/>
            </a:pPr>
            <a:r>
              <a:rPr lang="zh-CN" altLang="en-US" sz="2800" b="1">
                <a:solidFill>
                  <a:schemeClr val="bg1">
                    <a:lumMod val="85000"/>
                  </a:schemeClr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剧集市场招商分析</a:t>
            </a:r>
            <a:endParaRPr lang="zh-CN" altLang="en-US" sz="2800" b="1">
              <a:solidFill>
                <a:schemeClr val="bg1">
                  <a:lumMod val="85000"/>
                </a:schemeClr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457200" indent="-457200" algn="l" defTabSz="914400" fontAlgn="auto">
              <a:lnSpc>
                <a:spcPct val="180000"/>
              </a:lnSpc>
              <a:buFont typeface="Wingdings" panose="05000000000000000000" charset="0"/>
              <a:buChar char="p"/>
              <a:defRPr/>
            </a:pPr>
            <a:r>
              <a:rPr lang="zh-CN" altLang="en-US" sz="2800" b="1">
                <a:solidFill>
                  <a:schemeClr val="bg1">
                    <a:lumMod val="85000"/>
                  </a:schemeClr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剧集市场行业分析</a:t>
            </a:r>
            <a:endParaRPr lang="zh-CN" altLang="en-US" sz="2800" b="1">
              <a:solidFill>
                <a:schemeClr val="bg1">
                  <a:lumMod val="85000"/>
                </a:schemeClr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457200" indent="-457200" algn="l" defTabSz="914400" fontAlgn="auto">
              <a:lnSpc>
                <a:spcPct val="180000"/>
              </a:lnSpc>
              <a:buFont typeface="Wingdings" panose="05000000000000000000" charset="0"/>
              <a:buChar char="p"/>
              <a:defRPr/>
            </a:pPr>
            <a:r>
              <a:rPr lang="en-US" altLang="zh-CN" sz="2800" b="1" kern="0" smtClean="0">
                <a:solidFill>
                  <a:schemeClr val="bg1">
                    <a:lumMod val="85000"/>
                  </a:schemeClr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TOP20</a:t>
            </a:r>
            <a:r>
              <a:rPr lang="zh-CN" altLang="en-US" sz="2800" b="1" kern="0" smtClean="0">
                <a:solidFill>
                  <a:schemeClr val="bg1">
                    <a:lumMod val="85000"/>
                  </a:schemeClr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品牌投放一览</a:t>
            </a:r>
            <a:endParaRPr lang="zh-CN" altLang="en-US" sz="2800" b="1" kern="0" smtClean="0">
              <a:solidFill>
                <a:schemeClr val="bg1">
                  <a:lumMod val="85000"/>
                </a:schemeClr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30" name="矩形 29"/>
          <p:cNvSpPr/>
          <p:nvPr>
            <p:custDataLst>
              <p:tags r:id="rId20"/>
            </p:custDataLst>
          </p:nvPr>
        </p:nvSpPr>
        <p:spPr>
          <a:xfrm>
            <a:off x="11007113" y="1136155"/>
            <a:ext cx="1037645" cy="1000074"/>
          </a:xfrm>
          <a:prstGeom prst="rect">
            <a:avLst/>
          </a:prstGeom>
          <a:noFill/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矩形 30"/>
          <p:cNvSpPr/>
          <p:nvPr>
            <p:custDataLst>
              <p:tags r:id="rId21"/>
            </p:custDataLst>
          </p:nvPr>
        </p:nvSpPr>
        <p:spPr>
          <a:xfrm>
            <a:off x="10837545" y="74930"/>
            <a:ext cx="972820" cy="1833880"/>
          </a:xfrm>
          <a:prstGeom prst="rect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TextBox 148"/>
          <p:cNvSpPr txBox="1"/>
          <p:nvPr>
            <p:custDataLst>
              <p:tags r:id="rId22"/>
            </p:custDataLst>
          </p:nvPr>
        </p:nvSpPr>
        <p:spPr>
          <a:xfrm>
            <a:off x="10958444" y="557961"/>
            <a:ext cx="756920" cy="1123910"/>
          </a:xfrm>
          <a:prstGeom prst="rect">
            <a:avLst/>
          </a:prstGeom>
          <a:noFill/>
        </p:spPr>
        <p:txBody>
          <a:bodyPr vert="eaVert" wrap="square" lIns="65023" tIns="32511" rIns="65023" bIns="32511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3400" b="1" cap="all" spc="213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目录</a:t>
            </a:r>
            <a:endParaRPr lang="zh-CN" altLang="en-US" sz="3400" b="1" cap="all" spc="213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6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图表 3"/>
          <p:cNvGraphicFramePr/>
          <p:nvPr>
            <p:custDataLst>
              <p:tags r:id="rId2"/>
            </p:custDataLst>
          </p:nvPr>
        </p:nvGraphicFramePr>
        <p:xfrm>
          <a:off x="349250" y="1671955"/>
          <a:ext cx="3706495" cy="4606290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12" name="文本框 11"/>
          <p:cNvSpPr txBox="1"/>
          <p:nvPr>
            <p:custDataLst>
              <p:tags r:id="rId4"/>
            </p:custDataLst>
          </p:nvPr>
        </p:nvSpPr>
        <p:spPr>
          <a:xfrm>
            <a:off x="283210" y="6547485"/>
            <a:ext cx="561911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剧集监测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6" name="图表 5"/>
          <p:cNvGraphicFramePr/>
          <p:nvPr>
            <p:custDataLst>
              <p:tags r:id="rId5"/>
            </p:custDataLst>
          </p:nvPr>
        </p:nvGraphicFramePr>
        <p:xfrm>
          <a:off x="4268470" y="1671955"/>
          <a:ext cx="7522845" cy="4606290"/>
        </p:xfrm>
        <a:graphic>
          <a:graphicData uri="http://schemas.openxmlformats.org/drawingml/2006/chart">
            <c:chart xmlns:c="http://schemas.openxmlformats.org/drawingml/2006/chart" r:id="rId6"/>
          </a:graphicData>
        </a:graphic>
      </p:graphicFrame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349250" y="189230"/>
            <a:ext cx="1052576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剧集规模：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四大平台剧集规模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稳中有增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新开播</a:t>
            </a:r>
            <a:r>
              <a:rPr lang="zh-CN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剧集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276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部，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增长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4%</a:t>
            </a:r>
            <a:endParaRPr lang="en-US" altLang="zh-CN" sz="2400" b="1">
              <a:solidFill>
                <a:srgbClr val="028B4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03860" y="899795"/>
            <a:ext cx="10301605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年四大平台剧集市场规模持续扩张，同步增长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2.4%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23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年跨年播出剧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17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部，新开播剧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276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部，新开播剧增长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4%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endParaRPr lang="zh-CN" altLang="en-US" sz="1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23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月新开播剧集高达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29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部，整体来看平均每月新开播约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23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部剧。</a:t>
            </a:r>
            <a:endParaRPr lang="zh-CN" altLang="en-US" sz="1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矩形 1"/>
          <p:cNvSpPr/>
          <p:nvPr>
            <p:custDataLst>
              <p:tags r:id="rId8"/>
            </p:custDataLst>
          </p:nvPr>
        </p:nvSpPr>
        <p:spPr>
          <a:xfrm>
            <a:off x="0" y="189230"/>
            <a:ext cx="131445" cy="463550"/>
          </a:xfrm>
          <a:prstGeom prst="rect">
            <a:avLst/>
          </a:prstGeom>
          <a:solidFill>
            <a:srgbClr val="028B46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3" name="弦形 2"/>
          <p:cNvSpPr/>
          <p:nvPr userDrawn="1">
            <p:custDataLst>
              <p:tags r:id="rId9"/>
            </p:custDataLst>
          </p:nvPr>
        </p:nvSpPr>
        <p:spPr>
          <a:xfrm rot="15300000">
            <a:off x="11600180" y="6356985"/>
            <a:ext cx="493395" cy="429895"/>
          </a:xfrm>
          <a:prstGeom prst="chord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5</a:t>
            </a:fld>
            <a:endParaRPr lang="zh-CN" altLang="en-US"/>
          </a:p>
        </p:txBody>
      </p:sp>
      <p:graphicFrame>
        <p:nvGraphicFramePr>
          <p:cNvPr id="3" name="图表 2"/>
          <p:cNvGraphicFramePr/>
          <p:nvPr>
            <p:custDataLst>
              <p:tags r:id="rId2"/>
            </p:custDataLst>
          </p:nvPr>
        </p:nvGraphicFramePr>
        <p:xfrm>
          <a:off x="349250" y="1501140"/>
          <a:ext cx="11021060" cy="4898390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12" name="文本框 11"/>
          <p:cNvSpPr txBox="1"/>
          <p:nvPr>
            <p:custDataLst>
              <p:tags r:id="rId4"/>
            </p:custDataLst>
          </p:nvPr>
        </p:nvSpPr>
        <p:spPr>
          <a:xfrm>
            <a:off x="283210" y="6547485"/>
            <a:ext cx="561911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新开播剧集监测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349250" y="189230"/>
            <a:ext cx="715200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播出模式：独播剧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数量领先，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网台联播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剧增幅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22%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476250" y="909955"/>
            <a:ext cx="10301605" cy="414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年网络独播剧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177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部，增长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9%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；网台同播剧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82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部，增幅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22%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；平台间联播剧集减少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54%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endParaRPr lang="zh-CN" altLang="en-US" sz="1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6</a:t>
            </a:fld>
            <a:endParaRPr lang="zh-CN" altLang="en-US"/>
          </a:p>
        </p:txBody>
      </p:sp>
      <p:graphicFrame>
        <p:nvGraphicFramePr>
          <p:cNvPr id="3" name="图表 2"/>
          <p:cNvGraphicFramePr/>
          <p:nvPr>
            <p:custDataLst>
              <p:tags r:id="rId2"/>
            </p:custDataLst>
          </p:nvPr>
        </p:nvGraphicFramePr>
        <p:xfrm>
          <a:off x="88265" y="1699895"/>
          <a:ext cx="5743575" cy="4544060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349250" y="189230"/>
            <a:ext cx="1021778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平台分布：爱奇艺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剧集数量超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120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部；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优酷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剧集发力，增幅第一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5"/>
            </p:custDataLst>
          </p:nvPr>
        </p:nvSpPr>
        <p:spPr>
          <a:xfrm>
            <a:off x="283210" y="6547485"/>
            <a:ext cx="561911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新开播剧集监测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6" name="图表 5"/>
          <p:cNvGraphicFramePr/>
          <p:nvPr>
            <p:custDataLst>
              <p:tags r:id="rId6"/>
            </p:custDataLst>
          </p:nvPr>
        </p:nvGraphicFramePr>
        <p:xfrm>
          <a:off x="5967095" y="1699895"/>
          <a:ext cx="6075680" cy="4544695"/>
        </p:xfrm>
        <a:graphic>
          <a:graphicData uri="http://schemas.openxmlformats.org/drawingml/2006/chart">
            <c:chart xmlns:c="http://schemas.openxmlformats.org/drawingml/2006/chart" r:id="rId7"/>
          </a:graphicData>
        </a:graphic>
      </p:graphicFrame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349250" y="843280"/>
            <a:ext cx="10554335" cy="71374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爱奇艺平台剧集数量领先，整体数量与去年持平；腾讯及芒果剧集数量减少；优酷剧集增幅排名第一，剧集数量逼近腾讯视频。</a:t>
            </a:r>
            <a:endParaRPr lang="en-US" altLang="zh-CN" sz="1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年各平台网络独播及网台联播剧占比增长，网络联播剧占比均下降。</a:t>
            </a:r>
            <a:endParaRPr lang="zh-CN" altLang="en-US" sz="1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7</a:t>
            </a:fld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349250" y="189230"/>
            <a:ext cx="117690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整体题材：爱情题材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类剧集市场规模最大，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悬疑类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题材赛道持续扩张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3" name="图表 2"/>
          <p:cNvGraphicFramePr/>
          <p:nvPr>
            <p:custDataLst>
              <p:tags r:id="rId3"/>
            </p:custDataLst>
          </p:nvPr>
        </p:nvGraphicFramePr>
        <p:xfrm>
          <a:off x="469265" y="1518285"/>
          <a:ext cx="11286490" cy="4866005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  <p:sp>
        <p:nvSpPr>
          <p:cNvPr id="12" name="文本框 11"/>
          <p:cNvSpPr txBox="1"/>
          <p:nvPr>
            <p:custDataLst>
              <p:tags r:id="rId5"/>
            </p:custDataLst>
          </p:nvPr>
        </p:nvSpPr>
        <p:spPr>
          <a:xfrm>
            <a:off x="283210" y="6547485"/>
            <a:ext cx="692340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剧集监测（题材非重复，一部剧集对应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个主要题材）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406400" y="938530"/>
            <a:ext cx="10554335" cy="4781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爱情类剧集占据领先地位，悬疑、都市题材剧集数量持续增长。青春、革命、玄幻、女性、仙侠剧数量均保持在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部左右。</a:t>
            </a:r>
            <a:endParaRPr lang="zh-CN" altLang="en-US" sz="1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8</a:t>
            </a:fld>
            <a:endParaRPr lang="zh-CN" altLang="en-US"/>
          </a:p>
        </p:txBody>
      </p:sp>
      <p:graphicFrame>
        <p:nvGraphicFramePr>
          <p:cNvPr id="4" name="图表 3"/>
          <p:cNvGraphicFramePr/>
          <p:nvPr>
            <p:custDataLst>
              <p:tags r:id="rId2"/>
            </p:custDataLst>
          </p:nvPr>
        </p:nvGraphicFramePr>
        <p:xfrm>
          <a:off x="216535" y="1782445"/>
          <a:ext cx="4230370" cy="4554855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graphicFrame>
        <p:nvGraphicFramePr>
          <p:cNvPr id="6" name="图表 5"/>
          <p:cNvGraphicFramePr/>
          <p:nvPr>
            <p:custDataLst>
              <p:tags r:id="rId4"/>
            </p:custDataLst>
          </p:nvPr>
        </p:nvGraphicFramePr>
        <p:xfrm>
          <a:off x="4671695" y="1800860"/>
          <a:ext cx="6876415" cy="4562475"/>
        </p:xfrm>
        <a:graphic>
          <a:graphicData uri="http://schemas.openxmlformats.org/drawingml/2006/chart">
            <c:chart xmlns:c="http://schemas.openxmlformats.org/drawingml/2006/chart" r:id="rId5"/>
          </a:graphicData>
        </a:graphic>
      </p:graphicFrame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349250" y="189230"/>
            <a:ext cx="117690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题材年代：古装剧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数量同比增长，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古偶爱情类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占比第一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7"/>
            </p:custDataLst>
          </p:nvPr>
        </p:nvSpPr>
        <p:spPr>
          <a:xfrm>
            <a:off x="349250" y="949960"/>
            <a:ext cx="10554335" cy="7975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当代剧数量减少，古代剧增幅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63%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，主要为古偶爱情、仙侠剧；古代题材中，罪案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悬疑题材数量增幅最大。</a:t>
            </a:r>
            <a:endParaRPr lang="zh-CN" altLang="en-US" sz="1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新增古代职业《春家小姐是讼师》、古代农村剧《田耕纪》剧集题材。</a:t>
            </a:r>
            <a:endParaRPr lang="zh-CN" altLang="en-US" sz="1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圆角矩形标注 9"/>
          <p:cNvSpPr/>
          <p:nvPr/>
        </p:nvSpPr>
        <p:spPr>
          <a:xfrm>
            <a:off x="3352800" y="5027930"/>
            <a:ext cx="833120" cy="325755"/>
          </a:xfrm>
          <a:prstGeom prst="wedgeRoundRectCallout">
            <a:avLst>
              <a:gd name="adj1" fmla="val 19742"/>
              <a:gd name="adj2" fmla="val 89252"/>
              <a:gd name="adj3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00" b="1"/>
              <a:t>多为革命、谍战题材</a:t>
            </a:r>
            <a:endParaRPr lang="zh-CN" altLang="en-US" sz="900" b="1"/>
          </a:p>
        </p:txBody>
      </p:sp>
      <p:sp>
        <p:nvSpPr>
          <p:cNvPr id="12" name="文本框 11"/>
          <p:cNvSpPr txBox="1"/>
          <p:nvPr>
            <p:custDataLst>
              <p:tags r:id="rId8"/>
            </p:custDataLst>
          </p:nvPr>
        </p:nvSpPr>
        <p:spPr>
          <a:xfrm>
            <a:off x="283210" y="6547485"/>
            <a:ext cx="692340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剧集监测（题材非重复，一部剧集对应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个主要题材）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9</a:t>
            </a:fld>
            <a:endParaRPr lang="zh-CN" altLang="en-US"/>
          </a:p>
        </p:txBody>
      </p:sp>
      <p:graphicFrame>
        <p:nvGraphicFramePr>
          <p:cNvPr id="3" name="图表 2"/>
          <p:cNvGraphicFramePr/>
          <p:nvPr>
            <p:custDataLst>
              <p:tags r:id="rId2"/>
            </p:custDataLst>
          </p:nvPr>
        </p:nvGraphicFramePr>
        <p:xfrm>
          <a:off x="201295" y="1540510"/>
          <a:ext cx="5773420" cy="4815840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12" name="文本框 11"/>
          <p:cNvSpPr txBox="1"/>
          <p:nvPr>
            <p:custDataLst>
              <p:tags r:id="rId4"/>
            </p:custDataLst>
          </p:nvPr>
        </p:nvSpPr>
        <p:spPr>
          <a:xfrm>
            <a:off x="201295" y="6461125"/>
            <a:ext cx="561911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新开播剧集、已开分的剧集监测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349250" y="189230"/>
            <a:ext cx="117690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剧集口碑：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剧集口碑评分集中在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6-7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8-9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剧集占比增加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4" name="图表 3" descr="7b0a202020202263686172745265734964223a20223230343736323732220a7d0a"/>
          <p:cNvGraphicFramePr/>
          <p:nvPr>
            <p:custDataLst>
              <p:tags r:id="rId6"/>
            </p:custDataLst>
          </p:nvPr>
        </p:nvGraphicFramePr>
        <p:xfrm>
          <a:off x="6153150" y="1539875"/>
          <a:ext cx="5767705" cy="4816475"/>
        </p:xfrm>
        <a:graphic>
          <a:graphicData uri="http://schemas.openxmlformats.org/drawingml/2006/chart">
            <c:chart xmlns:c="http://schemas.openxmlformats.org/drawingml/2006/chart" r:id="rId7"/>
          </a:graphicData>
        </a:graphic>
      </p:graphicFrame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7676515" y="1936115"/>
            <a:ext cx="2720975" cy="27559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内圈：</a:t>
            </a:r>
            <a:r>
              <a:rPr lang="en-US" altLang="zh-CN" sz="120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2022</a:t>
            </a:r>
            <a:r>
              <a:rPr lang="zh-CN" altLang="en-US" sz="120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年</a:t>
            </a:r>
            <a:r>
              <a:rPr lang="en-US" altLang="zh-CN" sz="120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        </a:t>
            </a:r>
            <a:r>
              <a:rPr lang="zh-CN" altLang="en-US" sz="120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外圈：</a:t>
            </a:r>
            <a:r>
              <a:rPr lang="en-US" altLang="zh-CN" sz="120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2023</a:t>
            </a:r>
            <a:r>
              <a:rPr lang="zh-CN" altLang="en-US" sz="120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年</a:t>
            </a:r>
            <a:endParaRPr lang="zh-CN" altLang="en-US" sz="1200">
              <a:solidFill>
                <a:schemeClr val="accent6">
                  <a:lumMod val="75000"/>
                </a:schemeClr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201295" y="959485"/>
            <a:ext cx="10554335" cy="4051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剧集评分集中在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6-7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分，整体口碑提升，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分以上剧集占比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68.3%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，低于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分的剧集占比减少。</a:t>
            </a:r>
            <a:endParaRPr lang="zh-CN" altLang="en-US" sz="1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10</a:t>
            </a:fld>
            <a:endParaRPr lang="zh-CN" altLang="en-US"/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729615" y="1029970"/>
          <a:ext cx="10597515" cy="5276215"/>
        </p:xfrm>
        <a:graphic>
          <a:graphicData uri="http://schemas.openxmlformats.org/drawingml/2006/table">
            <a:tbl>
              <a:tblPr/>
              <a:tblGrid>
                <a:gridCol w="1513840"/>
                <a:gridCol w="2675890"/>
                <a:gridCol w="1663065"/>
                <a:gridCol w="2041525"/>
                <a:gridCol w="2703195"/>
              </a:tblGrid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4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平台</a:t>
                      </a:r>
                      <a:endParaRPr lang="zh-CN" altLang="en-US" sz="14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4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影视剧</a:t>
                      </a:r>
                      <a:endParaRPr lang="zh-CN" altLang="en-US" sz="14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4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豆瓣评分</a:t>
                      </a:r>
                      <a:endParaRPr lang="zh-CN" altLang="en-US" sz="14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4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播出模式</a:t>
                      </a:r>
                      <a:endParaRPr lang="zh-CN" altLang="en-US" sz="14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4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影视剧题材</a:t>
                      </a:r>
                      <a:endParaRPr lang="zh-CN" altLang="en-US" sz="14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</a:tr>
              <a:tr h="241300">
                <a:tc rowSpan="5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漫长的季节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9.4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当代/都市/罪案/悬疑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三体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8.7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当代/都市/科幻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3370"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曾少年之小时候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8.5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当代/都市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繁城之下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8.5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古代/涉案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繁花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8.5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当代/都市/励志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 rowSpan="5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芒果TV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问苍茫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8.9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现代/革命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去有风的地方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8.7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当代/都市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我有一个朋友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8.6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古代/传奇/喜剧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4005"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那些回不去的年少时光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8.2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当代/都市/青春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装腔启示录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8.1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当代/都市/爱情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 rowSpan="5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优酷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问苍茫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8.9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现代/革命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似火流年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8.2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当代/都市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异人之下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8.1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当代/玄幻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追光的日子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当代/青春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当我飞奔向你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7.9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当代/校园/青春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3370">
                <a:tc rowSpan="5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破事精英第二部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8.6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当代/都市/喜剧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3370"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曾少年之小时候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8.5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当代/都市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狂飙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8.5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当代/罪案/悬疑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莲花楼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8.5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古代/武侠/涉案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尘封十三载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当代/罪案/悬疑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349250" y="189230"/>
            <a:ext cx="117690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剧集口碑：</a:t>
            </a:r>
            <a:r>
              <a:rPr 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《漫长的季节》</a:t>
            </a:r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高达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9.4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分，热剧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《狂飙》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8.5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4"/>
            </p:custDataLst>
          </p:nvPr>
        </p:nvSpPr>
        <p:spPr>
          <a:xfrm>
            <a:off x="201295" y="6461125"/>
            <a:ext cx="561911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新开播剧集、已开分的剧集监测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11</a:t>
            </a:fld>
            <a:endParaRPr lang="zh-CN" altLang="en-US"/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348615" y="1049655"/>
          <a:ext cx="11300460" cy="5271135"/>
        </p:xfrm>
        <a:graphic>
          <a:graphicData uri="http://schemas.openxmlformats.org/drawingml/2006/table">
            <a:tbl>
              <a:tblPr/>
              <a:tblGrid>
                <a:gridCol w="781250"/>
                <a:gridCol w="1213925"/>
                <a:gridCol w="1215032"/>
                <a:gridCol w="1305219"/>
                <a:gridCol w="1454054"/>
                <a:gridCol w="1454055"/>
                <a:gridCol w="1188473"/>
                <a:gridCol w="1210606"/>
                <a:gridCol w="1477846"/>
              </a:tblGrid>
              <a:tr h="24384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排名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剧目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播出平台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播出模式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1200" b="1">
                          <a:solidFill>
                            <a:schemeClr val="bg1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题材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播出日期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热搜上榜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热搜指数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平台自招商-品牌数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</a:tr>
              <a:tr h="244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狂飙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当代/罪案/悬疑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2023/1/14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3325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102,265,508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4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长月烬明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优酷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古代/仙侠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2023/4/6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2745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72,733,868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30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384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长相思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古代/玄幻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2023/7/24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2589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42,073,406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384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云之羽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古代/爱情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2023/9/2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1538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36,195,070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4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去有风的地方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芒果TV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当代/都市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2023/1/3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1503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26,978,272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4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我的人间烟火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芒果TV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2023/7/5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1151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33,101,618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384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莲花楼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古代/武侠</a:t>
                      </a:r>
                      <a:endParaRPr lang="en-US" altLang="zh-CN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2023/7/23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1133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24,366,516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384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宁安如梦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古代/爱情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2023/11/7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1101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24,364,624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30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4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以爱为营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芒果TV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2023/11/3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1042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99,030,784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42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384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一念关山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古代/武侠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2023/11/28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1023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12,228,481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38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4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偷偷藏不住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优酷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2023/6/20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995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131,014,163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4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梦中的那片海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现代/年代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2023/6/1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830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13,505,065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384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星落凝成糖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优酷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古代/仙侠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2023/2/16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692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17,000,138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384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骄阳伴我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当代/都市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2023/9/1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641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10,031,806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4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爱情而已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2023/3/27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622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8,844,547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4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长风渡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古代/爱情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2023/6/18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619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102,796,817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45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384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他是谁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优酷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当代/罪案/悬疑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2023/3/14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590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19,136,511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384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三体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当代/科幻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2023/1/15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590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8,820,894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384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玉骨遥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Arial" pitchFamily="34" charset="0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 cmpd="sng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古代/仙侠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 cmpd="sng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2023/7/2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 cmpd="sng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571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11,696,699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</a:rPr>
                        <a:t>23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62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神隐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腾讯视频/芒果TV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 cmpd="sng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网络联播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 cap="flat" cmpd="sng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古代/玄幻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 cap="flat" cmpd="sng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2023/12/11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 cap="flat" cmpd="sng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517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 cap="flat" cmpd="sng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13058502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腾讯9，芒果7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349250" y="189230"/>
            <a:ext cx="117690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剧集热度：《狂飙》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全年热搜排名第一，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TOP20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剧集中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70%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招商突破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个品牌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49250" y="6445885"/>
            <a:ext cx="56191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新开播剧集监测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热搜平台：微博、抖音、快手、今日头条、微视热搜主榜监测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上箭头 2"/>
          <p:cNvSpPr/>
          <p:nvPr/>
        </p:nvSpPr>
        <p:spPr>
          <a:xfrm>
            <a:off x="2861945" y="851535"/>
            <a:ext cx="210820" cy="401955"/>
          </a:xfrm>
          <a:prstGeom prst="upArrow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5380355" y="2254885"/>
            <a:ext cx="5936615" cy="3413760"/>
          </a:xfrm>
          <a:prstGeom prst="rect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5" name="图片 34" descr="1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701540" y="4698365"/>
            <a:ext cx="1589088" cy="1589088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40" name="组合 39"/>
          <p:cNvGrpSpPr/>
          <p:nvPr/>
        </p:nvGrpSpPr>
        <p:grpSpPr>
          <a:xfrm>
            <a:off x="196563" y="1539793"/>
            <a:ext cx="513245" cy="243332"/>
            <a:chOff x="10836923" y="399605"/>
            <a:chExt cx="513245" cy="243332"/>
          </a:xfrm>
          <a:solidFill>
            <a:srgbClr val="028B46"/>
          </a:solidFill>
        </p:grpSpPr>
        <p:sp>
          <p:nvSpPr>
            <p:cNvPr id="41" name="箭头: V 形 24"/>
            <p:cNvSpPr/>
            <p:nvPr>
              <p:custDataLst>
                <p:tags r:id="rId4"/>
              </p:custDataLst>
            </p:nvPr>
          </p:nvSpPr>
          <p:spPr>
            <a:xfrm>
              <a:off x="11199197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2" name="箭头: V 形 25"/>
            <p:cNvSpPr/>
            <p:nvPr>
              <p:custDataLst>
                <p:tags r:id="rId5"/>
              </p:custDataLst>
            </p:nvPr>
          </p:nvSpPr>
          <p:spPr>
            <a:xfrm>
              <a:off x="11020516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3" name="箭头: V 形 26"/>
            <p:cNvSpPr/>
            <p:nvPr>
              <p:custDataLst>
                <p:tags r:id="rId6"/>
              </p:custDataLst>
            </p:nvPr>
          </p:nvSpPr>
          <p:spPr>
            <a:xfrm>
              <a:off x="10836923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pic>
        <p:nvPicPr>
          <p:cNvPr id="44" name="图片 43" descr="图片3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3975" y="5916930"/>
            <a:ext cx="993775" cy="736600"/>
          </a:xfrm>
          <a:prstGeom prst="rect">
            <a:avLst/>
          </a:prstGeom>
        </p:spPr>
      </p:pic>
      <p:sp>
        <p:nvSpPr>
          <p:cNvPr id="12" name="矩形 11"/>
          <p:cNvSpPr/>
          <p:nvPr>
            <p:custDataLst>
              <p:tags r:id="rId9"/>
            </p:custDataLst>
          </p:nvPr>
        </p:nvSpPr>
        <p:spPr>
          <a:xfrm>
            <a:off x="30480" y="2255520"/>
            <a:ext cx="5970905" cy="341376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字魂64号-萌趣软糖体"/>
              <a:ea typeface="+mn-ea"/>
              <a:cs typeface="+mn-ea"/>
              <a:sym typeface="+mn-lt"/>
            </a:endParaRPr>
          </a:p>
        </p:txBody>
      </p:sp>
      <p:pic>
        <p:nvPicPr>
          <p:cNvPr id="20" name="图片 19" descr="eaf81a4c510fd9f9d72a8dbb6d7bc32a2834359b0e90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176145" y="2381250"/>
            <a:ext cx="1824355" cy="313944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2" name="图片 21" descr="6a63f6246b600c338744ed873014460fd9f9d72a0b7e.webp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203200" y="2388235"/>
            <a:ext cx="1905635" cy="31400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3" name="图片 22" descr="f2deb48f8c5494eef01f70d61ca2f7fe9925bd31d0ff.webp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4071620" y="2381250"/>
            <a:ext cx="1766570" cy="313944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8" name="TextBox 32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478270" y="2351405"/>
            <a:ext cx="4113530" cy="3079115"/>
          </a:xfrm>
          <a:prstGeom prst="rect">
            <a:avLst/>
          </a:prstGeom>
          <a:noFill/>
          <a:ln w="3175" cap="flat" cmpd="sng">
            <a:noFill/>
            <a:bevel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 defTabSz="914400" fontAlgn="auto">
              <a:lnSpc>
                <a:spcPct val="180000"/>
              </a:lnSpc>
              <a:buFont typeface="Wingdings" panose="05000000000000000000" charset="0"/>
              <a:buChar char="p"/>
              <a:defRPr/>
            </a:pPr>
            <a:r>
              <a:rPr lang="zh-CN" altLang="en-US" sz="2800" b="1">
                <a:solidFill>
                  <a:schemeClr val="bg1">
                    <a:lumMod val="85000"/>
                  </a:schemeClr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剧集</a:t>
            </a:r>
            <a:r>
              <a:rPr lang="zh-CN" altLang="en-US" sz="2800" b="1" smtClean="0">
                <a:solidFill>
                  <a:schemeClr val="bg1">
                    <a:lumMod val="85000"/>
                  </a:schemeClr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市场整体趋势</a:t>
            </a:r>
            <a:endParaRPr lang="zh-CN" altLang="en-US" sz="2800" b="1" smtClean="0">
              <a:solidFill>
                <a:schemeClr val="bg1">
                  <a:lumMod val="85000"/>
                </a:schemeClr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457200" indent="-457200" algn="l" defTabSz="914400" fontAlgn="auto">
              <a:lnSpc>
                <a:spcPct val="180000"/>
              </a:lnSpc>
              <a:buFont typeface="Wingdings" panose="05000000000000000000" charset="0"/>
              <a:buChar char="p"/>
              <a:defRPr/>
            </a:pPr>
            <a:r>
              <a:rPr lang="zh-CN" altLang="en-US" sz="3200" b="1">
                <a:solidFill>
                  <a:schemeClr val="bg1"/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剧集市场招商分析</a:t>
            </a:r>
            <a:endParaRPr lang="zh-CN" altLang="en-US" sz="3200" b="1">
              <a:solidFill>
                <a:schemeClr val="bg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457200" indent="-457200" algn="l" defTabSz="914400" fontAlgn="auto">
              <a:lnSpc>
                <a:spcPct val="180000"/>
              </a:lnSpc>
              <a:buFont typeface="Wingdings" panose="05000000000000000000" charset="0"/>
              <a:buChar char="p"/>
              <a:defRPr/>
            </a:pPr>
            <a:r>
              <a:rPr lang="zh-CN" altLang="en-US" sz="2800" b="1">
                <a:solidFill>
                  <a:schemeClr val="bg1">
                    <a:lumMod val="85000"/>
                  </a:schemeClr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剧集市场行业分析</a:t>
            </a:r>
            <a:endParaRPr lang="zh-CN" altLang="en-US" sz="2800" b="1">
              <a:solidFill>
                <a:schemeClr val="bg1">
                  <a:lumMod val="85000"/>
                </a:schemeClr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457200" indent="-457200" algn="l" defTabSz="914400" fontAlgn="auto">
              <a:lnSpc>
                <a:spcPct val="180000"/>
              </a:lnSpc>
              <a:buFont typeface="Wingdings" panose="05000000000000000000" charset="0"/>
              <a:buChar char="p"/>
              <a:defRPr/>
            </a:pPr>
            <a:r>
              <a:rPr lang="en-US" altLang="zh-CN" sz="2800" b="1" kern="0" smtClean="0">
                <a:solidFill>
                  <a:schemeClr val="bg1">
                    <a:lumMod val="85000"/>
                  </a:schemeClr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TOP20</a:t>
            </a:r>
            <a:r>
              <a:rPr lang="zh-CN" altLang="en-US" sz="2800" b="1" kern="0" smtClean="0">
                <a:solidFill>
                  <a:schemeClr val="bg1">
                    <a:lumMod val="85000"/>
                  </a:schemeClr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品牌投放一览</a:t>
            </a:r>
            <a:endParaRPr lang="zh-CN" altLang="en-US" sz="2800" b="1" kern="0" smtClean="0">
              <a:solidFill>
                <a:schemeClr val="bg1">
                  <a:lumMod val="85000"/>
                </a:schemeClr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1476068" y="269793"/>
            <a:ext cx="513245" cy="243332"/>
            <a:chOff x="10836923" y="399605"/>
            <a:chExt cx="513245" cy="243332"/>
          </a:xfrm>
          <a:solidFill>
            <a:schemeClr val="bg1"/>
          </a:solidFill>
        </p:grpSpPr>
        <p:sp>
          <p:nvSpPr>
            <p:cNvPr id="4" name="箭头: V 形 24"/>
            <p:cNvSpPr/>
            <p:nvPr>
              <p:custDataLst>
                <p:tags r:id="rId17"/>
              </p:custDataLst>
            </p:nvPr>
          </p:nvSpPr>
          <p:spPr>
            <a:xfrm>
              <a:off x="11199197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5" name="箭头: V 形 25"/>
            <p:cNvSpPr/>
            <p:nvPr>
              <p:custDataLst>
                <p:tags r:id="rId18"/>
              </p:custDataLst>
            </p:nvPr>
          </p:nvSpPr>
          <p:spPr>
            <a:xfrm>
              <a:off x="11020516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6" name="箭头: V 形 26"/>
            <p:cNvSpPr/>
            <p:nvPr>
              <p:custDataLst>
                <p:tags r:id="rId19"/>
              </p:custDataLst>
            </p:nvPr>
          </p:nvSpPr>
          <p:spPr>
            <a:xfrm>
              <a:off x="10836923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7" name="矩形 6"/>
          <p:cNvSpPr/>
          <p:nvPr>
            <p:custDataLst>
              <p:tags r:id="rId20"/>
            </p:custDataLst>
          </p:nvPr>
        </p:nvSpPr>
        <p:spPr>
          <a:xfrm>
            <a:off x="11007113" y="1136155"/>
            <a:ext cx="1037645" cy="1000074"/>
          </a:xfrm>
          <a:prstGeom prst="rect">
            <a:avLst/>
          </a:prstGeom>
          <a:noFill/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1"/>
            </p:custDataLst>
          </p:nvPr>
        </p:nvSpPr>
        <p:spPr>
          <a:xfrm>
            <a:off x="10837545" y="74930"/>
            <a:ext cx="972820" cy="1833880"/>
          </a:xfrm>
          <a:prstGeom prst="rect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TextBox 148"/>
          <p:cNvSpPr txBox="1"/>
          <p:nvPr>
            <p:custDataLst>
              <p:tags r:id="rId22"/>
            </p:custDataLst>
          </p:nvPr>
        </p:nvSpPr>
        <p:spPr>
          <a:xfrm>
            <a:off x="10958444" y="557961"/>
            <a:ext cx="756920" cy="1123910"/>
          </a:xfrm>
          <a:prstGeom prst="rect">
            <a:avLst/>
          </a:prstGeom>
          <a:noFill/>
        </p:spPr>
        <p:txBody>
          <a:bodyPr vert="eaVert" wrap="square" lIns="65023" tIns="32511" rIns="65023" bIns="32511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3400" b="1" cap="all" spc="213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目录</a:t>
            </a:r>
            <a:endParaRPr lang="zh-CN" altLang="en-US" sz="3400" b="1" cap="all" spc="213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6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13</a:t>
            </a:fld>
            <a:endParaRPr lang="zh-CN" altLang="en-US"/>
          </a:p>
        </p:txBody>
      </p:sp>
      <p:graphicFrame>
        <p:nvGraphicFramePr>
          <p:cNvPr id="7" name="图表 6"/>
          <p:cNvGraphicFramePr/>
          <p:nvPr>
            <p:custDataLst>
              <p:tags r:id="rId2"/>
            </p:custDataLst>
          </p:nvPr>
        </p:nvGraphicFramePr>
        <p:xfrm>
          <a:off x="6567170" y="1351280"/>
          <a:ext cx="4566285" cy="4831715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349250" y="189230"/>
            <a:ext cx="117690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剧集招商：有品牌投放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的剧集占比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93%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，整体投放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增长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55.5%</a:t>
            </a:r>
            <a:endParaRPr lang="en-US" altLang="zh-CN" sz="2400" b="1">
              <a:solidFill>
                <a:srgbClr val="028B4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283210" y="6547485"/>
            <a:ext cx="561911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新开播剧集监测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3" name="图表 2"/>
          <p:cNvGraphicFramePr/>
          <p:nvPr>
            <p:custDataLst>
              <p:tags r:id="rId6"/>
            </p:custDataLst>
          </p:nvPr>
        </p:nvGraphicFramePr>
        <p:xfrm>
          <a:off x="421640" y="1351915"/>
          <a:ext cx="5184140" cy="4831715"/>
        </p:xfrm>
        <a:graphic>
          <a:graphicData uri="http://schemas.openxmlformats.org/drawingml/2006/chart">
            <c:chart xmlns:c="http://schemas.openxmlformats.org/drawingml/2006/chart" r:id="rId7"/>
          </a:graphicData>
        </a:graphic>
      </p:graphicFrame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14</a:t>
            </a:fld>
            <a:endParaRPr lang="zh-CN" altLang="en-US"/>
          </a:p>
        </p:txBody>
      </p:sp>
      <p:graphicFrame>
        <p:nvGraphicFramePr>
          <p:cNvPr id="4" name="图表 3"/>
          <p:cNvGraphicFramePr/>
          <p:nvPr>
            <p:custDataLst>
              <p:tags r:id="rId2"/>
            </p:custDataLst>
          </p:nvPr>
        </p:nvGraphicFramePr>
        <p:xfrm>
          <a:off x="6210300" y="1170305"/>
          <a:ext cx="4782820" cy="5028565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graphicFrame>
        <p:nvGraphicFramePr>
          <p:cNvPr id="3" name="图表 2"/>
          <p:cNvGraphicFramePr/>
          <p:nvPr>
            <p:custDataLst>
              <p:tags r:id="rId4"/>
            </p:custDataLst>
          </p:nvPr>
        </p:nvGraphicFramePr>
        <p:xfrm>
          <a:off x="874395" y="1170940"/>
          <a:ext cx="4843145" cy="5027295"/>
        </p:xfrm>
        <a:graphic>
          <a:graphicData uri="http://schemas.openxmlformats.org/drawingml/2006/chart">
            <c:chart xmlns:c="http://schemas.openxmlformats.org/drawingml/2006/chart" r:id="rId5"/>
          </a:graphicData>
        </a:graphic>
      </p:graphicFrame>
      <p:sp>
        <p:nvSpPr>
          <p:cNvPr id="9" name="文本框 8"/>
          <p:cNvSpPr txBox="1"/>
          <p:nvPr>
            <p:custDataLst>
              <p:tags r:id="rId6"/>
            </p:custDataLst>
          </p:nvPr>
        </p:nvSpPr>
        <p:spPr>
          <a:xfrm>
            <a:off x="349250" y="189230"/>
            <a:ext cx="117690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剧集招商：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平台自招商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剧集数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量增长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20.8%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品牌数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增长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12.4%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283210" y="6547485"/>
            <a:ext cx="561911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新开播剧集监测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15</a:t>
            </a:fld>
            <a:endParaRPr lang="zh-CN" altLang="en-US"/>
          </a:p>
        </p:txBody>
      </p:sp>
      <p:graphicFrame>
        <p:nvGraphicFramePr>
          <p:cNvPr id="3" name="图表 2"/>
          <p:cNvGraphicFramePr/>
          <p:nvPr>
            <p:custDataLst>
              <p:tags r:id="rId2"/>
            </p:custDataLst>
          </p:nvPr>
        </p:nvGraphicFramePr>
        <p:xfrm>
          <a:off x="382905" y="1254125"/>
          <a:ext cx="5557520" cy="4968875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graphicFrame>
        <p:nvGraphicFramePr>
          <p:cNvPr id="4" name="图表 3"/>
          <p:cNvGraphicFramePr/>
          <p:nvPr>
            <p:custDataLst>
              <p:tags r:id="rId4"/>
            </p:custDataLst>
          </p:nvPr>
        </p:nvGraphicFramePr>
        <p:xfrm>
          <a:off x="6122670" y="1240790"/>
          <a:ext cx="5557520" cy="4968875"/>
        </p:xfrm>
        <a:graphic>
          <a:graphicData uri="http://schemas.openxmlformats.org/drawingml/2006/chart">
            <c:chart xmlns:c="http://schemas.openxmlformats.org/drawingml/2006/chart" r:id="rId5"/>
          </a:graphicData>
        </a:graphic>
      </p:graphicFrame>
      <p:sp>
        <p:nvSpPr>
          <p:cNvPr id="9" name="文本框 8"/>
          <p:cNvSpPr txBox="1"/>
          <p:nvPr>
            <p:custDataLst>
              <p:tags r:id="rId6"/>
            </p:custDataLst>
          </p:nvPr>
        </p:nvSpPr>
        <p:spPr>
          <a:xfrm>
            <a:off x="349250" y="189230"/>
            <a:ext cx="117690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剧集招商：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四大平台招商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均增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，爱奇艺、腾讯视频、优酷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平台自招商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品牌数接近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283210" y="6547485"/>
            <a:ext cx="561911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新开播剧集监测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16</a:t>
            </a:fld>
            <a:endParaRPr lang="zh-CN" altLang="en-US"/>
          </a:p>
        </p:txBody>
      </p:sp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 flipV="1">
            <a:off x="283210" y="705485"/>
            <a:ext cx="11471910" cy="889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360045" y="789305"/>
            <a:ext cx="11395710" cy="67754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原生植入权益集中在产品摆放置景道具类型，少量品牌剧内有口播提及，如《繁花》剧中雅诗兰黛、肯德基、百事等品牌口播植入。</a:t>
            </a:r>
            <a:endParaRPr lang="zh-CN" altLang="en-US" sz="1400">
              <a:latin typeface="Arial" pitchFamily="34" charset="0"/>
              <a:ea typeface="微软雅黑" panose="020b0503020204020204" charset="-122"/>
            </a:endParaRPr>
          </a:p>
          <a:p>
            <a:pPr marL="285750" indent="-285750" algn="l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平台自招商中，品牌多为曝光类软广投放，标版类型投放第一，其次为种草类创可贴类型投放。创意中插类投放客户减少。</a:t>
            </a:r>
            <a:endParaRPr lang="zh-CN" altLang="en-US" sz="1400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7" name="标题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349885" y="40005"/>
            <a:ext cx="11623040" cy="6273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fontAlgn="auto">
              <a:lnSpc>
                <a:spcPct val="100000"/>
              </a:lnSpc>
            </a:pP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权益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-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品牌数：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原生植入以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产品摆放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权益为主，平台自招商中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标版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投放类型最多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aphicFrame>
        <p:nvGraphicFramePr>
          <p:cNvPr id="3" name="图表 2"/>
          <p:cNvGraphicFramePr/>
          <p:nvPr>
            <p:custDataLst>
              <p:tags r:id="rId5"/>
            </p:custDataLst>
          </p:nvPr>
        </p:nvGraphicFramePr>
        <p:xfrm>
          <a:off x="319405" y="1619885"/>
          <a:ext cx="3162935" cy="4803775"/>
        </p:xfrm>
        <a:graphic>
          <a:graphicData uri="http://schemas.openxmlformats.org/drawingml/2006/chart">
            <c:chart xmlns:c="http://schemas.openxmlformats.org/drawingml/2006/chart" r:id="rId6"/>
          </a:graphicData>
        </a:graphic>
      </p:graphicFrame>
      <p:graphicFrame>
        <p:nvGraphicFramePr>
          <p:cNvPr id="9" name="图表 8"/>
          <p:cNvGraphicFramePr/>
          <p:nvPr>
            <p:custDataLst>
              <p:tags r:id="rId7"/>
            </p:custDataLst>
          </p:nvPr>
        </p:nvGraphicFramePr>
        <p:xfrm>
          <a:off x="3573145" y="1619250"/>
          <a:ext cx="3104515" cy="4810125"/>
        </p:xfrm>
        <a:graphic>
          <a:graphicData uri="http://schemas.openxmlformats.org/drawingml/2006/chart">
            <c:chart xmlns:c="http://schemas.openxmlformats.org/drawingml/2006/chart" r:id="rId8"/>
          </a:graphicData>
        </a:graphic>
      </p:graphicFrame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283210" y="2297430"/>
            <a:ext cx="603250" cy="24511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>
                <a:latin typeface="Arial" pitchFamily="34" charset="0"/>
                <a:ea typeface="微软雅黑" panose="020b0503020204020204" charset="-122"/>
              </a:rPr>
              <a:t>品牌数</a:t>
            </a:r>
            <a:endParaRPr lang="zh-CN" altLang="en-US" sz="1000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10"/>
            </p:custDataLst>
          </p:nvPr>
        </p:nvSpPr>
        <p:spPr>
          <a:xfrm>
            <a:off x="3552190" y="2297430"/>
            <a:ext cx="603250" cy="24511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>
                <a:latin typeface="Arial" pitchFamily="34" charset="0"/>
                <a:ea typeface="微软雅黑" panose="020b0503020204020204" charset="-122"/>
              </a:rPr>
              <a:t>品牌数</a:t>
            </a:r>
            <a:endParaRPr lang="zh-CN" altLang="en-US" sz="1000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11"/>
            </p:custDataLst>
          </p:nvPr>
        </p:nvSpPr>
        <p:spPr>
          <a:xfrm>
            <a:off x="6713220" y="2297430"/>
            <a:ext cx="603250" cy="24511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>
                <a:latin typeface="Arial" pitchFamily="34" charset="0"/>
                <a:ea typeface="微软雅黑" panose="020b0503020204020204" charset="-122"/>
              </a:rPr>
              <a:t>品牌数</a:t>
            </a:r>
            <a:endParaRPr lang="zh-CN" altLang="en-US" sz="1000">
              <a:latin typeface="Arial" pitchFamily="34" charset="0"/>
              <a:ea typeface="微软雅黑" panose="020b0503020204020204" charset="-122"/>
            </a:endParaRPr>
          </a:p>
        </p:txBody>
      </p:sp>
      <p:graphicFrame>
        <p:nvGraphicFramePr>
          <p:cNvPr id="5" name="图表 4"/>
          <p:cNvGraphicFramePr/>
          <p:nvPr>
            <p:custDataLst>
              <p:tags r:id="rId12"/>
            </p:custDataLst>
          </p:nvPr>
        </p:nvGraphicFramePr>
        <p:xfrm>
          <a:off x="6768465" y="1617980"/>
          <a:ext cx="5107940" cy="4801870"/>
        </p:xfrm>
        <a:graphic>
          <a:graphicData uri="http://schemas.openxmlformats.org/drawingml/2006/chart">
            <c:chart xmlns:c="http://schemas.openxmlformats.org/drawingml/2006/chart" r:id="rId13"/>
          </a:graphicData>
        </a:graphic>
      </p:graphicFrame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283210" y="6547485"/>
            <a:ext cx="561911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新开播剧集监测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圆角矩形标注 17"/>
          <p:cNvSpPr/>
          <p:nvPr/>
        </p:nvSpPr>
        <p:spPr>
          <a:xfrm>
            <a:off x="8650605" y="4730115"/>
            <a:ext cx="1189990" cy="611505"/>
          </a:xfrm>
          <a:prstGeom prst="wedgeRoundRectCallout">
            <a:avLst>
              <a:gd name="adj1" fmla="val -19957"/>
              <a:gd name="adj2" fmla="val 69210"/>
              <a:gd name="adj3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/>
              <a:t>特仑苏、纯甄角标曝光</a:t>
            </a:r>
            <a:endParaRPr lang="zh-CN" altLang="en-US" sz="12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17</a:t>
            </a:fld>
            <a:endParaRPr lang="zh-CN" altLang="en-US"/>
          </a:p>
        </p:txBody>
      </p:sp>
      <p:graphicFrame>
        <p:nvGraphicFramePr>
          <p:cNvPr id="5" name="图表 4"/>
          <p:cNvGraphicFramePr/>
          <p:nvPr>
            <p:custDataLst>
              <p:tags r:id="rId2"/>
            </p:custDataLst>
          </p:nvPr>
        </p:nvGraphicFramePr>
        <p:xfrm>
          <a:off x="142240" y="1474470"/>
          <a:ext cx="11888470" cy="4790440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283210" y="6506845"/>
            <a:ext cx="561911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新开播剧集监测（压屏条从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7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月开始监测）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5"/>
            </p:custDataLst>
          </p:nvPr>
        </p:nvSpPr>
        <p:spPr>
          <a:xfrm>
            <a:off x="360045" y="789305"/>
            <a:ext cx="11395710" cy="67754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四大平台客户主要差距体现在创可贴类型投放上，爱奇艺创可贴客户保持第一，且投放客户增加。</a:t>
            </a:r>
            <a:endParaRPr lang="zh-CN" altLang="en-US" sz="1400">
              <a:latin typeface="Arial" pitchFamily="34" charset="0"/>
              <a:ea typeface="微软雅黑" panose="020b0503020204020204" charset="-122"/>
            </a:endParaRPr>
          </a:p>
          <a:p>
            <a:pPr marL="285750" indent="-285750" algn="l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四大平台中，芒果</a:t>
            </a:r>
            <a:r>
              <a:rPr lang="en-US" altLang="zh-CN" sz="1400">
                <a:latin typeface="Arial" pitchFamily="34" charset="0"/>
                <a:ea typeface="微软雅黑" panose="020b0503020204020204" charset="-122"/>
              </a:rPr>
              <a:t>TV</a:t>
            </a: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除标版外，以压屏条形式合作的客户较多。</a:t>
            </a:r>
            <a:endParaRPr lang="zh-CN" altLang="en-US" sz="1400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7" name="标题 3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349885" y="40005"/>
            <a:ext cx="11623040" cy="6273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fontAlgn="auto">
              <a:lnSpc>
                <a:spcPct val="100000"/>
              </a:lnSpc>
            </a:pP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平台自招商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-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权益品牌数：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各平台客户均以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标版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投放为主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18</a:t>
            </a:fld>
            <a:endParaRPr lang="zh-CN" altLang="en-US"/>
          </a:p>
        </p:txBody>
      </p:sp>
      <p:graphicFrame>
        <p:nvGraphicFramePr>
          <p:cNvPr id="13" name="图表 12"/>
          <p:cNvGraphicFramePr/>
          <p:nvPr>
            <p:custDataLst>
              <p:tags r:id="rId2"/>
            </p:custDataLst>
          </p:nvPr>
        </p:nvGraphicFramePr>
        <p:xfrm>
          <a:off x="411480" y="1209675"/>
          <a:ext cx="11293475" cy="2705100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7" name="标题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349885" y="40005"/>
            <a:ext cx="11623040" cy="6273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fontAlgn="auto">
              <a:lnSpc>
                <a:spcPct val="100000"/>
              </a:lnSpc>
            </a:pP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题材招商：爱情、罪案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/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悬疑、都市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三大类题材原生植入及平台自招商排名前三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aphicFrame>
        <p:nvGraphicFramePr>
          <p:cNvPr id="4" name="图表 3"/>
          <p:cNvGraphicFramePr/>
          <p:nvPr>
            <p:custDataLst>
              <p:tags r:id="rId5"/>
            </p:custDataLst>
          </p:nvPr>
        </p:nvGraphicFramePr>
        <p:xfrm>
          <a:off x="411480" y="3962400"/>
          <a:ext cx="11293475" cy="2555875"/>
        </p:xfrm>
        <a:graphic>
          <a:graphicData uri="http://schemas.openxmlformats.org/drawingml/2006/chart">
            <c:chart xmlns:c="http://schemas.openxmlformats.org/drawingml/2006/chart" r:id="rId6"/>
          </a:graphicData>
        </a:graphic>
      </p:graphicFrame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323850" y="6517005"/>
            <a:ext cx="561911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新开播剧集监测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19</a:t>
            </a:fld>
            <a:endParaRPr lang="zh-CN" altLang="en-US"/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55930" y="1454150"/>
          <a:ext cx="11098530" cy="5031105"/>
        </p:xfrm>
        <a:graphic>
          <a:graphicData uri="http://schemas.openxmlformats.org/drawingml/2006/table">
            <a:tbl>
              <a:tblPr/>
              <a:tblGrid>
                <a:gridCol w="663575"/>
                <a:gridCol w="848995"/>
                <a:gridCol w="1600200"/>
                <a:gridCol w="1324610"/>
                <a:gridCol w="1301115"/>
                <a:gridCol w="990600"/>
                <a:gridCol w="1648460"/>
                <a:gridCol w="1421765"/>
                <a:gridCol w="1299210"/>
              </a:tblGrid>
              <a:tr h="241300">
                <a:tc gridSpan="9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zh-CN" sz="1200" b="1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2023</a:t>
                      </a:r>
                      <a:r>
                        <a:rPr lang="zh-CN" altLang="en-US" sz="1200" b="1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年四大平台招商</a:t>
                      </a:r>
                      <a:r>
                        <a:rPr lang="en-US" altLang="zh-CN" sz="1200" b="1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TOP20</a:t>
                      </a:r>
                      <a:r>
                        <a:rPr lang="zh-CN" altLang="en-US" sz="1200" b="1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剧集</a:t>
                      </a:r>
                      <a:endParaRPr lang="zh-CN" altLang="en-US" sz="12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排名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平台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影视剧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题材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播出模式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整体品牌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剧内原生植入品牌数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平台自招商品牌数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整体时长(秒)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</a:tr>
              <a:tr h="2273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芒果TV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以爱为营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64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23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42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81,895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3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反骗警察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罪案/悬疑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46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44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2,856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3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长风渡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45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45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2,990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96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我要逆风去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43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37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4,605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3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腾讯视频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爱情而已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41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18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29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9,916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3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芒果TV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无与伦比的美丽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41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41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9,255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3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优酷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小满生活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家庭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41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32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3,906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3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芒果TV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我的人间烟火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40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29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90,016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3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腾讯视频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我的助理不简单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39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33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2,870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96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一念关山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武侠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38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38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2,152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3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他从火光中走来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都市/爱情/军旅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38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22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1,618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3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我的助理不简单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37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33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2,937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3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优酷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打开生活的正确方式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都市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36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23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5,181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3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骄阳伴我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都市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35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24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2,101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3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优酷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做自己的光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都市/女性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34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18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3,802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3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腾讯视频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曾少年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34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25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1,886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96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腾讯视频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三体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科幻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33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29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5,859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3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18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泳往直前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青春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33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30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4,529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3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19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特工任务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谍战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33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28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3,087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3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优酷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鸣龙少年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青春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33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24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1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1,253</a:t>
                      </a:r>
                      <a:endParaRPr lang="en-US" altLang="en-US" sz="11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283210" y="6547485"/>
            <a:ext cx="561911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新开播剧集监测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349250" y="189230"/>
            <a:ext cx="117690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招商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TOP20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剧集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：《以爱为营》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合作品牌第一，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爱奇艺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占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部，优酷与腾讯各占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5"/>
            </p:custDataLst>
          </p:nvPr>
        </p:nvSpPr>
        <p:spPr>
          <a:xfrm>
            <a:off x="360045" y="768985"/>
            <a:ext cx="11395710" cy="67754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《以爱为营》整体合作品牌</a:t>
            </a:r>
            <a:r>
              <a:rPr lang="en-US" altLang="zh-CN" sz="1400">
                <a:latin typeface="Arial" pitchFamily="34" charset="0"/>
                <a:ea typeface="微软雅黑" panose="020b0503020204020204" charset="-122"/>
              </a:rPr>
              <a:t>64</a:t>
            </a: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个，其中剧内植入</a:t>
            </a:r>
            <a:r>
              <a:rPr lang="en-US" altLang="zh-CN" sz="1400">
                <a:latin typeface="Arial" pitchFamily="34" charset="0"/>
                <a:ea typeface="微软雅黑" panose="020b0503020204020204" charset="-122"/>
              </a:rPr>
              <a:t>23</a:t>
            </a: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个品牌，芒果</a:t>
            </a:r>
            <a:r>
              <a:rPr lang="en-US" altLang="zh-CN" sz="1400">
                <a:latin typeface="Arial" pitchFamily="34" charset="0"/>
                <a:ea typeface="微软雅黑" panose="020b0503020204020204" charset="-122"/>
              </a:rPr>
              <a:t>TV</a:t>
            </a: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平台自招商有</a:t>
            </a:r>
            <a:r>
              <a:rPr lang="en-US" altLang="zh-CN" sz="1400">
                <a:latin typeface="Arial" pitchFamily="34" charset="0"/>
                <a:ea typeface="微软雅黑" panose="020b0503020204020204" charset="-122"/>
              </a:rPr>
              <a:t>42</a:t>
            </a: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个品牌投放。</a:t>
            </a:r>
            <a:endParaRPr lang="zh-CN" altLang="en-US" sz="1400">
              <a:latin typeface="Arial" pitchFamily="34" charset="0"/>
              <a:ea typeface="微软雅黑" panose="020b0503020204020204" charset="-122"/>
            </a:endParaRPr>
          </a:p>
          <a:p>
            <a:pPr marL="285750" indent="-285750" algn="l">
              <a:lnSpc>
                <a:spcPct val="130000"/>
              </a:lnSpc>
              <a:buFont typeface="Arial" pitchFamily="34" charset="0"/>
              <a:buChar char="•"/>
            </a:pPr>
            <a:r>
              <a:rPr lang="en-US" altLang="zh-CN" sz="1400">
                <a:latin typeface="Arial" pitchFamily="34" charset="0"/>
                <a:ea typeface="微软雅黑" panose="020b0503020204020204" charset="-122"/>
              </a:rPr>
              <a:t>TOP20</a:t>
            </a: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剧集中，网台联播剧占比</a:t>
            </a:r>
            <a:r>
              <a:rPr lang="en-US" altLang="zh-CN" sz="1400">
                <a:latin typeface="Arial" pitchFamily="34" charset="0"/>
                <a:ea typeface="微软雅黑" panose="020b0503020204020204" charset="-122"/>
              </a:rPr>
              <a:t>75%</a:t>
            </a: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，前五招商剧集中，</a:t>
            </a:r>
            <a:r>
              <a:rPr lang="en-US" altLang="zh-CN" sz="1400">
                <a:latin typeface="Arial" pitchFamily="34" charset="0"/>
                <a:ea typeface="微软雅黑" panose="020b0503020204020204" charset="-122"/>
              </a:rPr>
              <a:t>3</a:t>
            </a: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部为网台联播剧集。</a:t>
            </a:r>
            <a:endParaRPr lang="zh-CN" altLang="en-US" sz="1400">
              <a:latin typeface="Arial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20</a:t>
            </a:fld>
            <a:endParaRPr lang="zh-CN" altLang="en-US"/>
          </a:p>
        </p:txBody>
      </p:sp>
      <p:sp>
        <p:nvSpPr>
          <p:cNvPr id="9" name="文本框 8"/>
          <p:cNvSpPr txBox="1"/>
          <p:nvPr>
            <p:custDataLst>
              <p:tags r:id="rId2"/>
            </p:custDataLst>
          </p:nvPr>
        </p:nvSpPr>
        <p:spPr>
          <a:xfrm>
            <a:off x="349250" y="189230"/>
            <a:ext cx="117690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原生植入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招商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TOP20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剧集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：《反骗警察》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剧内植入品牌数第一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52120" y="989330"/>
          <a:ext cx="11197590" cy="5537835"/>
        </p:xfrm>
        <a:graphic>
          <a:graphicData uri="http://schemas.openxmlformats.org/drawingml/2006/table">
            <a:tbl>
              <a:tblPr/>
              <a:tblGrid>
                <a:gridCol w="1181100"/>
                <a:gridCol w="2165350"/>
                <a:gridCol w="2248535"/>
                <a:gridCol w="1488440"/>
                <a:gridCol w="1450340"/>
                <a:gridCol w="1440815"/>
                <a:gridCol w="1223010"/>
              </a:tblGrid>
              <a:tr h="250825">
                <a:tc gridSpan="7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zh-CN" sz="1200" b="1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2023</a:t>
                      </a:r>
                      <a:r>
                        <a:rPr lang="zh-CN" altLang="en-US" sz="1200" b="1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年四大平台剧集原生植入招商</a:t>
                      </a:r>
                      <a:r>
                        <a:rPr lang="en-US" altLang="zh-CN" sz="1200" b="1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TOP20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4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排名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影视剧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平台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题材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播出模式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原始植入</a:t>
                      </a:r>
                      <a:r>
                        <a:rPr lang="en-US" alt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</a:t>
                      </a: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品牌数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时长(秒)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</a:tr>
              <a:tr h="2508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反骗警察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罪案/悬疑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2,707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4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无与伦比的美丽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芒果TV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9,255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08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我要逆风去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4,301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4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我的助理不简单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爱奇艺/腾讯视频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2,672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08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小满生活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优酷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家庭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3,289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4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泳往直前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爱奇艺/腾讯视频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青春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4,482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08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老大夫小大夫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爱奇艺/腾讯视频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农村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3,589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4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特工任务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谍战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2,830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08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她的城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女性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1,742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4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极速悖论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芒果TV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都市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913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08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曾少年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爱奇艺/腾讯视频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1,705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08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了不起的甄高贵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1,575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4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骄阳伴我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爱奇艺/腾讯视频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都市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1,634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08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流光之下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优酷/爱奇艺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都市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4,327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4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以爱为营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芒果TV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443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41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雾中系铃人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优酷/爱奇艺/腾讯视频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罪案/悬疑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4,417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4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左耳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爱奇艺/腾讯视频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青春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2,414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08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他从火光中走来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都市/爱情/军旅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450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4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有盼头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爱奇艺/腾讯视频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都市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8,143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08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黑白密码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罪案/悬疑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1,256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83210" y="6547485"/>
            <a:ext cx="561911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新开播剧集监测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21</a:t>
            </a:fld>
            <a:endParaRPr lang="zh-CN" altLang="en-US"/>
          </a:p>
        </p:txBody>
      </p:sp>
      <p:sp>
        <p:nvSpPr>
          <p:cNvPr id="9" name="文本框 8"/>
          <p:cNvSpPr txBox="1"/>
          <p:nvPr>
            <p:custDataLst>
              <p:tags r:id="rId2"/>
            </p:custDataLst>
          </p:nvPr>
        </p:nvSpPr>
        <p:spPr>
          <a:xfrm>
            <a:off x="349250" y="189230"/>
            <a:ext cx="117690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平台自招商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招商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TOP20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剧集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：《长风渡》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爱奇艺平台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自招商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客户排名第一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81965" y="1414145"/>
          <a:ext cx="11072495" cy="5077460"/>
        </p:xfrm>
        <a:graphic>
          <a:graphicData uri="http://schemas.openxmlformats.org/drawingml/2006/table">
            <a:tbl>
              <a:tblPr/>
              <a:tblGrid>
                <a:gridCol w="1251585"/>
                <a:gridCol w="1528445"/>
                <a:gridCol w="1926590"/>
                <a:gridCol w="1606550"/>
                <a:gridCol w="1833245"/>
                <a:gridCol w="1535430"/>
                <a:gridCol w="1390650"/>
              </a:tblGrid>
              <a:tr h="244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排名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平台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影视剧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题材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播出模式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平台自招商</a:t>
                      </a:r>
                      <a:r>
                        <a:rPr lang="en-US" alt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</a:t>
                      </a: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品牌数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时长(秒)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28B46"/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长风渡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2,990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芒果TV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以爱为营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81,452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一念关山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武侠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2,152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宁安如梦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2,553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优酷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长月烬明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仙侠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1,430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芒果TV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我的人间烟火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87,747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三体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科幻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4,083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爱情而已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2,291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长相思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玄幻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30,098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芒果TV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大宋少年志第二部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传记/传奇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65,923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优酷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偷偷藏不住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1,286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优酷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安乐传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1,131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优酷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鸣龙少年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青春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1,029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828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优酷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打开生活的正确方式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都市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1,888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玉骨遥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仙侠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1,779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爱奇艺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狂飙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罪案/悬疑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1,275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优酷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后浪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医疗</a:t>
                      </a:r>
                      <a:r>
                        <a:rPr lang="en-US" alt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/</a:t>
                      </a:r>
                      <a:r>
                        <a:rPr lang="zh-CN" alt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都市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912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18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优酷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南风知我意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爱情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网络独播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23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837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19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腾讯视频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梦中的那片海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年代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1,542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芒果TV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去有风的地方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都市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网台联播</a:t>
                      </a:r>
                      <a:endParaRPr lang="zh-CN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21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1,837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lnL w="12700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L>
                    <a:lnR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R>
                    <a:lnT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T>
                    <a:lnB w="12700" cap="flat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83210" y="6547485"/>
            <a:ext cx="561911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新开播剧集监测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5"/>
            </p:custDataLst>
          </p:nvPr>
        </p:nvSpPr>
        <p:spPr>
          <a:xfrm>
            <a:off x="481965" y="748665"/>
            <a:ext cx="11395710" cy="67754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爱奇艺独播剧《长风渡》平台自招商客户数</a:t>
            </a:r>
            <a:r>
              <a:rPr lang="en-US" altLang="zh-CN" sz="1400">
                <a:latin typeface="Arial" pitchFamily="34" charset="0"/>
                <a:ea typeface="微软雅黑" panose="020b0503020204020204" charset="-122"/>
              </a:rPr>
              <a:t>45</a:t>
            </a: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个，排名第一。</a:t>
            </a:r>
            <a:endParaRPr lang="zh-CN" altLang="en-US" sz="1400">
              <a:latin typeface="Arial" pitchFamily="34" charset="0"/>
              <a:ea typeface="微软雅黑" panose="020b0503020204020204" charset="-122"/>
            </a:endParaRPr>
          </a:p>
          <a:p>
            <a:pPr marL="285750" indent="-285750" algn="l">
              <a:lnSpc>
                <a:spcPct val="130000"/>
              </a:lnSpc>
              <a:buFont typeface="Arial" pitchFamily="34" charset="0"/>
              <a:buChar char="•"/>
            </a:pPr>
            <a:r>
              <a:rPr lang="en-US" altLang="zh-CN" sz="1400">
                <a:latin typeface="Arial" pitchFamily="34" charset="0"/>
                <a:ea typeface="微软雅黑" panose="020b0503020204020204" charset="-122"/>
              </a:rPr>
              <a:t>TOP20</a:t>
            </a: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剧集中，优酷平台</a:t>
            </a:r>
            <a:r>
              <a:rPr lang="en-US" altLang="zh-CN" sz="1400">
                <a:latin typeface="Arial" pitchFamily="34" charset="0"/>
                <a:ea typeface="微软雅黑" panose="020b0503020204020204" charset="-122"/>
              </a:rPr>
              <a:t>7</a:t>
            </a: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部剧上榜，腾讯视频</a:t>
            </a:r>
            <a:r>
              <a:rPr lang="en-US" altLang="zh-CN" sz="1400">
                <a:latin typeface="Arial" pitchFamily="34" charset="0"/>
                <a:ea typeface="微软雅黑" panose="020b0503020204020204" charset="-122"/>
              </a:rPr>
              <a:t>5</a:t>
            </a: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部剧上榜。网台联播与网络独播剧各占</a:t>
            </a:r>
            <a:r>
              <a:rPr lang="en-US" altLang="zh-CN" sz="1400">
                <a:latin typeface="Arial" pitchFamily="34" charset="0"/>
                <a:ea typeface="微软雅黑" panose="020b0503020204020204" charset="-122"/>
              </a:rPr>
              <a:t>50%</a:t>
            </a: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。</a:t>
            </a:r>
            <a:endParaRPr lang="zh-CN" altLang="en-US" sz="1400">
              <a:latin typeface="Arial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5380355" y="2254885"/>
            <a:ext cx="5936615" cy="3413760"/>
          </a:xfrm>
          <a:prstGeom prst="rect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5" name="图片 34" descr="1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701540" y="4698365"/>
            <a:ext cx="1589088" cy="1589088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40" name="组合 39"/>
          <p:cNvGrpSpPr/>
          <p:nvPr/>
        </p:nvGrpSpPr>
        <p:grpSpPr>
          <a:xfrm>
            <a:off x="196563" y="1539793"/>
            <a:ext cx="513245" cy="243332"/>
            <a:chOff x="10836923" y="399605"/>
            <a:chExt cx="513245" cy="243332"/>
          </a:xfrm>
          <a:solidFill>
            <a:srgbClr val="028B46"/>
          </a:solidFill>
        </p:grpSpPr>
        <p:sp>
          <p:nvSpPr>
            <p:cNvPr id="41" name="箭头: V 形 24"/>
            <p:cNvSpPr/>
            <p:nvPr>
              <p:custDataLst>
                <p:tags r:id="rId4"/>
              </p:custDataLst>
            </p:nvPr>
          </p:nvSpPr>
          <p:spPr>
            <a:xfrm>
              <a:off x="11199197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2" name="箭头: V 形 25"/>
            <p:cNvSpPr/>
            <p:nvPr>
              <p:custDataLst>
                <p:tags r:id="rId5"/>
              </p:custDataLst>
            </p:nvPr>
          </p:nvSpPr>
          <p:spPr>
            <a:xfrm>
              <a:off x="11020516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3" name="箭头: V 形 26"/>
            <p:cNvSpPr/>
            <p:nvPr>
              <p:custDataLst>
                <p:tags r:id="rId6"/>
              </p:custDataLst>
            </p:nvPr>
          </p:nvSpPr>
          <p:spPr>
            <a:xfrm>
              <a:off x="10836923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pic>
        <p:nvPicPr>
          <p:cNvPr id="44" name="图片 43" descr="图片3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3975" y="5916930"/>
            <a:ext cx="993775" cy="736600"/>
          </a:xfrm>
          <a:prstGeom prst="rect">
            <a:avLst/>
          </a:prstGeom>
        </p:spPr>
      </p:pic>
      <p:sp>
        <p:nvSpPr>
          <p:cNvPr id="12" name="矩形 11"/>
          <p:cNvSpPr/>
          <p:nvPr>
            <p:custDataLst>
              <p:tags r:id="rId9"/>
            </p:custDataLst>
          </p:nvPr>
        </p:nvSpPr>
        <p:spPr>
          <a:xfrm>
            <a:off x="30480" y="2255520"/>
            <a:ext cx="5970905" cy="341376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字魂64号-萌趣软糖体"/>
              <a:ea typeface="+mn-ea"/>
              <a:cs typeface="+mn-ea"/>
              <a:sym typeface="+mn-lt"/>
            </a:endParaRPr>
          </a:p>
        </p:txBody>
      </p:sp>
      <p:pic>
        <p:nvPicPr>
          <p:cNvPr id="20" name="图片 19" descr="eaf81a4c510fd9f9d72a8dbb6d7bc32a2834359b0e90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176145" y="2381250"/>
            <a:ext cx="1824355" cy="313944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2" name="图片 21" descr="6a63f6246b600c338744ed873014460fd9f9d72a0b7e.webp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203200" y="2388235"/>
            <a:ext cx="1905635" cy="31400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3" name="图片 22" descr="f2deb48f8c5494eef01f70d61ca2f7fe9925bd31d0ff.webp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4071620" y="2381250"/>
            <a:ext cx="1766570" cy="313944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8" name="TextBox 32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478270" y="2351405"/>
            <a:ext cx="4113530" cy="3079115"/>
          </a:xfrm>
          <a:prstGeom prst="rect">
            <a:avLst/>
          </a:prstGeom>
          <a:noFill/>
          <a:ln w="3175" cap="flat" cmpd="sng">
            <a:noFill/>
            <a:bevel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 defTabSz="914400" fontAlgn="auto">
              <a:lnSpc>
                <a:spcPct val="180000"/>
              </a:lnSpc>
              <a:buFont typeface="Wingdings" panose="05000000000000000000" charset="0"/>
              <a:buChar char="p"/>
              <a:defRPr/>
            </a:pPr>
            <a:r>
              <a:rPr lang="zh-CN" altLang="en-US" sz="2800" b="1" smtClean="0">
                <a:solidFill>
                  <a:schemeClr val="bg1">
                    <a:lumMod val="85000"/>
                  </a:schemeClr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剧集市场整体趋势</a:t>
            </a:r>
            <a:endParaRPr lang="zh-CN" altLang="en-US" sz="2800" b="1" smtClean="0">
              <a:solidFill>
                <a:schemeClr val="bg1">
                  <a:lumMod val="85000"/>
                </a:schemeClr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457200" indent="-457200" algn="l" defTabSz="914400" fontAlgn="auto">
              <a:lnSpc>
                <a:spcPct val="180000"/>
              </a:lnSpc>
              <a:buFont typeface="Wingdings" panose="05000000000000000000" charset="0"/>
              <a:buChar char="p"/>
              <a:defRPr/>
            </a:pPr>
            <a:r>
              <a:rPr lang="zh-CN" altLang="en-US" sz="2800" b="1">
                <a:solidFill>
                  <a:schemeClr val="bg1">
                    <a:lumMod val="85000"/>
                  </a:schemeClr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剧集市场招商分析</a:t>
            </a:r>
            <a:endParaRPr lang="zh-CN" altLang="en-US" sz="2800" b="1">
              <a:solidFill>
                <a:schemeClr val="bg1">
                  <a:lumMod val="85000"/>
                </a:schemeClr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457200" indent="-457200" algn="l" defTabSz="914400" fontAlgn="auto">
              <a:lnSpc>
                <a:spcPct val="180000"/>
              </a:lnSpc>
              <a:buFont typeface="Wingdings" panose="05000000000000000000" charset="0"/>
              <a:buChar char="p"/>
              <a:defRPr/>
            </a:pPr>
            <a:r>
              <a:rPr lang="zh-CN" altLang="en-US" sz="3200" b="1">
                <a:solidFill>
                  <a:schemeClr val="bg1"/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剧集市场行业分析</a:t>
            </a:r>
            <a:endParaRPr lang="zh-CN" altLang="en-US" sz="3200" b="1">
              <a:solidFill>
                <a:schemeClr val="bg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457200" indent="-457200" algn="l" defTabSz="914400" fontAlgn="auto">
              <a:lnSpc>
                <a:spcPct val="180000"/>
              </a:lnSpc>
              <a:buFont typeface="Wingdings" panose="05000000000000000000" charset="0"/>
              <a:buChar char="p"/>
              <a:defRPr/>
            </a:pPr>
            <a:r>
              <a:rPr lang="en-US" altLang="zh-CN" sz="2800" b="1" kern="0" smtClean="0">
                <a:solidFill>
                  <a:schemeClr val="bg1">
                    <a:lumMod val="85000"/>
                  </a:schemeClr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TOP20</a:t>
            </a:r>
            <a:r>
              <a:rPr lang="zh-CN" altLang="en-US" sz="2800" b="1" kern="0" smtClean="0">
                <a:solidFill>
                  <a:schemeClr val="bg1">
                    <a:lumMod val="85000"/>
                  </a:schemeClr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品牌投放一览</a:t>
            </a:r>
            <a:endParaRPr lang="zh-CN" altLang="en-US" sz="2800" b="1" kern="0" smtClean="0">
              <a:solidFill>
                <a:schemeClr val="bg1">
                  <a:lumMod val="85000"/>
                </a:schemeClr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1476068" y="269793"/>
            <a:ext cx="513245" cy="243332"/>
            <a:chOff x="10836923" y="399605"/>
            <a:chExt cx="513245" cy="243332"/>
          </a:xfrm>
          <a:solidFill>
            <a:schemeClr val="bg1"/>
          </a:solidFill>
        </p:grpSpPr>
        <p:sp>
          <p:nvSpPr>
            <p:cNvPr id="4" name="箭头: V 形 24"/>
            <p:cNvSpPr/>
            <p:nvPr>
              <p:custDataLst>
                <p:tags r:id="rId17"/>
              </p:custDataLst>
            </p:nvPr>
          </p:nvSpPr>
          <p:spPr>
            <a:xfrm>
              <a:off x="11199197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5" name="箭头: V 形 25"/>
            <p:cNvSpPr/>
            <p:nvPr>
              <p:custDataLst>
                <p:tags r:id="rId18"/>
              </p:custDataLst>
            </p:nvPr>
          </p:nvSpPr>
          <p:spPr>
            <a:xfrm>
              <a:off x="11020516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6" name="箭头: V 形 26"/>
            <p:cNvSpPr/>
            <p:nvPr>
              <p:custDataLst>
                <p:tags r:id="rId19"/>
              </p:custDataLst>
            </p:nvPr>
          </p:nvSpPr>
          <p:spPr>
            <a:xfrm>
              <a:off x="10836923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7" name="矩形 6"/>
          <p:cNvSpPr/>
          <p:nvPr>
            <p:custDataLst>
              <p:tags r:id="rId20"/>
            </p:custDataLst>
          </p:nvPr>
        </p:nvSpPr>
        <p:spPr>
          <a:xfrm>
            <a:off x="11007113" y="1136155"/>
            <a:ext cx="1037645" cy="1000074"/>
          </a:xfrm>
          <a:prstGeom prst="rect">
            <a:avLst/>
          </a:prstGeom>
          <a:noFill/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1"/>
            </p:custDataLst>
          </p:nvPr>
        </p:nvSpPr>
        <p:spPr>
          <a:xfrm>
            <a:off x="10837545" y="74930"/>
            <a:ext cx="972820" cy="1833880"/>
          </a:xfrm>
          <a:prstGeom prst="rect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TextBox 148"/>
          <p:cNvSpPr txBox="1"/>
          <p:nvPr>
            <p:custDataLst>
              <p:tags r:id="rId22"/>
            </p:custDataLst>
          </p:nvPr>
        </p:nvSpPr>
        <p:spPr>
          <a:xfrm>
            <a:off x="10958444" y="557961"/>
            <a:ext cx="756920" cy="1123910"/>
          </a:xfrm>
          <a:prstGeom prst="rect">
            <a:avLst/>
          </a:prstGeom>
          <a:noFill/>
        </p:spPr>
        <p:txBody>
          <a:bodyPr vert="eaVert" wrap="square" lIns="65023" tIns="32511" rIns="65023" bIns="32511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3400" b="1" cap="all" spc="213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目录</a:t>
            </a:r>
            <a:endParaRPr lang="zh-CN" altLang="en-US" sz="3400" b="1" cap="all" spc="213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6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23</a:t>
            </a:fld>
            <a:endParaRPr lang="zh-CN" altLang="en-US"/>
          </a:p>
        </p:txBody>
      </p:sp>
      <p:graphicFrame>
        <p:nvGraphicFramePr>
          <p:cNvPr id="9" name="图表 8"/>
          <p:cNvGraphicFramePr/>
          <p:nvPr>
            <p:custDataLst>
              <p:tags r:id="rId2"/>
            </p:custDataLst>
          </p:nvPr>
        </p:nvGraphicFramePr>
        <p:xfrm>
          <a:off x="434340" y="1235075"/>
          <a:ext cx="11489690" cy="5185410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83210" y="6547485"/>
            <a:ext cx="561911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新开播剧集监测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349250" y="189230"/>
            <a:ext cx="117690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行业分布：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整体投放中，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饮料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食品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两大行业合作客户突破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100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24</a:t>
            </a:fld>
            <a:endParaRPr lang="zh-CN" altLang="en-US"/>
          </a:p>
        </p:txBody>
      </p:sp>
      <p:graphicFrame>
        <p:nvGraphicFramePr>
          <p:cNvPr id="4" name="图表 3"/>
          <p:cNvGraphicFramePr/>
          <p:nvPr>
            <p:custDataLst>
              <p:tags r:id="rId2"/>
            </p:custDataLst>
          </p:nvPr>
        </p:nvGraphicFramePr>
        <p:xfrm>
          <a:off x="434340" y="1398270"/>
          <a:ext cx="11489690" cy="5022215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349250" y="189230"/>
            <a:ext cx="117690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原生植入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行业分布：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多行业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加大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剧内植入投放，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饮料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行业品牌剧内植入数量第一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283210" y="6547485"/>
            <a:ext cx="5619115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2022-2023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爱优腾芒四大视频平台</a:t>
            </a:r>
            <a:r>
              <a:rPr lang="en-US" altLang="zh-CN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新开播剧集监测</a:t>
            </a:r>
            <a:endParaRPr lang="zh-CN" altLang="en-US" sz="9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6"/>
            </p:custDataLst>
          </p:nvPr>
        </p:nvSpPr>
        <p:spPr>
          <a:xfrm>
            <a:off x="481965" y="748665"/>
            <a:ext cx="11395710" cy="67754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剧集剧内植入客户以饮料行业为主，除房地产、农业行业外，其他品类客户剧内植入投放均增加。</a:t>
            </a:r>
            <a:endParaRPr lang="zh-CN" altLang="en-US" sz="1400">
              <a:latin typeface="Arial" pitchFamily="34" charset="0"/>
              <a:ea typeface="微软雅黑" panose="020b0503020204020204" charset="-122"/>
            </a:endParaRPr>
          </a:p>
          <a:p>
            <a:pPr marL="285750" indent="-285750" algn="l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400">
                <a:latin typeface="Arial" pitchFamily="34" charset="0"/>
                <a:ea typeface="微软雅黑" panose="020b0503020204020204" charset="-122"/>
              </a:rPr>
              <a:t>此外数码电脑类客户是剧内植入常客，投放的剧集数量仅次于饮料行业。</a:t>
            </a:r>
            <a:endParaRPr lang="zh-CN" altLang="en-US" sz="1400">
              <a:latin typeface="Arial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https://d.book118.com/978012056015006045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TABLE_ENDDRAG_ORIGIN_RECT" val="834*410"/>
  <p:tag name="TABLE_ENDDRAG_RECT" val="46*81*834*410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TABLE_ENDDRAG_ORIGIN_RECT" val="889*415"/>
  <p:tag name="TABLE_ENDDRAG_RECT" val="27*78*889*415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TABLE_ENDDRAG_ORIGIN_RECT" val="873*394"/>
  <p:tag name="TABLE_ENDDRAG_RECT" val="35*114*873*394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TABLE_ENDDRAG_ORIGIN_RECT" val="881*436"/>
  <p:tag name="TABLE_ENDDRAG_RECT" val="35*77*881*436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TABLE_ENDDRAG_ORIGIN_RECT" val="871*391"/>
  <p:tag name="TABLE_ENDDRAG_RECT" val="37*119*871*391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1">
      <vt:lpstr>Arial</vt:lpstr>
      <vt:lpstr>Calibri</vt:lpstr>
      <vt:lpstr>微软雅黑</vt:lpstr>
      <vt:lpstr>Wingdings</vt:lpstr>
      <vt:lpstr>字魂64号-萌趣软糖体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2024-09-25T12:35:05.641</cp:lastPrinted>
  <dcterms:created xsi:type="dcterms:W3CDTF">2024-09-25T04:35:05Z</dcterms:created>
  <dcterms:modified xsi:type="dcterms:W3CDTF">2024-09-25T04:35:09Z</dcterms:modified>
</cp:coreProperties>
</file>