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20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04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442D6A-E46A-4CDB-8B69-2E9E5F84E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8003A8-25D3-4665-B8D5-6B78C857F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B7C76E-9371-4AA0-A01E-6416ABD22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C7036F-2E40-408F-BDBE-29C9D1F80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28E0C0-26B4-4BDD-85AB-D0EBBB664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4408BD-6C6C-446F-B5B1-CD96ACDA2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58C71A-0318-4FCF-8701-4A1FDC20D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0DD1C8-FD19-4370-8866-F10234F31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08F461-70DF-455B-88F2-841A857CD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7323DA-C24D-4EC1-99EE-DA5373DFB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09C707-C0F8-40FF-993B-90FA07A7C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68" name="椭圆 11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7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5"/>
            </p:custDataLst>
          </p:nvPr>
        </p:nvCxnSpPr>
        <p:spPr>
          <a:xfrm>
            <a:off x="1072515" y="3743015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椭圆 9"/>
          <p:cNvSpPr/>
          <p:nvPr>
            <p:custDataLst>
              <p:tags r:id="rId6"/>
            </p:custDataLst>
          </p:nvPr>
        </p:nvSpPr>
        <p:spPr>
          <a:xfrm flipH="1">
            <a:off x="1072515" y="4060190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7"/>
            </p:custDataLst>
          </p:nvPr>
        </p:nvSpPr>
        <p:spPr>
          <a:xfrm>
            <a:off x="1414780" y="4227830"/>
            <a:ext cx="35725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072515" y="1689735"/>
            <a:ext cx="9182100" cy="6781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1072515" y="2382520"/>
            <a:ext cx="9182100" cy="118237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86" name="椭圆 470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sym typeface="+mn-ea"/>
              </a:defRPr>
            </a:lvl1pPr>
            <a:lvl2pPr>
              <a:defRPr>
                <a:sym typeface="+mn-ea"/>
              </a:defRPr>
            </a:lvl2pPr>
            <a:lvl3pPr>
              <a:defRPr>
                <a:sym typeface="+mn-ea"/>
              </a:defRPr>
            </a:lvl3pPr>
            <a:lvl4pPr>
              <a:defRPr>
                <a:sym typeface="+mn-ea"/>
              </a:defRPr>
            </a:lvl4pPr>
            <a:lvl5pPr>
              <a:defRPr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1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98" name="椭圆 9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46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0" name="任意多边形: 形状 21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2" name="任意多边形: 形状 6"/>
          <p:cNvSpPr/>
          <p:nvPr>
            <p:custDataLst>
              <p:tags r:id="rId5"/>
            </p:custDataLst>
          </p:nvPr>
        </p:nvSpPr>
        <p:spPr>
          <a:xfrm>
            <a:off x="5598795" y="1024890"/>
            <a:ext cx="6269355" cy="4618990"/>
          </a:xfrm>
          <a:custGeom>
            <a:gdLst>
              <a:gd name="connsiteX0" fmla="*/ 323492 w 6269502"/>
              <a:gd name="connsiteY0" fmla="*/ 0 h 3591920"/>
              <a:gd name="connsiteX1" fmla="*/ 5946010 w 6269502"/>
              <a:gd name="connsiteY1" fmla="*/ 0 h 3591920"/>
              <a:gd name="connsiteX2" fmla="*/ 6269502 w 6269502"/>
              <a:gd name="connsiteY2" fmla="*/ 323492 h 3591920"/>
              <a:gd name="connsiteX3" fmla="*/ 6269502 w 6269502"/>
              <a:gd name="connsiteY3" fmla="*/ 3267654 h 3591920"/>
              <a:gd name="connsiteX4" fmla="*/ 6006409 w 6269502"/>
              <a:gd name="connsiteY4" fmla="*/ 3590459 h 3591920"/>
              <a:gd name="connsiteX5" fmla="*/ 5991917 w 6269502"/>
              <a:gd name="connsiteY5" fmla="*/ 3591920 h 3591920"/>
              <a:gd name="connsiteX6" fmla="*/ 5991917 w 6269502"/>
              <a:gd name="connsiteY6" fmla="*/ 1196144 h 3591920"/>
              <a:gd name="connsiteX7" fmla="*/ 5667969 w 6269502"/>
              <a:gd name="connsiteY7" fmla="*/ 872196 h 3591920"/>
              <a:gd name="connsiteX8" fmla="*/ 0 w 6269502"/>
              <a:gd name="connsiteY8" fmla="*/ 872196 h 3591920"/>
              <a:gd name="connsiteX9" fmla="*/ 0 w 6269502"/>
              <a:gd name="connsiteY9" fmla="*/ 323492 h 3591920"/>
              <a:gd name="connsiteX10" fmla="*/ 323492 w 6269502"/>
              <a:gd name="connsiteY10" fmla="*/ 0 h 3591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269502" h="3591920">
                <a:moveTo>
                  <a:pt x="323492" y="0"/>
                </a:moveTo>
                <a:lnTo>
                  <a:pt x="5946010" y="0"/>
                </a:lnTo>
                <a:cubicBezTo>
                  <a:pt x="6124670" y="0"/>
                  <a:pt x="6269502" y="144832"/>
                  <a:pt x="6269502" y="323492"/>
                </a:cubicBezTo>
                <a:lnTo>
                  <a:pt x="6269502" y="3267654"/>
                </a:lnTo>
                <a:cubicBezTo>
                  <a:pt x="6269502" y="3426884"/>
                  <a:pt x="6156555" y="3559734"/>
                  <a:pt x="6006409" y="3590459"/>
                </a:cubicBezTo>
                <a:lnTo>
                  <a:pt x="5991917" y="3591920"/>
                </a:lnTo>
                <a:lnTo>
                  <a:pt x="5991917" y="1196144"/>
                </a:lnTo>
                <a:cubicBezTo>
                  <a:pt x="5991917" y="1017232"/>
                  <a:pt x="5846881" y="872196"/>
                  <a:pt x="5667969" y="872196"/>
                </a:cubicBezTo>
                <a:lnTo>
                  <a:pt x="0" y="872196"/>
                </a:lnTo>
                <a:lnTo>
                  <a:pt x="0" y="323492"/>
                </a:lnTo>
                <a:cubicBezTo>
                  <a:pt x="0" y="144832"/>
                  <a:pt x="144832" y="0"/>
                  <a:pt x="32349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19050">
            <a:noFill/>
            <a:prstDash val="solid"/>
          </a:ln>
          <a:effectLst>
            <a:outerShdw blurRad="190500" dist="38100" dir="2700000" algn="tl" rotWithShape="0">
              <a:schemeClr val="accent1"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4" name="矩形: 圆顶角 3"/>
          <p:cNvSpPr/>
          <p:nvPr>
            <p:custDataLst>
              <p:tags r:id="rId6"/>
            </p:custDataLst>
          </p:nvPr>
        </p:nvSpPr>
        <p:spPr>
          <a:xfrm>
            <a:off x="611505" y="2363470"/>
            <a:ext cx="10979785" cy="3766185"/>
          </a:xfrm>
          <a:prstGeom prst="round2SameRect">
            <a:avLst>
              <a:gd name="adj1" fmla="val 8602"/>
              <a:gd name="adj2" fmla="val 9160"/>
            </a:avLst>
          </a:prstGeom>
          <a:solidFill>
            <a:schemeClr val="bg1">
              <a:alpha val="76000"/>
            </a:schemeClr>
          </a:solidFill>
          <a:ln w="1905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6089015" y="1332230"/>
            <a:ext cx="5139690" cy="9378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1" i="0" u="none" strike="noStrike" kern="1200" cap="none" spc="300" normalizeH="0" baseline="0" noProof="1">
                <a:gradFill>
                  <a:gsLst>
                    <a:gs pos="0">
                      <a:schemeClr val="bg1"/>
                    </a:gs>
                    <a:gs pos="85000">
                      <a:schemeClr val="bg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681355" y="810260"/>
            <a:ext cx="2527935" cy="13665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l="299" b="43750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椭圆 9"/>
          <p:cNvSpPr/>
          <p:nvPr>
            <p:custDataLst>
              <p:tags r:id="rId3"/>
            </p:custDataLst>
          </p:nvPr>
        </p:nvSpPr>
        <p:spPr>
          <a:xfrm>
            <a:off x="8440506" y="1648918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18" name="任意多边形: 形状 3"/>
          <p:cNvSpPr/>
          <p:nvPr>
            <p:custDataLst>
              <p:tags r:id="rId4"/>
            </p:custDataLst>
          </p:nvPr>
        </p:nvSpPr>
        <p:spPr>
          <a:xfrm flipH="1">
            <a:off x="1" y="0"/>
            <a:ext cx="3221349" cy="3297836"/>
          </a:xfrm>
          <a:custGeom>
            <a:gdLst>
              <a:gd name="connsiteX0" fmla="*/ 3221349 w 3221349"/>
              <a:gd name="connsiteY0" fmla="*/ 0 h 3297836"/>
              <a:gd name="connsiteX1" fmla="*/ 112437 w 3221349"/>
              <a:gd name="connsiteY1" fmla="*/ 0 h 3297836"/>
              <a:gd name="connsiteX2" fmla="*/ 51773 w 3221349"/>
              <a:gd name="connsiteY2" fmla="*/ 235931 h 3297836"/>
              <a:gd name="connsiteX3" fmla="*/ 0 w 3221349"/>
              <a:gd name="connsiteY3" fmla="*/ 749508 h 3297836"/>
              <a:gd name="connsiteX4" fmla="*/ 2548328 w 3221349"/>
              <a:gd name="connsiteY4" fmla="*/ 3297836 h 3297836"/>
              <a:gd name="connsiteX5" fmla="*/ 3061905 w 3221349"/>
              <a:gd name="connsiteY5" fmla="*/ 3246063 h 3297836"/>
              <a:gd name="connsiteX6" fmla="*/ 3221349 w 3221349"/>
              <a:gd name="connsiteY6" fmla="*/ 3205066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21349" h="3297836">
                <a:moveTo>
                  <a:pt x="3221349" y="0"/>
                </a:moveTo>
                <a:lnTo>
                  <a:pt x="112437" y="0"/>
                </a:lnTo>
                <a:lnTo>
                  <a:pt x="51773" y="235931"/>
                </a:lnTo>
                <a:cubicBezTo>
                  <a:pt x="17827" y="401821"/>
                  <a:pt x="0" y="573583"/>
                  <a:pt x="0" y="749508"/>
                </a:cubicBezTo>
                <a:cubicBezTo>
                  <a:pt x="0" y="2156911"/>
                  <a:pt x="1140925" y="3297836"/>
                  <a:pt x="2548328" y="3297836"/>
                </a:cubicBezTo>
                <a:cubicBezTo>
                  <a:pt x="2724253" y="3297836"/>
                  <a:pt x="2896015" y="3280009"/>
                  <a:pt x="3061905" y="3246063"/>
                </a:cubicBezTo>
                <a:lnTo>
                  <a:pt x="3221349" y="32050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20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140585" y="2085340"/>
            <a:ext cx="2395220" cy="25196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77000">
                      <a:schemeClr val="accent2">
                        <a:alpha val="56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4757420" y="2085340"/>
            <a:ext cx="5833110" cy="252031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1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椭圆 8"/>
          <p:cNvSpPr/>
          <p:nvPr>
            <p:custDataLst>
              <p:tags r:id="rId5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065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330" y="1379220"/>
            <a:ext cx="5342255" cy="44894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椭圆 10"/>
          <p:cNvSpPr/>
          <p:nvPr>
            <p:custDataLst>
              <p:tags r:id="rId7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62" name="椭圆 6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86" name="椭圆 7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330" y="1324610"/>
            <a:ext cx="10968990" cy="469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98" name="椭圆 11"/>
          <p:cNvSpPr/>
          <p:nvPr>
            <p:custDataLst>
              <p:tags r:id="rId3"/>
            </p:custDataLst>
          </p:nvPr>
        </p:nvSpPr>
        <p:spPr>
          <a:xfrm>
            <a:off x="83345" y="1776620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2" name="椭圆 9"/>
          <p:cNvSpPr/>
          <p:nvPr>
            <p:custDataLst>
              <p:tags r:id="rId5"/>
            </p:custDataLst>
          </p:nvPr>
        </p:nvSpPr>
        <p:spPr>
          <a:xfrm flipH="1">
            <a:off x="1072515" y="3843655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cxnSp>
        <p:nvCxnSpPr>
          <p:cNvPr id="3145731" name="直接连接符 8"/>
          <p:cNvCxnSpPr/>
          <p:nvPr>
            <p:custDataLst>
              <p:tags r:id="rId6"/>
            </p:custDataLst>
          </p:nvPr>
        </p:nvCxnSpPr>
        <p:spPr>
          <a:xfrm>
            <a:off x="1072515" y="3526480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8000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署名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414780" y="4011295"/>
            <a:ext cx="358775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072515" y="1159510"/>
            <a:ext cx="6338570" cy="21399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473" descr="图片包含 桌子, 香蕉, 盘子, 表面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54" name="椭圆 7"/>
          <p:cNvSpPr/>
          <p:nvPr>
            <p:custDataLst>
              <p:tags r:id="rId14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81990" y="365126"/>
            <a:ext cx="10828020" cy="101924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681990" y="1483815"/>
            <a:ext cx="10895610" cy="4512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193" r:id="rId2"/>
    <p:sldLayoutId id="2147488194" r:id="rId3"/>
    <p:sldLayoutId id="2147488195" r:id="rId4"/>
    <p:sldLayoutId id="2147488196" r:id="rId5"/>
    <p:sldLayoutId id="2147488197" r:id="rId6"/>
    <p:sldLayoutId id="2147488198" r:id="rId7"/>
    <p:sldLayoutId id="2147488199" r:id="rId8"/>
    <p:sldLayoutId id="2147488200" r:id="rId9"/>
    <p:sldLayoutId id="2147488201" r:id="rId10"/>
    <p:sldLayoutId id="2147488202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>
                  <a:lumMod val="75000"/>
                </a:schemeClr>
              </a:gs>
            </a:gsLst>
            <a:lin ang="0" scaled="0"/>
          </a:gra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ags" Target="../tags/tag119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14113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 fontScale="93750" lnSpcReduction="10000"/>
          </a:bodyPr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饥饿营销的运用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8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94167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34" name="标题 9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6" name="序号"/>
          <p:cNvSpPr txBox="1"/>
          <p:nvPr>
            <p:custDataLst>
              <p:tags r:id="rId5"/>
            </p:custDataLst>
          </p:nvPr>
        </p:nvSpPr>
        <p:spPr>
          <a:xfrm>
            <a:off x="86772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6"/>
            </p:custDataLst>
          </p:nvPr>
        </p:nvSpPr>
        <p:spPr>
          <a:xfrm>
            <a:off x="86804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目录标题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0" name="矩形 27"/>
          <p:cNvSpPr/>
          <p:nvPr>
            <p:custDataLst>
              <p:tags r:id="rId7"/>
            </p:custDataLst>
          </p:nvPr>
        </p:nvSpPr>
        <p:spPr>
          <a:xfrm>
            <a:off x="86772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8"/>
            </p:custDataLst>
          </p:nvPr>
        </p:nvSpPr>
        <p:spPr>
          <a:xfrm>
            <a:off x="264001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9"/>
            </p:custDataLst>
          </p:nvPr>
        </p:nvSpPr>
        <p:spPr>
          <a:xfrm>
            <a:off x="264033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饥饿营销的定义和特点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6" name="矩形 83"/>
          <p:cNvSpPr/>
          <p:nvPr>
            <p:custDataLst>
              <p:tags r:id="rId10"/>
            </p:custDataLst>
          </p:nvPr>
        </p:nvSpPr>
        <p:spPr>
          <a:xfrm>
            <a:off x="264001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11"/>
            </p:custDataLst>
          </p:nvPr>
        </p:nvSpPr>
        <p:spPr>
          <a:xfrm>
            <a:off x="441229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0" name="标题"/>
          <p:cNvSpPr txBox="1"/>
          <p:nvPr>
            <p:custDataLst>
              <p:tags r:id="rId12"/>
            </p:custDataLst>
          </p:nvPr>
        </p:nvSpPr>
        <p:spPr>
          <a:xfrm>
            <a:off x="441261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饥饿营销的运用策略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2" name="矩形 88"/>
          <p:cNvSpPr/>
          <p:nvPr>
            <p:custDataLst>
              <p:tags r:id="rId13"/>
            </p:custDataLst>
          </p:nvPr>
        </p:nvSpPr>
        <p:spPr>
          <a:xfrm>
            <a:off x="441229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54" name="序号"/>
          <p:cNvSpPr txBox="1"/>
          <p:nvPr>
            <p:custDataLst>
              <p:tags r:id="rId14"/>
            </p:custDataLst>
          </p:nvPr>
        </p:nvSpPr>
        <p:spPr>
          <a:xfrm>
            <a:off x="618458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15"/>
            </p:custDataLst>
          </p:nvPr>
        </p:nvSpPr>
        <p:spPr>
          <a:xfrm>
            <a:off x="618490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饥饿营销的运用场景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8" name="矩形 93"/>
          <p:cNvSpPr/>
          <p:nvPr>
            <p:custDataLst>
              <p:tags r:id="rId16"/>
            </p:custDataLst>
          </p:nvPr>
        </p:nvSpPr>
        <p:spPr>
          <a:xfrm>
            <a:off x="618458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17"/>
            </p:custDataLst>
          </p:nvPr>
        </p:nvSpPr>
        <p:spPr>
          <a:xfrm>
            <a:off x="795686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8"/>
            </p:custDataLst>
          </p:nvPr>
        </p:nvSpPr>
        <p:spPr>
          <a:xfrm>
            <a:off x="795718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饥饿营销的优缺点分析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4" name="矩形 98"/>
          <p:cNvSpPr/>
          <p:nvPr>
            <p:custDataLst>
              <p:tags r:id="rId19"/>
            </p:custDataLst>
          </p:nvPr>
        </p:nvSpPr>
        <p:spPr>
          <a:xfrm>
            <a:off x="795686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6" name="序号"/>
          <p:cNvSpPr txBox="1"/>
          <p:nvPr>
            <p:custDataLst>
              <p:tags r:id="rId20"/>
            </p:custDataLst>
          </p:nvPr>
        </p:nvSpPr>
        <p:spPr>
          <a:xfrm>
            <a:off x="972915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21"/>
            </p:custDataLst>
          </p:nvPr>
        </p:nvSpPr>
        <p:spPr>
          <a:xfrm>
            <a:off x="972947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如何合理运用饥饿营销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70" name="矩形 103"/>
          <p:cNvSpPr/>
          <p:nvPr>
            <p:custDataLst>
              <p:tags r:id="rId22"/>
            </p:custDataLst>
          </p:nvPr>
        </p:nvSpPr>
        <p:spPr>
          <a:xfrm>
            <a:off x="972915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2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7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饥饿营销的定义和特点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定义</a:t>
            </a:r>
            <a:endParaRPr lang="zh-CN" altLang="en-US"/>
          </a:p>
        </p:txBody>
      </p:sp>
      <p:sp>
        <p:nvSpPr>
          <p:cNvPr id="104905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5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6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饥饿营销的目的是通过营造一种稀缺感和紧迫感，激发消费者的购买欲望和购买行为。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6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饥饿营销的运用需要掌握一定的市场规律和消费者心理，否则可能会适得其反。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饥饿营销是指通过控制供应量或产品发布时间等方式，营造一种供不应求的假象，从而吸引消费者购买的一种营销策略。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饥饿营销的特点包括：限量供应、产品独特、价格高昂、发布时间不确定等。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特点</a:t>
            </a:r>
            <a:endParaRPr lang="zh-CN" altLang="en-US"/>
          </a:p>
        </p:txBody>
      </p:sp>
      <p:sp>
        <p:nvSpPr>
          <p:cNvPr id="104911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1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制造稀缺感：让消费者感觉产品供不应求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12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激发购买欲望：通过各种手段激发消费者的购买欲望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12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2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提升品牌形象：让消费者认为品牌的产品更优质、更高端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13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增加销售额：通过饥饿营销策略，提高产品的销售额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17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饥饿营销的运用策略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限量供应</a:t>
            </a:r>
            <a:endParaRPr lang="zh-CN" altLang="en-US"/>
          </a:p>
        </p:txBody>
      </p:sp>
      <p:sp>
        <p:nvSpPr>
          <p:cNvPr id="104925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限量供应的概念：通过限制产品供应数量，制造稀缺感，提高产品价值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限量供应的运用方式：通过限量生产、限量销售、限量供应等方式，控制产品供应量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限量供应的优点：提高产品价值，增加消费者购买欲望，提高品牌知名度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限量供应的缺点：可能导致产品供不应求，影响消费者体验，增加企业成本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2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营造稀缺感</a:t>
            </a:r>
            <a:endParaRPr lang="zh-CN" altLang="en-US"/>
          </a:p>
        </p:txBody>
      </p:sp>
      <p:sp>
        <p:nvSpPr>
          <p:cNvPr id="104932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限量供应：通过限量生产或销售，营造产品稀缺感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预约购买：通过预约购买的方式，限制购买数量，提高产品价值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限时优惠：通过限时优惠活动，吸引消费者购买，提高销售量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限量版产品：推出限量版产品，提高产品附加值，满足消费者追求独特性的需求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8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创造独特价值</a:t>
            </a:r>
            <a:endParaRPr lang="zh-CN" altLang="en-US"/>
          </a:p>
        </p:txBody>
      </p:sp>
      <p:sp>
        <p:nvSpPr>
          <p:cNvPr id="104938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8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9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9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9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限量供应：通过限制供应量来制造稀缺感，提高产品的价值和吸引力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独特的产品或服务：提供与众不同的产品或服务，满足消费者的需求和期望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品牌形象塑造：通过品牌形象塑造来提升产品的附加值和独特性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创新营销策略：采用创新的营销策略来吸引消费者的关注和兴趣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4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442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饥饿营销的运用场景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2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商品销售</a:t>
            </a:r>
            <a:endParaRPr lang="zh-CN" altLang="en-US"/>
          </a:p>
        </p:txBody>
      </p:sp>
      <p:sp>
        <p:nvSpPr>
          <p:cNvPr id="104952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限量销售：通过限量生产或供应，制造稀缺感，提高产品价值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预售模式：提前发布产品信息，接受预定，按需生产，降低库存风险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抢购活动：通过限时抢购等方式，激发消费者购买欲望，提高销售量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搭配销售：将相关产品搭配在一起销售，提高客单价和销售额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服务行业</a:t>
            </a:r>
            <a:endParaRPr lang="zh-CN" altLang="en-US"/>
          </a:p>
        </p:txBody>
      </p:sp>
      <p:sp>
        <p:nvSpPr>
          <p:cNvPr id="104957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7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餐饮业：限量供应、排队等候等策略可以营造紧张氛围，提高顾客的期待值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7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7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娱乐行业：电影、演唱会等通过预告、限量发行等方式吸引消费者关注，提高票房或门票销售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8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8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时尚行业：限量版、独家合作等可以增加商品附加值，吸引消费者抢购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8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9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旅游业：旅游景点通过限制游客数量、推出特别活动等方式吸引游客，提高旅游体验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https://d.book118.com/978014113117006036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非常感谢您的观看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6.5&quot;,&quot;top&quot;:&quot;86.75&quot;,&quot;width&quot;:&quot;810.3&quot;,&quot;height&quot;:&quot;338.2&quot;}"/>
  <p:tag name="KSO_WM_SLIDE_ID" val="custom2023024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1"/>
  <p:tag name="KSO_WM_UNIT_INDEX" val="1_2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1"/>
  <p:tag name="KSO_WM_UNIT_INDEX" val="1_3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1"/>
  <p:tag name="KSO_WM_UNIT_INDEX" val="1_4_1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1"/>
  <p:tag name="KSO_WM_UNIT_INDEX" val="1_5_1"/>
  <p:tag name="KSO_WM_UNIT_LAYERLEVEL" val="1_1_1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1"/>
  <p:tag name="KSO_WM_UNIT_INDEX" val="1_6_1"/>
  <p:tag name="KSO_WM_UNIT_LAYERLEVEL" val="1_1_1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2"/>
  <p:tag name="KSO_WM_UNIT_INDEX" val="1_6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7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8">
      <a:dk1>
        <a:srgbClr val="000000"/>
      </a:dk1>
      <a:lt1>
        <a:srgbClr val="FFFFFF"/>
      </a:lt1>
      <a:dk2>
        <a:srgbClr val="702C06"/>
      </a:dk2>
      <a:lt2>
        <a:srgbClr val="FEE6EB"/>
      </a:lt2>
      <a:accent1>
        <a:srgbClr val="FE012F"/>
      </a:accent1>
      <a:accent2>
        <a:srgbClr val="FD4F3C"/>
      </a:accent2>
      <a:accent3>
        <a:srgbClr val="FB6F46"/>
      </a:accent3>
      <a:accent4>
        <a:srgbClr val="FA884F"/>
      </a:accent4>
      <a:accent5>
        <a:srgbClr val="F89D58"/>
      </a:accent5>
      <a:accent6>
        <a:srgbClr val="F7B05F"/>
      </a:accent6>
      <a:hlink>
        <a:srgbClr val="0563C1"/>
      </a:hlink>
      <a:folHlink>
        <a:srgbClr val="954D72"/>
      </a:folHlink>
    </a:clrScheme>
    <a:fontScheme name="自定义 58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MiSans Bold</vt:lpstr>
      <vt:lpstr>MiSans</vt:lpstr>
      <vt:lpstr>微软雅黑</vt:lpstr>
      <vt:lpstr>Wingdings</vt:lpstr>
      <vt:lpstr>Calibri Light</vt:lpstr>
      <vt:lpstr>Office Theme</vt:lpstr>
      <vt:lpstr>饥饿营销的运用</vt:lpstr>
      <vt:lpstr>目录</vt:lpstr>
      <vt:lpstr>添加章节标题</vt:lpstr>
      <vt:lpstr>饥饿营销的定义和特点</vt:lpstr>
      <vt:lpstr>PowerPoint Presentation</vt:lpstr>
      <vt:lpstr>定义</vt:lpstr>
      <vt:lpstr>特点</vt:lpstr>
      <vt:lpstr>饥饿营销的运用策略</vt:lpstr>
      <vt:lpstr>PowerPoint Presentation</vt:lpstr>
      <vt:lpstr>限量供应</vt:lpstr>
      <vt:lpstr>营造稀缺感</vt:lpstr>
      <vt:lpstr>创造独特价值</vt:lpstr>
      <vt:lpstr>饥饿营销的运用场景</vt:lpstr>
      <vt:lpstr>PowerPoint Presentation</vt:lpstr>
      <vt:lpstr>商品销售</vt:lpstr>
      <vt:lpstr>服务行业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2024-09-16T05:14:21.816</cp:lastPrinted>
  <dcterms:created xsi:type="dcterms:W3CDTF">2024-09-15T21:14:21Z</dcterms:created>
  <dcterms:modified xsi:type="dcterms:W3CDTF">2024-09-15T21:14:24Z</dcterms:modified>
</cp:coreProperties>
</file>