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25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96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3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tags" Target="../tags/tag28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2.xml" /><Relationship Id="rId4" Type="http://schemas.openxmlformats.org/officeDocument/2006/relationships/image" Target="../media/image4.png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6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60.xml" /><Relationship Id="rId4" Type="http://schemas.openxmlformats.org/officeDocument/2006/relationships/image" Target="../media/image4.png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tags" Target="../tags/tag6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EE12CE-CE34-48F3-BCEC-1CCC3B1F2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A40E4A-6289-4F72-A8CF-43A3FDCF3E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3DE597-70A9-4D9F-8FF7-BA65A0B37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56361F-933E-44E1-AA3E-F5155E1D1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539C00-3C20-40ED-8D46-B2115303F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696D1A-97FE-4610-9EFD-CEC5489DC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5C0117-E182-46B5-81FA-E72F52A777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C3F731-BDF0-4C5A-AA30-E6E9F748D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93693C-5B78-42A2-A396-71796A57FC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9C9CD9-3BEF-457E-A83C-E462F0F21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D3E7FF-75B7-487C-B323-630B599D7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88825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213042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>
            <a:lvl1pPr algn="r">
              <a:defRPr sz="5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50" y="0"/>
            <a:ext cx="12188825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wrap="square" anchor="t">
            <a:normAutofit/>
          </a:bodyPr>
          <a:lstStyle>
            <a:lvl1pPr algn="r">
              <a:defRPr sz="4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wrap="square" anchor="t">
            <a:normAutofit/>
          </a:bodyPr>
          <a:lstStyle>
            <a:lvl1pPr marL="0" indent="0" algn="r">
              <a:buNone/>
              <a:defRPr sz="94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7.xml" /><Relationship Id="rId13" Type="http://schemas.openxmlformats.org/officeDocument/2006/relationships/image" Target="../media/image1.png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31955" y="-9054"/>
            <a:ext cx="12188825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1244" r:id="rId2"/>
    <p:sldLayoutId id="2147491245" r:id="rId3"/>
    <p:sldLayoutId id="2147491246" r:id="rId4"/>
    <p:sldLayoutId id="2147491247" r:id="rId5"/>
    <p:sldLayoutId id="2147491248" r:id="rId6"/>
    <p:sldLayoutId id="2147491249" r:id="rId7"/>
    <p:sldLayoutId id="2147491250" r:id="rId8"/>
    <p:sldLayoutId id="2147491251" r:id="rId9"/>
    <p:sldLayoutId id="2147491252" r:id="rId10"/>
    <p:sldLayoutId id="2147491253" r:id="rId11"/>
  </p:sldLayoutIdLst>
  <p:transition/>
  <p:timing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400" b="0" kern="1200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0.xml" /><Relationship Id="rId11" Type="http://schemas.openxmlformats.org/officeDocument/2006/relationships/tags" Target="../tags/tag101.xml" /><Relationship Id="rId12" Type="http://schemas.openxmlformats.org/officeDocument/2006/relationships/tags" Target="../tags/tag102.xml" /><Relationship Id="rId13" Type="http://schemas.openxmlformats.org/officeDocument/2006/relationships/tags" Target="../tags/tag103.xml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tags" Target="../tags/tag107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tags" Target="../tags/tag131.xml" /><Relationship Id="rId14" Type="http://schemas.openxmlformats.org/officeDocument/2006/relationships/tags" Target="../tags/tag132.xml" /><Relationship Id="rId15" Type="http://schemas.openxmlformats.org/officeDocument/2006/relationships/tags" Target="../tags/tag133.xml" /><Relationship Id="rId16" Type="http://schemas.openxmlformats.org/officeDocument/2006/relationships/tags" Target="../tags/tag134.xml" /><Relationship Id="rId17" Type="http://schemas.openxmlformats.org/officeDocument/2006/relationships/tags" Target="../tags/tag135.xml" /><Relationship Id="rId18" Type="http://schemas.openxmlformats.org/officeDocument/2006/relationships/tags" Target="../tags/tag136.xml" /><Relationship Id="rId19" Type="http://schemas.openxmlformats.org/officeDocument/2006/relationships/tags" Target="../tags/tag137.xml" /><Relationship Id="rId2" Type="http://schemas.openxmlformats.org/officeDocument/2006/relationships/tags" Target="../tags/tag120.xml" /><Relationship Id="rId20" Type="http://schemas.openxmlformats.org/officeDocument/2006/relationships/tags" Target="../tags/tag138.xml" /><Relationship Id="rId21" Type="http://schemas.openxmlformats.org/officeDocument/2006/relationships/tags" Target="../tags/tag139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14" Type="http://schemas.openxmlformats.org/officeDocument/2006/relationships/tags" Target="../tags/tag152.xml" /><Relationship Id="rId15" Type="http://schemas.openxmlformats.org/officeDocument/2006/relationships/tags" Target="../tags/tag153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01601604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工作成果总结与团队合作经验分享</a:t>
            </a:r>
            <a:endParaRPr lang="zh-CN" altLang="en-US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2" name="序号"/>
          <p:cNvSpPr txBox="1"/>
          <p:nvPr>
            <p:custDataLst>
              <p:tags r:id="rId3"/>
            </p:custDataLst>
          </p:nvPr>
        </p:nvSpPr>
        <p:spPr>
          <a:xfrm>
            <a:off x="1775254" y="3289695"/>
            <a:ext cx="753913" cy="126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项标题"/>
          <p:cNvSpPr txBox="1"/>
          <p:nvPr>
            <p:custDataLst>
              <p:tags r:id="rId4"/>
            </p:custDataLst>
          </p:nvPr>
        </p:nvSpPr>
        <p:spPr>
          <a:xfrm>
            <a:off x="2792819" y="3289695"/>
            <a:ext cx="3557016" cy="12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工作成果总结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序号"/>
          <p:cNvSpPr txBox="1"/>
          <p:nvPr>
            <p:custDataLst>
              <p:tags r:id="rId5"/>
            </p:custDataLst>
          </p:nvPr>
        </p:nvSpPr>
        <p:spPr>
          <a:xfrm>
            <a:off x="6499654" y="3289695"/>
            <a:ext cx="753913" cy="126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项标题"/>
          <p:cNvSpPr txBox="1"/>
          <p:nvPr>
            <p:custDataLst>
              <p:tags r:id="rId6"/>
            </p:custDataLst>
          </p:nvPr>
        </p:nvSpPr>
        <p:spPr>
          <a:xfrm>
            <a:off x="7517219" y="3289695"/>
            <a:ext cx="3557016" cy="12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团队合作经验分享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序号"/>
          <p:cNvSpPr txBox="1"/>
          <p:nvPr>
            <p:custDataLst>
              <p:tags r:id="rId7"/>
            </p:custDataLst>
          </p:nvPr>
        </p:nvSpPr>
        <p:spPr>
          <a:xfrm>
            <a:off x="6499654" y="4679092"/>
            <a:ext cx="753913" cy="126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项标题"/>
          <p:cNvSpPr txBox="1"/>
          <p:nvPr>
            <p:custDataLst>
              <p:tags r:id="rId8"/>
            </p:custDataLst>
          </p:nvPr>
        </p:nvSpPr>
        <p:spPr>
          <a:xfrm>
            <a:off x="7517219" y="4679092"/>
            <a:ext cx="3557016" cy="12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未来计划与展望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9"/>
            </p:custDataLst>
          </p:nvPr>
        </p:nvSpPr>
        <p:spPr>
          <a:xfrm>
            <a:off x="1775254" y="4679092"/>
            <a:ext cx="753913" cy="126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10"/>
            </p:custDataLst>
          </p:nvPr>
        </p:nvSpPr>
        <p:spPr>
          <a:xfrm>
            <a:off x="2792819" y="4679092"/>
            <a:ext cx="3557016" cy="12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个人成长与收获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</p:spTree>
    <p:custDataLst>
      <p:tags r:id="rId1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zh-CN" altLang="en-US"/>
              <a:t>工作成果总结</a:t>
            </a:r>
            <a:endParaRPr lang="zh-CN" altLang="en-US"/>
          </a:p>
        </p:txBody>
      </p:sp>
      <p:sp>
        <p:nvSpPr>
          <p:cNvPr id="104885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noFill/>
        </p:spPr>
        <p:txBody>
          <a:bodyPr wrap="square" anchor="t">
            <a:normAutofit lnSpcReduction="10000"/>
          </a:bodyPr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目标完成情况</a:t>
            </a:r>
            <a:endParaRPr lang="zh-CN" altLang="en-US"/>
          </a:p>
        </p:txBody>
      </p:sp>
      <p:sp>
        <p:nvSpPr>
          <p:cNvPr id="1048896" name="对角圆角矩形 15"/>
          <p:cNvSpPr/>
          <p:nvPr>
            <p:custDataLst>
              <p:tags r:id="rId2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98" name="对角圆角矩形 16"/>
          <p:cNvSpPr/>
          <p:nvPr>
            <p:custDataLst>
              <p:tags r:id="rId3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0" name="直角三角形 17"/>
          <p:cNvSpPr/>
          <p:nvPr>
            <p:custDataLst>
              <p:tags r:id="rId4"/>
            </p:custDataLst>
          </p:nvPr>
        </p:nvSpPr>
        <p:spPr>
          <a:xfrm>
            <a:off x="2544537" y="4029686"/>
            <a:ext cx="74131" cy="12355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2" name="文本框 27"/>
          <p:cNvSpPr txBox="1"/>
          <p:nvPr>
            <p:custDataLst>
              <p:tags r:id="rId5"/>
            </p:custDataLst>
          </p:nvPr>
        </p:nvSpPr>
        <p:spPr>
          <a:xfrm>
            <a:off x="2576324" y="4162510"/>
            <a:ext cx="7304376" cy="66965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成果展示：展示完成的工作成果和业绩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对角圆角矩形 52"/>
          <p:cNvSpPr/>
          <p:nvPr>
            <p:custDataLst>
              <p:tags r:id="rId6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6" name="对角圆角矩形 53"/>
          <p:cNvSpPr/>
          <p:nvPr>
            <p:custDataLst>
              <p:tags r:id="rId7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8" name="直角三角形 54"/>
          <p:cNvSpPr/>
          <p:nvPr>
            <p:custDataLst>
              <p:tags r:id="rId8"/>
            </p:custDataLst>
          </p:nvPr>
        </p:nvSpPr>
        <p:spPr>
          <a:xfrm>
            <a:off x="2544537" y="1774504"/>
            <a:ext cx="74131" cy="12355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0" name="文本框 56"/>
          <p:cNvSpPr txBox="1"/>
          <p:nvPr>
            <p:custDataLst>
              <p:tags r:id="rId9"/>
            </p:custDataLst>
          </p:nvPr>
        </p:nvSpPr>
        <p:spPr>
          <a:xfrm>
            <a:off x="2576324" y="1901084"/>
            <a:ext cx="7304376" cy="66965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设定目标：明确具体的工作目标和计划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"/>
          <p:cNvSpPr/>
          <p:nvPr>
            <p:custDataLst>
              <p:tags r:id="rId10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4" name="对角圆角矩形 6"/>
          <p:cNvSpPr/>
          <p:nvPr>
            <p:custDataLst>
              <p:tags r:id="rId11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6" name="直角三角形 7"/>
          <p:cNvSpPr/>
          <p:nvPr>
            <p:custDataLst>
              <p:tags r:id="rId12"/>
            </p:custDataLst>
          </p:nvPr>
        </p:nvSpPr>
        <p:spPr>
          <a:xfrm>
            <a:off x="2544537" y="2902378"/>
            <a:ext cx="74131" cy="123551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8" name="文本框 8"/>
          <p:cNvSpPr txBox="1"/>
          <p:nvPr>
            <p:custDataLst>
              <p:tags r:id="rId13"/>
            </p:custDataLst>
          </p:nvPr>
        </p:nvSpPr>
        <p:spPr>
          <a:xfrm>
            <a:off x="2576324" y="3035203"/>
            <a:ext cx="7304376" cy="66965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完成情况：按时按质完成各项任务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9"/>
          <p:cNvSpPr/>
          <p:nvPr>
            <p:custDataLst>
              <p:tags r:id="rId14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2" name="对角圆角矩形 10"/>
          <p:cNvSpPr/>
          <p:nvPr>
            <p:custDataLst>
              <p:tags r:id="rId15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4" name="直角三角形 11"/>
          <p:cNvSpPr/>
          <p:nvPr>
            <p:custDataLst>
              <p:tags r:id="rId16"/>
            </p:custDataLst>
          </p:nvPr>
        </p:nvSpPr>
        <p:spPr>
          <a:xfrm>
            <a:off x="2544537" y="5156993"/>
            <a:ext cx="74131" cy="123551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6" name="文本框 12"/>
          <p:cNvSpPr txBox="1"/>
          <p:nvPr>
            <p:custDataLst>
              <p:tags r:id="rId17"/>
            </p:custDataLst>
          </p:nvPr>
        </p:nvSpPr>
        <p:spPr>
          <a:xfrm>
            <a:off x="2576324" y="5289818"/>
            <a:ext cx="7304376" cy="66965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反思与改进：总结工作中的不足和改进措施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重点成果展示</a:t>
            </a:r>
            <a:endParaRPr lang="zh-CN" altLang="en-US"/>
          </a:p>
        </p:txBody>
      </p:sp>
      <p:sp>
        <p:nvSpPr>
          <p:cNvPr id="1048964" name="任意多边形 20"/>
          <p:cNvSpPr/>
          <p:nvPr>
            <p:custDataLst>
              <p:tags r:id="rId2"/>
            </p:custDataLst>
          </p:nvPr>
        </p:nvSpPr>
        <p:spPr>
          <a:xfrm rot="2700000">
            <a:off x="2248630" y="1773936"/>
            <a:ext cx="1123820" cy="112577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936743" y="3295739"/>
            <a:ext cx="1748006" cy="26660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项目完成情况：按时完成，质量达标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2"/>
          <p:cNvSpPr/>
          <p:nvPr>
            <p:custDataLst>
              <p:tags r:id="rId4"/>
            </p:custDataLst>
          </p:nvPr>
        </p:nvSpPr>
        <p:spPr>
          <a:xfrm>
            <a:off x="2052489" y="2965036"/>
            <a:ext cx="1516214" cy="10737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0" name="任意多边形 18"/>
          <p:cNvSpPr/>
          <p:nvPr>
            <p:custDataLst>
              <p:tags r:id="rId5"/>
            </p:custDataLst>
          </p:nvPr>
        </p:nvSpPr>
        <p:spPr>
          <a:xfrm rot="5400000">
            <a:off x="4438111" y="1773936"/>
            <a:ext cx="1123820" cy="112577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4125654" y="3295739"/>
            <a:ext cx="1748006" cy="26660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关键成果：创新方案、成功案例、客户反馈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3"/>
          <p:cNvSpPr/>
          <p:nvPr>
            <p:custDataLst>
              <p:tags r:id="rId7"/>
            </p:custDataLst>
          </p:nvPr>
        </p:nvSpPr>
        <p:spPr>
          <a:xfrm>
            <a:off x="4241970" y="2965036"/>
            <a:ext cx="1516214" cy="10737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15134" y="3295739"/>
            <a:ext cx="1748006" cy="26660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数据分析：量化成果，展示增长趋势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4"/>
          <p:cNvSpPr/>
          <p:nvPr>
            <p:custDataLst>
              <p:tags r:id="rId10"/>
            </p:custDataLst>
          </p:nvPr>
        </p:nvSpPr>
        <p:spPr>
          <a:xfrm>
            <a:off x="6430310" y="2965036"/>
            <a:ext cx="1516214" cy="10737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8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8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504045" y="3295739"/>
            <a:ext cx="1748006" cy="26660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团队协作：分工明确，沟通顺畅，共同解决问题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5"/>
          <p:cNvSpPr/>
          <p:nvPr>
            <p:custDataLst>
              <p:tags r:id="rId13"/>
            </p:custDataLst>
          </p:nvPr>
        </p:nvSpPr>
        <p:spPr>
          <a:xfrm>
            <a:off x="8619791" y="2965036"/>
            <a:ext cx="1516214" cy="10737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遇到的问题及解决方案</a:t>
            </a:r>
            <a:endParaRPr lang="zh-CN" altLang="en-US"/>
          </a:p>
        </p:txBody>
      </p:sp>
      <p:sp>
        <p:nvSpPr>
          <p:cNvPr id="1049024" name="Freeform 7"/>
          <p:cNvSpPr/>
          <p:nvPr>
            <p:custDataLst>
              <p:tags r:id="rId2"/>
            </p:custDataLst>
          </p:nvPr>
        </p:nvSpPr>
        <p:spPr bwMode="auto">
          <a:xfrm>
            <a:off x="1783966" y="1773936"/>
            <a:ext cx="201818" cy="101553"/>
          </a:xfrm>
          <a:custGeom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en-US" sz="500" b="1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26" name="矩形: 圆角 18"/>
          <p:cNvSpPr/>
          <p:nvPr>
            <p:custDataLst>
              <p:tags r:id="rId3"/>
            </p:custDataLst>
          </p:nvPr>
        </p:nvSpPr>
        <p:spPr bwMode="auto">
          <a:xfrm>
            <a:off x="1443528" y="1875500"/>
            <a:ext cx="2130343" cy="4086126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8" name="Freeform 6"/>
          <p:cNvSpPr/>
          <p:nvPr>
            <p:custDataLst>
              <p:tags r:id="rId4"/>
            </p:custDataLst>
          </p:nvPr>
        </p:nvSpPr>
        <p:spPr bwMode="auto">
          <a:xfrm>
            <a:off x="1870210" y="1773936"/>
            <a:ext cx="1168495" cy="1284189"/>
          </a:xfrm>
          <a:custGeom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en-US" b="1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30" name="标题"/>
          <p:cNvSpPr txBox="1"/>
          <p:nvPr>
            <p:custDataLst>
              <p:tags r:id="rId5"/>
            </p:custDataLst>
          </p:nvPr>
        </p:nvSpPr>
        <p:spPr>
          <a:xfrm>
            <a:off x="1975179" y="1875500"/>
            <a:ext cx="1066943" cy="118263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问题：项目进度延误 解决方案：制定详细的项目计划，明确分工和责任，加强团队沟通和协作。</a:t>
            </a:r>
            <a:endParaRPr lang="zh-CN" altLang="en-US" sz="1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32" name="正文"/>
          <p:cNvSpPr txBox="1"/>
          <p:nvPr>
            <p:custDataLst>
              <p:tags r:id="rId6"/>
            </p:custDataLst>
          </p:nvPr>
        </p:nvSpPr>
        <p:spPr>
          <a:xfrm>
            <a:off x="1452039" y="3250868"/>
            <a:ext cx="2113734" cy="271073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解决方案：制定详细的项目计划，明确分工和责任，加强团队沟通和协作。</a:t>
            </a:r>
            <a:endParaRPr lang="zh-CN" alt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4" name="Freeform 7"/>
          <p:cNvSpPr/>
          <p:nvPr>
            <p:custDataLst>
              <p:tags r:id="rId7"/>
            </p:custDataLst>
          </p:nvPr>
        </p:nvSpPr>
        <p:spPr bwMode="auto">
          <a:xfrm>
            <a:off x="4174974" y="1773936"/>
            <a:ext cx="201818" cy="101553"/>
          </a:xfrm>
          <a:custGeom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en-US" sz="500" b="1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36" name="矩形: 圆角 33"/>
          <p:cNvSpPr/>
          <p:nvPr>
            <p:custDataLst>
              <p:tags r:id="rId8"/>
            </p:custDataLst>
          </p:nvPr>
        </p:nvSpPr>
        <p:spPr bwMode="auto">
          <a:xfrm>
            <a:off x="3833969" y="1875500"/>
            <a:ext cx="2130343" cy="4086126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8" name="Freeform 6"/>
          <p:cNvSpPr/>
          <p:nvPr>
            <p:custDataLst>
              <p:tags r:id="rId9"/>
            </p:custDataLst>
          </p:nvPr>
        </p:nvSpPr>
        <p:spPr bwMode="auto">
          <a:xfrm>
            <a:off x="4260651" y="1773936"/>
            <a:ext cx="1168495" cy="1284189"/>
          </a:xfrm>
          <a:custGeom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en-US" b="1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40" name="标题"/>
          <p:cNvSpPr txBox="1"/>
          <p:nvPr>
            <p:custDataLst>
              <p:tags r:id="rId10"/>
            </p:custDataLst>
          </p:nvPr>
        </p:nvSpPr>
        <p:spPr>
          <a:xfrm>
            <a:off x="4365619" y="1875500"/>
            <a:ext cx="1066943" cy="118263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问题：团队成员能力不足 解决方案：提供培训和学习机会，鼓励团队成员自我提升，优化团队配置。</a:t>
            </a:r>
            <a:endParaRPr lang="zh-CN" altLang="en-US" sz="1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2" name="正文"/>
          <p:cNvSpPr txBox="1"/>
          <p:nvPr>
            <p:custDataLst>
              <p:tags r:id="rId11"/>
            </p:custDataLst>
          </p:nvPr>
        </p:nvSpPr>
        <p:spPr>
          <a:xfrm>
            <a:off x="3843047" y="3250868"/>
            <a:ext cx="2113734" cy="271073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解决方案：提供培训和学习机会，鼓励团队成员自我提升，优化团队配置。</a:t>
            </a:r>
            <a:endParaRPr lang="zh-CN" alt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44" name="Freeform 7"/>
          <p:cNvSpPr/>
          <p:nvPr>
            <p:custDataLst>
              <p:tags r:id="rId12"/>
            </p:custDataLst>
          </p:nvPr>
        </p:nvSpPr>
        <p:spPr bwMode="auto">
          <a:xfrm>
            <a:off x="6565415" y="1773936"/>
            <a:ext cx="201818" cy="101553"/>
          </a:xfrm>
          <a:custGeom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en-US" sz="500" b="1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46" name="矩形: 圆角 46"/>
          <p:cNvSpPr/>
          <p:nvPr>
            <p:custDataLst>
              <p:tags r:id="rId13"/>
            </p:custDataLst>
          </p:nvPr>
        </p:nvSpPr>
        <p:spPr bwMode="auto">
          <a:xfrm>
            <a:off x="6224977" y="1875500"/>
            <a:ext cx="2130343" cy="4086126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8" name="Freeform 6"/>
          <p:cNvSpPr/>
          <p:nvPr>
            <p:custDataLst>
              <p:tags r:id="rId14"/>
            </p:custDataLst>
          </p:nvPr>
        </p:nvSpPr>
        <p:spPr bwMode="auto">
          <a:xfrm>
            <a:off x="6651092" y="1773936"/>
            <a:ext cx="1168495" cy="1284189"/>
          </a:xfrm>
          <a:custGeom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en-US" b="1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50" name="标题"/>
          <p:cNvSpPr txBox="1"/>
          <p:nvPr>
            <p:custDataLst>
              <p:tags r:id="rId15"/>
            </p:custDataLst>
          </p:nvPr>
        </p:nvSpPr>
        <p:spPr>
          <a:xfrm>
            <a:off x="6756627" y="1875500"/>
            <a:ext cx="1066943" cy="118263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问题：资源不足 解决方案：合理分配资源，优化成本控制，寻求外部支持和合作。</a:t>
            </a:r>
            <a:endParaRPr lang="zh-CN" altLang="en-US" sz="1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52" name="正文"/>
          <p:cNvSpPr txBox="1"/>
          <p:nvPr>
            <p:custDataLst>
              <p:tags r:id="rId16"/>
            </p:custDataLst>
          </p:nvPr>
        </p:nvSpPr>
        <p:spPr>
          <a:xfrm>
            <a:off x="6233488" y="3250868"/>
            <a:ext cx="2113734" cy="271073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解决方案：合理分配资源，优化成本控制，寻求外部支持和合作。</a:t>
            </a:r>
            <a:endParaRPr lang="zh-CN" alt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54" name="Freeform 7"/>
          <p:cNvSpPr/>
          <p:nvPr>
            <p:custDataLst>
              <p:tags r:id="rId17"/>
            </p:custDataLst>
          </p:nvPr>
        </p:nvSpPr>
        <p:spPr bwMode="auto">
          <a:xfrm>
            <a:off x="8955855" y="1773936"/>
            <a:ext cx="201818" cy="101553"/>
          </a:xfrm>
          <a:custGeom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en-US" sz="500" b="1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56" name="矩形: 圆角 52"/>
          <p:cNvSpPr/>
          <p:nvPr>
            <p:custDataLst>
              <p:tags r:id="rId18"/>
            </p:custDataLst>
          </p:nvPr>
        </p:nvSpPr>
        <p:spPr bwMode="auto">
          <a:xfrm>
            <a:off x="8615418" y="1875500"/>
            <a:ext cx="2130343" cy="4086126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8" name="Freeform 6"/>
          <p:cNvSpPr/>
          <p:nvPr>
            <p:custDataLst>
              <p:tags r:id="rId19"/>
            </p:custDataLst>
          </p:nvPr>
        </p:nvSpPr>
        <p:spPr bwMode="auto">
          <a:xfrm>
            <a:off x="9042100" y="1773936"/>
            <a:ext cx="1168495" cy="1284189"/>
          </a:xfrm>
          <a:custGeom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en-US" b="1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60" name="标题"/>
          <p:cNvSpPr txBox="1"/>
          <p:nvPr>
            <p:custDataLst>
              <p:tags r:id="rId20"/>
            </p:custDataLst>
          </p:nvPr>
        </p:nvSpPr>
        <p:spPr>
          <a:xfrm>
            <a:off x="9147068" y="1875500"/>
            <a:ext cx="1066943" cy="118263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问题：客户需求变更 解决方案：与客户保持密切沟通，及时调整项目计划和方案，确保满足客户需求。</a:t>
            </a:r>
            <a:endParaRPr lang="zh-CN" altLang="en-US" sz="1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62" name="正文"/>
          <p:cNvSpPr txBox="1"/>
          <p:nvPr>
            <p:custDataLst>
              <p:tags r:id="rId21"/>
            </p:custDataLst>
          </p:nvPr>
        </p:nvSpPr>
        <p:spPr>
          <a:xfrm>
            <a:off x="8623929" y="3250868"/>
            <a:ext cx="2113734" cy="271073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解决方案：与客户保持密切沟通，及时调整项目计划和方案，确保满足客户需求。</a:t>
            </a:r>
            <a:endParaRPr lang="zh-CN" alt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自我评估与反思</a:t>
            </a:r>
            <a:endParaRPr lang="zh-CN" altLang="en-US"/>
          </a:p>
        </p:txBody>
      </p:sp>
      <p:sp>
        <p:nvSpPr>
          <p:cNvPr id="1049100" name="弧形 58"/>
          <p:cNvSpPr/>
          <p:nvPr>
            <p:custDataLst>
              <p:tags r:id="rId2"/>
            </p:custDataLst>
          </p:nvPr>
        </p:nvSpPr>
        <p:spPr>
          <a:xfrm>
            <a:off x="7960385" y="2261121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2" name="弧形 57"/>
          <p:cNvSpPr/>
          <p:nvPr>
            <p:custDataLst>
              <p:tags r:id="rId3"/>
            </p:custDataLst>
          </p:nvPr>
        </p:nvSpPr>
        <p:spPr>
          <a:xfrm>
            <a:off x="1014984" y="2261121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椭圆 22"/>
          <p:cNvSpPr/>
          <p:nvPr>
            <p:custDataLst>
              <p:tags r:id="rId4"/>
            </p:custDataLst>
          </p:nvPr>
        </p:nvSpPr>
        <p:spPr>
          <a:xfrm>
            <a:off x="8276361" y="2516332"/>
            <a:ext cx="2703159" cy="2703159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6" name="椭圆 23"/>
          <p:cNvSpPr/>
          <p:nvPr>
            <p:custDataLst>
              <p:tags r:id="rId5"/>
            </p:custDataLst>
          </p:nvPr>
        </p:nvSpPr>
        <p:spPr>
          <a:xfrm>
            <a:off x="8634005" y="2570152"/>
            <a:ext cx="364920" cy="3649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正文"/>
          <p:cNvSpPr txBox="1"/>
          <p:nvPr>
            <p:custDataLst>
              <p:tags r:id="rId6"/>
            </p:custDataLst>
          </p:nvPr>
        </p:nvSpPr>
        <p:spPr>
          <a:xfrm>
            <a:off x="8695638" y="3296724"/>
            <a:ext cx="1864444" cy="12824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改进措施：提出改进工作方法和提高工作效率的建议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0" name="椭圆 24"/>
          <p:cNvSpPr/>
          <p:nvPr>
            <p:custDataLst>
              <p:tags r:id="rId7"/>
            </p:custDataLst>
          </p:nvPr>
        </p:nvSpPr>
        <p:spPr>
          <a:xfrm>
            <a:off x="6023728" y="2516332"/>
            <a:ext cx="2703159" cy="2703159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2" name="椭圆 25"/>
          <p:cNvSpPr/>
          <p:nvPr>
            <p:custDataLst>
              <p:tags r:id="rId8"/>
            </p:custDataLst>
          </p:nvPr>
        </p:nvSpPr>
        <p:spPr>
          <a:xfrm>
            <a:off x="6380504" y="2570152"/>
            <a:ext cx="364920" cy="36492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正文"/>
          <p:cNvSpPr txBox="1"/>
          <p:nvPr>
            <p:custDataLst>
              <p:tags r:id="rId9"/>
            </p:custDataLst>
          </p:nvPr>
        </p:nvSpPr>
        <p:spPr>
          <a:xfrm>
            <a:off x="6443005" y="3296724"/>
            <a:ext cx="1864444" cy="12824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反思：对工作中遇到的问题和失误进行反思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椭圆 7"/>
          <p:cNvSpPr/>
          <p:nvPr>
            <p:custDataLst>
              <p:tags r:id="rId10"/>
            </p:custDataLst>
          </p:nvPr>
        </p:nvSpPr>
        <p:spPr>
          <a:xfrm>
            <a:off x="3771096" y="2516332"/>
            <a:ext cx="2703159" cy="2703159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椭圆 9"/>
          <p:cNvSpPr/>
          <p:nvPr>
            <p:custDataLst>
              <p:tags r:id="rId11"/>
            </p:custDataLst>
          </p:nvPr>
        </p:nvSpPr>
        <p:spPr>
          <a:xfrm>
            <a:off x="4127871" y="2570152"/>
            <a:ext cx="364920" cy="3649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正文"/>
          <p:cNvSpPr txBox="1"/>
          <p:nvPr>
            <p:custDataLst>
              <p:tags r:id="rId12"/>
            </p:custDataLst>
          </p:nvPr>
        </p:nvSpPr>
        <p:spPr>
          <a:xfrm>
            <a:off x="4190372" y="3296724"/>
            <a:ext cx="1864444" cy="12824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自我评估：对自己的工作表现进行评价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2" name="椭圆 5"/>
          <p:cNvSpPr/>
          <p:nvPr>
            <p:custDataLst>
              <p:tags r:id="rId13"/>
            </p:custDataLst>
          </p:nvPr>
        </p:nvSpPr>
        <p:spPr>
          <a:xfrm>
            <a:off x="1262383" y="2516332"/>
            <a:ext cx="2703159" cy="2703159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4" name="椭圆 4"/>
          <p:cNvSpPr/>
          <p:nvPr>
            <p:custDataLst>
              <p:tags r:id="rId14"/>
            </p:custDataLst>
          </p:nvPr>
        </p:nvSpPr>
        <p:spPr>
          <a:xfrm>
            <a:off x="1619158" y="2570152"/>
            <a:ext cx="364920" cy="36492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正文"/>
          <p:cNvSpPr txBox="1"/>
          <p:nvPr>
            <p:custDataLst>
              <p:tags r:id="rId15"/>
            </p:custDataLst>
          </p:nvPr>
        </p:nvSpPr>
        <p:spPr>
          <a:xfrm>
            <a:off x="1681659" y="3296724"/>
            <a:ext cx="1864444" cy="12824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工作成果：完成项目的数量和质量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zh-CN" altLang="en-US"/>
              <a:t>团队合作经验分享</a:t>
            </a:r>
            <a:endParaRPr lang="zh-CN" altLang="en-US"/>
          </a:p>
        </p:txBody>
      </p:sp>
      <p:sp>
        <p:nvSpPr>
          <p:cNvPr id="104916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noFill/>
        </p:spPr>
        <p:txBody>
          <a:bodyPr wrap="square" anchor="t">
            <a:normAutofit lnSpcReduction="10000"/>
          </a:bodyPr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团队协作的重要性</a:t>
            </a:r>
            <a:endParaRPr lang="zh-CN" altLang="en-US"/>
          </a:p>
        </p:txBody>
      </p:sp>
      <p:sp>
        <p:nvSpPr>
          <p:cNvPr id="1049206" name="矩形 38"/>
          <p:cNvSpPr/>
          <p:nvPr>
            <p:custDataLst>
              <p:tags r:id="rId2"/>
            </p:custDataLst>
          </p:nvPr>
        </p:nvSpPr>
        <p:spPr>
          <a:xfrm rot="204112">
            <a:off x="2076806" y="1773936"/>
            <a:ext cx="3563288" cy="1859874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矩形 39"/>
          <p:cNvSpPr/>
          <p:nvPr>
            <p:custDataLst>
              <p:tags r:id="rId3"/>
            </p:custDataLst>
          </p:nvPr>
        </p:nvSpPr>
        <p:spPr>
          <a:xfrm>
            <a:off x="2080924" y="1774524"/>
            <a:ext cx="3563288" cy="18598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0" name="TextBox 2"/>
          <p:cNvSpPr txBox="1"/>
          <p:nvPr>
            <p:custDataLst>
              <p:tags r:id="rId4"/>
            </p:custDataLst>
          </p:nvPr>
        </p:nvSpPr>
        <p:spPr>
          <a:xfrm>
            <a:off x="2287380" y="1919808"/>
            <a:ext cx="3165668" cy="1535779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提高工作效率：团队成员共同协作，可以更快地完成任务。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12" name="矩形 100"/>
          <p:cNvSpPr/>
          <p:nvPr>
            <p:custDataLst>
              <p:tags r:id="rId5"/>
            </p:custDataLst>
          </p:nvPr>
        </p:nvSpPr>
        <p:spPr>
          <a:xfrm rot="204112">
            <a:off x="6544151" y="1773936"/>
            <a:ext cx="3563288" cy="1859874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矩形 101"/>
          <p:cNvSpPr/>
          <p:nvPr>
            <p:custDataLst>
              <p:tags r:id="rId6"/>
            </p:custDataLst>
          </p:nvPr>
        </p:nvSpPr>
        <p:spPr>
          <a:xfrm>
            <a:off x="6548857" y="1774524"/>
            <a:ext cx="3563288" cy="18598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6" name="TextBox 2"/>
          <p:cNvSpPr txBox="1"/>
          <p:nvPr>
            <p:custDataLst>
              <p:tags r:id="rId7"/>
            </p:custDataLst>
          </p:nvPr>
        </p:nvSpPr>
        <p:spPr>
          <a:xfrm>
            <a:off x="6755902" y="1919808"/>
            <a:ext cx="3165668" cy="1535779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468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增强创新能力：团队成员来自不同背景，可以带来不同的观点和想法，有助于激发创新。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18" name="矩形 122"/>
          <p:cNvSpPr/>
          <p:nvPr>
            <p:custDataLst>
              <p:tags r:id="rId8"/>
            </p:custDataLst>
          </p:nvPr>
        </p:nvSpPr>
        <p:spPr>
          <a:xfrm rot="204112">
            <a:off x="2076806" y="4101426"/>
            <a:ext cx="3563288" cy="1859874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矩形 123"/>
          <p:cNvSpPr/>
          <p:nvPr>
            <p:custDataLst>
              <p:tags r:id="rId9"/>
            </p:custDataLst>
          </p:nvPr>
        </p:nvSpPr>
        <p:spPr>
          <a:xfrm>
            <a:off x="2080924" y="4102014"/>
            <a:ext cx="3563288" cy="18598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2" name="TextBox 2"/>
          <p:cNvSpPr txBox="1"/>
          <p:nvPr>
            <p:custDataLst>
              <p:tags r:id="rId10"/>
            </p:custDataLst>
          </p:nvPr>
        </p:nvSpPr>
        <p:spPr>
          <a:xfrm>
            <a:off x="2286792" y="4247298"/>
            <a:ext cx="3165668" cy="1535779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提高决策质量：团队成员共同讨论和决策，可以避免个人偏见，提高决策质量。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24" name="矩形 89"/>
          <p:cNvSpPr/>
          <p:nvPr>
            <p:custDataLst>
              <p:tags r:id="rId11"/>
            </p:custDataLst>
          </p:nvPr>
        </p:nvSpPr>
        <p:spPr>
          <a:xfrm rot="204112">
            <a:off x="6544151" y="4101426"/>
            <a:ext cx="3563288" cy="185987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矩形 90"/>
          <p:cNvSpPr/>
          <p:nvPr>
            <p:custDataLst>
              <p:tags r:id="rId12"/>
            </p:custDataLst>
          </p:nvPr>
        </p:nvSpPr>
        <p:spPr>
          <a:xfrm>
            <a:off x="6548857" y="4102014"/>
            <a:ext cx="3563288" cy="18598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8" name="TextBox 2"/>
          <p:cNvSpPr txBox="1"/>
          <p:nvPr>
            <p:custDataLst>
              <p:tags r:id="rId13"/>
            </p:custDataLst>
          </p:nvPr>
        </p:nvSpPr>
        <p:spPr>
          <a:xfrm>
            <a:off x="6754725" y="4247298"/>
            <a:ext cx="3165668" cy="1535779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增强团队凝聚力：团队成员共同协作，可以增强团队凝聚力，提高团队士气。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高效沟通技巧</a:t>
            </a:r>
            <a:endParaRPr lang="zh-CN" altLang="en-US"/>
          </a:p>
        </p:txBody>
      </p:sp>
      <p:sp>
        <p:nvSpPr>
          <p:cNvPr id="1049266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2963060" y="3988113"/>
            <a:ext cx="3059013" cy="197393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矩形 4"/>
          <p:cNvSpPr/>
          <p:nvPr>
            <p:custDataLst>
              <p:tags r:id="rId3"/>
            </p:custDataLst>
          </p:nvPr>
        </p:nvSpPr>
        <p:spPr>
          <a:xfrm>
            <a:off x="2883862" y="4306591"/>
            <a:ext cx="158212" cy="1594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0" name="文本框 5"/>
          <p:cNvSpPr txBox="1"/>
          <p:nvPr>
            <p:custDataLst>
              <p:tags r:id="rId4"/>
            </p:custDataLst>
          </p:nvPr>
        </p:nvSpPr>
        <p:spPr>
          <a:xfrm>
            <a:off x="3147856" y="4267834"/>
            <a:ext cx="2689104" cy="111629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反馈：及时给予反馈，确保信息传递准确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2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6245570" y="3988113"/>
            <a:ext cx="3059013" cy="197393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74" name="矩形 57"/>
          <p:cNvSpPr/>
          <p:nvPr>
            <p:custDataLst>
              <p:tags r:id="rId6"/>
            </p:custDataLst>
          </p:nvPr>
        </p:nvSpPr>
        <p:spPr>
          <a:xfrm>
            <a:off x="6166372" y="4306591"/>
            <a:ext cx="158212" cy="1594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文本框 58"/>
          <p:cNvSpPr txBox="1"/>
          <p:nvPr>
            <p:custDataLst>
              <p:tags r:id="rId7"/>
            </p:custDataLst>
          </p:nvPr>
        </p:nvSpPr>
        <p:spPr>
          <a:xfrm>
            <a:off x="6430366" y="4267834"/>
            <a:ext cx="2689104" cy="111629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冲突解决：遇到冲突时，积极寻求解决方案，避免影响团队合作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8" name="任意多边形: 形状 64"/>
          <p:cNvSpPr/>
          <p:nvPr>
            <p:custDataLst>
              <p:tags r:id="rId8"/>
            </p:custDataLst>
          </p:nvPr>
        </p:nvSpPr>
        <p:spPr>
          <a:xfrm rot="10800000">
            <a:off x="1321806" y="1773936"/>
            <a:ext cx="3059013" cy="197393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80" name="矩形 65"/>
          <p:cNvSpPr/>
          <p:nvPr>
            <p:custDataLst>
              <p:tags r:id="rId9"/>
            </p:custDataLst>
          </p:nvPr>
        </p:nvSpPr>
        <p:spPr>
          <a:xfrm>
            <a:off x="1243169" y="2091852"/>
            <a:ext cx="158212" cy="1594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文本框 66"/>
          <p:cNvSpPr txBox="1"/>
          <p:nvPr>
            <p:custDataLst>
              <p:tags r:id="rId10"/>
            </p:custDataLst>
          </p:nvPr>
        </p:nvSpPr>
        <p:spPr>
          <a:xfrm>
            <a:off x="1507163" y="2053095"/>
            <a:ext cx="2689104" cy="111629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明确沟通目标：确保沟通内容与目标一致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4" name="任意多边形: 形状 68"/>
          <p:cNvSpPr/>
          <p:nvPr>
            <p:custDataLst>
              <p:tags r:id="rId11"/>
            </p:custDataLst>
          </p:nvPr>
        </p:nvSpPr>
        <p:spPr>
          <a:xfrm rot="10800000">
            <a:off x="4604315" y="1773936"/>
            <a:ext cx="3059013" cy="197393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矩形 69"/>
          <p:cNvSpPr/>
          <p:nvPr>
            <p:custDataLst>
              <p:tags r:id="rId12"/>
            </p:custDataLst>
          </p:nvPr>
        </p:nvSpPr>
        <p:spPr>
          <a:xfrm>
            <a:off x="4525117" y="2091852"/>
            <a:ext cx="158212" cy="1594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文本框 70"/>
          <p:cNvSpPr txBox="1"/>
          <p:nvPr>
            <p:custDataLst>
              <p:tags r:id="rId13"/>
            </p:custDataLst>
          </p:nvPr>
        </p:nvSpPr>
        <p:spPr>
          <a:xfrm>
            <a:off x="4789111" y="2053095"/>
            <a:ext cx="2689104" cy="111629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倾听：认真倾听他人的意见和建议，尊重他人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0" name="任意多边形: 形状 72"/>
          <p:cNvSpPr/>
          <p:nvPr>
            <p:custDataLst>
              <p:tags r:id="rId14"/>
            </p:custDataLst>
          </p:nvPr>
        </p:nvSpPr>
        <p:spPr>
          <a:xfrm rot="10800000">
            <a:off x="7886825" y="1773936"/>
            <a:ext cx="3059013" cy="197393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92" name="文本框 74"/>
          <p:cNvSpPr txBox="1"/>
          <p:nvPr>
            <p:custDataLst>
              <p:tags r:id="rId15"/>
            </p:custDataLst>
          </p:nvPr>
        </p:nvSpPr>
        <p:spPr>
          <a:xfrm>
            <a:off x="8071621" y="2053095"/>
            <a:ext cx="2689104" cy="111629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非语言沟通：注意语气、表情和肢体语言等非语言因素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4" name="矩形 73"/>
          <p:cNvSpPr/>
          <p:nvPr>
            <p:custDataLst>
              <p:tags r:id="rId16"/>
            </p:custDataLst>
          </p:nvPr>
        </p:nvSpPr>
        <p:spPr>
          <a:xfrm>
            <a:off x="7807627" y="2091852"/>
            <a:ext cx="158212" cy="1594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团队角色与分工</a:t>
            </a:r>
            <a:endParaRPr lang="zh-CN" altLang="en-US"/>
          </a:p>
        </p:txBody>
      </p:sp>
      <p:sp>
        <p:nvSpPr>
          <p:cNvPr id="1049332" name="矩形 3"/>
          <p:cNvSpPr/>
          <p:nvPr>
            <p:custDataLst>
              <p:tags r:id="rId2"/>
            </p:custDataLst>
          </p:nvPr>
        </p:nvSpPr>
        <p:spPr>
          <a:xfrm>
            <a:off x="2151231" y="1773936"/>
            <a:ext cx="8351375" cy="918210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矩形 13"/>
          <p:cNvSpPr/>
          <p:nvPr>
            <p:custDataLst>
              <p:tags r:id="rId3"/>
            </p:custDataLst>
          </p:nvPr>
        </p:nvSpPr>
        <p:spPr>
          <a:xfrm>
            <a:off x="1686399" y="1773936"/>
            <a:ext cx="226487" cy="91821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文本框 4"/>
          <p:cNvSpPr txBox="1"/>
          <p:nvPr>
            <p:custDataLst>
              <p:tags r:id="rId4"/>
            </p:custDataLst>
          </p:nvPr>
        </p:nvSpPr>
        <p:spPr>
          <a:xfrm>
            <a:off x="2390351" y="1853270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领导者：负责制定计划、协调团队、解决问题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39"/>
          <p:cNvSpPr/>
          <p:nvPr>
            <p:custDataLst>
              <p:tags r:id="rId5"/>
            </p:custDataLst>
          </p:nvPr>
        </p:nvSpPr>
        <p:spPr>
          <a:xfrm>
            <a:off x="2151231" y="2863943"/>
            <a:ext cx="8351375" cy="918210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矩形 5"/>
          <p:cNvSpPr/>
          <p:nvPr>
            <p:custDataLst>
              <p:tags r:id="rId6"/>
            </p:custDataLst>
          </p:nvPr>
        </p:nvSpPr>
        <p:spPr>
          <a:xfrm>
            <a:off x="1686399" y="2863943"/>
            <a:ext cx="226487" cy="91821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文本框 41"/>
          <p:cNvSpPr txBox="1"/>
          <p:nvPr>
            <p:custDataLst>
              <p:tags r:id="rId7"/>
            </p:custDataLst>
          </p:nvPr>
        </p:nvSpPr>
        <p:spPr>
          <a:xfrm>
            <a:off x="2390351" y="2943277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团队成员：根据分工完成各自任务，相互协作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12"/>
          <p:cNvSpPr/>
          <p:nvPr>
            <p:custDataLst>
              <p:tags r:id="rId8"/>
            </p:custDataLst>
          </p:nvPr>
        </p:nvSpPr>
        <p:spPr>
          <a:xfrm>
            <a:off x="2151231" y="3953950"/>
            <a:ext cx="8351375" cy="918210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矩形 17"/>
          <p:cNvSpPr/>
          <p:nvPr>
            <p:custDataLst>
              <p:tags r:id="rId9"/>
            </p:custDataLst>
          </p:nvPr>
        </p:nvSpPr>
        <p:spPr>
          <a:xfrm>
            <a:off x="1686399" y="3953950"/>
            <a:ext cx="226487" cy="91821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文本框 19"/>
          <p:cNvSpPr txBox="1"/>
          <p:nvPr>
            <p:custDataLst>
              <p:tags r:id="rId10"/>
            </p:custDataLst>
          </p:nvPr>
        </p:nvSpPr>
        <p:spPr>
          <a:xfrm>
            <a:off x="2390351" y="4033285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沟通者：负责传递信息、协调团队、解决问题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9"/>
          <p:cNvSpPr/>
          <p:nvPr>
            <p:custDataLst>
              <p:tags r:id="rId11"/>
            </p:custDataLst>
          </p:nvPr>
        </p:nvSpPr>
        <p:spPr>
          <a:xfrm>
            <a:off x="2151231" y="5043399"/>
            <a:ext cx="8351375" cy="918210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2" name="矩形 26"/>
          <p:cNvSpPr/>
          <p:nvPr>
            <p:custDataLst>
              <p:tags r:id="rId12"/>
            </p:custDataLst>
          </p:nvPr>
        </p:nvSpPr>
        <p:spPr>
          <a:xfrm>
            <a:off x="1686399" y="5043399"/>
            <a:ext cx="226487" cy="918210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文本框 27"/>
          <p:cNvSpPr txBox="1"/>
          <p:nvPr>
            <p:custDataLst>
              <p:tags r:id="rId13"/>
            </p:custDataLst>
          </p:nvPr>
        </p:nvSpPr>
        <p:spPr>
          <a:xfrm>
            <a:off x="2390351" y="5122733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创新者：提出新想法、新方案，推动团队进步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https://d.book118.com/978016016042006030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3"/>
</p:tagLst>
</file>

<file path=ppt/tags/tag78.xml><?xml version="1.0" encoding="utf-8"?>
<p:tagLst xmlns:p="http://schemas.openxmlformats.org/presentationml/2006/main">
  <p:tag name="KSO_WM_BEAUTIFY_FLAG" val="#wm#"/>
  <p:tag name="KSO_WM_SLIDE_ID" val="custom202314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i*1_1_1"/>
  <p:tag name="KSO_WM_UNIT_INDEX" val="1_1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i*1_2_1"/>
  <p:tag name="KSO_WM_UNIT_INDEX" val="1_2_1"/>
  <p:tag name="KSO_WM_UNIT_LAYERLEVEL" val="1_1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i*1_4_1"/>
  <p:tag name="KSO_WM_UNIT_INDEX" val="1_4_1"/>
  <p:tag name="KSO_WM_UNIT_LAYERLEVEL" val="1_1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i*1_3_1"/>
  <p:tag name="KSO_WM_UNIT_INDEX" val="1_3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418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1"/>
  <p:tag name="KSO_WM_UNIT_DIAGRAM_ISNUMVISUAL" val="0"/>
  <p:tag name="KSO_WM_UNIT_DIAGRAM_ISREFERUNIT" val="0"/>
  <p:tag name="KSO_WM_UNIT_HIGHLIGHT" val="0"/>
  <p:tag name="KSO_WM_UNIT_ID" val="custom2023141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1.xml><?xml version="1.0" encoding="utf-8"?>
<p:tagLst xmlns:p="http://schemas.openxmlformats.org/presentationml/2006/main">
  <p:tag name="KSO_WM_BEAUTIFY_FLAG" val="#wm#"/>
  <p:tag name="KSO_WM_SLIDE_ID" val="custom202314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31640_3*l_h_i*1_1_3"/>
  <p:tag name="KSO_WM_UNIT_INDEX" val="1_1_3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40_3*l_h_i*1_1_1"/>
  <p:tag name="KSO_WM_UNIT_INDEX" val="1_1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40_3*l_h_i*1_1_2"/>
  <p:tag name="KSO_WM_UNIT_INDEX" val="1_1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HIGHLIGHT" val="0"/>
  <p:tag name="KSO_WM_UNIT_ID" val="diagram20231640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HIGHLIGHT" val="0"/>
  <p:tag name="KSO_WM_UNIT_ID" val="diagram20231640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31640_3*l_h_i*1_2_3"/>
  <p:tag name="KSO_WM_UNIT_INDEX" val="1_2_3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40_3*l_h_i*1_2_1"/>
  <p:tag name="KSO_WM_UNIT_INDEX" val="1_2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40_3*l_h_i*1_2_2"/>
  <p:tag name="KSO_WM_UNIT_INDEX" val="1_2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HIGHLIGHT" val="0"/>
  <p:tag name="KSO_WM_UNIT_ID" val="diagram20231640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HIGHLIGHT" val="0"/>
  <p:tag name="KSO_WM_UNIT_ID" val="diagram20231640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31640_3*l_h_i*1_3_3"/>
  <p:tag name="KSO_WM_UNIT_INDEX" val="1_3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40_3*l_h_i*1_3_1"/>
  <p:tag name="KSO_WM_UNIT_INDEX" val="1_3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40_3*l_h_i*1_3_2"/>
  <p:tag name="KSO_WM_UNIT_INDEX" val="1_3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HIGHLIGHT" val="0"/>
  <p:tag name="KSO_WM_UNIT_ID" val="diagram20231640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HIGHLIGHT" val="0"/>
  <p:tag name="KSO_WM_UNIT_ID" val="diagram20231640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31640_3*l_h_i*1_4_3"/>
  <p:tag name="KSO_WM_UNIT_INDEX" val="1_4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40_3*l_h_i*1_4_1"/>
  <p:tag name="KSO_WM_UNIT_INDEX" val="1_4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40_3*l_h_i*1_4_2"/>
  <p:tag name="KSO_WM_UNIT_INDEX" val="1_4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HIGHLIGHT" val="0"/>
  <p:tag name="KSO_WM_UNIT_ID" val="diagram20231640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9.0259704589844,&quot;width&quot;:864.4111938476562}"/>
  <p:tag name="KSO_WM_TAG_VERSION" val="3.0"/>
  <p:tag name="KSO_WM_TEMPLATE_CATEGORY" val="diagram"/>
  <p:tag name="KSO_WM_TEMPLATE_INDEX" val="20231640"/>
  <p:tag name="KSO_WM_UNIT_COMPATIBLE" val="0"/>
  <p:tag name="KSO_WM_UNIT_DIAGRAM_ISNUMVISUAL" val="0"/>
  <p:tag name="KSO_WM_UNIT_DIAGRAM_ISREFERUNIT" val="0"/>
  <p:tag name="KSO_WM_UNIT_HIGHLIGHT" val="0"/>
  <p:tag name="KSO_WM_UNIT_ID" val="diagram20231640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1"/>
  <p:tag name="KSO_WM_UNIT_DIAGRAM_ISNUMVISUAL" val="0"/>
  <p:tag name="KSO_WM_UNIT_DIAGRAM_ISREFERUNIT" val="0"/>
  <p:tag name="KSO_WM_UNIT_HIGHLIGHT" val="0"/>
  <p:tag name="KSO_WM_UNIT_ID" val="custom2023141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56.xml><?xml version="1.0" encoding="utf-8"?>
<p:tagLst xmlns:p="http://schemas.openxmlformats.org/presentationml/2006/main">
  <p:tag name="KSO_WM_BEAUTIFY_FLAG" val="#wm#"/>
  <p:tag name="KSO_WM_SLIDE_ID" val="custom202314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1"/>
  <p:tag name="KSO_WM_UNIT_INDEX" val="1_4_1"/>
  <p:tag name="KSO_WM_UNIT_LAYERLEVEL" val="1_1_1"/>
  <p:tag name="KSO_WM_UNIT_LINE_FORE_SCHEMECOLOR_INDEX" val="7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1"/>
  <p:tag name="KSO_WM_UNIT_INDEX" val="1_5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2"/>
  <p:tag name="KSO_WM_UNIT_INDEX" val="1_5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1"/>
  <p:tag name="KSO_WM_UNIT_INDEX" val="1_1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2"/>
  <p:tag name="KSO_WM_UNIT_INDEX" val="1_1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1"/>
  <p:tag name="KSO_WM_UNIT_INDEX" val="1_2_1"/>
  <p:tag name="KSO_WM_UNIT_LAYERLEVEL" val="1_1_1"/>
  <p:tag name="KSO_WM_UNIT_LINE_FORE_SCHEMECOLOR_INDEX" val="7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2"/>
  <p:tag name="KSO_WM_UNIT_INDEX" val="1_2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1"/>
  <p:tag name="KSO_WM_UNIT_INDEX" val="1_3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89">
      <a:dk1>
        <a:sysClr val="windowText" lastClr="000000"/>
      </a:dk1>
      <a:lt1>
        <a:sysClr val="window" lastClr="FFFFFF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Arial"/>
      </a:majorFont>
      <a:minorFont>
        <a:latin typeface="汉仪正圆-75W"/>
        <a:ea typeface="汉仪正圆-45W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汉仪粗圆简</vt:lpstr>
      <vt:lpstr>汉仪正圆-75W</vt:lpstr>
      <vt:lpstr>汉仪正圆-45W</vt:lpstr>
      <vt:lpstr>微软雅黑</vt:lpstr>
      <vt:lpstr>Office Theme</vt:lpstr>
      <vt:lpstr>工作成果总结与团队合作经验分享</vt:lpstr>
      <vt:lpstr>目录</vt:lpstr>
      <vt:lpstr>工作成果总结</vt:lpstr>
      <vt:lpstr>目标完成情况</vt:lpstr>
      <vt:lpstr>重点成果展示</vt:lpstr>
      <vt:lpstr>遇到的问题及解决方案</vt:lpstr>
      <vt:lpstr>自我评估与反思</vt:lpstr>
      <vt:lpstr>团队合作经验分享</vt:lpstr>
      <vt:lpstr>团队协作的重要性</vt:lpstr>
      <vt:lpstr>高效沟通技巧</vt:lpstr>
      <vt:lpstr>团队角色与分工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2024-09-06T15:38:06.764</cp:lastPrinted>
  <dcterms:created xsi:type="dcterms:W3CDTF">2024-09-06T07:38:06Z</dcterms:created>
  <dcterms:modified xsi:type="dcterms:W3CDTF">2024-09-06T07:38:09Z</dcterms:modified>
</cp:coreProperties>
</file>