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184E8C9-1D3A-46E3-B45F-3855BE137DF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2" name="PlaceHolder 1"/>
          <p:cNvSpPr>
            <a:spLocks noGrp="1"/>
          </p:cNvSpPr>
          <p:nvPr>
            <p:ph type="sldImg"/>
          </p:nvPr>
        </p:nvSpPr>
        <p:spPr>
          <a:xfrm>
            <a:off x="685800" y="1143000"/>
            <a:ext cx="5486040" cy="3085920"/>
          </a:xfrm>
          <a:prstGeom prst="rect">
            <a:avLst/>
          </a:prstGeom>
          <a:ln w="0">
            <a:noFill/>
          </a:ln>
        </p:spPr>
      </p:sp>
      <p:sp>
        <p:nvSpPr>
          <p:cNvPr id="46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5" name="PlaceHolder 1"/>
          <p:cNvSpPr>
            <a:spLocks noGrp="1"/>
          </p:cNvSpPr>
          <p:nvPr>
            <p:ph type="sldImg"/>
          </p:nvPr>
        </p:nvSpPr>
        <p:spPr>
          <a:xfrm>
            <a:off x="685800" y="1143000"/>
            <a:ext cx="5486040" cy="3085920"/>
          </a:xfrm>
          <a:prstGeom prst="rect">
            <a:avLst/>
          </a:prstGeom>
          <a:ln w="0">
            <a:noFill/>
          </a:ln>
        </p:spPr>
      </p:sp>
      <p:sp>
        <p:nvSpPr>
          <p:cNvPr id="46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8" name="PlaceHolder 1"/>
          <p:cNvSpPr>
            <a:spLocks noGrp="1"/>
          </p:cNvSpPr>
          <p:nvPr>
            <p:ph type="sldImg"/>
          </p:nvPr>
        </p:nvSpPr>
        <p:spPr>
          <a:xfrm>
            <a:off x="685800" y="1143000"/>
            <a:ext cx="5486040" cy="3085920"/>
          </a:xfrm>
          <a:prstGeom prst="rect">
            <a:avLst/>
          </a:prstGeom>
          <a:ln w="0">
            <a:noFill/>
          </a:ln>
        </p:spPr>
      </p:sp>
      <p:sp>
        <p:nvSpPr>
          <p:cNvPr id="46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1" name="PlaceHolder 1"/>
          <p:cNvSpPr>
            <a:spLocks noGrp="1"/>
          </p:cNvSpPr>
          <p:nvPr>
            <p:ph type="sldImg"/>
          </p:nvPr>
        </p:nvSpPr>
        <p:spPr>
          <a:xfrm>
            <a:off x="685800" y="1143000"/>
            <a:ext cx="5486040" cy="3085920"/>
          </a:xfrm>
          <a:prstGeom prst="rect">
            <a:avLst/>
          </a:prstGeom>
          <a:ln w="0">
            <a:noFill/>
          </a:ln>
        </p:spPr>
      </p:sp>
      <p:sp>
        <p:nvSpPr>
          <p:cNvPr id="47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4" name="PlaceHolder 1"/>
          <p:cNvSpPr>
            <a:spLocks noGrp="1"/>
          </p:cNvSpPr>
          <p:nvPr>
            <p:ph type="sldImg"/>
          </p:nvPr>
        </p:nvSpPr>
        <p:spPr>
          <a:xfrm>
            <a:off x="685800" y="1143000"/>
            <a:ext cx="5486040" cy="3085920"/>
          </a:xfrm>
          <a:prstGeom prst="rect">
            <a:avLst/>
          </a:prstGeom>
          <a:ln w="0">
            <a:noFill/>
          </a:ln>
        </p:spPr>
      </p:sp>
      <p:sp>
        <p:nvSpPr>
          <p:cNvPr id="47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7" name="PlaceHolder 1"/>
          <p:cNvSpPr>
            <a:spLocks noGrp="1"/>
          </p:cNvSpPr>
          <p:nvPr>
            <p:ph type="sldImg"/>
          </p:nvPr>
        </p:nvSpPr>
        <p:spPr>
          <a:xfrm>
            <a:off x="685800" y="1143000"/>
            <a:ext cx="5486040" cy="3085920"/>
          </a:xfrm>
          <a:prstGeom prst="rect">
            <a:avLst/>
          </a:prstGeom>
          <a:ln w="0">
            <a:noFill/>
          </a:ln>
        </p:spPr>
      </p:sp>
      <p:sp>
        <p:nvSpPr>
          <p:cNvPr id="47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0" name="PlaceHolder 1"/>
          <p:cNvSpPr>
            <a:spLocks noGrp="1"/>
          </p:cNvSpPr>
          <p:nvPr>
            <p:ph type="sldImg"/>
          </p:nvPr>
        </p:nvSpPr>
        <p:spPr>
          <a:xfrm>
            <a:off x="685800" y="1143000"/>
            <a:ext cx="5486040" cy="3085920"/>
          </a:xfrm>
          <a:prstGeom prst="rect">
            <a:avLst/>
          </a:prstGeom>
          <a:ln w="0">
            <a:noFill/>
          </a:ln>
        </p:spPr>
      </p:sp>
      <p:sp>
        <p:nvSpPr>
          <p:cNvPr id="48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076D5D-84E0-4A34-97CC-72E33D27F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35558F-0822-4351-90C3-9246A1958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5E9000-AC98-44E8-8101-3A1C9464A4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EF2E0E-0D82-4F54-8979-EB99E64F00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9DFC16-1F95-4F99-AD45-3A5827CFA5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1D96EA-4569-4065-B317-9A11DBC728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C88295-A04B-4536-9601-BB4F6BB46D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30132A-E196-4CEC-931F-2E0A863331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2A36F-4574-4495-B0A5-F5265CFFB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008CE-2216-4476-9859-AB28558D4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AA38D-1221-400F-95F9-9BBB638B9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86CAC6C-E6B6-4021-A55A-C63309FE309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4136874-5E9E-4696-9681-CBF3F28393E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2310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企业礼仪培训打造共赢职场</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企业礼仪培训的重要性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企业礼仪培训的实施步骤</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商务礼仪培训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社交礼仪培训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沟通技巧培训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企业礼仪培训成果评估与总结</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8</a:t>
            </a:r>
            <a:r>
              <a:rPr lang="zh-CN" sz="2400" b="0" strike="noStrike" spc="-1">
                <a:solidFill>
                  <a:schemeClr val="dk1"/>
                </a:solidFill>
                <a:latin typeface="微软雅黑"/>
                <a:ea typeface="微软雅黑"/>
              </a:rPr>
              <a:t>章  实战案例分享</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企业礼仪培训的重要性</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企业礼仪培训简介</a:t>
            </a:r>
            <a:endParaRPr lang="en-US" sz="2800" b="0" strike="noStrike" spc="-1">
              <a:solidFill>
                <a:srgbClr val="000000"/>
              </a:solidFill>
              <a:latin typeface="Arial"/>
            </a:endParaRPr>
          </a:p>
        </p:txBody>
      </p:sp>
      <p:sp>
        <p:nvSpPr>
          <p:cNvPr id="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礼仪培训是指为企业员工提供的礼仪规范和职业素养方面的培训。企业需要进行礼仪培训主要是为了提升员工形象，增强企业文化，以及塑造良好的工作氛围。礼仪培训对企业的影响是全方位的，能够提升企业整体形象和竞争力。</a:t>
            </a:r>
            <a:endParaRPr lang="en-US" sz="1800" b="0" strike="noStrike" spc="-1">
              <a:solidFill>
                <a:srgbClr val="000000"/>
              </a:solidFill>
              <a:latin typeface="Arial"/>
            </a:endParaRPr>
          </a:p>
        </p:txBody>
      </p:sp>
      <p:sp>
        <p:nvSpPr>
          <p:cNvPr id="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礼仪培训的目标</a:t>
            </a:r>
            <a:endParaRPr lang="en-US" sz="3600" b="0" strike="noStrike" spc="-1">
              <a:solidFill>
                <a:schemeClr val="dk1"/>
              </a:solidFill>
              <a:latin typeface="Arial"/>
            </a:endParaRPr>
          </a:p>
        </p:txBody>
      </p:sp>
      <p:sp>
        <p:nvSpPr>
          <p:cNvPr id="8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加强职业素养</a:t>
            </a:r>
            <a:endParaRPr lang="en-US" sz="1600" b="0" strike="noStrike" spc="-1">
              <a:solidFill>
                <a:srgbClr val="000000"/>
              </a:solidFill>
              <a:latin typeface="Arial"/>
            </a:endParaRPr>
          </a:p>
        </p:txBody>
      </p:sp>
      <p:sp>
        <p:nvSpPr>
          <p:cNvPr id="9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提升员工形象和素质</a:t>
            </a:r>
            <a:endParaRPr lang="en-US" sz="2000" b="0" strike="noStrike" spc="-1">
              <a:solidFill>
                <a:srgbClr val="000000"/>
              </a:solidFill>
              <a:latin typeface="Arial"/>
            </a:endParaRPr>
          </a:p>
        </p:txBody>
      </p:sp>
      <p:sp>
        <p:nvSpPr>
          <p:cNvPr id="9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传递企业核心理念</a:t>
            </a:r>
            <a:endParaRPr lang="en-US" sz="1600" b="0" strike="noStrike" spc="-1">
              <a:solidFill>
                <a:srgbClr val="000000"/>
              </a:solidFill>
              <a:latin typeface="Arial"/>
            </a:endParaRPr>
          </a:p>
        </p:txBody>
      </p:sp>
      <p:sp>
        <p:nvSpPr>
          <p:cNvPr id="9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增强企业文化和价值观</a:t>
            </a:r>
            <a:endParaRPr lang="en-US" sz="2000" b="0" strike="noStrike" spc="-1">
              <a:solidFill>
                <a:srgbClr val="000000"/>
              </a:solidFill>
              <a:latin typeface="Arial"/>
            </a:endParaRPr>
          </a:p>
        </p:txBody>
      </p:sp>
      <p:sp>
        <p:nvSpPr>
          <p:cNvPr id="9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提高员工凝聚力</a:t>
            </a:r>
            <a:endParaRPr lang="en-US" sz="1600" b="0" strike="noStrike" spc="-1">
              <a:solidFill>
                <a:srgbClr val="000000"/>
              </a:solidFill>
              <a:latin typeface="Arial"/>
            </a:endParaRPr>
          </a:p>
        </p:txBody>
      </p:sp>
      <p:sp>
        <p:nvSpPr>
          <p:cNvPr id="9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塑造良好的工作氛围</a:t>
            </a:r>
            <a:endParaRPr lang="en-US" sz="2000" b="0" strike="noStrike" spc="-1">
              <a:solidFill>
                <a:srgbClr val="000000"/>
              </a:solidFill>
              <a:latin typeface="Arial"/>
            </a:endParaRPr>
          </a:p>
        </p:txBody>
      </p:sp>
      <p:sp>
        <p:nvSpPr>
          <p:cNvPr id="9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repl">
                                        <p:cTn id="7" dur="750" fill="hold"/>
                                        <p:tgtEl>
                                          <p:spTgt spid="87"/>
                                        </p:tgtEl>
                                        <p:attrNameLst>
                                          <p:attrName>ppt_w</p:attrName>
                                        </p:attrNameLst>
                                      </p:cBhvr>
                                      <p:tavLst>
                                        <p:tav tm="0">
                                          <p:val>
                                            <p:fltVal val="0"/>
                                          </p:val>
                                        </p:tav>
                                        <p:tav tm="100000">
                                          <p:val>
                                            <p:strVal val="#ppt_w"/>
                                          </p:val>
                                        </p:tav>
                                      </p:tavLst>
                                    </p:anim>
                                    <p:anim calcmode="lin" valueType="num">
                                      <p:cBhvr additive="repl">
                                        <p:cTn id="8" dur="750" fill="hold"/>
                                        <p:tgtEl>
                                          <p:spTgt spid="87"/>
                                        </p:tgtEl>
                                        <p:attrNameLst>
                                          <p:attrName>ppt_h</p:attrName>
                                        </p:attrNameLst>
                                      </p:cBhvr>
                                      <p:tavLst>
                                        <p:tav tm="0">
                                          <p:val>
                                            <p:fltVal val="0"/>
                                          </p:val>
                                        </p:tav>
                                        <p:tav tm="100000">
                                          <p:val>
                                            <p:strVal val="#ppt_h"/>
                                          </p:val>
                                        </p:tav>
                                      </p:tavLst>
                                    </p:anim>
                                    <p:animEffect transition="in" filter="fade">
                                      <p:cBhvr additive="repl">
                                        <p:cTn id="9" dur="75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礼仪培训的内容</a:t>
            </a:r>
            <a:endParaRPr lang="en-US" sz="3600" b="0" strike="noStrike" spc="-1">
              <a:solidFill>
                <a:schemeClr val="dk1"/>
              </a:solidFill>
              <a:latin typeface="Arial"/>
            </a:endParaRPr>
          </a:p>
        </p:txBody>
      </p:sp>
      <p:sp>
        <p:nvSpPr>
          <p:cNvPr id="9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规范商务交往行为</a:t>
            </a:r>
            <a:endParaRPr lang="en-US" sz="1600" b="0" strike="noStrike" spc="-1">
              <a:solidFill>
                <a:srgbClr val="000000"/>
              </a:solidFill>
              <a:latin typeface="Arial"/>
            </a:endParaRPr>
          </a:p>
        </p:txBody>
      </p:sp>
      <p:sp>
        <p:nvSpPr>
          <p:cNvPr id="9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商务礼仪</a:t>
            </a:r>
            <a:endParaRPr lang="en-US" sz="2000" b="0" strike="noStrike" spc="-1">
              <a:solidFill>
                <a:srgbClr val="000000"/>
              </a:solidFill>
              <a:latin typeface="Arial"/>
            </a:endParaRPr>
          </a:p>
        </p:txBody>
      </p:sp>
      <p:sp>
        <p:nvSpPr>
          <p:cNvPr id="10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0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有效沟通与表达</a:t>
            </a:r>
            <a:endParaRPr lang="en-US" sz="1600" b="0" strike="noStrike" spc="-1">
              <a:solidFill>
                <a:srgbClr val="000000"/>
              </a:solidFill>
              <a:latin typeface="Arial"/>
            </a:endParaRPr>
          </a:p>
        </p:txBody>
      </p:sp>
      <p:sp>
        <p:nvSpPr>
          <p:cNvPr id="10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沟通技巧</a:t>
            </a:r>
            <a:endParaRPr lang="en-US" sz="2000" b="0" strike="noStrike" spc="-1">
              <a:solidFill>
                <a:srgbClr val="000000"/>
              </a:solidFill>
              <a:latin typeface="Arial"/>
            </a:endParaRPr>
          </a:p>
        </p:txBody>
      </p:sp>
      <p:sp>
        <p:nvSpPr>
          <p:cNvPr id="1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0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提升社交交际能力</a:t>
            </a:r>
            <a:endParaRPr lang="en-US" sz="1600" b="0" strike="noStrike" spc="-1">
              <a:solidFill>
                <a:srgbClr val="000000"/>
              </a:solidFill>
              <a:latin typeface="Arial"/>
            </a:endParaRPr>
          </a:p>
        </p:txBody>
      </p:sp>
      <p:sp>
        <p:nvSpPr>
          <p:cNvPr id="10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社交礼仪</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讲师资质要求</a:t>
            </a:r>
            <a:endParaRPr lang="en-US" sz="1800" b="0" strike="noStrike" spc="-1">
              <a:solidFill>
                <a:srgbClr val="000000"/>
              </a:solidFill>
              <a:latin typeface="Arial"/>
            </a:endParaRPr>
          </a:p>
        </p:txBody>
      </p:sp>
      <p:sp>
        <p:nvSpPr>
          <p:cNvPr id="110"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专业背景丰富</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经验丰富可信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善于互动引导</a:t>
            </a:r>
            <a:endParaRPr lang="en-US" sz="1400" b="0" strike="noStrike" spc="-1">
              <a:solidFill>
                <a:srgbClr val="000000"/>
              </a:solidFill>
              <a:latin typeface="Arial"/>
            </a:endParaRPr>
          </a:p>
        </p:txBody>
      </p:sp>
      <p:sp>
        <p:nvSpPr>
          <p:cNvPr id="1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培训方式与工具</a:t>
            </a:r>
            <a:endParaRPr lang="en-US" sz="1800" b="0" strike="noStrike" spc="-1">
              <a:solidFill>
                <a:srgbClr val="000000"/>
              </a:solidFill>
              <a:latin typeface="Arial"/>
            </a:endParaRPr>
          </a:p>
        </p:txBody>
      </p:sp>
      <p:sp>
        <p:nvSpPr>
          <p:cNvPr id="113"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线上线下结合</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实战演练强化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培训资料齐全有效</a:t>
            </a:r>
            <a:endParaRPr lang="en-US" sz="1400" b="0" strike="noStrike" spc="-1">
              <a:solidFill>
                <a:srgbClr val="000000"/>
              </a:solidFill>
              <a:latin typeface="Arial"/>
            </a:endParaRPr>
          </a:p>
        </p:txBody>
      </p:sp>
      <p:sp>
        <p:nvSpPr>
          <p:cNvPr id="1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培训效果评估</a:t>
            </a:r>
            <a:endParaRPr lang="en-US" sz="1800" b="0" strike="noStrike" spc="-1">
              <a:solidFill>
                <a:srgbClr val="000000"/>
              </a:solidFill>
              <a:latin typeface="Arial"/>
            </a:endParaRPr>
          </a:p>
        </p:txBody>
      </p:sp>
      <p:sp>
        <p:nvSpPr>
          <p:cNvPr id="116"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反馈机制完善</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成果可量化评估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员工满意度高</a:t>
            </a:r>
            <a:endParaRPr lang="en-US" sz="1400" b="0" strike="noStrike" spc="-1">
              <a:solidFill>
                <a:srgbClr val="000000"/>
              </a:solidFill>
              <a:latin typeface="Arial"/>
            </a:endParaRPr>
          </a:p>
        </p:txBody>
      </p:sp>
      <p:sp>
        <p:nvSpPr>
          <p:cNvPr id="11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礼仪培训的形式</a:t>
            </a:r>
            <a:endParaRPr lang="en-US" sz="3600" b="0" strike="noStrike" spc="-1">
              <a:solidFill>
                <a:schemeClr val="dk1"/>
              </a:solidFill>
              <a:latin typeface="Arial"/>
            </a:endParaRPr>
          </a:p>
        </p:txBody>
      </p:sp>
      <p:sp>
        <p:nvSpPr>
          <p:cNvPr id="1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培训课程安排</a:t>
            </a:r>
            <a:endParaRPr lang="en-US" sz="1800" b="0" strike="noStrike" spc="-1">
              <a:solidFill>
                <a:srgbClr val="000000"/>
              </a:solidFill>
              <a:latin typeface="Arial"/>
            </a:endParaRPr>
          </a:p>
        </p:txBody>
      </p:sp>
      <p:sp>
        <p:nvSpPr>
          <p:cNvPr id="120"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时间安排合理</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内容丰富多样</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培训形式灵活多样</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07"/>
                                        </p:tgtEl>
                                        <p:attrNameLst>
                                          <p:attrName>style.visibility</p:attrName>
                                        </p:attrNameLst>
                                      </p:cBhvr>
                                      <p:to>
                                        <p:strVal val="visible"/>
                                      </p:to>
                                    </p:set>
                                    <p:anim calcmode="lin" valueType="num">
                                      <p:cBhvr additive="repl">
                                        <p:cTn id="7" dur="750" fill="hold"/>
                                        <p:tgtEl>
                                          <p:spTgt spid="107"/>
                                        </p:tgtEl>
                                        <p:attrNameLst>
                                          <p:attrName>ppt_w</p:attrName>
                                        </p:attrNameLst>
                                      </p:cBhvr>
                                      <p:tavLst>
                                        <p:tav tm="0">
                                          <p:val>
                                            <p:fltVal val="0"/>
                                          </p:val>
                                        </p:tav>
                                        <p:tav tm="100000">
                                          <p:val>
                                            <p:strVal val="#ppt_w"/>
                                          </p:val>
                                        </p:tav>
                                      </p:tavLst>
                                    </p:anim>
                                    <p:anim calcmode="lin" valueType="num">
                                      <p:cBhvr additive="repl">
                                        <p:cTn id="8" dur="750" fill="hold"/>
                                        <p:tgtEl>
                                          <p:spTgt spid="107"/>
                                        </p:tgtEl>
                                        <p:attrNameLst>
                                          <p:attrName>ppt_h</p:attrName>
                                        </p:attrNameLst>
                                      </p:cBhvr>
                                      <p:tavLst>
                                        <p:tav tm="0">
                                          <p:val>
                                            <p:fltVal val="0"/>
                                          </p:val>
                                        </p:tav>
                                        <p:tav tm="100000">
                                          <p:val>
                                            <p:strVal val="#ppt_h"/>
                                          </p:val>
                                        </p:tav>
                                      </p:tavLst>
                                    </p:anim>
                                    <p:animEffect transition="in" filter="fade">
                                      <p:cBhvr additive="repl">
                                        <p:cTn id="9" dur="750"/>
                                        <p:tgtEl>
                                          <p:spTgt spid="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23"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企业礼仪培训在实践中发挥着重要作用，通过提升员工素质、传递企业价值观，并形塑良好的工作氛围，促进企业共赢发展。企业应该重视礼仪培训，持续优化培训内容、形式和效果评估，助力企业更好的发展。</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1"/>
                                        </p:tgtEl>
                                        <p:attrNameLst>
                                          <p:attrName>style.visibility</p:attrName>
                                        </p:attrNameLst>
                                      </p:cBhvr>
                                      <p:to>
                                        <p:strVal val="visible"/>
                                      </p:to>
                                    </p:set>
                                    <p:anim calcmode="lin" valueType="num">
                                      <p:cBhvr additive="repl">
                                        <p:cTn id="7" dur="750" fill="hold"/>
                                        <p:tgtEl>
                                          <p:spTgt spid="121"/>
                                        </p:tgtEl>
                                        <p:attrNameLst>
                                          <p:attrName>ppt_w</p:attrName>
                                        </p:attrNameLst>
                                      </p:cBhvr>
                                      <p:tavLst>
                                        <p:tav tm="0">
                                          <p:val>
                                            <p:fltVal val="0"/>
                                          </p:val>
                                        </p:tav>
                                        <p:tav tm="100000">
                                          <p:val>
                                            <p:strVal val="#ppt_w"/>
                                          </p:val>
                                        </p:tav>
                                      </p:tavLst>
                                    </p:anim>
                                    <p:anim calcmode="lin" valueType="num">
                                      <p:cBhvr additive="repl">
                                        <p:cTn id="8" dur="750" fill="hold"/>
                                        <p:tgtEl>
                                          <p:spTgt spid="121"/>
                                        </p:tgtEl>
                                        <p:attrNameLst>
                                          <p:attrName>ppt_h</p:attrName>
                                        </p:attrNameLst>
                                      </p:cBhvr>
                                      <p:tavLst>
                                        <p:tav tm="0">
                                          <p:val>
                                            <p:fltVal val="0"/>
                                          </p:val>
                                        </p:tav>
                                        <p:tav tm="100000">
                                          <p:val>
                                            <p:strVal val="#ppt_h"/>
                                          </p:val>
                                        </p:tav>
                                      </p:tavLst>
                                    </p:anim>
                                    <p:animEffect transition="in" filter="fade">
                                      <p:cBhvr additive="repl">
                                        <p:cTn id="9" dur="75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5" name="直接连接符 7"/>
          <p:cNvCxnSpPr/>
          <p:nvPr/>
        </p:nvCxnSpPr>
        <p:spPr>
          <a:xfrm>
            <a:off x="5039640" y="1541520"/>
            <a:ext cx="360" cy="3902040"/>
          </a:xfrm>
          <a:prstGeom prst="straightConnector1">
            <a:avLst/>
          </a:prstGeom>
          <a:ln w="38100">
            <a:solidFill>
              <a:srgbClr val="86CAC4"/>
            </a:solidFill>
          </a:ln>
        </p:spPr>
      </p:cxnSp>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企业礼仪培训的实施步骤</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4"/>
                                        </p:tgtEl>
                                        <p:attrNameLst>
                                          <p:attrName>style.visibility</p:attrName>
                                        </p:attrNameLst>
                                      </p:cBhvr>
                                      <p:to>
                                        <p:strVal val="visible"/>
                                      </p:to>
                                    </p:set>
                                    <p:anim calcmode="lin" valueType="num">
                                      <p:cBhvr additive="repl">
                                        <p:cTn id="7" dur="750" fill="hold"/>
                                        <p:tgtEl>
                                          <p:spTgt spid="124"/>
                                        </p:tgtEl>
                                        <p:attrNameLst>
                                          <p:attrName>ppt_w</p:attrName>
                                        </p:attrNameLst>
                                      </p:cBhvr>
                                      <p:tavLst>
                                        <p:tav tm="0">
                                          <p:val>
                                            <p:fltVal val="0"/>
                                          </p:val>
                                        </p:tav>
                                        <p:tav tm="100000">
                                          <p:val>
                                            <p:strVal val="#ppt_w"/>
                                          </p:val>
                                        </p:tav>
                                      </p:tavLst>
                                    </p:anim>
                                    <p:anim calcmode="lin" valueType="num">
                                      <p:cBhvr additive="repl">
                                        <p:cTn id="8" dur="750" fill="hold"/>
                                        <p:tgtEl>
                                          <p:spTgt spid="124"/>
                                        </p:tgtEl>
                                        <p:attrNameLst>
                                          <p:attrName>ppt_h</p:attrName>
                                        </p:attrNameLst>
                                      </p:cBhvr>
                                      <p:tavLst>
                                        <p:tav tm="0">
                                          <p:val>
                                            <p:fltVal val="0"/>
                                          </p:val>
                                        </p:tav>
                                        <p:tav tm="100000">
                                          <p:val>
                                            <p:strVal val="#ppt_h"/>
                                          </p:val>
                                        </p:tav>
                                      </p:tavLst>
                                    </p:anim>
                                    <p:animEffect transition="in" filter="fade">
                                      <p:cBhvr additive="repl">
                                        <p:cTn id="9" dur="750"/>
                                        <p:tgtEl>
                                          <p:spTgt spid="124"/>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down)">
                                      <p:cBhvr additive="repl">
                                        <p:cTn id="13" dur="75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培训需求分析</a:t>
            </a:r>
            <a:endParaRPr lang="en-US" sz="2800" b="0" strike="noStrike" spc="-1">
              <a:solidFill>
                <a:srgbClr val="000000"/>
              </a:solidFill>
              <a:latin typeface="Arial"/>
            </a:endParaRPr>
          </a:p>
        </p:txBody>
      </p:sp>
      <p:sp>
        <p:nvSpPr>
          <p:cNvPr id="13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在进行企业礼仪培训前，需要进行企业现状调研，了解员工的实际需求，然后制定相应的培训计划，以确保培训的针对性和实效性。</a:t>
            </a:r>
            <a:endParaRPr lang="en-US" sz="18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培训方案设计</a:t>
            </a:r>
            <a:endParaRPr lang="en-US" sz="3600" b="0" strike="noStrike" spc="-1">
              <a:solidFill>
                <a:schemeClr val="dk1"/>
              </a:solidFill>
              <a:latin typeface="Arial"/>
            </a:endParaRPr>
          </a:p>
        </p:txBody>
      </p:sp>
      <p:sp>
        <p:nvSpPr>
          <p:cNvPr id="135"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根据企业需求</a:t>
            </a:r>
            <a:endParaRPr lang="en-US" sz="1600" b="0" strike="noStrike" spc="-1">
              <a:solidFill>
                <a:srgbClr val="000000"/>
              </a:solidFill>
              <a:latin typeface="Arial"/>
            </a:endParaRPr>
          </a:p>
        </p:txBody>
      </p:sp>
      <p:sp>
        <p:nvSpPr>
          <p:cNvPr id="136"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培训内容设计</a:t>
            </a:r>
            <a:endParaRPr lang="en-US" sz="2000" b="0" strike="noStrike" spc="-1">
              <a:solidFill>
                <a:srgbClr val="000000"/>
              </a:solidFill>
              <a:latin typeface="Arial"/>
            </a:endParaRPr>
          </a:p>
        </p:txBody>
      </p:sp>
      <p:sp>
        <p:nvSpPr>
          <p:cNvPr id="137"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线上或线下</a:t>
            </a:r>
            <a:endParaRPr lang="en-US" sz="1600" b="0" strike="noStrike" spc="-1">
              <a:solidFill>
                <a:srgbClr val="000000"/>
              </a:solidFill>
              <a:latin typeface="Arial"/>
            </a:endParaRPr>
          </a:p>
        </p:txBody>
      </p:sp>
      <p:sp>
        <p:nvSpPr>
          <p:cNvPr id="138"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培训形式选择</a:t>
            </a:r>
            <a:endParaRPr lang="en-US" sz="2000" b="0" strike="noStrike" spc="-1">
              <a:solidFill>
                <a:srgbClr val="000000"/>
              </a:solidFill>
              <a:latin typeface="Arial"/>
            </a:endParaRPr>
          </a:p>
        </p:txBody>
      </p:sp>
      <p:sp>
        <p:nvSpPr>
          <p:cNvPr id="139"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灵活安排</a:t>
            </a:r>
            <a:endParaRPr lang="en-US" sz="1600" b="0" strike="noStrike" spc="-1">
              <a:solidFill>
                <a:srgbClr val="000000"/>
              </a:solidFill>
              <a:latin typeface="Arial"/>
            </a:endParaRPr>
          </a:p>
        </p:txBody>
      </p:sp>
      <p:sp>
        <p:nvSpPr>
          <p:cNvPr id="140"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培训时间和地点安排</a:t>
            </a:r>
            <a:endParaRPr lang="en-US" sz="2000" b="0" strike="noStrike" spc="-1">
              <a:solidFill>
                <a:srgbClr val="000000"/>
              </a:solidFill>
              <a:latin typeface="Arial"/>
            </a:endParaRPr>
          </a:p>
        </p:txBody>
      </p:sp>
      <p:sp>
        <p:nvSpPr>
          <p:cNvPr id="141"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2"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3"/>
                                        </p:tgtEl>
                                        <p:attrNameLst>
                                          <p:attrName>style.visibility</p:attrName>
                                        </p:attrNameLst>
                                      </p:cBhvr>
                                      <p:to>
                                        <p:strVal val="visible"/>
                                      </p:to>
                                    </p:set>
                                    <p:anim calcmode="lin" valueType="num">
                                      <p:cBhvr additive="repl">
                                        <p:cTn id="7" dur="750" fill="hold"/>
                                        <p:tgtEl>
                                          <p:spTgt spid="133"/>
                                        </p:tgtEl>
                                        <p:attrNameLst>
                                          <p:attrName>ppt_w</p:attrName>
                                        </p:attrNameLst>
                                      </p:cBhvr>
                                      <p:tavLst>
                                        <p:tav tm="0">
                                          <p:val>
                                            <p:fltVal val="0"/>
                                          </p:val>
                                        </p:tav>
                                        <p:tav tm="100000">
                                          <p:val>
                                            <p:strVal val="#ppt_w"/>
                                          </p:val>
                                        </p:tav>
                                      </p:tavLst>
                                    </p:anim>
                                    <p:anim calcmode="lin" valueType="num">
                                      <p:cBhvr additive="repl">
                                        <p:cTn id="8" dur="750" fill="hold"/>
                                        <p:tgtEl>
                                          <p:spTgt spid="133"/>
                                        </p:tgtEl>
                                        <p:attrNameLst>
                                          <p:attrName>ppt_h</p:attrName>
                                        </p:attrNameLst>
                                      </p:cBhvr>
                                      <p:tavLst>
                                        <p:tav tm="0">
                                          <p:val>
                                            <p:fltVal val="0"/>
                                          </p:val>
                                        </p:tav>
                                        <p:tav tm="100000">
                                          <p:val>
                                            <p:strVal val="#ppt_h"/>
                                          </p:val>
                                        </p:tav>
                                      </p:tavLst>
                                    </p:anim>
                                    <p:animEffect transition="in" filter="fade">
                                      <p:cBhvr additive="repl">
                                        <p:cTn id="9" dur="75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培训资源准备</a:t>
            </a:r>
            <a:endParaRPr lang="en-US" sz="3600" b="0" strike="noStrike" spc="-1">
              <a:solidFill>
                <a:schemeClr val="dk1"/>
              </a:solidFill>
              <a:latin typeface="Arial"/>
            </a:endParaRPr>
          </a:p>
        </p:txBody>
      </p:sp>
      <p:sp>
        <p:nvSpPr>
          <p:cNvPr id="14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专业背景</a:t>
            </a:r>
            <a:endParaRPr lang="en-US" sz="1600" b="0" strike="noStrike" spc="-1">
              <a:solidFill>
                <a:srgbClr val="000000"/>
              </a:solidFill>
              <a:latin typeface="Arial"/>
            </a:endParaRPr>
          </a:p>
        </p:txBody>
      </p:sp>
      <p:sp>
        <p:nvSpPr>
          <p:cNvPr id="14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培训讲师招聘</a:t>
            </a:r>
            <a:endParaRPr lang="en-US" sz="2000" b="0" strike="noStrike" spc="-1">
              <a:solidFill>
                <a:srgbClr val="000000"/>
              </a:solidFill>
              <a:latin typeface="Arial"/>
            </a:endParaRPr>
          </a:p>
        </p:txBody>
      </p:sp>
      <p:sp>
        <p:nvSpPr>
          <p:cNvPr id="14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4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4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舒适环境</a:t>
            </a:r>
            <a:endParaRPr lang="en-US" sz="1600" b="0" strike="noStrike" spc="-1">
              <a:solidFill>
                <a:srgbClr val="000000"/>
              </a:solidFill>
              <a:latin typeface="Arial"/>
            </a:endParaRPr>
          </a:p>
        </p:txBody>
      </p:sp>
      <p:sp>
        <p:nvSpPr>
          <p:cNvPr id="14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培训场地布置</a:t>
            </a:r>
            <a:endParaRPr lang="en-US" sz="2000" b="0" strike="noStrike" spc="-1">
              <a:solidFill>
                <a:srgbClr val="000000"/>
              </a:solidFill>
              <a:latin typeface="Arial"/>
            </a:endParaRPr>
          </a:p>
        </p:txBody>
      </p:sp>
      <p:sp>
        <p:nvSpPr>
          <p:cNvPr id="15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5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教材选定</a:t>
            </a:r>
            <a:endParaRPr lang="en-US" sz="1600" b="0" strike="noStrike" spc="-1">
              <a:solidFill>
                <a:srgbClr val="000000"/>
              </a:solidFill>
              <a:latin typeface="Arial"/>
            </a:endParaRPr>
          </a:p>
        </p:txBody>
      </p:sp>
      <p:sp>
        <p:nvSpPr>
          <p:cNvPr id="15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培训材料准备</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培训实施与监督</a:t>
            </a:r>
            <a:endParaRPr lang="en-US" sz="3600" b="0" strike="noStrike" spc="-1">
              <a:solidFill>
                <a:schemeClr val="dk1"/>
              </a:solidFill>
              <a:latin typeface="Arial"/>
            </a:endParaRPr>
          </a:p>
        </p:txBody>
      </p:sp>
      <p:sp>
        <p:nvSpPr>
          <p:cNvPr id="155"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按计划进行</a:t>
            </a:r>
            <a:endParaRPr lang="en-US" sz="1600" b="0" strike="noStrike" spc="-1">
              <a:solidFill>
                <a:srgbClr val="000000"/>
              </a:solidFill>
              <a:latin typeface="Arial"/>
            </a:endParaRPr>
          </a:p>
        </p:txBody>
      </p:sp>
      <p:sp>
        <p:nvSpPr>
          <p:cNvPr id="156"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培训课程进行</a:t>
            </a:r>
            <a:endParaRPr lang="en-US" sz="2000" b="0" strike="noStrike" spc="-1">
              <a:solidFill>
                <a:srgbClr val="000000"/>
              </a:solidFill>
              <a:latin typeface="Arial"/>
            </a:endParaRPr>
          </a:p>
        </p:txBody>
      </p:sp>
      <p:sp>
        <p:nvSpPr>
          <p:cNvPr id="157"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及时调整</a:t>
            </a:r>
            <a:endParaRPr lang="en-US" sz="1600" b="0" strike="noStrike" spc="-1">
              <a:solidFill>
                <a:srgbClr val="000000"/>
              </a:solidFill>
              <a:latin typeface="Arial"/>
            </a:endParaRPr>
          </a:p>
        </p:txBody>
      </p:sp>
      <p:sp>
        <p:nvSpPr>
          <p:cNvPr id="158"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学员表现观察</a:t>
            </a:r>
            <a:endParaRPr lang="en-US" sz="2000" b="0" strike="noStrike" spc="-1">
              <a:solidFill>
                <a:srgbClr val="000000"/>
              </a:solidFill>
              <a:latin typeface="Arial"/>
            </a:endParaRPr>
          </a:p>
        </p:txBody>
      </p:sp>
      <p:sp>
        <p:nvSpPr>
          <p:cNvPr id="159"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持续优化</a:t>
            </a:r>
            <a:endParaRPr lang="en-US" sz="1600" b="0" strike="noStrike" spc="-1">
              <a:solidFill>
                <a:srgbClr val="000000"/>
              </a:solidFill>
              <a:latin typeface="Arial"/>
            </a:endParaRPr>
          </a:p>
        </p:txBody>
      </p:sp>
      <p:sp>
        <p:nvSpPr>
          <p:cNvPr id="160"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反馈调整培训方案</a:t>
            </a:r>
            <a:endParaRPr lang="en-US" sz="2000" b="0" strike="noStrike" spc="-1">
              <a:solidFill>
                <a:srgbClr val="000000"/>
              </a:solidFill>
              <a:latin typeface="Arial"/>
            </a:endParaRPr>
          </a:p>
        </p:txBody>
      </p:sp>
      <p:sp>
        <p:nvSpPr>
          <p:cNvPr id="161"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2"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3"/>
                                        </p:tgtEl>
                                        <p:attrNameLst>
                                          <p:attrName>style.visibility</p:attrName>
                                        </p:attrNameLst>
                                      </p:cBhvr>
                                      <p:to>
                                        <p:strVal val="visible"/>
                                      </p:to>
                                    </p:set>
                                    <p:anim calcmode="lin" valueType="num">
                                      <p:cBhvr additive="repl">
                                        <p:cTn id="7" dur="750" fill="hold"/>
                                        <p:tgtEl>
                                          <p:spTgt spid="153"/>
                                        </p:tgtEl>
                                        <p:attrNameLst>
                                          <p:attrName>ppt_w</p:attrName>
                                        </p:attrNameLst>
                                      </p:cBhvr>
                                      <p:tavLst>
                                        <p:tav tm="0">
                                          <p:val>
                                            <p:fltVal val="0"/>
                                          </p:val>
                                        </p:tav>
                                        <p:tav tm="100000">
                                          <p:val>
                                            <p:strVal val="#ppt_w"/>
                                          </p:val>
                                        </p:tav>
                                      </p:tavLst>
                                    </p:anim>
                                    <p:anim calcmode="lin" valueType="num">
                                      <p:cBhvr additive="repl">
                                        <p:cTn id="8" dur="750" fill="hold"/>
                                        <p:tgtEl>
                                          <p:spTgt spid="153"/>
                                        </p:tgtEl>
                                        <p:attrNameLst>
                                          <p:attrName>ppt_h</p:attrName>
                                        </p:attrNameLst>
                                      </p:cBhvr>
                                      <p:tavLst>
                                        <p:tav tm="0">
                                          <p:val>
                                            <p:fltVal val="0"/>
                                          </p:val>
                                        </p:tav>
                                        <p:tav tm="100000">
                                          <p:val>
                                            <p:strVal val="#ppt_h"/>
                                          </p:val>
                                        </p:tav>
                                      </p:tavLst>
                                    </p:anim>
                                    <p:animEffect transition="in" filter="fade">
                                      <p:cBhvr additive="repl">
                                        <p:cTn id="9" dur="750"/>
                                        <p:tgtEl>
                                          <p:spTgt spid="1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企业礼仪培训是提高员工综合素质和团队凝聚力的重要途径，只有通过科学的实施步骤，才能取得预期的效果。</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3"/>
                                        </p:tgtEl>
                                        <p:attrNameLst>
                                          <p:attrName>style.visibility</p:attrName>
                                        </p:attrNameLst>
                                      </p:cBhvr>
                                      <p:to>
                                        <p:strVal val="visible"/>
                                      </p:to>
                                    </p:set>
                                    <p:anim calcmode="lin" valueType="num">
                                      <p:cBhvr additive="repl">
                                        <p:cTn id="7" dur="750" fill="hold"/>
                                        <p:tgtEl>
                                          <p:spTgt spid="163"/>
                                        </p:tgtEl>
                                        <p:attrNameLst>
                                          <p:attrName>ppt_w</p:attrName>
                                        </p:attrNameLst>
                                      </p:cBhvr>
                                      <p:tavLst>
                                        <p:tav tm="0">
                                          <p:val>
                                            <p:fltVal val="0"/>
                                          </p:val>
                                        </p:tav>
                                        <p:tav tm="100000">
                                          <p:val>
                                            <p:strVal val="#ppt_w"/>
                                          </p:val>
                                        </p:tav>
                                      </p:tavLst>
                                    </p:anim>
                                    <p:anim calcmode="lin" valueType="num">
                                      <p:cBhvr additive="repl">
                                        <p:cTn id="8" dur="750" fill="hold"/>
                                        <p:tgtEl>
                                          <p:spTgt spid="163"/>
                                        </p:tgtEl>
                                        <p:attrNameLst>
                                          <p:attrName>ppt_h</p:attrName>
                                        </p:attrNameLst>
                                      </p:cBhvr>
                                      <p:tavLst>
                                        <p:tav tm="0">
                                          <p:val>
                                            <p:fltVal val="0"/>
                                          </p:val>
                                        </p:tav>
                                        <p:tav tm="100000">
                                          <p:val>
                                            <p:strVal val="#ppt_h"/>
                                          </p:val>
                                        </p:tav>
                                      </p:tavLst>
                                    </p:anim>
                                    <p:animEffect transition="in" filter="fade">
                                      <p:cBhvr additive="repl">
                                        <p:cTn id="9" dur="750"/>
                                        <p:tgtEl>
                                          <p:spTgt spid="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67" name="直接连接符 7"/>
          <p:cNvCxnSpPr/>
          <p:nvPr/>
        </p:nvCxnSpPr>
        <p:spPr>
          <a:xfrm>
            <a:off x="5039640" y="1541520"/>
            <a:ext cx="360" cy="3902040"/>
          </a:xfrm>
          <a:prstGeom prst="straightConnector1">
            <a:avLst/>
          </a:prstGeom>
          <a:ln w="38100">
            <a:solidFill>
              <a:srgbClr val="86CAC4"/>
            </a:solidFill>
          </a:ln>
        </p:spPr>
      </p:cxnSp>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商务礼仪培训</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6"/>
                                        </p:tgtEl>
                                        <p:attrNameLst>
                                          <p:attrName>style.visibility</p:attrName>
                                        </p:attrNameLst>
                                      </p:cBhvr>
                                      <p:to>
                                        <p:strVal val="visible"/>
                                      </p:to>
                                    </p:set>
                                    <p:anim calcmode="lin" valueType="num">
                                      <p:cBhvr additive="repl">
                                        <p:cTn id="7" dur="750" fill="hold"/>
                                        <p:tgtEl>
                                          <p:spTgt spid="166"/>
                                        </p:tgtEl>
                                        <p:attrNameLst>
                                          <p:attrName>ppt_w</p:attrName>
                                        </p:attrNameLst>
                                      </p:cBhvr>
                                      <p:tavLst>
                                        <p:tav tm="0">
                                          <p:val>
                                            <p:fltVal val="0"/>
                                          </p:val>
                                        </p:tav>
                                        <p:tav tm="100000">
                                          <p:val>
                                            <p:strVal val="#ppt_w"/>
                                          </p:val>
                                        </p:tav>
                                      </p:tavLst>
                                    </p:anim>
                                    <p:anim calcmode="lin" valueType="num">
                                      <p:cBhvr additive="repl">
                                        <p:cTn id="8" dur="750" fill="hold"/>
                                        <p:tgtEl>
                                          <p:spTgt spid="166"/>
                                        </p:tgtEl>
                                        <p:attrNameLst>
                                          <p:attrName>ppt_h</p:attrName>
                                        </p:attrNameLst>
                                      </p:cBhvr>
                                      <p:tavLst>
                                        <p:tav tm="0">
                                          <p:val>
                                            <p:fltVal val="0"/>
                                          </p:val>
                                        </p:tav>
                                        <p:tav tm="100000">
                                          <p:val>
                                            <p:strVal val="#ppt_h"/>
                                          </p:val>
                                        </p:tav>
                                      </p:tavLst>
                                    </p:anim>
                                    <p:animEffect transition="in" filter="fade">
                                      <p:cBhvr additive="repl">
                                        <p:cTn id="9" dur="750"/>
                                        <p:tgtEl>
                                          <p:spTgt spid="166"/>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67"/>
                                        </p:tgtEl>
                                        <p:attrNameLst>
                                          <p:attrName>style.visibility</p:attrName>
                                        </p:attrNameLst>
                                      </p:cBhvr>
                                      <p:to>
                                        <p:strVal val="visible"/>
                                      </p:to>
                                    </p:set>
                                    <p:animEffect transition="in" filter="wipe(down)">
                                      <p:cBhvr additive="repl">
                                        <p:cTn id="13" dur="750"/>
                                        <p:tgtEl>
                                          <p:spTgt spid="1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商务礼仪的重要性</a:t>
            </a:r>
            <a:endParaRPr lang="en-US" sz="1800" b="0" strike="noStrike" spc="-1">
              <a:solidFill>
                <a:srgbClr val="000000"/>
              </a:solidFill>
              <a:latin typeface="Arial"/>
            </a:endParaRPr>
          </a:p>
        </p:txBody>
      </p:sp>
      <p:sp>
        <p:nvSpPr>
          <p:cNvPr id="174"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良好的商务礼仪可以增进商业关系，提升企业形象，增加信任和合作机会。</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不良的商务礼仪可能导致误解、冲突和业务失败。</a:t>
            </a:r>
            <a:endParaRPr lang="en-US" sz="14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商务礼仪的常见内容</a:t>
            </a:r>
            <a:endParaRPr lang="en-US" sz="1800" b="0" strike="noStrike" spc="-1">
              <a:solidFill>
                <a:srgbClr val="000000"/>
              </a:solidFill>
              <a:latin typeface="Arial"/>
            </a:endParaRPr>
          </a:p>
        </p:txBody>
      </p:sp>
      <p:sp>
        <p:nvSpPr>
          <p:cNvPr id="177"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包括言谈举止、待人接物、形象仪容、礼物赠送等方面，是商务交往中必须注意的细节。</a:t>
            </a:r>
            <a:endParaRPr lang="en-US" sz="14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80"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8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商务礼仪概述</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商务礼仪的定义</a:t>
            </a:r>
            <a:endParaRPr lang="en-US" sz="1800" b="0" strike="noStrike" spc="-1">
              <a:solidFill>
                <a:srgbClr val="000000"/>
              </a:solidFill>
              <a:latin typeface="Arial"/>
            </a:endParaRPr>
          </a:p>
        </p:txBody>
      </p:sp>
      <p:sp>
        <p:nvSpPr>
          <p:cNvPr id="184"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商务礼仪是指在商业活动中遵循的一套行为准则和礼貌规范，体现了一种尊重和专业性。</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750" fill="hold"/>
                                        <p:tgtEl>
                                          <p:spTgt spid="171"/>
                                        </p:tgtEl>
                                        <p:attrNameLst>
                                          <p:attrName>ppt_w</p:attrName>
                                        </p:attrNameLst>
                                      </p:cBhvr>
                                      <p:tavLst>
                                        <p:tav tm="0">
                                          <p:val>
                                            <p:fltVal val="0"/>
                                          </p:val>
                                        </p:tav>
                                        <p:tav tm="100000">
                                          <p:val>
                                            <p:strVal val="#ppt_w"/>
                                          </p:val>
                                        </p:tav>
                                      </p:tavLst>
                                    </p:anim>
                                    <p:anim calcmode="lin" valueType="num">
                                      <p:cBhvr additive="repl">
                                        <p:cTn id="8" dur="750" fill="hold"/>
                                        <p:tgtEl>
                                          <p:spTgt spid="171"/>
                                        </p:tgtEl>
                                        <p:attrNameLst>
                                          <p:attrName>ppt_h</p:attrName>
                                        </p:attrNameLst>
                                      </p:cBhvr>
                                      <p:tavLst>
                                        <p:tav tm="0">
                                          <p:val>
                                            <p:fltVal val="0"/>
                                          </p:val>
                                        </p:tav>
                                        <p:tav tm="100000">
                                          <p:val>
                                            <p:strVal val="#ppt_h"/>
                                          </p:val>
                                        </p:tav>
                                      </p:tavLst>
                                    </p:anim>
                                    <p:animEffect transition="in" filter="fade">
                                      <p:cBhvr additive="repl">
                                        <p:cTn id="9" dur="75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商务交往礼仪</a:t>
            </a:r>
            <a:endParaRPr lang="en-US" sz="3600" b="0" strike="noStrike" spc="-1">
              <a:solidFill>
                <a:schemeClr val="dk1"/>
              </a:solidFill>
              <a:latin typeface="Arial"/>
            </a:endParaRPr>
          </a:p>
        </p:txBody>
      </p:sp>
      <p:sp>
        <p:nvSpPr>
          <p:cNvPr id="187"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包括商务活动前的准备、参与规范、礼仪礼节等内容</a:t>
            </a:r>
            <a:endParaRPr lang="en-US" sz="1600" b="0" strike="noStrike" spc="-1">
              <a:solidFill>
                <a:srgbClr val="000000"/>
              </a:solidFill>
              <a:latin typeface="Arial"/>
            </a:endParaRPr>
          </a:p>
        </p:txBody>
      </p:sp>
      <p:sp>
        <p:nvSpPr>
          <p:cNvPr id="188"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商务活动礼仪</a:t>
            </a:r>
            <a:endParaRPr lang="en-US" sz="2000" b="0" strike="noStrike" spc="-1">
              <a:solidFill>
                <a:srgbClr val="000000"/>
              </a:solidFill>
              <a:latin typeface="Arial"/>
            </a:endParaRPr>
          </a:p>
        </p:txBody>
      </p:sp>
      <p:sp>
        <p:nvSpPr>
          <p:cNvPr id="189"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涵盖会议前的准备、会议进行中的行为规范、会后的感谢与跟进礼仪</a:t>
            </a:r>
            <a:endParaRPr lang="en-US" sz="1600" b="0" strike="noStrike" spc="-1">
              <a:solidFill>
                <a:srgbClr val="000000"/>
              </a:solidFill>
              <a:latin typeface="Arial"/>
            </a:endParaRPr>
          </a:p>
        </p:txBody>
      </p:sp>
      <p:sp>
        <p:nvSpPr>
          <p:cNvPr id="190"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商务会议礼仪</a:t>
            </a:r>
            <a:endParaRPr lang="en-US" sz="2000" b="0" strike="noStrike" spc="-1">
              <a:solidFill>
                <a:srgbClr val="000000"/>
              </a:solidFill>
              <a:latin typeface="Arial"/>
            </a:endParaRPr>
          </a:p>
        </p:txBody>
      </p:sp>
      <p:sp>
        <p:nvSpPr>
          <p:cNvPr id="191"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指接待来访客户或合作伙伴时的礼节和规范</a:t>
            </a:r>
            <a:endParaRPr lang="en-US" sz="1600" b="0" strike="noStrike" spc="-1">
              <a:solidFill>
                <a:srgbClr val="000000"/>
              </a:solidFill>
              <a:latin typeface="Arial"/>
            </a:endParaRPr>
          </a:p>
        </p:txBody>
      </p:sp>
      <p:sp>
        <p:nvSpPr>
          <p:cNvPr id="192"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商务来访礼仪</a:t>
            </a:r>
            <a:endParaRPr lang="en-US" sz="2000" b="0" strike="noStrike" spc="-1">
              <a:solidFill>
                <a:srgbClr val="000000"/>
              </a:solidFill>
              <a:latin typeface="Arial"/>
            </a:endParaRPr>
          </a:p>
        </p:txBody>
      </p:sp>
      <p:sp>
        <p:nvSpPr>
          <p:cNvPr id="193"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4"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5"/>
                                        </p:tgtEl>
                                        <p:attrNameLst>
                                          <p:attrName>style.visibility</p:attrName>
                                        </p:attrNameLst>
                                      </p:cBhvr>
                                      <p:to>
                                        <p:strVal val="visible"/>
                                      </p:to>
                                    </p:set>
                                    <p:anim calcmode="lin" valueType="num">
                                      <p:cBhvr additive="repl">
                                        <p:cTn id="7" dur="750" fill="hold"/>
                                        <p:tgtEl>
                                          <p:spTgt spid="185"/>
                                        </p:tgtEl>
                                        <p:attrNameLst>
                                          <p:attrName>ppt_w</p:attrName>
                                        </p:attrNameLst>
                                      </p:cBhvr>
                                      <p:tavLst>
                                        <p:tav tm="0">
                                          <p:val>
                                            <p:fltVal val="0"/>
                                          </p:val>
                                        </p:tav>
                                        <p:tav tm="100000">
                                          <p:val>
                                            <p:strVal val="#ppt_w"/>
                                          </p:val>
                                        </p:tav>
                                      </p:tavLst>
                                    </p:anim>
                                    <p:anim calcmode="lin" valueType="num">
                                      <p:cBhvr additive="repl">
                                        <p:cTn id="8" dur="750" fill="hold"/>
                                        <p:tgtEl>
                                          <p:spTgt spid="185"/>
                                        </p:tgtEl>
                                        <p:attrNameLst>
                                          <p:attrName>ppt_h</p:attrName>
                                        </p:attrNameLst>
                                      </p:cBhvr>
                                      <p:tavLst>
                                        <p:tav tm="0">
                                          <p:val>
                                            <p:fltVal val="0"/>
                                          </p:val>
                                        </p:tav>
                                        <p:tav tm="100000">
                                          <p:val>
                                            <p:strVal val="#ppt_h"/>
                                          </p:val>
                                        </p:tav>
                                      </p:tavLst>
                                    </p:anim>
                                    <p:animEffect transition="in" filter="fade">
                                      <p:cBhvr additive="repl">
                                        <p:cTn id="9" dur="750"/>
                                        <p:tgtEl>
                                          <p:spTgt spid="1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商务沟通礼仪</a:t>
            </a:r>
            <a:endParaRPr lang="en-US" sz="3600" b="0" strike="noStrike" spc="-1">
              <a:solidFill>
                <a:schemeClr val="dk1"/>
              </a:solidFill>
              <a:latin typeface="Arial"/>
            </a:endParaRPr>
          </a:p>
        </p:txBody>
      </p:sp>
      <p:sp>
        <p:nvSpPr>
          <p:cNvPr id="19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包括注意礼貌、倾听、表达清晰等要点</a:t>
            </a:r>
            <a:endParaRPr lang="en-US" sz="1600" b="0" strike="noStrike" spc="-1">
              <a:solidFill>
                <a:srgbClr val="000000"/>
              </a:solidFill>
              <a:latin typeface="Arial"/>
            </a:endParaRPr>
          </a:p>
        </p:txBody>
      </p:sp>
      <p:sp>
        <p:nvSpPr>
          <p:cNvPr id="19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面对面沟通礼仪</a:t>
            </a:r>
            <a:endParaRPr lang="en-US" sz="2000" b="0" strike="noStrike" spc="-1">
              <a:solidFill>
                <a:srgbClr val="000000"/>
              </a:solidFill>
              <a:latin typeface="Arial"/>
            </a:endParaRPr>
          </a:p>
        </p:txBody>
      </p:sp>
      <p:sp>
        <p:nvSpPr>
          <p:cNvPr id="19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9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强调邮件格式、用语规范、回复及时等要求</a:t>
            </a:r>
            <a:endParaRPr lang="en-US" sz="1600" b="0" strike="noStrike" spc="-1">
              <a:solidFill>
                <a:srgbClr val="000000"/>
              </a:solidFill>
              <a:latin typeface="Arial"/>
            </a:endParaRPr>
          </a:p>
        </p:txBody>
      </p:sp>
      <p:sp>
        <p:nvSpPr>
          <p:cNvPr id="20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电子邮件沟通礼仪</a:t>
            </a:r>
            <a:endParaRPr lang="en-US" sz="2000" b="0" strike="noStrike" spc="-1">
              <a:solidFill>
                <a:srgbClr val="000000"/>
              </a:solidFill>
              <a:latin typeface="Arial"/>
            </a:endParaRPr>
          </a:p>
        </p:txBody>
      </p:sp>
      <p:sp>
        <p:nvSpPr>
          <p:cNvPr id="20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讲究用语得体、声音亲切、态度友好等方面</a:t>
            </a:r>
            <a:endParaRPr lang="en-US" sz="1600" b="0" strike="noStrike" spc="-1">
              <a:solidFill>
                <a:srgbClr val="000000"/>
              </a:solidFill>
              <a:latin typeface="Arial"/>
            </a:endParaRPr>
          </a:p>
        </p:txBody>
      </p:sp>
      <p:sp>
        <p:nvSpPr>
          <p:cNvPr id="20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电话沟通礼仪</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仪容仪表礼仪</a:t>
            </a:r>
            <a:endParaRPr lang="en-US" sz="1800" b="0" strike="noStrike" spc="-1">
              <a:solidFill>
                <a:srgbClr val="000000"/>
              </a:solidFill>
              <a:latin typeface="Arial"/>
            </a:endParaRPr>
          </a:p>
        </p:txBody>
      </p:sp>
      <p:sp>
        <p:nvSpPr>
          <p:cNvPr id="208"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包括仪态端庄、微笑礼貌、坐姿仪态等方面的礼仪规范</a:t>
            </a:r>
            <a:endParaRPr lang="en-US" sz="1400" b="0" strike="noStrike" spc="-1">
              <a:solidFill>
                <a:srgbClr val="000000"/>
              </a:solidFill>
              <a:latin typeface="Arial"/>
            </a:endParaRPr>
          </a:p>
        </p:txBody>
      </p:sp>
      <p:sp>
        <p:nvSpPr>
          <p:cNvPr id="2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办公环境礼仪</a:t>
            </a:r>
            <a:endParaRPr lang="en-US" sz="1800" b="0" strike="noStrike" spc="-1">
              <a:solidFill>
                <a:srgbClr val="000000"/>
              </a:solidFill>
              <a:latin typeface="Arial"/>
            </a:endParaRPr>
          </a:p>
        </p:txBody>
      </p:sp>
      <p:sp>
        <p:nvSpPr>
          <p:cNvPr id="211"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保持办公环境整洁、注重工作效率、尊重同事是办公环境礼仪的核心内容</a:t>
            </a:r>
            <a:endParaRPr lang="en-US" sz="1400" b="0" strike="noStrike" spc="-1">
              <a:solidFill>
                <a:srgbClr val="000000"/>
              </a:solidFill>
              <a:latin typeface="Arial"/>
            </a:endParaRPr>
          </a:p>
        </p:txBody>
      </p:sp>
      <p:sp>
        <p:nvSpPr>
          <p:cNvPr id="2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14"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1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商务装扮礼仪</a:t>
            </a:r>
            <a:endParaRPr lang="en-US" sz="3600" b="0" strike="noStrike" spc="-1">
              <a:solidFill>
                <a:schemeClr val="dk1"/>
              </a:solidFill>
              <a:latin typeface="Arial"/>
            </a:endParaRPr>
          </a:p>
        </p:txBody>
      </p:sp>
      <p:sp>
        <p:nvSpPr>
          <p:cNvPr id="2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商务着装礼仪</a:t>
            </a:r>
            <a:endParaRPr lang="en-US" sz="1800" b="0" strike="noStrike" spc="-1">
              <a:solidFill>
                <a:srgbClr val="000000"/>
              </a:solidFill>
              <a:latin typeface="Arial"/>
            </a:endParaRPr>
          </a:p>
        </p:txBody>
      </p:sp>
      <p:sp>
        <p:nvSpPr>
          <p:cNvPr id="218"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穿着整洁得体、符合场合、不过于张扬是商务着装礼仪的基本要求</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05"/>
                                        </p:tgtEl>
                                        <p:attrNameLst>
                                          <p:attrName>style.visibility</p:attrName>
                                        </p:attrNameLst>
                                      </p:cBhvr>
                                      <p:to>
                                        <p:strVal val="visible"/>
                                      </p:to>
                                    </p:set>
                                    <p:anim calcmode="lin" valueType="num">
                                      <p:cBhvr additive="repl">
                                        <p:cTn id="7" dur="750" fill="hold"/>
                                        <p:tgtEl>
                                          <p:spTgt spid="205"/>
                                        </p:tgtEl>
                                        <p:attrNameLst>
                                          <p:attrName>ppt_w</p:attrName>
                                        </p:attrNameLst>
                                      </p:cBhvr>
                                      <p:tavLst>
                                        <p:tav tm="0">
                                          <p:val>
                                            <p:fltVal val="0"/>
                                          </p:val>
                                        </p:tav>
                                        <p:tav tm="100000">
                                          <p:val>
                                            <p:strVal val="#ppt_w"/>
                                          </p:val>
                                        </p:tav>
                                      </p:tavLst>
                                    </p:anim>
                                    <p:anim calcmode="lin" valueType="num">
                                      <p:cBhvr additive="repl">
                                        <p:cTn id="8" dur="750" fill="hold"/>
                                        <p:tgtEl>
                                          <p:spTgt spid="205"/>
                                        </p:tgtEl>
                                        <p:attrNameLst>
                                          <p:attrName>ppt_h</p:attrName>
                                        </p:attrNameLst>
                                      </p:cBhvr>
                                      <p:tavLst>
                                        <p:tav tm="0">
                                          <p:val>
                                            <p:fltVal val="0"/>
                                          </p:val>
                                        </p:tav>
                                        <p:tav tm="100000">
                                          <p:val>
                                            <p:strVal val="#ppt_h"/>
                                          </p:val>
                                        </p:tav>
                                      </p:tavLst>
                                    </p:anim>
                                    <p:animEffect transition="in" filter="fade">
                                      <p:cBhvr additive="repl">
                                        <p:cTn id="9" dur="750"/>
                                        <p:tgtEl>
                                          <p:spTgt spid="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商务着装礼仪</a:t>
            </a:r>
            <a:endParaRPr lang="en-US" sz="2800" b="0" strike="noStrike" spc="-1">
              <a:solidFill>
                <a:srgbClr val="000000"/>
              </a:solidFill>
              <a:latin typeface="Arial"/>
            </a:endParaRPr>
          </a:p>
        </p:txBody>
      </p:sp>
      <p:sp>
        <p:nvSpPr>
          <p:cNvPr id="22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在商务环境中，适当的着装能够展现出你的专业素养和对工作的重视。合理搭配的服饰能让你在商务场合更加自信和有魅力。记住，穿着是你的第一张名片，要给人留下良好印象。</a:t>
            </a:r>
            <a:endParaRPr lang="en-US" sz="1800" b="0" strike="noStrike" spc="-1">
              <a:solidFill>
                <a:srgbClr val="000000"/>
              </a:solidFill>
              <a:latin typeface="Arial"/>
            </a:endParaRPr>
          </a:p>
        </p:txBody>
      </p:sp>
      <p:sp>
        <p:nvSpPr>
          <p:cNvPr id="2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3"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224" name="直接连接符 7"/>
          <p:cNvCxnSpPr/>
          <p:nvPr/>
        </p:nvCxnSpPr>
        <p:spPr>
          <a:xfrm>
            <a:off x="5039640" y="1541520"/>
            <a:ext cx="360" cy="3902040"/>
          </a:xfrm>
          <a:prstGeom prst="straightConnector1">
            <a:avLst/>
          </a:prstGeom>
          <a:ln w="38100">
            <a:solidFill>
              <a:srgbClr val="86CAC4"/>
            </a:solidFill>
          </a:ln>
        </p:spPr>
      </p:cxnSp>
      <p:sp>
        <p:nvSpPr>
          <p:cNvPr id="2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6"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4</a:t>
            </a:r>
            <a:r>
              <a:rPr lang="zh-CN" sz="3600" b="1" strike="noStrike" spc="299">
                <a:solidFill>
                  <a:schemeClr val="dk1"/>
                </a:solidFill>
                <a:latin typeface="Arial"/>
                <a:ea typeface="微软雅黑"/>
              </a:rPr>
              <a:t>章 社交礼仪培训</a:t>
            </a:r>
            <a:endParaRPr lang="en-US" sz="3600" b="0" strike="noStrike" spc="-1">
              <a:solidFill>
                <a:schemeClr val="dk1"/>
              </a:solidFill>
              <a:latin typeface="Arial"/>
            </a:endParaRPr>
          </a:p>
        </p:txBody>
      </p:sp>
      <p:sp>
        <p:nvSpPr>
          <p:cNvPr id="2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23"/>
                                        </p:tgtEl>
                                        <p:attrNameLst>
                                          <p:attrName>style.visibility</p:attrName>
                                        </p:attrNameLst>
                                      </p:cBhvr>
                                      <p:to>
                                        <p:strVal val="visible"/>
                                      </p:to>
                                    </p:set>
                                    <p:anim calcmode="lin" valueType="num">
                                      <p:cBhvr additive="repl">
                                        <p:cTn id="7" dur="750" fill="hold"/>
                                        <p:tgtEl>
                                          <p:spTgt spid="223"/>
                                        </p:tgtEl>
                                        <p:attrNameLst>
                                          <p:attrName>ppt_w</p:attrName>
                                        </p:attrNameLst>
                                      </p:cBhvr>
                                      <p:tavLst>
                                        <p:tav tm="0">
                                          <p:val>
                                            <p:fltVal val="0"/>
                                          </p:val>
                                        </p:tav>
                                        <p:tav tm="100000">
                                          <p:val>
                                            <p:strVal val="#ppt_w"/>
                                          </p:val>
                                        </p:tav>
                                      </p:tavLst>
                                    </p:anim>
                                    <p:anim calcmode="lin" valueType="num">
                                      <p:cBhvr additive="repl">
                                        <p:cTn id="8" dur="750" fill="hold"/>
                                        <p:tgtEl>
                                          <p:spTgt spid="223"/>
                                        </p:tgtEl>
                                        <p:attrNameLst>
                                          <p:attrName>ppt_h</p:attrName>
                                        </p:attrNameLst>
                                      </p:cBhvr>
                                      <p:tavLst>
                                        <p:tav tm="0">
                                          <p:val>
                                            <p:fltVal val="0"/>
                                          </p:val>
                                        </p:tav>
                                        <p:tav tm="100000">
                                          <p:val>
                                            <p:strVal val="#ppt_h"/>
                                          </p:val>
                                        </p:tav>
                                      </p:tavLst>
                                    </p:anim>
                                    <p:animEffect transition="in" filter="fade">
                                      <p:cBhvr additive="repl">
                                        <p:cTn id="9" dur="750"/>
                                        <p:tgtEl>
                                          <p:spTgt spid="223"/>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224"/>
                                        </p:tgtEl>
                                        <p:attrNameLst>
                                          <p:attrName>style.visibility</p:attrName>
                                        </p:attrNameLst>
                                      </p:cBhvr>
                                      <p:to>
                                        <p:strVal val="visible"/>
                                      </p:to>
                                    </p:set>
                                    <p:animEffect transition="in" filter="wipe(down)">
                                      <p:cBhvr additive="repl">
                                        <p:cTn id="13" dur="750"/>
                                        <p:tgtEl>
                                          <p:spTgt spid="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社交礼仪概述</a:t>
            </a:r>
            <a:endParaRPr lang="en-US" sz="2800" b="0" strike="noStrike" spc="-1">
              <a:solidFill>
                <a:srgbClr val="000000"/>
              </a:solidFill>
              <a:latin typeface="Arial"/>
            </a:endParaRPr>
          </a:p>
        </p:txBody>
      </p:sp>
      <p:sp>
        <p:nvSpPr>
          <p:cNvPr id="23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社交礼仪是人们在社会交往中应遵循的规范行为，包括尊重他人、谦和有礼、言行得体等基本原则。社交礼仪的意义在于促进良好的人际关系，提升个人形象和社交能力。它适用于各种场合，如商务活动、社交聚会等。</a:t>
            </a:r>
            <a:endParaRPr lang="en-US" sz="1800" b="0" strike="noStrike" spc="-1">
              <a:solidFill>
                <a:srgbClr val="000000"/>
              </a:solidFill>
              <a:latin typeface="Arial"/>
            </a:endParaRPr>
          </a:p>
        </p:txBody>
      </p:sp>
      <p:sp>
        <p:nvSpPr>
          <p:cNvPr id="2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宴会礼仪</a:t>
            </a:r>
            <a:endParaRPr lang="en-US" sz="3600" b="0" strike="noStrike" spc="-1">
              <a:solidFill>
                <a:schemeClr val="dk1"/>
              </a:solidFill>
              <a:latin typeface="Arial"/>
            </a:endParaRPr>
          </a:p>
        </p:txBody>
      </p:sp>
      <p:sp>
        <p:nvSpPr>
          <p:cNvPr id="23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包括衣着礼仪、仪容仪表等方面的准备工作</a:t>
            </a:r>
            <a:endParaRPr lang="en-US" sz="1600" b="0" strike="noStrike" spc="-1">
              <a:solidFill>
                <a:srgbClr val="000000"/>
              </a:solidFill>
              <a:latin typeface="Arial"/>
            </a:endParaRPr>
          </a:p>
        </p:txBody>
      </p:sp>
      <p:sp>
        <p:nvSpPr>
          <p:cNvPr id="23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宴会礼仪准备</a:t>
            </a:r>
            <a:endParaRPr lang="en-US" sz="2000" b="0" strike="noStrike" spc="-1">
              <a:solidFill>
                <a:srgbClr val="000000"/>
              </a:solidFill>
              <a:latin typeface="Arial"/>
            </a:endParaRPr>
          </a:p>
        </p:txBody>
      </p:sp>
      <p:sp>
        <p:nvSpPr>
          <p:cNvPr id="23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3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3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如何与他人交流、交际的技巧和注意事项</a:t>
            </a:r>
            <a:endParaRPr lang="en-US" sz="1600" b="0" strike="noStrike" spc="-1">
              <a:solidFill>
                <a:srgbClr val="000000"/>
              </a:solidFill>
              <a:latin typeface="Arial"/>
            </a:endParaRPr>
          </a:p>
        </p:txBody>
      </p:sp>
      <p:sp>
        <p:nvSpPr>
          <p:cNvPr id="23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宴会交际礼仪</a:t>
            </a:r>
            <a:endParaRPr lang="en-US" sz="2000" b="0" strike="noStrike" spc="-1">
              <a:solidFill>
                <a:srgbClr val="000000"/>
              </a:solidFill>
              <a:latin typeface="Arial"/>
            </a:endParaRPr>
          </a:p>
        </p:txBody>
      </p:sp>
      <p:sp>
        <p:nvSpPr>
          <p:cNvPr id="23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4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关于选择座位、进餐顺序等礼仪规范</a:t>
            </a:r>
            <a:endParaRPr lang="en-US" sz="1600" b="0" strike="noStrike" spc="-1">
              <a:solidFill>
                <a:srgbClr val="000000"/>
              </a:solidFill>
              <a:latin typeface="Arial"/>
            </a:endParaRPr>
          </a:p>
        </p:txBody>
      </p:sp>
      <p:sp>
        <p:nvSpPr>
          <p:cNvPr id="24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宴会座位礼仪</a:t>
            </a:r>
            <a:endParaRPr lang="en-US" sz="20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42"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社交礼仪</a:t>
            </a:r>
            <a:endParaRPr lang="en-US" sz="3600" b="0" strike="noStrike" spc="-1">
              <a:solidFill>
                <a:schemeClr val="dk1"/>
              </a:solidFill>
              <a:latin typeface="Arial"/>
            </a:endParaRPr>
          </a:p>
        </p:txBody>
      </p:sp>
      <p:sp>
        <p:nvSpPr>
          <p:cNvPr id="244"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参加各种社交活动时的礼仪规范</a:t>
            </a:r>
            <a:endParaRPr lang="en-US" sz="1600" b="0" strike="noStrike" spc="-1">
              <a:solidFill>
                <a:srgbClr val="000000"/>
              </a:solidFill>
              <a:latin typeface="Arial"/>
            </a:endParaRPr>
          </a:p>
        </p:txBody>
      </p:sp>
      <p:sp>
        <p:nvSpPr>
          <p:cNvPr id="245"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礼仪活动礼仪</a:t>
            </a:r>
            <a:endParaRPr lang="en-US" sz="2000" b="0" strike="noStrike" spc="-1">
              <a:solidFill>
                <a:srgbClr val="000000"/>
              </a:solidFill>
              <a:latin typeface="Arial"/>
            </a:endParaRPr>
          </a:p>
        </p:txBody>
      </p:sp>
      <p:sp>
        <p:nvSpPr>
          <p:cNvPr id="246"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参加庆典、典礼等活动时应注意的礼仪</a:t>
            </a:r>
            <a:endParaRPr lang="en-US" sz="1600" b="0" strike="noStrike" spc="-1">
              <a:solidFill>
                <a:srgbClr val="000000"/>
              </a:solidFill>
              <a:latin typeface="Arial"/>
            </a:endParaRPr>
          </a:p>
        </p:txBody>
      </p:sp>
      <p:sp>
        <p:nvSpPr>
          <p:cNvPr id="247"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礼仪庆典礼仪</a:t>
            </a:r>
            <a:endParaRPr lang="en-US" sz="2000" b="0" strike="noStrike" spc="-1">
              <a:solidFill>
                <a:srgbClr val="000000"/>
              </a:solidFill>
              <a:latin typeface="Arial"/>
            </a:endParaRPr>
          </a:p>
        </p:txBody>
      </p:sp>
      <p:sp>
        <p:nvSpPr>
          <p:cNvPr id="248"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参加宗教仪式、婚礼等仪式时的礼仪规范</a:t>
            </a:r>
            <a:endParaRPr lang="en-US" sz="1600" b="0" strike="noStrike" spc="-1">
              <a:solidFill>
                <a:srgbClr val="000000"/>
              </a:solidFill>
              <a:latin typeface="Arial"/>
            </a:endParaRPr>
          </a:p>
        </p:txBody>
      </p:sp>
      <p:sp>
        <p:nvSpPr>
          <p:cNvPr id="249"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礼仪仪式礼仪</a:t>
            </a:r>
            <a:endParaRPr lang="en-US" sz="2000" b="0" strike="noStrike" spc="-1">
              <a:solidFill>
                <a:srgbClr val="000000"/>
              </a:solidFill>
              <a:latin typeface="Arial"/>
            </a:endParaRPr>
          </a:p>
        </p:txBody>
      </p:sp>
      <p:sp>
        <p:nvSpPr>
          <p:cNvPr id="250"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51"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42"/>
                                        </p:tgtEl>
                                        <p:attrNameLst>
                                          <p:attrName>style.visibility</p:attrName>
                                        </p:attrNameLst>
                                      </p:cBhvr>
                                      <p:to>
                                        <p:strVal val="visible"/>
                                      </p:to>
                                    </p:set>
                                    <p:anim calcmode="lin" valueType="num">
                                      <p:cBhvr additive="repl">
                                        <p:cTn id="7" dur="750" fill="hold"/>
                                        <p:tgtEl>
                                          <p:spTgt spid="242"/>
                                        </p:tgtEl>
                                        <p:attrNameLst>
                                          <p:attrName>ppt_w</p:attrName>
                                        </p:attrNameLst>
                                      </p:cBhvr>
                                      <p:tavLst>
                                        <p:tav tm="0">
                                          <p:val>
                                            <p:fltVal val="0"/>
                                          </p:val>
                                        </p:tav>
                                        <p:tav tm="100000">
                                          <p:val>
                                            <p:strVal val="#ppt_w"/>
                                          </p:val>
                                        </p:tav>
                                      </p:tavLst>
                                    </p:anim>
                                    <p:anim calcmode="lin" valueType="num">
                                      <p:cBhvr additive="repl">
                                        <p:cTn id="8" dur="750" fill="hold"/>
                                        <p:tgtEl>
                                          <p:spTgt spid="242"/>
                                        </p:tgtEl>
                                        <p:attrNameLst>
                                          <p:attrName>ppt_h</p:attrName>
                                        </p:attrNameLst>
                                      </p:cBhvr>
                                      <p:tavLst>
                                        <p:tav tm="0">
                                          <p:val>
                                            <p:fltVal val="0"/>
                                          </p:val>
                                        </p:tav>
                                        <p:tav tm="100000">
                                          <p:val>
                                            <p:strVal val="#ppt_h"/>
                                          </p:val>
                                        </p:tav>
                                      </p:tavLst>
                                    </p:anim>
                                    <p:animEffect transition="in" filter="fade">
                                      <p:cBhvr additive="repl">
                                        <p:cTn id="9" dur="750"/>
                                        <p:tgtEl>
                                          <p:spTgt spid="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52"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礼仪聚会礼仪</a:t>
            </a:r>
            <a:endParaRPr lang="en-US" sz="1800" b="0" strike="noStrike" spc="-1">
              <a:solidFill>
                <a:srgbClr val="000000"/>
              </a:solidFill>
              <a:latin typeface="Arial"/>
            </a:endParaRPr>
          </a:p>
        </p:txBody>
      </p:sp>
      <p:sp>
        <p:nvSpPr>
          <p:cNvPr id="255"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在聚会中如何合理交际、与他人交流的礼仪准则</a:t>
            </a:r>
            <a:endParaRPr lang="en-US" sz="1400" b="0" strike="noStrike" spc="-1">
              <a:solidFill>
                <a:srgbClr val="000000"/>
              </a:solidFill>
              <a:latin typeface="Arial"/>
            </a:endParaRPr>
          </a:p>
        </p:txBody>
      </p:sp>
      <p:sp>
        <p:nvSpPr>
          <p:cNvPr id="25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礼仪祝贺礼仪</a:t>
            </a:r>
            <a:endParaRPr lang="en-US" sz="1800" b="0" strike="noStrike" spc="-1">
              <a:solidFill>
                <a:srgbClr val="000000"/>
              </a:solidFill>
              <a:latin typeface="Arial"/>
            </a:endParaRPr>
          </a:p>
        </p:txBody>
      </p:sp>
      <p:sp>
        <p:nvSpPr>
          <p:cNvPr id="258"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祝贺他人时的礼貌用语、姿态和礼仪习惯</a:t>
            </a:r>
            <a:endParaRPr lang="en-US" sz="1400" b="0" strike="noStrike" spc="-1">
              <a:solidFill>
                <a:srgbClr val="000000"/>
              </a:solidFill>
              <a:latin typeface="Arial"/>
            </a:endParaRPr>
          </a:p>
        </p:txBody>
      </p:sp>
      <p:sp>
        <p:nvSpPr>
          <p:cNvPr id="25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61"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6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礼仪礼仪</a:t>
            </a:r>
            <a:endParaRPr lang="en-US" sz="3600" b="0" strike="noStrike" spc="-1">
              <a:solidFill>
                <a:schemeClr val="dk1"/>
              </a:solidFill>
              <a:latin typeface="Arial"/>
            </a:endParaRPr>
          </a:p>
        </p:txBody>
      </p:sp>
      <p:sp>
        <p:nvSpPr>
          <p:cNvPr id="26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礼仪拜访礼仪</a:t>
            </a:r>
            <a:endParaRPr lang="en-US" sz="1800" b="0" strike="noStrike" spc="-1">
              <a:solidFill>
                <a:srgbClr val="000000"/>
              </a:solidFill>
              <a:latin typeface="Arial"/>
            </a:endParaRPr>
          </a:p>
        </p:txBody>
      </p:sp>
      <p:sp>
        <p:nvSpPr>
          <p:cNvPr id="265"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拜访时的礼貌、礼节以及应注意的事项</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52"/>
                                        </p:tgtEl>
                                        <p:attrNameLst>
                                          <p:attrName>style.visibility</p:attrName>
                                        </p:attrNameLst>
                                      </p:cBhvr>
                                      <p:to>
                                        <p:strVal val="visible"/>
                                      </p:to>
                                    </p:set>
                                    <p:anim calcmode="lin" valueType="num">
                                      <p:cBhvr additive="repl">
                                        <p:cTn id="7" dur="750" fill="hold"/>
                                        <p:tgtEl>
                                          <p:spTgt spid="252"/>
                                        </p:tgtEl>
                                        <p:attrNameLst>
                                          <p:attrName>ppt_w</p:attrName>
                                        </p:attrNameLst>
                                      </p:cBhvr>
                                      <p:tavLst>
                                        <p:tav tm="0">
                                          <p:val>
                                            <p:fltVal val="0"/>
                                          </p:val>
                                        </p:tav>
                                        <p:tav tm="100000">
                                          <p:val>
                                            <p:strVal val="#ppt_w"/>
                                          </p:val>
                                        </p:tav>
                                      </p:tavLst>
                                    </p:anim>
                                    <p:anim calcmode="lin" valueType="num">
                                      <p:cBhvr additive="repl">
                                        <p:cTn id="8" dur="750" fill="hold"/>
                                        <p:tgtEl>
                                          <p:spTgt spid="252"/>
                                        </p:tgtEl>
                                        <p:attrNameLst>
                                          <p:attrName>ppt_h</p:attrName>
                                        </p:attrNameLst>
                                      </p:cBhvr>
                                      <p:tavLst>
                                        <p:tav tm="0">
                                          <p:val>
                                            <p:fltVal val="0"/>
                                          </p:val>
                                        </p:tav>
                                        <p:tav tm="100000">
                                          <p:val>
                                            <p:strVal val="#ppt_h"/>
                                          </p:val>
                                        </p:tav>
                                      </p:tavLst>
                                    </p:anim>
                                    <p:animEffect transition="in" filter="fade">
                                      <p:cBhvr additive="repl">
                                        <p:cTn id="9" dur="750"/>
                                        <p:tgtEl>
                                          <p:spTgt spid="2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https://d.book118.com/978023101011006050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171</Paragraphs>
  <Slides>26</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企业礼仪培训打造共赢职场</vt:lpstr>
      <vt:lpstr>目录</vt:lpstr>
      <vt:lpstr>第1章 企业礼仪培训的重要性</vt:lpstr>
      <vt:lpstr> </vt:lpstr>
      <vt:lpstr>礼仪培训的目标</vt:lpstr>
      <vt:lpstr>礼仪培训的内容</vt:lpstr>
      <vt:lpstr>礼仪培训的形式</vt:lpstr>
      <vt:lpstr>总结</vt:lpstr>
      <vt:lpstr>第2章 企业礼仪培训的实施步骤</vt:lpstr>
      <vt:lpstr> </vt:lpstr>
      <vt:lpstr>培训方案设计</vt:lpstr>
      <vt:lpstr>培训资源准备</vt:lpstr>
      <vt:lpstr>培训实施与监督</vt:lpstr>
      <vt:lpstr>总结</vt:lpstr>
      <vt:lpstr>第3章 商务礼仪培训</vt:lpstr>
      <vt:lpstr>商务礼仪概述</vt:lpstr>
      <vt:lpstr>商务交往礼仪</vt:lpstr>
      <vt:lpstr>商务沟通礼仪</vt:lpstr>
      <vt:lpstr>商务装扮礼仪</vt:lpstr>
      <vt:lpstr> </vt:lpstr>
      <vt:lpstr>第4章 社交礼仪培训</vt:lpstr>
      <vt:lpstr> </vt:lpstr>
      <vt:lpstr>宴会礼仪</vt:lpstr>
      <vt:lpstr>社交礼仪</vt:lpstr>
      <vt:lpstr>礼仪礼仪</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2024-09-29T14:57:20.531</cp:lastPrinted>
  <dcterms:created xsi:type="dcterms:W3CDTF">2024-09-29T06:57:20Z</dcterms:created>
  <dcterms:modified xsi:type="dcterms:W3CDTF">2024-09-29T06:57:22Z</dcterms:modified>
</cp:coreProperties>
</file>