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15794-613E-4EFF-AD57-7948F0390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AD839-FA54-49C3-84F4-CD1F8F9B3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07303-5D33-4061-AF6D-2F9D0CE0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2BED2-A909-4D23-A938-2B96DE033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76853-43BE-4A50-A0AE-312083DD2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B582B-86C0-41E1-9971-B24126D90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EDD3E5-01D1-49A0-9A68-3ED0D2DF2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75D2D-814E-42EB-B664-72C52543C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AE408-C805-456F-B953-D8A60D0D6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1B4BE-D0BD-43C4-8FF9-B38A1B3AF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465DC-168F-4335-935F-74A81A61F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345376D-33B0-4FD9-92B6-620382F8AA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8523D07-738D-4D0A-B0BF-838BFC435958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601500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3260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223519" y="1312863"/>
            <a:ext cx="11744960" cy="27533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 altLang="zh-CN" sz="6000" b="1">
              <a:solidFill>
                <a:schemeClr val="tx1"/>
              </a:solidFill>
            </a:endParaRPr>
          </a:p>
          <a:p>
            <a:pPr algn="ctr"/>
            <a:r>
              <a:rPr lang="zh-CN" altLang="en-US" sz="6000" b="1">
                <a:solidFill>
                  <a:schemeClr val="tx1"/>
                </a:solidFill>
              </a:rPr>
              <a:t>咬文嚼字寻不同，多维思考品效果</a:t>
            </a:r>
            <a:endParaRPr lang="en-US" altLang="zh-CN" sz="6000" b="1">
              <a:solidFill>
                <a:schemeClr val="tx1"/>
              </a:solidFill>
            </a:endParaRPr>
          </a:p>
          <a:p>
            <a:pPr algn="ctr"/>
            <a:r>
              <a:rPr lang="en-US" altLang="zh-CN" sz="6000" b="1">
                <a:solidFill>
                  <a:schemeClr val="tx1"/>
                </a:solidFill>
              </a:rPr>
              <a:t>         ——</a:t>
            </a:r>
            <a:r>
              <a:rPr lang="zh-CN" altLang="en-US" sz="3600" b="1">
                <a:solidFill>
                  <a:schemeClr val="tx1"/>
                </a:solidFill>
              </a:rPr>
              <a:t>语言文字运用之句子表达效果</a:t>
            </a:r>
            <a:endParaRPr lang="zh-CN" altLang="en-US" sz="36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4400" b="1" kern="100">
                <a:solidFill>
                  <a:schemeClr val="tx1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一、</a:t>
            </a:r>
            <a:r>
              <a:rPr lang="zh-CN" altLang="zh-CN" sz="4400" b="1" kern="100">
                <a:solidFill>
                  <a:schemeClr val="tx1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回顾真题，掌握思路</a:t>
            </a:r>
            <a:br>
              <a:rPr lang="zh-CN" altLang="zh-CN" sz="4400" kern="100">
                <a:solidFill>
                  <a:schemeClr val="tx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</a:b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idx="1"/>
          </p:nvPr>
        </p:nvSpPr>
        <p:spPr>
          <a:xfrm>
            <a:off x="6616341" y="491330"/>
            <a:ext cx="5436317" cy="4351338"/>
          </a:xfrm>
        </p:spPr>
        <p:txBody>
          <a:bodyPr>
            <a:normAutofit/>
          </a:bodyPr>
          <a:lstStyle/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038225" y="1690688"/>
            <a:ext cx="10315575" cy="5343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0" y="1104106"/>
            <a:ext cx="1212532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32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32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新高考卷</a:t>
            </a:r>
            <a:r>
              <a:rPr lang="en-US" altLang="zh-CN" sz="32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1)</a:t>
            </a:r>
            <a:r>
              <a:rPr lang="zh-CN" altLang="zh-CN" sz="32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阅读下面的文字，完成下面小题。</a:t>
            </a:r>
            <a:endParaRPr lang="zh-CN" altLang="zh-CN" sz="32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……</a:t>
            </a:r>
            <a:endParaRPr lang="en-US" altLang="zh-CN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en-US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</a:t>
            </a:r>
            <a:r>
              <a:rPr lang="zh-CN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牛肉饼和小米粥很快都端来了，热气、香味混在一起，让我食欲大振。</a:t>
            </a:r>
            <a:endParaRPr lang="zh-CN" altLang="zh-CN" sz="32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en-US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</a:t>
            </a:r>
            <a:r>
              <a:rPr lang="zh-CN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往小碟子里倒了醋和辣椒油，然后在酸和辣的合奏里，</a:t>
            </a:r>
            <a:r>
              <a:rPr lang="zh-CN" altLang="zh-CN" sz="3200" b="1" u="sng" kern="100">
                <a:solidFill>
                  <a:srgbClr val="3366FF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我把饼和粥都一扫而光，又心满，又意足。</a:t>
            </a:r>
            <a:endParaRPr lang="zh-CN" altLang="zh-CN" sz="3200" b="1" u="sng" kern="100">
              <a:solidFill>
                <a:srgbClr val="3366FF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en-US" altLang="zh-CN" sz="3200" b="1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    </a:t>
            </a:r>
            <a:r>
              <a:rPr lang="zh-CN" altLang="zh-CN" sz="3200" b="1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文中画线的句子可以改写成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:“</a:t>
            </a:r>
            <a:r>
              <a:rPr lang="zh-CN" altLang="zh-CN" sz="3200" b="1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我心满意足地把饼和粥都一扫而光。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” </a:t>
            </a:r>
            <a:r>
              <a:rPr lang="zh-CN" altLang="zh-CN" sz="3200" b="1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从语义上看二者基本相同，为什么说原文表达效果更好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?</a:t>
            </a:r>
            <a:r>
              <a:rPr lang="zh-CN" altLang="en-US" sz="3200" b="1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zh-CN" altLang="en-US" sz="3200" b="1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分）</a:t>
            </a:r>
            <a:endParaRPr lang="zh-CN" altLang="zh-CN" sz="3200" kern="100">
              <a:solidFill>
                <a:srgbClr val="FF0000"/>
              </a:solidFill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内容占位符 1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5" y="1347537"/>
            <a:ext cx="1666875" cy="5462838"/>
          </a:xfr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965627" y="204311"/>
            <a:ext cx="5054548" cy="846484"/>
          </a:xfrm>
          <a:ln w="28575"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  <a:softEdge rad="12700"/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pPr algn="ctr"/>
            <a:r>
              <a:rPr lang="zh-CN" altLang="en-US" sz="40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设题角度</a:t>
            </a:r>
            <a:endParaRPr lang="zh-CN" altLang="en-US" sz="4000" b="1">
              <a:solidFill>
                <a:srgbClr val="FF0000"/>
              </a:solidFill>
              <a:latin typeface="方正粗黑宋简体" panose="02000000000000000000" pitchFamily="2" charset="-122"/>
              <a:ea typeface="方正粗黑宋简体" panose="02000000000000000000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885953" y="5587484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  <a:p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1522898" y="1595086"/>
            <a:ext cx="104775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/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文中画波浪线的句子可以改写成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:“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我心满意足地把饼和粥都一扫而光。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” 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从语义上看二者基本相同，为什么说原文表达效果更好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r>
              <a:rPr lang="zh-CN" altLang="en-US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zh-CN" altLang="en-US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分）</a:t>
            </a:r>
            <a:endParaRPr lang="en-US" altLang="zh-CN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endParaRPr lang="en-US" altLang="zh-CN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zh-CN" altLang="en-US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比较型：</a:t>
            </a:r>
            <a:r>
              <a:rPr lang="zh-CN" altLang="en-US" sz="3200" b="1" kern="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比较</a:t>
            </a:r>
            <a:r>
              <a:rPr lang="zh-CN" altLang="en-US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原句与改句，</a:t>
            </a:r>
            <a:r>
              <a:rPr lang="zh-CN" altLang="en-US" sz="3200" b="1" kern="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品出原句的表达效果</a:t>
            </a:r>
            <a:r>
              <a:rPr lang="zh-CN" altLang="en-US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endParaRPr lang="en-US" altLang="zh-CN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zh-CN" altLang="en-US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特点：具体语境 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+ </a:t>
            </a:r>
            <a:r>
              <a:rPr lang="zh-CN" altLang="en-US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明确指令（比较赏析）</a:t>
            </a:r>
            <a:endParaRPr lang="zh-CN" altLang="en-US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endParaRPr lang="en-US" altLang="zh-CN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zh-CN" altLang="en-US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endParaRPr lang="zh-CN" altLang="en-US" sz="3600" b="1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内容占位符 1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5" y="1401782"/>
            <a:ext cx="2752725" cy="5510964"/>
          </a:xfr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984677" y="347186"/>
            <a:ext cx="5054548" cy="846484"/>
          </a:xfrm>
          <a:ln w="28575"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  <a:softEdge rad="12700"/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pPr algn="ctr"/>
            <a:r>
              <a:rPr lang="zh-CN" altLang="en-US" sz="4000" b="1">
                <a:solidFill>
                  <a:srgbClr val="FF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我的解题思路</a:t>
            </a:r>
            <a:endParaRPr lang="zh-CN" altLang="en-US" sz="4000" b="1">
              <a:solidFill>
                <a:srgbClr val="FF0000"/>
              </a:solidFill>
              <a:latin typeface="方正粗黑宋简体" panose="02000000000000000000" pitchFamily="2" charset="-122"/>
              <a:ea typeface="方正粗黑宋简体" panose="02000000000000000000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885953" y="5587484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  <a:p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2512193" y="1485899"/>
            <a:ext cx="9679807" cy="3538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/>
            <a:r>
              <a:rPr lang="en-US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en-US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通读整个语段，这段文字的中心意思是什么？</a:t>
            </a:r>
            <a:endParaRPr lang="zh-CN" altLang="en-US" sz="32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zh-CN" altLang="en-US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明确：吃门钉肉饼，肉饼很美味。</a:t>
            </a:r>
            <a:endParaRPr lang="en-US" altLang="zh-CN" sz="3200" b="1" kern="100">
              <a:solidFill>
                <a:srgbClr val="FF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endParaRPr lang="zh-CN" altLang="en-US" sz="3200" b="1" kern="100">
              <a:solidFill>
                <a:srgbClr val="FF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en-US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en-US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比对所改的句子，原句表达的又哪些不同之处？</a:t>
            </a:r>
            <a:endParaRPr lang="zh-CN" altLang="en-US" sz="32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zh-CN" altLang="en-US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明确：①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en-US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心满意足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en-US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位置改变，②又心满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又意足。</a:t>
            </a:r>
            <a:endParaRPr lang="en-US" altLang="zh-CN" sz="3200" b="1" kern="100">
              <a:solidFill>
                <a:srgbClr val="FF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endParaRPr lang="zh-CN" altLang="en-US" sz="3200" b="1" kern="100">
              <a:solidFill>
                <a:srgbClr val="FF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en-US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en-US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读透原句，找出其本身之美。</a:t>
            </a:r>
            <a:endParaRPr lang="zh-CN" altLang="en-US" sz="32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内容占位符 1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5" y="47625"/>
            <a:ext cx="2752725" cy="6762750"/>
          </a:xfr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403777" y="962587"/>
            <a:ext cx="5054548" cy="846484"/>
          </a:xfrm>
          <a:ln w="28575"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  <a:softEdge rad="12700"/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pPr algn="ctr"/>
            <a:r>
              <a:rPr lang="zh-CN" altLang="en-US" sz="4000" b="1">
                <a:solidFill>
                  <a:srgbClr val="FF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总结解题思路</a:t>
            </a:r>
            <a:endParaRPr lang="zh-CN" altLang="en-US" sz="4000" b="1">
              <a:solidFill>
                <a:srgbClr val="FF0000"/>
              </a:solidFill>
              <a:latin typeface="方正粗黑宋简体" panose="02000000000000000000" pitchFamily="2" charset="-122"/>
              <a:ea typeface="方正粗黑宋简体" panose="02000000000000000000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885953" y="5587484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  <a:p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2962275" y="2609849"/>
            <a:ext cx="8105775" cy="28623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/>
            <a:r>
              <a:rPr lang="zh-CN" altLang="en-US" sz="4800" b="1" kern="100">
                <a:latin typeface="等线" panose="02010600030101010101" pitchFamily="2" charset="-122"/>
                <a:cs typeface="Times New Roman" panose="02020603050405020304" pitchFamily="18" charset="0"/>
              </a:rPr>
              <a:t>第一步：概中心，明语境。</a:t>
            </a:r>
            <a:endParaRPr lang="zh-CN" altLang="en-US" sz="4800" b="1" kern="100">
              <a:latin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zh-CN" altLang="en-US" sz="4800" b="1" kern="100">
                <a:latin typeface="等线" panose="02010600030101010101" pitchFamily="2" charset="-122"/>
                <a:cs typeface="Times New Roman" panose="02020603050405020304" pitchFamily="18" charset="0"/>
              </a:rPr>
              <a:t>第二步：细比对，找不同。</a:t>
            </a:r>
            <a:endParaRPr lang="zh-CN" altLang="en-US" sz="4800" b="1" kern="100">
              <a:latin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zh-CN" altLang="en-US" sz="4800" b="1" kern="100">
                <a:latin typeface="等线" panose="02010600030101010101" pitchFamily="2" charset="-122"/>
                <a:cs typeface="Times New Roman" panose="02020603050405020304" pitchFamily="18" charset="0"/>
              </a:rPr>
              <a:t>第三步：读原句，品妙处。</a:t>
            </a:r>
            <a:endParaRPr lang="zh-CN" altLang="en-US" sz="4800" b="1" kern="100">
              <a:latin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endParaRPr lang="zh-CN" altLang="en-US" sz="3600" b="1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828799" y="49567"/>
            <a:ext cx="7315201" cy="883526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bg2"/>
            </a:solidFill>
          </a:ln>
        </p:spPr>
        <p:txBody>
          <a:bodyPr>
            <a:normAutofit/>
          </a:bodyPr>
          <a:lstStyle/>
          <a:p>
            <a:r>
              <a:rPr lang="zh-CN" altLang="en-US" sz="4000" b="1" kern="100">
                <a:solidFill>
                  <a:schemeClr val="tx1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一、</a:t>
            </a:r>
            <a:r>
              <a:rPr lang="zh-CN" altLang="zh-CN" sz="4000" b="1" kern="100">
                <a:solidFill>
                  <a:schemeClr val="tx1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回顾真题，掌握思路</a:t>
            </a:r>
            <a:endParaRPr lang="zh-CN" altLang="en-US" sz="4000"/>
          </a:p>
        </p:txBody>
      </p:sp>
      <p:sp>
        <p:nvSpPr>
          <p:cNvPr id="9" name="内容占位符 8"/>
          <p:cNvSpPr>
            <a:spLocks noGrp="1"/>
          </p:cNvSpPr>
          <p:nvPr>
            <p:ph idx="1"/>
          </p:nvPr>
        </p:nvSpPr>
        <p:spPr>
          <a:xfrm>
            <a:off x="6616341" y="491330"/>
            <a:ext cx="5436317" cy="4351338"/>
          </a:xfrm>
        </p:spPr>
        <p:txBody>
          <a:bodyPr>
            <a:normAutofit/>
          </a:bodyPr>
          <a:lstStyle/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0" y="883527"/>
            <a:ext cx="12125325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800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800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新高考卷</a:t>
            </a:r>
            <a:r>
              <a:rPr lang="en-US" altLang="zh-CN" sz="2800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1)</a:t>
            </a:r>
            <a:r>
              <a:rPr lang="zh-CN" altLang="zh-CN" sz="2800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阅读下面的文字，完成下面小题。</a:t>
            </a:r>
            <a:endParaRPr lang="zh-CN" altLang="zh-CN" sz="2800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en-US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</a:t>
            </a:r>
            <a:r>
              <a:rPr lang="zh-CN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牛肉饼和小米粥很快都端来了，热气、香味混在一起，让我食欲大振。</a:t>
            </a:r>
            <a:endParaRPr lang="zh-CN" altLang="zh-CN" sz="28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en-US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</a:t>
            </a:r>
            <a:r>
              <a:rPr lang="zh-CN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往小碟子里倒了醋和辣椒油，然后在酸和辣的合奏里，</a:t>
            </a:r>
            <a:r>
              <a:rPr lang="zh-CN" altLang="zh-CN" sz="2800" b="1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我把饼和粥都一扫而光，</a:t>
            </a:r>
            <a:r>
              <a:rPr lang="zh-CN" altLang="zh-CN" sz="2800" b="1" u="sng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又心满，又意足</a:t>
            </a:r>
            <a:r>
              <a:rPr lang="zh-CN" altLang="zh-CN" sz="2800" b="1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 sz="2800" b="1" u="sng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en-US" altLang="zh-CN" sz="28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   </a:t>
            </a:r>
            <a:r>
              <a:rPr lang="zh-CN" altLang="zh-CN" sz="28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文中画线的句子可以改写成</a:t>
            </a:r>
            <a:r>
              <a:rPr lang="en-US" altLang="zh-CN" sz="28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:“</a:t>
            </a:r>
            <a:r>
              <a:rPr lang="zh-CN" altLang="zh-CN" sz="28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我心满意足地把饼和粥都一扫而光。</a:t>
            </a:r>
            <a:r>
              <a:rPr lang="en-US" altLang="zh-CN" sz="28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” </a:t>
            </a:r>
            <a:r>
              <a:rPr lang="zh-CN" altLang="zh-CN" sz="28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从语义上看二者基本相同，为什么说原文表达效果更好</a:t>
            </a:r>
            <a:r>
              <a:rPr lang="en-US" altLang="zh-CN" sz="28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?</a:t>
            </a:r>
            <a:r>
              <a:rPr lang="zh-CN" altLang="en-US" sz="28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8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zh-CN" altLang="en-US" sz="28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分）</a:t>
            </a:r>
            <a:endParaRPr lang="en-US" altLang="zh-CN" sz="2800" b="1" kern="100"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endParaRPr lang="en-US" altLang="zh-CN" sz="28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/>
            <a:r>
              <a:rPr lang="zh-CN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参考答案：</a:t>
            </a:r>
            <a:endParaRPr lang="en-US" altLang="zh-CN" sz="28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/>
            <a:r>
              <a:rPr lang="zh-CN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①原句将</a:t>
            </a:r>
            <a:r>
              <a:rPr lang="zh-CN" altLang="zh-CN" sz="28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修饰词放后面</a:t>
            </a:r>
            <a:r>
              <a:rPr lang="zh-CN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，重点落在“心满意足”上，</a:t>
            </a:r>
            <a:r>
              <a:rPr lang="zh-CN" altLang="zh-CN" sz="28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强调</a:t>
            </a:r>
            <a:r>
              <a:rPr lang="zh-CN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吃过肉饼之后的满足感，更符合原文的逻辑</a:t>
            </a:r>
            <a:r>
              <a:rPr lang="zh-CN" altLang="en-US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28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/>
            <a:r>
              <a:rPr lang="zh-CN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②原句把“心满意足”</a:t>
            </a:r>
            <a:r>
              <a:rPr lang="zh-CN" altLang="zh-CN" sz="28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拆成两个短句放在句子最后，</a:t>
            </a:r>
            <a:r>
              <a:rPr lang="zh-CN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语气舒缓，适合做段落的结尾</a:t>
            </a:r>
            <a:r>
              <a:rPr lang="zh-CN" altLang="en-US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28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/>
            <a:r>
              <a:rPr lang="zh-CN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③原句更</a:t>
            </a:r>
            <a:r>
              <a:rPr lang="zh-CN" altLang="zh-CN" sz="28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口语化</a:t>
            </a:r>
            <a:r>
              <a:rPr lang="zh-CN" altLang="zh-CN" sz="2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，活泼俏皮，和整个文段的文风更和谐。</a:t>
            </a:r>
            <a:endParaRPr lang="zh-CN" altLang="zh-CN" sz="28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endParaRPr lang="en-US" altLang="zh-CN" sz="2800" b="1" kern="100">
              <a:solidFill>
                <a:srgbClr val="FF0000"/>
              </a:solidFill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endParaRPr lang="zh-CN" altLang="zh-CN" sz="2800" kern="100">
              <a:solidFill>
                <a:srgbClr val="FF0000"/>
              </a:solidFill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653588" y="408781"/>
            <a:ext cx="10515600" cy="534987"/>
          </a:xfrm>
        </p:spPr>
        <p:txBody>
          <a:bodyPr>
            <a:normAutofit fontScale="90000"/>
          </a:bodyPr>
          <a:lstStyle/>
          <a:p>
            <a:r>
              <a:rPr lang="zh-CN" altLang="en-US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二、</a:t>
            </a:r>
            <a:r>
              <a:rPr lang="zh-CN" altLang="zh-CN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探究典题，总结角度</a:t>
            </a:r>
            <a:br>
              <a:rPr lang="zh-CN" altLang="zh-CN" sz="4400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</a:b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idx="1"/>
          </p:nvPr>
        </p:nvSpPr>
        <p:spPr>
          <a:xfrm>
            <a:off x="6616341" y="491330"/>
            <a:ext cx="5436317" cy="4351338"/>
          </a:xfrm>
        </p:spPr>
        <p:txBody>
          <a:bodyPr>
            <a:normAutofit/>
          </a:bodyPr>
          <a:lstStyle/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838200" y="676275"/>
            <a:ext cx="10315575" cy="5343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238125" y="676275"/>
            <a:ext cx="11582400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altLang="zh-CN" sz="36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  </a:t>
            </a:r>
            <a:r>
              <a:rPr lang="zh-CN" altLang="zh-CN" sz="36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品原文妙处需要从不同角度赏析，请比对原文与改句的不同，看看可以从哪些角度赏析原文。</a:t>
            </a:r>
            <a:endParaRPr lang="zh-CN" altLang="zh-CN" sz="3600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ctr"/>
            <a:r>
              <a:rPr lang="zh-CN" altLang="zh-CN" sz="36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zh-CN" altLang="en-US" sz="36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一</a:t>
            </a:r>
            <a:r>
              <a:rPr lang="zh-CN" altLang="zh-CN" sz="36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endParaRPr lang="zh-CN" altLang="zh-CN" sz="36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而到了夏季，炖菜就被蘸酱菜和炒菜代替了。</a:t>
            </a:r>
            <a:r>
              <a:rPr lang="zh-CN" altLang="zh-CN" sz="3200" b="1" u="sng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园田里有各种碧绿的新鲜蔬菜，</a:t>
            </a:r>
            <a:r>
              <a:rPr lang="zh-CN" altLang="en-US" sz="3200" b="1" u="sng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波</a:t>
            </a:r>
            <a:r>
              <a:rPr lang="zh-CN" altLang="zh-CN" sz="3200" b="1" u="sng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菜呀，黄瓜呀，青葱呀，生菜呀，等等都适合生着蘸酱吃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；而芹菜、辣椒等则可爆炒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endParaRPr lang="en-US" altLang="zh-CN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267970" algn="just"/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文中画线的句子可改写成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园田中</a:t>
            </a:r>
            <a:r>
              <a:rPr lang="zh-CN" altLang="en-US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波</a:t>
            </a:r>
            <a:r>
              <a:rPr lang="zh-CN" altLang="zh-CN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菜、黄瓜、青葱、生菜等各种碧绿的新鲜蔬菜，都适宜生着</a:t>
            </a:r>
            <a:r>
              <a:rPr lang="zh-CN" altLang="en-US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蘸</a:t>
            </a:r>
            <a:r>
              <a:rPr lang="zh-CN" altLang="zh-CN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酱吃</a:t>
            </a:r>
            <a:r>
              <a:rPr lang="zh-CN" altLang="en-US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从语意上看二者基本相同，但原句表达效果要好，请联系语段分析。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(4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en-US" altLang="zh-CN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endParaRPr lang="zh-CN" altLang="zh-CN" sz="28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endParaRPr lang="zh-CN" altLang="zh-CN" sz="24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endParaRPr lang="en-US" altLang="zh-CN" sz="2400"/>
          </a:p>
          <a:p>
            <a:pPr indent="267970" algn="just"/>
            <a:endParaRPr lang="en-US" altLang="zh-CN" sz="2400" b="1" kern="100">
              <a:solidFill>
                <a:srgbClr val="FF0000"/>
              </a:solidFill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endParaRPr lang="zh-CN" altLang="zh-CN" sz="2400" kern="100">
              <a:solidFill>
                <a:srgbClr val="FF0000"/>
              </a:solidFill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480800" y="12001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141357" y="408781"/>
            <a:ext cx="6230529" cy="534987"/>
          </a:xfrm>
        </p:spPr>
        <p:txBody>
          <a:bodyPr>
            <a:normAutofit fontScale="90000"/>
          </a:bodyPr>
          <a:lstStyle/>
          <a:p>
            <a:r>
              <a:rPr lang="zh-CN" altLang="en-US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二、</a:t>
            </a:r>
            <a:r>
              <a:rPr lang="zh-CN" altLang="zh-CN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探究典题，总结角度</a:t>
            </a:r>
            <a:br>
              <a:rPr lang="zh-CN" altLang="zh-CN" sz="4400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</a:b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idx="1"/>
          </p:nvPr>
        </p:nvSpPr>
        <p:spPr>
          <a:xfrm>
            <a:off x="6616341" y="491330"/>
            <a:ext cx="5436317" cy="4351338"/>
          </a:xfrm>
        </p:spPr>
        <p:txBody>
          <a:bodyPr>
            <a:normAutofit/>
          </a:bodyPr>
          <a:lstStyle/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838200" y="676275"/>
            <a:ext cx="10315575" cy="5343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238125" y="676275"/>
            <a:ext cx="11582400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altLang="zh-CN" sz="36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 </a:t>
            </a:r>
            <a:r>
              <a:rPr lang="zh-CN" altLang="zh-CN" sz="36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品原文妙处需要从不同角度赏析，请比对原文与改句的不同，看看可以从哪些角度赏析原文。</a:t>
            </a:r>
            <a:endParaRPr lang="zh-CN" altLang="zh-CN" sz="3600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ctr"/>
            <a:r>
              <a:rPr lang="zh-CN" altLang="zh-CN" sz="36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zh-CN" altLang="en-US" sz="36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一</a:t>
            </a:r>
            <a:r>
              <a:rPr lang="zh-CN" altLang="zh-CN" sz="36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endParaRPr lang="zh-CN" altLang="zh-CN" sz="36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32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而到了夏季，炖菜就被蘸酱菜和炒菜代替了。</a:t>
            </a:r>
            <a:r>
              <a:rPr lang="zh-CN" altLang="zh-CN" sz="3200" u="sng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园田里有各种碧绿的新鲜蔬菜，</a:t>
            </a:r>
            <a:r>
              <a:rPr lang="zh-CN" altLang="en-US" sz="3200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波</a:t>
            </a:r>
            <a:r>
              <a:rPr lang="zh-CN" altLang="zh-CN" sz="3200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菜呀，黄瓜呀，青葱呀，生菜呀，</a:t>
            </a:r>
            <a:r>
              <a:rPr lang="zh-CN" altLang="zh-CN" sz="3200" u="sng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等等都</a:t>
            </a:r>
            <a:r>
              <a:rPr lang="zh-CN" altLang="en-US" sz="3200" u="sng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适宜</a:t>
            </a:r>
            <a:r>
              <a:rPr lang="zh-CN" altLang="zh-CN" sz="3200" u="sng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生着蘸酱吃</a:t>
            </a:r>
            <a:r>
              <a:rPr lang="zh-CN" altLang="zh-CN" sz="32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；而芹菜、辣椒等则可爆炒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  <a:r>
              <a:rPr lang="en-US" altLang="zh-CN" sz="32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endParaRPr lang="en-US" altLang="zh-CN" sz="32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267970" algn="just"/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文中画线的句子可改写成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园田中</a:t>
            </a:r>
            <a:r>
              <a:rPr lang="zh-CN" altLang="en-US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波</a:t>
            </a:r>
            <a:r>
              <a:rPr lang="zh-CN" altLang="zh-CN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菜、黄瓜、青葱、生菜等各种碧绿的新鲜蔬菜，都适宜生着</a:t>
            </a:r>
            <a:r>
              <a:rPr lang="zh-CN" altLang="en-US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蘸</a:t>
            </a:r>
            <a:r>
              <a:rPr lang="zh-CN" altLang="zh-CN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酱吃</a:t>
            </a:r>
            <a:r>
              <a:rPr lang="zh-CN" altLang="en-US" sz="3200" b="1" kern="100">
                <a:solidFill>
                  <a:srgbClr val="3366FF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从语意上看二者基本相同，但原句表达效果要好，请联系语段分析。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(4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en-US" altLang="zh-CN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endParaRPr lang="zh-CN" altLang="zh-CN" sz="28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endParaRPr lang="zh-CN" altLang="zh-CN" sz="24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endParaRPr lang="en-US" altLang="zh-CN" sz="2400"/>
          </a:p>
          <a:p>
            <a:pPr indent="267970" algn="just"/>
            <a:endParaRPr lang="en-US" altLang="zh-CN" sz="2400" b="1" kern="100">
              <a:solidFill>
                <a:srgbClr val="FF0000"/>
              </a:solidFill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endParaRPr lang="zh-CN" altLang="zh-CN" sz="2400" kern="100">
              <a:solidFill>
                <a:srgbClr val="FF0000"/>
              </a:solidFill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内容占位符 1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6" y="2278213"/>
            <a:ext cx="2272464" cy="4532162"/>
          </a:xfr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97401" y="451961"/>
            <a:ext cx="5054548" cy="846484"/>
          </a:xfrm>
          <a:ln w="28575"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  <a:softEdge rad="12700"/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pPr algn="ctr"/>
            <a:r>
              <a:rPr lang="zh-CN" altLang="en-US" sz="4800" kern="100">
                <a:solidFill>
                  <a:prstClr val="black"/>
                </a:solidFill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句子的赏析角度</a:t>
            </a:r>
            <a:endParaRPr lang="zh-CN" altLang="en-US" sz="4000" b="1">
              <a:solidFill>
                <a:srgbClr val="FF0000"/>
              </a:solidFill>
              <a:latin typeface="方正粗黑宋简体" panose="02000000000000000000" pitchFamily="2" charset="-122"/>
              <a:ea typeface="方正粗黑宋简体" panose="02000000000000000000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885953" y="5587484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  <a:p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2444817" y="1746826"/>
            <a:ext cx="9480483" cy="336438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lnSpc>
                <a:spcPts val="4300"/>
              </a:lnSpc>
            </a:pPr>
            <a:r>
              <a:rPr lang="en-US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[</a:t>
            </a:r>
            <a:r>
              <a:rPr lang="zh-CN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参考答案</a:t>
            </a:r>
            <a:r>
              <a:rPr lang="en-US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]</a:t>
            </a:r>
            <a:endParaRPr lang="zh-CN" altLang="zh-CN" sz="32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ts val="4300"/>
              </a:lnSpc>
              <a:buFont typeface="等线" panose="02010600030101010101" pitchFamily="2" charset="-122"/>
              <a:buAutoNum type="circleNumDbPlain"/>
            </a:pP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原句</a:t>
            </a:r>
            <a:r>
              <a:rPr lang="zh-CN" altLang="zh-CN" sz="3200" b="1" kern="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修饰词独立成句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，强调了菜的品种之多。</a:t>
            </a:r>
            <a:endParaRPr lang="zh-CN" altLang="zh-CN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4300"/>
              </a:lnSpc>
              <a:buFont typeface="等线" panose="02010600030101010101" pitchFamily="2" charset="-122"/>
              <a:buAutoNum type="circleNumDbPlain"/>
            </a:pP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原句使用</a:t>
            </a:r>
            <a:r>
              <a:rPr lang="zh-CN" altLang="zh-CN" sz="3200" b="1" kern="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短句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，句式活泼，节奏明快。</a:t>
            </a:r>
            <a:endParaRPr lang="zh-CN" altLang="zh-CN" sz="3200" b="1" kern="10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ts val="4300"/>
              </a:lnSpc>
              <a:buFont typeface="等线" panose="02010600030101010101" pitchFamily="2" charset="-122"/>
              <a:buAutoNum type="circleNumDbPlain"/>
            </a:pP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原句表述</a:t>
            </a:r>
            <a:r>
              <a:rPr lang="zh-CN" altLang="zh-CN" sz="3200" b="1" kern="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口语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化，与</a:t>
            </a:r>
            <a:r>
              <a:rPr lang="zh-CN" altLang="zh-CN" sz="3200" b="1" kern="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上下文语言风格</a:t>
            </a:r>
            <a:r>
              <a:rPr lang="zh-CN" altLang="zh-CN" sz="3200" b="1" kern="1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一致。</a:t>
            </a:r>
            <a:endParaRPr lang="en-US" altLang="zh-CN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>
              <a:lnSpc>
                <a:spcPts val="4300"/>
              </a:lnSpc>
            </a:pPr>
            <a:endParaRPr lang="en-US" altLang="zh-CN" sz="3200" b="1">
              <a:solidFill>
                <a:srgbClr val="FF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>
              <a:lnSpc>
                <a:spcPts val="4300"/>
              </a:lnSpc>
            </a:pPr>
            <a:r>
              <a:rPr lang="zh-CN" altLang="en-US" sz="32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角度：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①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语序  ②句式</a:t>
            </a:r>
            <a:r>
              <a:rPr lang="zh-CN" altLang="zh-CN" sz="32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zh-CN" altLang="en-US" sz="32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短句</a:t>
            </a:r>
            <a:r>
              <a:rPr lang="zh-CN" altLang="zh-CN" sz="32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②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语体</a:t>
            </a:r>
            <a:r>
              <a:rPr lang="zh-CN" altLang="zh-CN" sz="32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zh-CN" altLang="en-US" sz="32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口语</a:t>
            </a:r>
            <a:r>
              <a:rPr lang="zh-CN" altLang="zh-CN" sz="32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endParaRPr lang="zh-CN" altLang="en-US" sz="32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5475" y="3752056"/>
            <a:ext cx="2537183" cy="301942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20615" y="365124"/>
            <a:ext cx="6813884" cy="1325563"/>
          </a:xfrm>
        </p:spPr>
        <p:txBody>
          <a:bodyPr/>
          <a:lstStyle/>
          <a:p>
            <a:r>
              <a:rPr lang="zh-CN" altLang="en-US" sz="44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二、</a:t>
            </a:r>
            <a:r>
              <a:rPr lang="zh-CN" altLang="zh-CN" sz="44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探究典题，总结角度</a:t>
            </a:r>
            <a:br>
              <a:rPr lang="zh-CN" altLang="zh-CN" sz="4400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</a:b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idx="1"/>
          </p:nvPr>
        </p:nvSpPr>
        <p:spPr>
          <a:xfrm>
            <a:off x="6616341" y="491330"/>
            <a:ext cx="5436317" cy="4351338"/>
          </a:xfrm>
        </p:spPr>
        <p:txBody>
          <a:bodyPr>
            <a:normAutofit/>
          </a:bodyPr>
          <a:lstStyle/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838200" y="676275"/>
            <a:ext cx="10315575" cy="5343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0" y="1027906"/>
            <a:ext cx="11782425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ctr"/>
            <a:r>
              <a:rPr lang="zh-CN" altLang="zh-CN" sz="28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zh-CN" altLang="en-US" sz="28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二</a:t>
            </a:r>
            <a:r>
              <a:rPr lang="zh-CN" altLang="zh-CN" sz="28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endParaRPr lang="zh-CN" altLang="zh-CN" sz="2800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zh-CN" altLang="zh-CN" sz="28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在这些果摊中间，还有很多个兔儿爷摊子，一层层的摆起粉面彩身，身后插着旗伞的兔儿爷——有大有小，都一样的漂亮工细，</a:t>
            </a:r>
            <a:r>
              <a:rPr lang="zh-CN" altLang="zh-CN" sz="2800" b="1" u="sng" kern="100">
                <a:solidFill>
                  <a:srgbClr val="3366FF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有的骑着老虎，有的坐着莲花，有的肩着剃头挑儿，有的背着鲜红的小木柜。</a:t>
            </a:r>
            <a:endParaRPr lang="zh-CN" altLang="zh-CN" sz="2800" b="1" u="sng" kern="100">
              <a:solidFill>
                <a:srgbClr val="3366FF"/>
              </a:solidFill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  <a:endParaRPr lang="zh-CN" altLang="zh-CN" sz="2800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en-US" altLang="zh-CN" sz="2800" b="1" kern="100">
                <a:latin typeface="宋体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文中画线的句子可改写成：“</a:t>
            </a:r>
            <a:r>
              <a:rPr lang="zh-CN" altLang="zh-CN" sz="2800" b="1" kern="100">
                <a:solidFill>
                  <a:srgbClr val="3366FF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有的骑着老虎，有的</a:t>
            </a:r>
            <a:endParaRPr lang="en-US" altLang="zh-CN" sz="2800" b="1" kern="100">
              <a:solidFill>
                <a:srgbClr val="3366FF"/>
              </a:solidFill>
              <a:effectLst/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zh-CN" altLang="zh-CN" sz="2800" b="1" kern="100">
                <a:solidFill>
                  <a:srgbClr val="3366FF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肩膀上担着剃头挑儿，有的坐着莲花，有的背着鲜红的小</a:t>
            </a:r>
            <a:endParaRPr lang="en-US" altLang="zh-CN" sz="2800" b="1" kern="100">
              <a:solidFill>
                <a:srgbClr val="3366FF"/>
              </a:solidFill>
              <a:effectLst/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zh-CN" altLang="zh-CN" sz="2800" b="1" kern="100">
                <a:solidFill>
                  <a:srgbClr val="3366FF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木柜。</a:t>
            </a:r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”从语义上看二者基本相同，但原文表达效果更好，</a:t>
            </a:r>
            <a:endParaRPr lang="en-US" altLang="zh-CN" sz="2800" b="1" kern="100">
              <a:effectLst/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为什么？（</a:t>
            </a:r>
            <a:r>
              <a:rPr lang="en-US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分）</a:t>
            </a:r>
            <a:endParaRPr lang="en-US" altLang="zh-CN" sz="2800" b="1" kern="100">
              <a:effectLst/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endParaRPr lang="en-US" altLang="zh-CN" sz="2400" b="1" kern="100">
              <a:solidFill>
                <a:srgbClr val="FF0000"/>
              </a:solidFill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endParaRPr lang="zh-CN" altLang="zh-CN" sz="2400" kern="100">
              <a:solidFill>
                <a:srgbClr val="FF0000"/>
              </a:solidFill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5475" y="3752056"/>
            <a:ext cx="2537183" cy="301942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99798" y="357305"/>
            <a:ext cx="6621379" cy="1325563"/>
          </a:xfrm>
        </p:spPr>
        <p:txBody>
          <a:bodyPr/>
          <a:lstStyle/>
          <a:p>
            <a:r>
              <a:rPr lang="zh-CN" altLang="en-US" sz="44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二、</a:t>
            </a:r>
            <a:r>
              <a:rPr lang="zh-CN" altLang="zh-CN" sz="4400" b="1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探究典题，总结角度</a:t>
            </a:r>
            <a:br>
              <a:rPr lang="zh-CN" altLang="zh-CN" sz="4400" kern="10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</a:b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idx="1"/>
          </p:nvPr>
        </p:nvSpPr>
        <p:spPr>
          <a:xfrm>
            <a:off x="6616341" y="491330"/>
            <a:ext cx="5436317" cy="4351338"/>
          </a:xfrm>
        </p:spPr>
        <p:txBody>
          <a:bodyPr>
            <a:normAutofit/>
          </a:bodyPr>
          <a:lstStyle/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en-US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838200" y="690225"/>
            <a:ext cx="10315575" cy="5343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0" y="1027906"/>
            <a:ext cx="11782425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/>
            <a:endParaRPr lang="zh-CN" altLang="zh-CN" sz="2800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ctr"/>
            <a:r>
              <a:rPr lang="zh-CN" altLang="zh-CN" sz="28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zh-CN" altLang="en-US" sz="28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二</a:t>
            </a:r>
            <a:r>
              <a:rPr lang="zh-CN" altLang="zh-CN" sz="2800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endParaRPr lang="zh-CN" altLang="zh-CN" sz="2800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/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……在这些果摊中间，还有很多个兔儿爷摊子，一层层的摆起粉面彩身，身后插着旗伞的兔儿爷——有大有小，都一样的漂亮工细，</a:t>
            </a:r>
            <a:r>
              <a:rPr lang="zh-CN" altLang="zh-CN" sz="2800" b="1" u="wavy" kern="100">
                <a:solidFill>
                  <a:srgbClr val="3366FF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有的骑着老虎</a:t>
            </a:r>
            <a:r>
              <a:rPr lang="zh-CN" altLang="zh-CN" sz="2800" b="1" u="wavy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CN" altLang="zh-CN" sz="2800" b="1" u="wavy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有的坐着莲花</a:t>
            </a:r>
            <a:r>
              <a:rPr lang="zh-CN" altLang="zh-CN" sz="2800" b="1" u="wavy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CN" altLang="zh-CN" sz="2800" b="1" u="wavy" kern="100">
                <a:solidFill>
                  <a:srgbClr val="3366FF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有的</a:t>
            </a:r>
            <a:r>
              <a:rPr lang="zh-CN" altLang="zh-CN" sz="2800" b="1" u="wavy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肩着</a:t>
            </a:r>
            <a:r>
              <a:rPr lang="zh-CN" altLang="zh-CN" sz="2800" b="1" u="wavy" kern="100">
                <a:solidFill>
                  <a:srgbClr val="3366FF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剃头挑儿，有的背着鲜红的小木柜</a:t>
            </a:r>
            <a:r>
              <a:rPr lang="zh-CN" altLang="zh-CN" sz="2800" b="1" u="wavy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 sz="2800" b="1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  <a:endParaRPr lang="zh-CN" altLang="zh-CN" sz="2800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en-US" altLang="zh-CN" sz="2800" b="1" kern="100">
                <a:latin typeface="宋体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文中画波浪线的句子可改写成：“</a:t>
            </a:r>
            <a:r>
              <a:rPr lang="zh-CN" altLang="zh-CN" sz="2800" b="1" kern="100">
                <a:solidFill>
                  <a:srgbClr val="3366FF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有的骑着老虎，有的</a:t>
            </a:r>
            <a:endParaRPr lang="en-US" altLang="zh-CN" sz="2800" b="1" kern="100">
              <a:solidFill>
                <a:srgbClr val="3366FF"/>
              </a:solidFill>
              <a:effectLst/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zh-CN" altLang="zh-CN" sz="2800" b="1" kern="100">
                <a:solidFill>
                  <a:srgbClr val="3366FF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肩膀上担着剃头挑儿，有的坐着莲花，有的背着鲜红的小</a:t>
            </a:r>
            <a:endParaRPr lang="en-US" altLang="zh-CN" sz="2800" b="1" kern="100">
              <a:solidFill>
                <a:srgbClr val="3366FF"/>
              </a:solidFill>
              <a:effectLst/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zh-CN" altLang="zh-CN" sz="2800" b="1" kern="100">
                <a:solidFill>
                  <a:srgbClr val="3366FF"/>
                </a:solidFill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木柜。</a:t>
            </a:r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”从语义上看二者基本相同，但原文表达效果更好，</a:t>
            </a:r>
            <a:endParaRPr lang="en-US" altLang="zh-CN" sz="2800" b="1" kern="100">
              <a:effectLst/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为什么？（</a:t>
            </a:r>
            <a:r>
              <a:rPr lang="en-US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zh-CN" altLang="zh-CN" sz="28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分）</a:t>
            </a:r>
            <a:endParaRPr lang="en-US" altLang="zh-CN" sz="2800" b="1" kern="100">
              <a:effectLst/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endParaRPr lang="en-US" altLang="zh-CN" sz="2400" b="1" kern="100">
              <a:solidFill>
                <a:srgbClr val="FF0000"/>
              </a:solidFill>
              <a:latin typeface="等线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endParaRPr lang="zh-CN" altLang="zh-CN" sz="2400" kern="100">
              <a:solidFill>
                <a:srgbClr val="FF0000"/>
              </a:solidFill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https://d.book118.com/978026015001006027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等线 Light</vt:lpstr>
      <vt:lpstr>等线</vt:lpstr>
      <vt:lpstr>宋体</vt:lpstr>
      <vt:lpstr>Times New Roman</vt:lpstr>
      <vt:lpstr>方正粗黑宋简体</vt:lpstr>
      <vt:lpstr>Office Theme</vt:lpstr>
      <vt:lpstr>PowerPoint Presentation</vt:lpstr>
      <vt:lpstr>一、回顾真题，掌握思路</vt:lpstr>
      <vt:lpstr>设题角度</vt:lpstr>
      <vt:lpstr>我的解题思路</vt:lpstr>
      <vt:lpstr>总结解题思路</vt:lpstr>
      <vt:lpstr>一、回顾真题，掌握思路</vt:lpstr>
      <vt:lpstr>二、探究典题，总结角度</vt:lpstr>
      <vt:lpstr>二、探究典题，总结角度</vt:lpstr>
      <vt:lpstr>句子的赏析角度</vt:lpstr>
      <vt:lpstr>二、探究典题，总结角度</vt:lpstr>
      <vt:lpstr>二、探究典题，总结角度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2024-09-04T11:57:25.684</cp:lastPrinted>
  <dcterms:created xsi:type="dcterms:W3CDTF">2024-09-04T03:57:25Z</dcterms:created>
  <dcterms:modified xsi:type="dcterms:W3CDTF">2024-09-04T03:57:27Z</dcterms:modified>
</cp:coreProperties>
</file>