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LFSDQF+MS-UIGothic"/>
      <p:regular r:id="rId19"/>
    </p:embeddedFont>
    <p:embeddedFont>
      <p:font typeface="TDQOTI+UJUQTH+ArialMT"/>
      <p:regular r:id="rId20"/>
    </p:embeddedFont>
    <p:embeddedFont>
      <p:font typeface="FPUCTB+TTGVIG+MicrosoftYaHei-Bold"/>
      <p:regular r:id="rId21"/>
    </p:embeddedFont>
    <p:embeddedFont>
      <p:font typeface="DIUVNA+DTOLPH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8DFA0-0031-4234-82F1-B98D9306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4ED2C-1DD9-45BF-ACDB-6375065B5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12842-049A-4ECB-89A3-D177BDC9B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B0FA2-1661-4B7F-86DE-9190B8E9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41795-223C-4543-9CB2-B067EDD9B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FAF78-648D-4C09-851A-5A57BFFFE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2A38D-7DD7-48B3-9804-E673CC6C6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A957C-413F-4C20-A240-4F53B76DC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935C8-7069-4B0A-AB30-8A9240D1E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B81D9-0EE9-4EE6-8A25-DEF3AA538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9CA30-CFCE-4F4C-BF83-2F6E272D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33136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5150" spc="25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险经办业务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00B6FF"/>
                </a:solidFill>
                <a:latin typeface="LFSDQF+MS-UIGothic"/>
                <a:cs typeface="LFSDQF+MS-UIGothic"/>
              </a:rPr>
              <a:t>程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讲义课</a:t>
            </a:r>
            <a:r>
              <a:rPr sz="5150">
                <a:solidFill>
                  <a:srgbClr val="00B6FF"/>
                </a:solidFill>
                <a:latin typeface="LFSDQF+MS-UIGothic"/>
                <a:cs typeface="LFSDQ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DQOTI+UJUQTH+ArialMT"/>
                <a:cs typeface="TDQOTI+UJU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738821" cy="18808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DQOTI+UJUQTH+ArialMT"/>
                <a:cs typeface="TDQOTI+UJU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的参保与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缴费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DQOTI+UJUQTH+ArialMT"/>
                <a:cs typeface="TDQOTI+UJU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伤认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定与待遇支付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DQOTI+UJUQTH+ArialMT"/>
                <a:cs typeface="TDQOTI+UJU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险经办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FSDQF+MS-UIGothic"/>
                <a:cs typeface="LFSDQF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137850"/>
            <a:ext cx="5491421" cy="13320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DQOTI+UJUQTH+ArialMT"/>
                <a:cs typeface="TDQOTI+UJU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典型案例分析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DQOTI+UJUQTH+ArialMT"/>
                <a:cs typeface="TDQOTI+UJU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险经办业务规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程的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LFSDQF+MS-UIGothic"/>
                <a:cs typeface="LFSDQF+MS-UIGothic"/>
              </a:rPr>
              <a:t>化建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FPUCTB+TTGVIG+MicrosoftYaHei-Bold"/>
                <a:cs typeface="FPUCTB+TTGVIG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FPUCTB+TTGVIG+MicrosoftYaHei-Bold"/>
                <a:cs typeface="FPUCTB+TTGVIG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3800" spc="27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800" spc="27">
                <a:solidFill>
                  <a:srgbClr val="00B6FF"/>
                </a:solidFill>
                <a:latin typeface="LFSDQF+MS-UIGothic"/>
                <a:cs typeface="LFSDQF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险经办业务规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程是指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理工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相关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的程序和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定，包括申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核、支付等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IUVNA+DTOLPH+MicrosoftYaHei"/>
                <a:cs typeface="DIUVNA+DTOLP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IUVNA+DTOLPH+MicrosoftYaHei"/>
                <a:cs typeface="DIUVNA+DTOLP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IUVNA+DTOLPH+MicrosoftYaHei"/>
                <a:cs typeface="DIUVNA+DTOLP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IUVNA+DTOLPH+MicrosoftYaHei"/>
                <a:cs typeface="DIUVNA+DTOLPH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FPUCTB+TTGVIG+MicrosoftYaHei-Bold"/>
                <a:cs typeface="FPUCTB+TTGVIG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3800" spc="27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800" spc="25">
                <a:solidFill>
                  <a:srgbClr val="00B6FF"/>
                </a:solidFill>
                <a:latin typeface="LFSDQF+MS-UIGothic"/>
                <a:cs typeface="LFSDQF+MS-UIGothic"/>
              </a:rPr>
              <a:t>的参保与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缴费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参保范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与条件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508978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当参加工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的用人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单</a:t>
            </a: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位包括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参保条件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缴费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基数与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缴费</a:t>
            </a:r>
            <a:r>
              <a:rPr sz="1550" spc="25">
                <a:solidFill>
                  <a:srgbClr val="00B6FF"/>
                </a:solidFill>
                <a:latin typeface="LFSDQF+MS-UIGothic"/>
                <a:cs typeface="LFSDQF+MS-UIGothic"/>
              </a:rPr>
              <a:t>基数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1550">
                <a:solidFill>
                  <a:srgbClr val="00B6FF"/>
                </a:solidFill>
                <a:latin typeface="LFSDQF+MS-UIGothic"/>
                <a:cs typeface="LFSDQF+MS-UIGothic"/>
              </a:rPr>
              <a:t>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缴费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流程与方式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FPUCTB+TTGVIG+MicrosoftYaHei-Bold"/>
                <a:cs typeface="FPUCTB+TTGVIG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伤认</a:t>
            </a:r>
            <a:r>
              <a:rPr sz="3800" spc="25">
                <a:solidFill>
                  <a:srgbClr val="00B6FF"/>
                </a:solidFill>
                <a:latin typeface="LFSDQF+MS-UIGothic"/>
                <a:cs typeface="LFSDQF+MS-UIGothic"/>
              </a:rPr>
              <a:t>定与待遇支付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伤认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定流程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FSDQF+MS-UIGothic"/>
                <a:cs typeface="LFSDQF+MS-UIGothic"/>
              </a:rPr>
              <a:t>提出申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现场</a:t>
            </a:r>
            <a:r>
              <a:rPr sz="1550" spc="25">
                <a:solidFill>
                  <a:srgbClr val="00B6FF"/>
                </a:solidFill>
                <a:latin typeface="LFSDQF+MS-UIGothic"/>
                <a:cs typeface="LFSDQF+MS-UIGothic"/>
              </a:rPr>
              <a:t>勘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FSDQF+MS-UIGothic"/>
                <a:cs typeface="LFSDQ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00B6FF"/>
                </a:solidFill>
                <a:latin typeface="LFSDQF+MS-UIGothic"/>
                <a:cs typeface="LFSDQF+MS-UIGothic"/>
              </a:rPr>
              <a:t>核材料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FSDQF+MS-UIGothic"/>
                <a:cs typeface="LFSDQF+MS-UIGothic"/>
              </a:rPr>
              <a:t>作出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1550">
                <a:solidFill>
                  <a:srgbClr val="00B6FF"/>
                </a:solidFill>
                <a:latin typeface="LFSDQF+MS-UIGothic"/>
                <a:cs typeface="LFSDQF+MS-UIGothic"/>
              </a:rPr>
              <a:t>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待遇种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疗费</a:t>
            </a:r>
            <a:r>
              <a:rPr sz="2300">
                <a:solidFill>
                  <a:srgbClr val="00B6FF"/>
                </a:solidFill>
                <a:latin typeface="LFSDQF+MS-UIGothic"/>
                <a:cs typeface="LFSDQF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伤</a:t>
            </a: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残津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46860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死亡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抚</a:t>
            </a:r>
            <a:r>
              <a:rPr sz="2300" spc="23">
                <a:solidFill>
                  <a:srgbClr val="00B6FF"/>
                </a:solidFill>
                <a:latin typeface="LFSDQF+MS-UIGothic"/>
                <a:cs typeface="LFSDQF+MS-UIGothic"/>
              </a:rPr>
              <a:t>恤金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FSDQF+MS-UIGothic"/>
                <a:cs typeface="LFSDQF+MS-UIGothic"/>
              </a:rPr>
              <a:t>其他待遇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FSDQF+MS-UIGothic"/>
                <a:cs typeface="LFSDQF+MS-UIGothic"/>
              </a:rPr>
              <a:t>待遇支付流程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FSDQF+MS-UIGothic"/>
                <a:cs typeface="LFSDQF+MS-UIGothic"/>
              </a:rPr>
              <a:t>提出申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600">
                <a:solidFill>
                  <a:srgbClr val="FFFFFF"/>
                </a:solidFill>
                <a:latin typeface="LFSDQF+MS-UIGothic"/>
                <a:cs typeface="LFSDQF+MS-UIGothic"/>
              </a:rPr>
              <a:t>核材料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伤职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工或其家属在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内向工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险经办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机构提出待遇支付申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经办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机构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材料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核，确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98484" y="253148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是否符合支付条件。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FSDQF+MS-UIGothic"/>
                <a:cs typeface="LFSDQF+MS-UIGothic"/>
              </a:rPr>
              <a:t>待遇支付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10550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FFFFFF"/>
                </a:solidFill>
                <a:latin typeface="LFSDQF+MS-UIGothic"/>
                <a:cs typeface="LFSDQF+MS-UIGothic"/>
              </a:rPr>
              <a:t>算和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600">
                <a:solidFill>
                  <a:srgbClr val="FFFFFF"/>
                </a:solidFill>
                <a:latin typeface="LFSDQF+MS-UIGothic"/>
                <a:cs typeface="LFSDQF+MS-UIGothic"/>
              </a:rPr>
              <a:t>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178300" y="485113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经办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机构将待遇支付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人或相关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8484" y="485431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经办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机构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待遇支付情况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算和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督，确保支付的准确性和及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性。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178300" y="51254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FSDQF+MS-UIGothic"/>
                <a:cs typeface="LFSDQF+MS-UIGothic"/>
              </a:rPr>
              <a:t>机构。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https://d.book118.com/978033136074006030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LFSDQF+MS-UIGothic</vt:lpstr>
      <vt:lpstr>SimSun</vt:lpstr>
      <vt:lpstr>TDQOTI+UJUQTH+ArialMT</vt:lpstr>
      <vt:lpstr>Times New Roman</vt:lpstr>
      <vt:lpstr>FPUCTB+TTGVIG+MicrosoftYaHei-Bold</vt:lpstr>
      <vt:lpstr>DIUVNA+DTOLPH+MicrosoftYaHei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2024-09-07T02:36:09.155</cp:lastPrinted>
  <dcterms:created xsi:type="dcterms:W3CDTF">2024-09-06T18:36:09Z</dcterms:created>
  <dcterms:modified xsi:type="dcterms:W3CDTF">2024-09-06T18:36:10Z</dcterms:modified>
</cp:coreProperties>
</file>