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AC0BD7D-43D9-4595-B41B-558816D830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E073A1-C39A-4D9D-AD5E-E7006BA0B0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9972EA-7AEA-41DC-A3E6-22CD79C320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F1DBA6-0CBF-4397-A85D-53062B7DBC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6B8C200-6DCF-4754-936B-4D3240B734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EFF93D-AA99-4533-96F1-F2880BD5126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D531761-B9A0-4893-9B03-A6D675B76BC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5007B8-52CC-433C-82C8-C74667F357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CBC0C7-19CE-4516-BCB3-97223D9C0D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CAE782-C19F-4BDA-9741-95F1B81410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458AEA-14EE-47C5-A9D2-6989B28593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8034066127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solidFill>
                <a:latin typeface="Microsoft Yahei"/>
                <a:ea typeface="Microsoft Yahei"/>
                <a:cs typeface="Microsoft Yahei"/>
              </a:rPr>
              <a:t>大学生知识产权保护</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schemeClr>
                </a:solidFill>
                <a:latin typeface="Microsoft Yahei"/>
                <a:ea typeface="Microsoft Yahei"/>
                <a:cs typeface="Microsoft Yahei"/>
              </a:rPr>
              <a:t>汇报人：&lt;XXX&gt;</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schemeClr>
                </a:solidFill>
                <a:latin typeface="Microsoft Yahei"/>
                <a:ea typeface="Microsoft Yahei"/>
                <a:cs typeface="Microsoft Yahei"/>
              </a:rPr>
              <a:t>2024-01-03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知识产权基本概念</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大学生知识产权保护现状</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大学生如何保护自己的知识产权</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大学生知识产权保护的案例分析</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加强大学生知识产权保护的措施和建议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知识产权基本概念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596741" y="413783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知识产权是指人们对其智力成果所享有的民事权利，包括专利权、商标权、著作权等。</a:t>
            </a:r>
          </a:p>
        </p:txBody>
      </p:sp>
      <p:sp>
        <p:nvSpPr>
          <p:cNvPr id="3" name="TextBox 3"/>
          <p:cNvSpPr txBox="1"/>
          <p:nvPr/>
        </p:nvSpPr>
        <p:spPr>
          <a:xfrm>
            <a:off x="4346575" y="413783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知识产权是一种无形的财产权，其客体是智力成果，即人们通过智力劳动所创造出的成果。</a:t>
            </a:r>
          </a:p>
        </p:txBody>
      </p:sp>
      <p:sp>
        <p:nvSpPr>
          <p:cNvPr id="4" name="TextBox 4"/>
          <p:cNvSpPr txBox="1"/>
          <p:nvPr/>
        </p:nvSpPr>
        <p:spPr>
          <a:xfrm>
            <a:off x="8079695" y="413783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知识产权具有独占性、排他性和地域性的特点，能够为权利人带来经济利益。</a:t>
            </a:r>
          </a:p>
        </p:txBody>
      </p:sp>
      <p:pic>
        <p:nvPicPr>
          <p:cNvPr id="5" name="Picture 5"/>
          <p:cNvPicPr>
            <a:picLocks noChangeAspect="1"/>
          </p:cNvPicPr>
          <p:nvPr/>
        </p:nvPicPr>
        <p:blipFill>
          <a:blip r:embed="rId2"/>
          <a:srcRect t="3125" b="3125"/>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2500" b="12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500" b="12500"/>
          <a:stretch>
            <a:fillRect/>
          </a:stretch>
        </p:blipFill>
        <p:spPr>
          <a:xfrm>
            <a:off x="8079695" y="1390333"/>
            <a:ext cx="3505200" cy="2628900"/>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知识产权的定义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专利权</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商标权</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著作权</a:t>
            </a:r>
          </a:p>
        </p:txBody>
      </p:sp>
      <p:pic>
        <p:nvPicPr>
          <p:cNvPr id="5" name="Picture 5"/>
          <p:cNvPicPr>
            <a:picLocks noChangeAspect="1"/>
          </p:cNvPicPr>
          <p:nvPr/>
        </p:nvPicPr>
        <p:blipFill>
          <a:blip r:embed="rId2"/>
          <a:srcRect t="12500" b="1250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2500" b="12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500" b="12500"/>
          <a:stretch>
            <a:fillRect/>
          </a:stretch>
        </p:blipFill>
        <p:spPr>
          <a:xfrm>
            <a:off x="8079695" y="1390333"/>
            <a:ext cx="3505200" cy="2628900"/>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知识产权的种类</a:t>
            </a:r>
          </a:p>
        </p:txBody>
      </p:sp>
      <p:sp>
        <p:nvSpPr>
          <p:cNvPr id="29" name="TextBox 29"/>
          <p:cNvSpPr txBox="1"/>
          <p:nvPr/>
        </p:nvSpPr>
        <p:spPr>
          <a:xfrm>
            <a:off x="586719" y="453358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指国家专利主管机关授予发明创造者对其发明创造在一定期限内享有的独占实施权，包括发明、实用新型和外观设计专利。</a:t>
            </a:r>
          </a:p>
        </p:txBody>
      </p:sp>
      <p:sp>
        <p:nvSpPr>
          <p:cNvPr id="30" name="TextBox 30"/>
          <p:cNvSpPr txBox="1"/>
          <p:nvPr/>
        </p:nvSpPr>
        <p:spPr>
          <a:xfrm>
            <a:off x="4336552" y="453358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指商标注册人在法定期限内对其注册商标所享有的专有权，包括文字、图形、字母、数字、三维标志等。</a:t>
            </a:r>
          </a:p>
        </p:txBody>
      </p:sp>
      <p:sp>
        <p:nvSpPr>
          <p:cNvPr id="31" name="TextBox 31"/>
          <p:cNvSpPr txBox="1"/>
          <p:nvPr/>
        </p:nvSpPr>
        <p:spPr>
          <a:xfrm>
            <a:off x="8069673" y="453358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指作者对其创作的文学、艺术和科学作品所享有的专有权，包括小说、诗歌、戏剧、电影等作品。</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保护创新成果</a:t>
            </a:r>
          </a:p>
        </p:txBody>
      </p:sp>
      <p:sp>
        <p:nvSpPr>
          <p:cNvPr id="19" name="TextBox 19"/>
          <p:cNvSpPr txBox="1"/>
          <p:nvPr/>
        </p:nvSpPr>
        <p:spPr>
          <a:xfrm>
            <a:off x="3808730" y="1625600"/>
            <a:ext cx="208597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促进经济发展</a:t>
            </a:r>
          </a:p>
        </p:txBody>
      </p:sp>
      <p:sp>
        <p:nvSpPr>
          <p:cNvPr id="20" name="TextBox 20"/>
          <p:cNvSpPr txBox="1"/>
          <p:nvPr/>
        </p:nvSpPr>
        <p:spPr>
          <a:xfrm>
            <a:off x="6398651" y="4213433"/>
            <a:ext cx="208597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维护市场秩序</a:t>
            </a:r>
          </a:p>
        </p:txBody>
      </p:sp>
      <p:sp>
        <p:nvSpPr>
          <p:cNvPr id="21" name="TextBox 21"/>
          <p:cNvSpPr txBox="1"/>
          <p:nvPr/>
        </p:nvSpPr>
        <p:spPr>
          <a:xfrm>
            <a:off x="9083432" y="1625600"/>
            <a:ext cx="208597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solidFill>
                <a:latin typeface="Microsoft Yahei"/>
                <a:ea typeface="Microsoft Yahei"/>
                <a:cs typeface="Microsoft Yahei"/>
              </a:rPr>
              <a:t>增强国家实力</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知识产权的重要性</a:t>
            </a:r>
          </a:p>
        </p:txBody>
      </p:sp>
      <p:sp>
        <p:nvSpPr>
          <p:cNvPr id="43" name="TextBox 43"/>
          <p:cNvSpPr txBox="1"/>
          <p:nvPr/>
        </p:nvSpPr>
        <p:spPr>
          <a:xfrm>
            <a:off x="1092835" y="4551961"/>
            <a:ext cx="2590800" cy="154604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知识产权保护能够保护创新成果不被他人无偿复制或仿制，激发人们的创新热情。</a:t>
            </a:r>
          </a:p>
        </p:txBody>
      </p:sp>
      <p:sp>
        <p:nvSpPr>
          <p:cNvPr id="44" name="TextBox 44"/>
          <p:cNvSpPr txBox="1"/>
          <p:nvPr/>
        </p:nvSpPr>
        <p:spPr>
          <a:xfrm>
            <a:off x="3808730" y="1992540"/>
            <a:ext cx="2590800" cy="154604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知识产权保护能够促进技术创新和产业升级，推动经济发展和国际竞争力提升。</a:t>
            </a:r>
          </a:p>
        </p:txBody>
      </p:sp>
      <p:sp>
        <p:nvSpPr>
          <p:cNvPr id="45" name="TextBox 45"/>
          <p:cNvSpPr txBox="1"/>
          <p:nvPr/>
        </p:nvSpPr>
        <p:spPr>
          <a:xfrm>
            <a:off x="9138115" y="1992540"/>
            <a:ext cx="2590800" cy="154604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知识产权保护能够提升国家的科技实力和创新能力，增强国家在国际上的地位和影响力。</a:t>
            </a:r>
          </a:p>
        </p:txBody>
      </p:sp>
      <p:sp>
        <p:nvSpPr>
          <p:cNvPr id="46" name="TextBox 46"/>
          <p:cNvSpPr txBox="1"/>
          <p:nvPr/>
        </p:nvSpPr>
        <p:spPr>
          <a:xfrm>
            <a:off x="6430720" y="4551961"/>
            <a:ext cx="2590800" cy="154604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知识产权保护能够维护市场秩序，防止假冒伪劣产品和侵权行为的出现，保障消费者权益。</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大学生知识产权保护现状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500" r="150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0750" r="10750"/>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708" r="16708"/>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大学生作为创新主体，在学术研究、科技创新、文艺创作等方面产出大量知识产权成果。</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高校逐渐重视知识产权保护工作，设立专门机构和专职人员，加强知识产权管理和保护。</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政府出台相关政策法规，为大学生知识产权保护提供法律保障。</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大学生知识产权保护现状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000" r="8000"/>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大学生知识产权保护意识薄弱，缺乏自我保护能力。</a:t>
            </a:r>
          </a:p>
        </p:txBody>
      </p:sp>
      <p:pic>
        <p:nvPicPr>
          <p:cNvPr id="5" name="Picture 5"/>
          <p:cNvPicPr>
            <a:picLocks noChangeAspect="1"/>
          </p:cNvPicPr>
          <p:nvPr/>
        </p:nvPicPr>
        <p:blipFill>
          <a:blip r:embed="rId4"/>
          <a:srcRect l="15708" r="15708"/>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高校知识产权管理制度不完善，存在管理漏洞和盲区。</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知识产权侵权行为时有发生，维权成本高、难度大。</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大学生知识产权保护存在的问题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提高大学生的知识产权保护意识，培养创新人才。</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促进科技成果转化，推动经济发展和社会进步。</a:t>
            </a:r>
          </a:p>
        </p:txBody>
      </p:sp>
      <p:pic>
        <p:nvPicPr>
          <p:cNvPr id="7" name="Picture 7"/>
          <p:cNvPicPr>
            <a:picLocks noChangeAspect="1"/>
          </p:cNvPicPr>
          <p:nvPr/>
        </p:nvPicPr>
        <p:blipFill>
          <a:blip r:embed="rId2"/>
          <a:srcRect t="2656" b="2656"/>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5988" r="5988"/>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143" b="8143"/>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保护大学生的创新成果，激发创新活力，促进科技创新发展。</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大学生知识产权保护的必要性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大学生如何保护自己的知识产权</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https://d.book118.com/978034066127006044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2024-09-25T03:16:00.516</cp:lastPrinted>
  <dcterms:created xsi:type="dcterms:W3CDTF">2024-09-24T19:16:00Z</dcterms:created>
  <dcterms:modified xsi:type="dcterms:W3CDTF">2024-09-24T19:16:02Z</dcterms:modified>
</cp:coreProperties>
</file>