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4FA7BE-1ED4-4C4C-AE71-064EFAF48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E0DB96-E0EF-4F11-AAA6-2F835E1E2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71CD67-339D-4B07-B5EE-3E93AC8D85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34541F-70E4-4B79-9CF0-46F7C5394E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FCEB65-0C33-4937-83DB-E6A7446619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3B2540-50CD-4EF8-8E34-6C07AD05FD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14EE2D-4ABB-4741-A1AA-3A2C4329D0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616284-7B65-4C34-BDEF-2473545730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BC610A-7F2E-42AC-A76C-76FB14C25B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421984-6E88-4B3F-A6A9-88C96ACE67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19C366-919D-4CE7-AD14-0671D7D54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4413304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《餐饮管理学》ppt课件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餐饮业概述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餐饮企业运营管理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餐饮服务质量管理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餐饮品牌与文化建设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餐饮业发展趋势与挑战</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餐饮业概述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餐饮业是指提供食物和饮料服务的行业，包括餐馆、快餐店、咖啡厅、酒吧等。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餐饮业是一个庞大的行业，涵盖了各种类型的食品和饮料服务场所。根据不同的分类标准，餐饮业可以分为不同的类型。例如，根据服务形式，可以分为堂食和外卖；根据菜系，可以分为中餐、西餐、日料等。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餐饮业定义与分类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9236" r="2923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餐饮业经历了从传统的小吃摊到现代化的连锁餐厅的发展历程，反映了社会经济的变迁。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随着社会经济的发展，餐饮业也在不断演变。从最初的小吃摊，到家庭式餐厅，再到现代化的连锁餐厅，餐饮业的发展历程体现了人们对饮食需求的不断提高和对品质的追求。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餐饮业发展历程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当前餐饮业呈现出多元化、个性化、健康化的发展趋势，同时也面临着市场竞争加剧和消费者需求多变等挑战。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社会经济的发展和消费者需求的多样化，餐饮业也在不断创新和变革。目前，餐饮业呈现出多元化、个性化、健康化的发展趋势，同时也面临着市场竞争加剧和消费者需求多变等挑战。为了适应市场的变化和满足消费者的需求，餐饮企业需要不断创新和提高服务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餐饮业现状与趋势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餐饮企业运营管理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总结词：制定和实施企业长期发展目标、使命和战略，确保餐饮企业持续、稳定发展。</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862" b="7862"/>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餐饮企业战略管理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详细描述</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分析外部环境（包括市场、竞争者、技术等）和内部环境（包括资源、能力、文化等），找出优势和劣势。</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确定企业愿景、使命和价值观，为企业发展提供指导。</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餐饮企业战略管理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制定战略目标，包括市场份额、盈利能力、顾客满意度等。</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选择和制定战略方案，包括市场定位、产品策略、营销策略等。</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评估和调整战略，确保战略的有效性和适应性。</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餐饮企业战略管理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444" b="23444"/>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rgbClr val="404040">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FFFEFE">
                    <a:alpha val="100000"/>
                  </a:srgbClr>
                </a:solidFill>
                <a:latin typeface="Microsoft Yahei"/>
                <a:ea typeface="Microsoft Yahei"/>
                <a:cs typeface="Microsoft Yahei"/>
              </a:rPr>
              <a:t>总结词：吸引、留住和激励人才，提高员工素质和工作绩效，促进企业发展。</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餐饮企业人力资源管理</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533" r="21533"/>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详细描述</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制定人力资源计划，明确企业的人才需求和招聘计划。</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招聘和选拔合适的员工，确保员工具备必要的技能和素质。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餐饮企业人力资源管理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提供培训和发展机会，提高员工的专业技能和管理能力。</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设计合理的薪酬和福利制度，激励员工积极工作。</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营造良好的企业文化和工作氛围，增强员工的归属感和忠诚度。</a:t>
              </a:r>
            </a:p>
          </p:txBody>
        </p:sp>
      </p:grpSp>
      <p:pic>
        <p:nvPicPr>
          <p:cNvPr id="14" name="Picture 14"/>
          <p:cNvPicPr>
            <a:picLocks noChangeAspect="1"/>
          </p:cNvPicPr>
          <p:nvPr/>
        </p:nvPicPr>
        <p:blipFill>
          <a:blip r:embed="rId2"/>
          <a:srcRect l="3833" r="3833"/>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3542" r="13542"/>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餐饮企业人力资源管理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478399" y="2887218"/>
            <a:ext cx="1702023" cy="1219010"/>
            <a:chOff x="5478399" y="2887218"/>
            <a:chExt cx="1702023" cy="1219010"/>
          </a:xfrm>
        </p:grpSpPr>
        <p:sp>
          <p:nvSpPr>
            <p:cNvPr id="3" name="AutoShape 3"/>
            <p:cNvSpPr/>
            <p:nvPr/>
          </p:nvSpPr>
          <p:spPr>
            <a:xfrm rot="5400000">
              <a:off x="5766340" y="2887218"/>
              <a:ext cx="1414082" cy="1219010"/>
            </a:xfrm>
            <a:prstGeom prst="triangle">
              <a:avLst>
                <a:gd name="adj" fmla="val 50000"/>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5400000">
              <a:off x="5478399" y="2887313"/>
              <a:ext cx="1414082" cy="1218914"/>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 name="Picture 5"/>
          <p:cNvPicPr>
            <a:picLocks noChangeAspect="1"/>
          </p:cNvPicPr>
          <p:nvPr/>
        </p:nvPicPr>
        <p:blipFill>
          <a:blip r:embed="rId2"/>
          <a:srcRect l="4241" r="4241"/>
          <a:stretch>
            <a:fillRect/>
          </a:stretch>
        </p:blipFill>
        <p:spPr>
          <a:xfrm>
            <a:off x="527651" y="1604433"/>
            <a:ext cx="4895849" cy="3780367"/>
          </a:xfrm>
          <a:prstGeom prst="rect">
            <a:avLst/>
          </a:prstGeom>
        </p:spPr>
      </p:pic>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餐饮企业财务管理</a:t>
              </a:r>
            </a:p>
          </p:txBody>
        </p:sp>
      </p:grpSp>
      <p:grpSp>
        <p:nvGrpSpPr>
          <p:cNvPr id="28" name="Group 28"/>
          <p:cNvGrpSpPr/>
          <p:nvPr/>
        </p:nvGrpSpPr>
        <p:grpSpPr>
          <a:xfrm>
            <a:off x="7556184" y="1604433"/>
            <a:ext cx="3462792" cy="3780367"/>
            <a:chOff x="7556184" y="1604433"/>
            <a:chExt cx="3462792" cy="3780367"/>
          </a:xfrm>
        </p:grpSpPr>
        <p:sp>
          <p:nvSpPr>
            <p:cNvPr id="29" name="TextBox 29"/>
            <p:cNvSpPr txBox="1"/>
            <p:nvPr/>
          </p:nvSpPr>
          <p:spPr>
            <a:xfrm>
              <a:off x="7556184" y="1604433"/>
              <a:ext cx="3462792" cy="378036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总结词：规划、控制和监督企业的财务活动，确保企业的财务安全和可持续发展。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餐饮企业财务管理</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详细描述</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制定财务计划，预测企业的收入、支出和现金流。</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控制成本和费用，提高企业的盈利能力。</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餐饮企业财务管理</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管理企业的资金，包括筹资、投资和资金运营。</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建立健全的财务制度和内部控制机制，防止财务风险的发生。</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分析财务报表，评估企业的财务状况和经营绩效。</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餐饮企业市场营销管理</a:t>
              </a:r>
            </a:p>
          </p:txBody>
        </p:sp>
      </p:grpSp>
      <p:grpSp>
        <p:nvGrpSpPr>
          <p:cNvPr id="24" name="Group 24"/>
          <p:cNvGrpSpPr/>
          <p:nvPr/>
        </p:nvGrpSpPr>
        <p:grpSpPr>
          <a:xfrm>
            <a:off x="6743355" y="1681124"/>
            <a:ext cx="2074094" cy="2320671"/>
            <a:chOff x="6743355" y="1681124"/>
            <a:chExt cx="2074094" cy="2320671"/>
          </a:xfrm>
        </p:grpSpPr>
        <p:sp>
          <p:nvSpPr>
            <p:cNvPr id="25" name="Freeform 25"/>
            <p:cNvSpPr/>
            <p:nvPr/>
          </p:nvSpPr>
          <p:spPr>
            <a:xfrm>
              <a:off x="6743355" y="1681124"/>
              <a:ext cx="2074094" cy="1546479"/>
            </a:xfrm>
            <a:custGeom>
              <a:rect l="l" t="t" r="r" b="b"/>
              <a:pathLst>
                <a:path w="1186" h="837">
                  <a:moveTo>
                    <a:pt x="0" y="246"/>
                  </a:moveTo>
                  <a:lnTo>
                    <a:pt x="0" y="246"/>
                  </a:lnTo>
                  <a:lnTo>
                    <a:pt x="58" y="218"/>
                  </a:lnTo>
                  <a:lnTo>
                    <a:pt x="120" y="192"/>
                  </a:lnTo>
                  <a:lnTo>
                    <a:pt x="182" y="167"/>
                  </a:lnTo>
                  <a:lnTo>
                    <a:pt x="248" y="144"/>
                  </a:lnTo>
                  <a:lnTo>
                    <a:pt x="316" y="121"/>
                  </a:lnTo>
                  <a:lnTo>
                    <a:pt x="386" y="101"/>
                  </a:lnTo>
                  <a:lnTo>
                    <a:pt x="459" y="82"/>
                  </a:lnTo>
                  <a:lnTo>
                    <a:pt x="533" y="65"/>
                  </a:lnTo>
                  <a:lnTo>
                    <a:pt x="610" y="51"/>
                  </a:lnTo>
                  <a:lnTo>
                    <a:pt x="687" y="38"/>
                  </a:lnTo>
                  <a:lnTo>
                    <a:pt x="767" y="27"/>
                  </a:lnTo>
                  <a:lnTo>
                    <a:pt x="848" y="17"/>
                  </a:lnTo>
                  <a:lnTo>
                    <a:pt x="930" y="10"/>
                  </a:lnTo>
                  <a:lnTo>
                    <a:pt x="1015" y="4"/>
                  </a:lnTo>
                  <a:lnTo>
                    <a:pt x="1099" y="1"/>
                  </a:lnTo>
                  <a:lnTo>
                    <a:pt x="1186" y="0"/>
                  </a:lnTo>
                  <a:lnTo>
                    <a:pt x="1186" y="837"/>
                  </a:lnTo>
                  <a:lnTo>
                    <a:pt x="0" y="24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743355" y="2135657"/>
              <a:ext cx="2074094" cy="1866138"/>
            </a:xfrm>
            <a:custGeom>
              <a:rect l="l" t="t" r="r" b="b"/>
              <a:pathLst>
                <a:path w="1186" h="1010">
                  <a:moveTo>
                    <a:pt x="1186" y="591"/>
                  </a:moveTo>
                  <a:lnTo>
                    <a:pt x="0" y="0"/>
                  </a:lnTo>
                  <a:lnTo>
                    <a:pt x="0" y="419"/>
                  </a:lnTo>
                  <a:lnTo>
                    <a:pt x="1186" y="1010"/>
                  </a:lnTo>
                  <a:lnTo>
                    <a:pt x="1186" y="591"/>
                  </a:lnTo>
                  <a:close/>
                </a:path>
              </a:pathLst>
            </a:custGeom>
            <a:solidFill>
              <a:srgbClr val="DDDDD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817538" y="1875910"/>
            <a:ext cx="2074094" cy="2125980"/>
            <a:chOff x="8817538" y="1875910"/>
            <a:chExt cx="2074094" cy="2125980"/>
          </a:xfrm>
        </p:grpSpPr>
        <p:sp>
          <p:nvSpPr>
            <p:cNvPr id="28" name="Freeform 28"/>
            <p:cNvSpPr/>
            <p:nvPr/>
          </p:nvSpPr>
          <p:spPr>
            <a:xfrm>
              <a:off x="8817538" y="1875910"/>
              <a:ext cx="2074094" cy="1547813"/>
            </a:xfrm>
            <a:custGeom>
              <a:rect l="l" t="t" r="r" b="b"/>
              <a:pathLst>
                <a:path w="1185" h="838">
                  <a:moveTo>
                    <a:pt x="1185" y="245"/>
                  </a:moveTo>
                  <a:lnTo>
                    <a:pt x="1185" y="245"/>
                  </a:lnTo>
                  <a:lnTo>
                    <a:pt x="1127" y="218"/>
                  </a:lnTo>
                  <a:lnTo>
                    <a:pt x="1065" y="191"/>
                  </a:lnTo>
                  <a:lnTo>
                    <a:pt x="1003" y="167"/>
                  </a:lnTo>
                  <a:lnTo>
                    <a:pt x="937" y="143"/>
                  </a:lnTo>
                  <a:lnTo>
                    <a:pt x="869" y="121"/>
                  </a:lnTo>
                  <a:lnTo>
                    <a:pt x="799" y="101"/>
                  </a:lnTo>
                  <a:lnTo>
                    <a:pt x="726" y="83"/>
                  </a:lnTo>
                  <a:lnTo>
                    <a:pt x="652" y="66"/>
                  </a:lnTo>
                  <a:lnTo>
                    <a:pt x="575" y="50"/>
                  </a:lnTo>
                  <a:lnTo>
                    <a:pt x="498" y="37"/>
                  </a:lnTo>
                  <a:lnTo>
                    <a:pt x="418" y="26"/>
                  </a:lnTo>
                  <a:lnTo>
                    <a:pt x="337" y="17"/>
                  </a:lnTo>
                  <a:lnTo>
                    <a:pt x="255" y="10"/>
                  </a:lnTo>
                  <a:lnTo>
                    <a:pt x="170" y="5"/>
                  </a:lnTo>
                  <a:lnTo>
                    <a:pt x="86" y="2"/>
                  </a:lnTo>
                  <a:lnTo>
                    <a:pt x="0" y="0"/>
                  </a:lnTo>
                  <a:lnTo>
                    <a:pt x="0" y="838"/>
                  </a:lnTo>
                  <a:lnTo>
                    <a:pt x="1185" y="24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8817538" y="2328443"/>
              <a:ext cx="2074094" cy="1673447"/>
            </a:xfrm>
            <a:custGeom>
              <a:rect l="l" t="t" r="r" b="b"/>
              <a:pathLst>
                <a:path w="1185" h="905">
                  <a:moveTo>
                    <a:pt x="0" y="593"/>
                  </a:moveTo>
                  <a:lnTo>
                    <a:pt x="1185" y="0"/>
                  </a:lnTo>
                  <a:lnTo>
                    <a:pt x="1185" y="315"/>
                  </a:lnTo>
                  <a:lnTo>
                    <a:pt x="0" y="906"/>
                  </a:lnTo>
                  <a:lnTo>
                    <a:pt x="0" y="5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882896" y="1940109"/>
            <a:ext cx="2932659" cy="2059781"/>
            <a:chOff x="5882896" y="1940109"/>
            <a:chExt cx="2932659" cy="2059781"/>
          </a:xfrm>
        </p:grpSpPr>
        <p:sp>
          <p:nvSpPr>
            <p:cNvPr id="31" name="Freeform 31"/>
            <p:cNvSpPr/>
            <p:nvPr/>
          </p:nvSpPr>
          <p:spPr>
            <a:xfrm>
              <a:off x="5882896" y="1940109"/>
              <a:ext cx="2932659" cy="1093565"/>
            </a:xfrm>
            <a:custGeom>
              <a:rect l="l" t="t" r="r" b="b"/>
              <a:pathLst>
                <a:path w="1676" h="592">
                  <a:moveTo>
                    <a:pt x="1676" y="592"/>
                  </a:moveTo>
                  <a:lnTo>
                    <a:pt x="490" y="0"/>
                  </a:lnTo>
                  <a:lnTo>
                    <a:pt x="436" y="28"/>
                  </a:lnTo>
                  <a:lnTo>
                    <a:pt x="383" y="60"/>
                  </a:lnTo>
                  <a:lnTo>
                    <a:pt x="333" y="91"/>
                  </a:lnTo>
                  <a:lnTo>
                    <a:pt x="286" y="124"/>
                  </a:lnTo>
                  <a:lnTo>
                    <a:pt x="242" y="158"/>
                  </a:lnTo>
                  <a:lnTo>
                    <a:pt x="202" y="194"/>
                  </a:lnTo>
                  <a:lnTo>
                    <a:pt x="165" y="229"/>
                  </a:lnTo>
                  <a:lnTo>
                    <a:pt x="131" y="266"/>
                  </a:lnTo>
                  <a:lnTo>
                    <a:pt x="101" y="305"/>
                  </a:lnTo>
                  <a:lnTo>
                    <a:pt x="88" y="323"/>
                  </a:lnTo>
                  <a:lnTo>
                    <a:pt x="75" y="343"/>
                  </a:lnTo>
                  <a:lnTo>
                    <a:pt x="64" y="363"/>
                  </a:lnTo>
                  <a:lnTo>
                    <a:pt x="53" y="383"/>
                  </a:lnTo>
                  <a:lnTo>
                    <a:pt x="43" y="403"/>
                  </a:lnTo>
                  <a:lnTo>
                    <a:pt x="34" y="423"/>
                  </a:lnTo>
                  <a:lnTo>
                    <a:pt x="25" y="444"/>
                  </a:lnTo>
                  <a:lnTo>
                    <a:pt x="20" y="464"/>
                  </a:lnTo>
                  <a:lnTo>
                    <a:pt x="13" y="486"/>
                  </a:lnTo>
                  <a:lnTo>
                    <a:pt x="8" y="507"/>
                  </a:lnTo>
                  <a:lnTo>
                    <a:pt x="4" y="528"/>
                  </a:lnTo>
                  <a:lnTo>
                    <a:pt x="3" y="550"/>
                  </a:lnTo>
                  <a:lnTo>
                    <a:pt x="0" y="571"/>
                  </a:lnTo>
                  <a:lnTo>
                    <a:pt x="0" y="592"/>
                  </a:lnTo>
                  <a:lnTo>
                    <a:pt x="1676" y="592"/>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882896" y="3033769"/>
              <a:ext cx="2932659" cy="966121"/>
            </a:xfrm>
            <a:prstGeom prst="rect">
              <a:avLst/>
            </a:prstGeom>
            <a:gradFill>
              <a:gsLst>
                <a:gs pos="0">
                  <a:srgbClr val="969696">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817538" y="2524372"/>
            <a:ext cx="2930767" cy="1477518"/>
            <a:chOff x="8817538" y="2524372"/>
            <a:chExt cx="2930767" cy="1477518"/>
          </a:xfrm>
        </p:grpSpPr>
        <p:sp>
          <p:nvSpPr>
            <p:cNvPr id="34" name="Freeform 34"/>
            <p:cNvSpPr/>
            <p:nvPr/>
          </p:nvSpPr>
          <p:spPr>
            <a:xfrm>
              <a:off x="8817538" y="2524372"/>
              <a:ext cx="2930767" cy="1091565"/>
            </a:xfrm>
            <a:custGeom>
              <a:rect l="l" t="t" r="r" b="b"/>
              <a:pathLst>
                <a:path w="1674" h="591">
                  <a:moveTo>
                    <a:pt x="0" y="591"/>
                  </a:moveTo>
                  <a:lnTo>
                    <a:pt x="1185" y="0"/>
                  </a:lnTo>
                  <a:lnTo>
                    <a:pt x="1239" y="28"/>
                  </a:lnTo>
                  <a:lnTo>
                    <a:pt x="1292" y="58"/>
                  </a:lnTo>
                  <a:lnTo>
                    <a:pt x="1342" y="89"/>
                  </a:lnTo>
                  <a:lnTo>
                    <a:pt x="1389" y="124"/>
                  </a:lnTo>
                  <a:lnTo>
                    <a:pt x="1433" y="156"/>
                  </a:lnTo>
                  <a:lnTo>
                    <a:pt x="1473" y="192"/>
                  </a:lnTo>
                  <a:lnTo>
                    <a:pt x="1510" y="228"/>
                  </a:lnTo>
                  <a:lnTo>
                    <a:pt x="1544" y="265"/>
                  </a:lnTo>
                  <a:lnTo>
                    <a:pt x="1574" y="303"/>
                  </a:lnTo>
                  <a:lnTo>
                    <a:pt x="1587" y="323"/>
                  </a:lnTo>
                  <a:lnTo>
                    <a:pt x="1600" y="342"/>
                  </a:lnTo>
                  <a:lnTo>
                    <a:pt x="1611" y="361"/>
                  </a:lnTo>
                  <a:lnTo>
                    <a:pt x="1622" y="381"/>
                  </a:lnTo>
                  <a:lnTo>
                    <a:pt x="1632" y="401"/>
                  </a:lnTo>
                  <a:lnTo>
                    <a:pt x="1641" y="423"/>
                  </a:lnTo>
                  <a:lnTo>
                    <a:pt x="1650" y="443"/>
                  </a:lnTo>
                  <a:lnTo>
                    <a:pt x="1655" y="464"/>
                  </a:lnTo>
                  <a:lnTo>
                    <a:pt x="1662" y="484"/>
                  </a:lnTo>
                  <a:lnTo>
                    <a:pt x="1667" y="505"/>
                  </a:lnTo>
                  <a:lnTo>
                    <a:pt x="1671" y="527"/>
                  </a:lnTo>
                  <a:lnTo>
                    <a:pt x="1672" y="548"/>
                  </a:lnTo>
                  <a:lnTo>
                    <a:pt x="1675" y="569"/>
                  </a:lnTo>
                  <a:lnTo>
                    <a:pt x="1675" y="591"/>
                  </a:lnTo>
                  <a:lnTo>
                    <a:pt x="0" y="59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8817538" y="3615842"/>
              <a:ext cx="2930767" cy="386048"/>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5890466" y="2841555"/>
            <a:ext cx="2930767" cy="2254472"/>
            <a:chOff x="5890466" y="2841555"/>
            <a:chExt cx="2930767" cy="2254472"/>
          </a:xfrm>
        </p:grpSpPr>
        <p:sp>
          <p:nvSpPr>
            <p:cNvPr id="37" name="Freeform 37"/>
            <p:cNvSpPr/>
            <p:nvPr/>
          </p:nvSpPr>
          <p:spPr>
            <a:xfrm>
              <a:off x="5890466" y="2841555"/>
              <a:ext cx="2930767" cy="1094899"/>
            </a:xfrm>
            <a:custGeom>
              <a:rect l="l" t="t" r="r" b="b"/>
              <a:pathLst>
                <a:path w="1676" h="593">
                  <a:moveTo>
                    <a:pt x="1676" y="0"/>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1676"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890466" y="2841555"/>
              <a:ext cx="856853" cy="2254472"/>
            </a:xfrm>
            <a:custGeom>
              <a:rect l="l" t="t" r="r" b="b"/>
              <a:pathLst>
                <a:path w="490" h="1221">
                  <a:moveTo>
                    <a:pt x="490" y="593"/>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0" y="628"/>
                  </a:lnTo>
                  <a:lnTo>
                    <a:pt x="0" y="650"/>
                  </a:lnTo>
                  <a:lnTo>
                    <a:pt x="3" y="672"/>
                  </a:lnTo>
                  <a:lnTo>
                    <a:pt x="4" y="694"/>
                  </a:lnTo>
                  <a:lnTo>
                    <a:pt x="8" y="714"/>
                  </a:lnTo>
                  <a:lnTo>
                    <a:pt x="13" y="735"/>
                  </a:lnTo>
                  <a:lnTo>
                    <a:pt x="20" y="756"/>
                  </a:lnTo>
                  <a:lnTo>
                    <a:pt x="25" y="776"/>
                  </a:lnTo>
                  <a:lnTo>
                    <a:pt x="34" y="798"/>
                  </a:lnTo>
                  <a:lnTo>
                    <a:pt x="43" y="818"/>
                  </a:lnTo>
                  <a:lnTo>
                    <a:pt x="53" y="838"/>
                  </a:lnTo>
                  <a:lnTo>
                    <a:pt x="64" y="858"/>
                  </a:lnTo>
                  <a:lnTo>
                    <a:pt x="75" y="877"/>
                  </a:lnTo>
                  <a:lnTo>
                    <a:pt x="88" y="897"/>
                  </a:lnTo>
                  <a:lnTo>
                    <a:pt x="101" y="916"/>
                  </a:lnTo>
                  <a:lnTo>
                    <a:pt x="131" y="954"/>
                  </a:lnTo>
                  <a:lnTo>
                    <a:pt x="165" y="991"/>
                  </a:lnTo>
                  <a:lnTo>
                    <a:pt x="202" y="1028"/>
                  </a:lnTo>
                  <a:lnTo>
                    <a:pt x="242" y="1063"/>
                  </a:lnTo>
                  <a:lnTo>
                    <a:pt x="286" y="1097"/>
                  </a:lnTo>
                  <a:lnTo>
                    <a:pt x="333" y="1130"/>
                  </a:lnTo>
                  <a:lnTo>
                    <a:pt x="383" y="1161"/>
                  </a:lnTo>
                  <a:lnTo>
                    <a:pt x="436" y="1192"/>
                  </a:lnTo>
                  <a:lnTo>
                    <a:pt x="490" y="1221"/>
                  </a:lnTo>
                  <a:lnTo>
                    <a:pt x="49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47320" y="2841555"/>
              <a:ext cx="2073913" cy="2254472"/>
            </a:xfrm>
            <a:custGeom>
              <a:rect l="l" t="t" r="r" b="b"/>
              <a:pathLst>
                <a:path w="1186" h="1221">
                  <a:moveTo>
                    <a:pt x="1186" y="628"/>
                  </a:moveTo>
                  <a:lnTo>
                    <a:pt x="0" y="1221"/>
                  </a:lnTo>
                  <a:lnTo>
                    <a:pt x="0" y="593"/>
                  </a:lnTo>
                  <a:lnTo>
                    <a:pt x="1186" y="0"/>
                  </a:lnTo>
                  <a:lnTo>
                    <a:pt x="1186" y="628"/>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8821594" y="3809199"/>
            <a:ext cx="2930767" cy="1286828"/>
            <a:chOff x="8821594" y="3809199"/>
            <a:chExt cx="2930767" cy="1286828"/>
          </a:xfrm>
        </p:grpSpPr>
        <p:sp>
          <p:nvSpPr>
            <p:cNvPr id="41" name="Freeform 41"/>
            <p:cNvSpPr/>
            <p:nvPr/>
          </p:nvSpPr>
          <p:spPr>
            <a:xfrm>
              <a:off x="8821594" y="3809199"/>
              <a:ext cx="2930767" cy="1094804"/>
            </a:xfrm>
            <a:custGeom>
              <a:rect l="l" t="t" r="r" b="b"/>
              <a:pathLst>
                <a:path w="1674" h="593">
                  <a:moveTo>
                    <a:pt x="0" y="0"/>
                  </a:moveTo>
                  <a:lnTo>
                    <a:pt x="1185" y="593"/>
                  </a:lnTo>
                  <a:lnTo>
                    <a:pt x="1239" y="563"/>
                  </a:lnTo>
                  <a:lnTo>
                    <a:pt x="1292" y="533"/>
                  </a:lnTo>
                  <a:lnTo>
                    <a:pt x="1342" y="502"/>
                  </a:lnTo>
                  <a:lnTo>
                    <a:pt x="1389" y="469"/>
                  </a:lnTo>
                  <a:lnTo>
                    <a:pt x="1433" y="435"/>
                  </a:lnTo>
                  <a:lnTo>
                    <a:pt x="1473" y="399"/>
                  </a:lnTo>
                  <a:lnTo>
                    <a:pt x="1510" y="363"/>
                  </a:lnTo>
                  <a:lnTo>
                    <a:pt x="1544" y="326"/>
                  </a:lnTo>
                  <a:lnTo>
                    <a:pt x="1574" y="288"/>
                  </a:lnTo>
                  <a:lnTo>
                    <a:pt x="1587" y="268"/>
                  </a:lnTo>
                  <a:lnTo>
                    <a:pt x="1600" y="249"/>
                  </a:lnTo>
                  <a:lnTo>
                    <a:pt x="1611" y="230"/>
                  </a:lnTo>
                  <a:lnTo>
                    <a:pt x="1622" y="210"/>
                  </a:lnTo>
                  <a:lnTo>
                    <a:pt x="1632" y="190"/>
                  </a:lnTo>
                  <a:lnTo>
                    <a:pt x="1641" y="168"/>
                  </a:lnTo>
                  <a:lnTo>
                    <a:pt x="1650" y="148"/>
                  </a:lnTo>
                  <a:lnTo>
                    <a:pt x="1655" y="127"/>
                  </a:lnTo>
                  <a:lnTo>
                    <a:pt x="1662" y="107"/>
                  </a:lnTo>
                  <a:lnTo>
                    <a:pt x="1667" y="86"/>
                  </a:lnTo>
                  <a:lnTo>
                    <a:pt x="1671" y="64"/>
                  </a:lnTo>
                  <a:lnTo>
                    <a:pt x="1672" y="43"/>
                  </a:lnTo>
                  <a:lnTo>
                    <a:pt x="1675" y="22"/>
                  </a:lnTo>
                  <a:lnTo>
                    <a:pt x="1675" y="0"/>
                  </a:lnTo>
                  <a:lnTo>
                    <a:pt x="0" y="0"/>
                  </a:lnTo>
                  <a:close/>
                </a:path>
              </a:pathLst>
            </a:custGeom>
            <a:solidFill>
              <a:srgbClr val="C0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0894966" y="3809199"/>
              <a:ext cx="857394" cy="1286828"/>
            </a:xfrm>
            <a:custGeom>
              <a:rect l="l" t="t" r="r" b="b"/>
              <a:pathLst>
                <a:path w="490" h="697">
                  <a:moveTo>
                    <a:pt x="0" y="593"/>
                  </a:moveTo>
                  <a:lnTo>
                    <a:pt x="0" y="593"/>
                  </a:lnTo>
                  <a:lnTo>
                    <a:pt x="54" y="563"/>
                  </a:lnTo>
                  <a:lnTo>
                    <a:pt x="107" y="533"/>
                  </a:lnTo>
                  <a:lnTo>
                    <a:pt x="157" y="502"/>
                  </a:lnTo>
                  <a:lnTo>
                    <a:pt x="204" y="469"/>
                  </a:lnTo>
                  <a:lnTo>
                    <a:pt x="248" y="435"/>
                  </a:lnTo>
                  <a:lnTo>
                    <a:pt x="288" y="399"/>
                  </a:lnTo>
                  <a:lnTo>
                    <a:pt x="325" y="363"/>
                  </a:lnTo>
                  <a:lnTo>
                    <a:pt x="359" y="326"/>
                  </a:lnTo>
                  <a:lnTo>
                    <a:pt x="389" y="288"/>
                  </a:lnTo>
                  <a:lnTo>
                    <a:pt x="402" y="268"/>
                  </a:lnTo>
                  <a:lnTo>
                    <a:pt x="415" y="249"/>
                  </a:lnTo>
                  <a:lnTo>
                    <a:pt x="426" y="230"/>
                  </a:lnTo>
                  <a:lnTo>
                    <a:pt x="437" y="210"/>
                  </a:lnTo>
                  <a:lnTo>
                    <a:pt x="447" y="190"/>
                  </a:lnTo>
                  <a:lnTo>
                    <a:pt x="456" y="168"/>
                  </a:lnTo>
                  <a:lnTo>
                    <a:pt x="465" y="148"/>
                  </a:lnTo>
                  <a:lnTo>
                    <a:pt x="470" y="127"/>
                  </a:lnTo>
                  <a:lnTo>
                    <a:pt x="477" y="107"/>
                  </a:lnTo>
                  <a:lnTo>
                    <a:pt x="482" y="86"/>
                  </a:lnTo>
                  <a:lnTo>
                    <a:pt x="486" y="64"/>
                  </a:lnTo>
                  <a:lnTo>
                    <a:pt x="487" y="43"/>
                  </a:lnTo>
                  <a:lnTo>
                    <a:pt x="490" y="22"/>
                  </a:lnTo>
                  <a:lnTo>
                    <a:pt x="490" y="0"/>
                  </a:lnTo>
                  <a:lnTo>
                    <a:pt x="490" y="104"/>
                  </a:lnTo>
                  <a:lnTo>
                    <a:pt x="490" y="126"/>
                  </a:lnTo>
                  <a:lnTo>
                    <a:pt x="487" y="148"/>
                  </a:lnTo>
                  <a:lnTo>
                    <a:pt x="486" y="170"/>
                  </a:lnTo>
                  <a:lnTo>
                    <a:pt x="482" y="190"/>
                  </a:lnTo>
                  <a:lnTo>
                    <a:pt x="477" y="211"/>
                  </a:lnTo>
                  <a:lnTo>
                    <a:pt x="470" y="232"/>
                  </a:lnTo>
                  <a:lnTo>
                    <a:pt x="465" y="252"/>
                  </a:lnTo>
                  <a:lnTo>
                    <a:pt x="456" y="274"/>
                  </a:lnTo>
                  <a:lnTo>
                    <a:pt x="447" y="294"/>
                  </a:lnTo>
                  <a:lnTo>
                    <a:pt x="437" y="314"/>
                  </a:lnTo>
                  <a:lnTo>
                    <a:pt x="426" y="334"/>
                  </a:lnTo>
                  <a:lnTo>
                    <a:pt x="415" y="353"/>
                  </a:lnTo>
                  <a:lnTo>
                    <a:pt x="402" y="373"/>
                  </a:lnTo>
                  <a:lnTo>
                    <a:pt x="389" y="392"/>
                  </a:lnTo>
                  <a:lnTo>
                    <a:pt x="359" y="430"/>
                  </a:lnTo>
                  <a:lnTo>
                    <a:pt x="325" y="467"/>
                  </a:lnTo>
                  <a:lnTo>
                    <a:pt x="288" y="504"/>
                  </a:lnTo>
                  <a:lnTo>
                    <a:pt x="248" y="539"/>
                  </a:lnTo>
                  <a:lnTo>
                    <a:pt x="204" y="573"/>
                  </a:lnTo>
                  <a:lnTo>
                    <a:pt x="157" y="606"/>
                  </a:lnTo>
                  <a:lnTo>
                    <a:pt x="107" y="637"/>
                  </a:lnTo>
                  <a:lnTo>
                    <a:pt x="54" y="668"/>
                  </a:lnTo>
                  <a:lnTo>
                    <a:pt x="0" y="697"/>
                  </a:lnTo>
                  <a:lnTo>
                    <a:pt x="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821594" y="3809199"/>
              <a:ext cx="2073373" cy="1286828"/>
            </a:xfrm>
            <a:custGeom>
              <a:rect l="l" t="t" r="r" b="b"/>
              <a:pathLst>
                <a:path w="1185" h="697">
                  <a:moveTo>
                    <a:pt x="0" y="104"/>
                  </a:moveTo>
                  <a:lnTo>
                    <a:pt x="1185" y="697"/>
                  </a:lnTo>
                  <a:lnTo>
                    <a:pt x="1185" y="593"/>
                  </a:lnTo>
                  <a:lnTo>
                    <a:pt x="0" y="0"/>
                  </a:lnTo>
                  <a:lnTo>
                    <a:pt x="0" y="104"/>
                  </a:lnTo>
                  <a:close/>
                </a:path>
              </a:pathLst>
            </a:custGeom>
            <a:gradFill>
              <a:gsLst>
                <a:gs pos="0">
                  <a:srgbClr val="A19F9F">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TextBox 44"/>
          <p:cNvSpPr txBox="1"/>
          <p:nvPr/>
        </p:nvSpPr>
        <p:spPr>
          <a:xfrm>
            <a:off x="970539" y="2055607"/>
            <a:ext cx="3888341" cy="316264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总结词：识别、预测和满足顾客需求，提高市场占有率和顾客满意度，促进企业销售增长。</a:t>
            </a:r>
          </a:p>
        </p:txBody>
      </p:sp>
      <p:sp>
        <p:nvSpPr>
          <p:cNvPr id="45" name="AutoShape 45"/>
          <p:cNvSpPr/>
          <p:nvPr/>
        </p:nvSpPr>
        <p:spPr>
          <a:xfrm>
            <a:off x="510302" y="1681124"/>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10800000">
            <a:off x="4705935" y="4665821"/>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https://d.book118.com/978044133045006036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2024-09-15T13:59:25.641</cp:lastPrinted>
  <dcterms:created xsi:type="dcterms:W3CDTF">2024-09-15T05:59:25Z</dcterms:created>
  <dcterms:modified xsi:type="dcterms:W3CDTF">2024-09-15T05:59:27Z</dcterms:modified>
</cp:coreProperties>
</file>