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61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7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D43D8-016B-49FD-8976-BD83328B8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0F3F6-497A-400E-9009-B5EC84E7B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B4FF5-2A53-46DD-87B6-A47866E57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F2AE2-5136-496E-971C-69608D541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49AB49-36C7-49F4-BD76-12756D964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3D21B9-0E6D-4894-8295-7C2D69714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79F500-2F37-48BF-9A50-9C39E164F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B9123-763C-433D-B89C-D0D4AF488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C9C6C-2A89-458D-827E-67CA323E1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0C892-D4FD-4127-990D-8992DCE74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99DCA-1A0E-4986-A1EC-EF544A9CE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601" r:id="rId2"/>
    <p:sldLayoutId id="2147493602" r:id="rId3"/>
    <p:sldLayoutId id="2147493603" r:id="rId4"/>
    <p:sldLayoutId id="2147493604" r:id="rId5"/>
    <p:sldLayoutId id="2147493605" r:id="rId6"/>
    <p:sldLayoutId id="2147493606" r:id="rId7"/>
    <p:sldLayoutId id="2147493607" r:id="rId8"/>
    <p:sldLayoutId id="2147493608" r:id="rId9"/>
    <p:sldLayoutId id="2147493609" r:id="rId10"/>
    <p:sldLayoutId id="214749361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tags" Target="../tags/tag103.xml" /><Relationship Id="rId23" Type="http://schemas.openxmlformats.org/officeDocument/2006/relationships/tags" Target="../tags/tag104.xml" /><Relationship Id="rId24" Type="http://schemas.openxmlformats.org/officeDocument/2006/relationships/tags" Target="../tags/tag105.xml" /><Relationship Id="rId25" Type="http://schemas.openxmlformats.org/officeDocument/2006/relationships/tags" Target="../tags/tag106.xml" /><Relationship Id="rId26" Type="http://schemas.openxmlformats.org/officeDocument/2006/relationships/tags" Target="../tags/tag107.xml" /><Relationship Id="rId27" Type="http://schemas.openxmlformats.org/officeDocument/2006/relationships/tags" Target="../tags/tag108.xml" /><Relationship Id="rId28" Type="http://schemas.openxmlformats.org/officeDocument/2006/relationships/tags" Target="../tags/tag109.xml" /><Relationship Id="rId29" Type="http://schemas.openxmlformats.org/officeDocument/2006/relationships/tags" Target="../tags/tag110.xml" /><Relationship Id="rId3" Type="http://schemas.openxmlformats.org/officeDocument/2006/relationships/tags" Target="../tags/tag84.xml" /><Relationship Id="rId30" Type="http://schemas.openxmlformats.org/officeDocument/2006/relationships/tags" Target="../tags/tag111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5604201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价格敏感度调查报告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86738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86801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调查目的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40535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40598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调查结果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417433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417497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分析建议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94332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94395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结论总结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263636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263700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调查方法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调查目的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了解消费者对价格的敏感程度</a:t>
            </a:r>
            <a:endParaRPr lang="zh-CN" altLang="en-US"/>
          </a:p>
        </p:txBody>
      </p:sp>
      <p:sp>
        <p:nvSpPr>
          <p:cNvPr id="1048870" name="椭圆 262"/>
          <p:cNvSpPr/>
          <p:nvPr>
            <p:custDataLst>
              <p:tags r:id="rId2"/>
            </p:custDataLst>
          </p:nvPr>
        </p:nvSpPr>
        <p:spPr>
          <a:xfrm>
            <a:off x="2472706" y="3970592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2" name="椭圆 263"/>
          <p:cNvSpPr/>
          <p:nvPr>
            <p:custDataLst>
              <p:tags r:id="rId3"/>
            </p:custDataLst>
          </p:nvPr>
        </p:nvSpPr>
        <p:spPr>
          <a:xfrm>
            <a:off x="3311791" y="4049739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4" name="椭圆 264"/>
          <p:cNvSpPr/>
          <p:nvPr>
            <p:custDataLst>
              <p:tags r:id="rId4"/>
            </p:custDataLst>
          </p:nvPr>
        </p:nvSpPr>
        <p:spPr>
          <a:xfrm>
            <a:off x="4097468" y="4282675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6" name="椭圆 265"/>
          <p:cNvSpPr/>
          <p:nvPr>
            <p:custDataLst>
              <p:tags r:id="rId5"/>
            </p:custDataLst>
          </p:nvPr>
        </p:nvSpPr>
        <p:spPr>
          <a:xfrm>
            <a:off x="4761529" y="4479577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8" name="椭圆 266"/>
          <p:cNvSpPr/>
          <p:nvPr>
            <p:custDataLst>
              <p:tags r:id="rId6"/>
            </p:custDataLst>
          </p:nvPr>
        </p:nvSpPr>
        <p:spPr>
          <a:xfrm>
            <a:off x="5442320" y="468098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0762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0" name="椭圆 268"/>
          <p:cNvSpPr/>
          <p:nvPr>
            <p:custDataLst>
              <p:tags r:id="rId8"/>
            </p:custDataLst>
          </p:nvPr>
        </p:nvSpPr>
        <p:spPr>
          <a:xfrm flipV="1">
            <a:off x="2831119" y="442423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2" name="椭圆 269"/>
          <p:cNvSpPr/>
          <p:nvPr>
            <p:custDataLst>
              <p:tags r:id="rId9"/>
            </p:custDataLst>
          </p:nvPr>
        </p:nvSpPr>
        <p:spPr>
          <a:xfrm flipV="1">
            <a:off x="2872301" y="446606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84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2247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3572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6" name="椭圆 272"/>
          <p:cNvSpPr/>
          <p:nvPr>
            <p:custDataLst>
              <p:tags r:id="rId12"/>
            </p:custDataLst>
          </p:nvPr>
        </p:nvSpPr>
        <p:spPr>
          <a:xfrm flipV="1">
            <a:off x="4044060" y="349892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1203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04458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88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2106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0" name="椭圆 276"/>
          <p:cNvSpPr/>
          <p:nvPr>
            <p:custDataLst>
              <p:tags r:id="rId16"/>
            </p:custDataLst>
          </p:nvPr>
        </p:nvSpPr>
        <p:spPr>
          <a:xfrm flipV="1">
            <a:off x="7067725" y="346289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92" name="椭圆 277"/>
          <p:cNvSpPr/>
          <p:nvPr>
            <p:custDataLst>
              <p:tags r:id="rId17"/>
            </p:custDataLst>
          </p:nvPr>
        </p:nvSpPr>
        <p:spPr>
          <a:xfrm flipV="1">
            <a:off x="3796324" y="426851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38176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4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0081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78908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6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0774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18095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98" name="图形 15"/>
          <p:cNvSpPr/>
          <p:nvPr>
            <p:custDataLst>
              <p:tags r:id="rId23"/>
            </p:custDataLst>
          </p:nvPr>
        </p:nvSpPr>
        <p:spPr>
          <a:xfrm>
            <a:off x="5035004" y="487659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图形 19"/>
          <p:cNvSpPr/>
          <p:nvPr>
            <p:custDataLst>
              <p:tags r:id="rId24"/>
            </p:custDataLst>
          </p:nvPr>
        </p:nvSpPr>
        <p:spPr>
          <a:xfrm>
            <a:off x="8560575" y="457352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图形 27"/>
          <p:cNvSpPr/>
          <p:nvPr>
            <p:custDataLst>
              <p:tags r:id="rId25"/>
            </p:custDataLst>
          </p:nvPr>
        </p:nvSpPr>
        <p:spPr>
          <a:xfrm>
            <a:off x="4145728" y="362118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57099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正文"/>
          <p:cNvSpPr txBox="1"/>
          <p:nvPr>
            <p:custDataLst>
              <p:tags r:id="rId27"/>
            </p:custDataLst>
          </p:nvPr>
        </p:nvSpPr>
        <p:spPr>
          <a:xfrm>
            <a:off x="694799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调查目的：了解消费者对价格的敏感程度，以便制定合适的定价策略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正文"/>
          <p:cNvSpPr txBox="1"/>
          <p:nvPr>
            <p:custDataLst>
              <p:tags r:id="rId28"/>
            </p:custDataLst>
          </p:nvPr>
        </p:nvSpPr>
        <p:spPr>
          <a:xfrm>
            <a:off x="9370060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调查内容：消费者对不同价格区间的反应、购买意愿、价格接受程度等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正文"/>
          <p:cNvSpPr txBox="1"/>
          <p:nvPr>
            <p:custDataLst>
              <p:tags r:id="rId29"/>
            </p:custDataLst>
          </p:nvPr>
        </p:nvSpPr>
        <p:spPr>
          <a:xfrm>
            <a:off x="7050351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调查对象：目标消费者群体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正文"/>
          <p:cNvSpPr txBox="1"/>
          <p:nvPr>
            <p:custDataLst>
              <p:tags r:id="rId30"/>
            </p:custDataLst>
          </p:nvPr>
        </p:nvSpPr>
        <p:spPr>
          <a:xfrm>
            <a:off x="3014508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调查方法：问卷调查、访谈、观察等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分析价格变动对销售量的影响</a:t>
            </a:r>
            <a:endParaRPr lang="zh-CN" altLang="en-US"/>
          </a:p>
        </p:txBody>
      </p:sp>
      <p:sp>
        <p:nvSpPr>
          <p:cNvPr id="1048948" name="圆角矩形 26"/>
          <p:cNvSpPr/>
          <p:nvPr>
            <p:custDataLst>
              <p:tags r:id="rId2"/>
            </p:custDataLst>
          </p:nvPr>
        </p:nvSpPr>
        <p:spPr>
          <a:xfrm>
            <a:off x="694799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0" name="圆角矩形 28"/>
          <p:cNvSpPr/>
          <p:nvPr>
            <p:custDataLst>
              <p:tags r:id="rId3"/>
            </p:custDataLst>
          </p:nvPr>
        </p:nvSpPr>
        <p:spPr>
          <a:xfrm>
            <a:off x="697300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52" name="文本框 31"/>
          <p:cNvSpPr txBox="1"/>
          <p:nvPr>
            <p:custDataLst>
              <p:tags r:id="rId4"/>
            </p:custDataLst>
          </p:nvPr>
        </p:nvSpPr>
        <p:spPr>
          <a:xfrm>
            <a:off x="847387" y="2166938"/>
            <a:ext cx="2247686" cy="335265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研究背景：市场竞争激烈，价格成为影响销售的重要因素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29"/>
          <p:cNvSpPr/>
          <p:nvPr>
            <p:custDataLst>
              <p:tags r:id="rId5"/>
            </p:custDataLst>
          </p:nvPr>
        </p:nvSpPr>
        <p:spPr>
          <a:xfrm>
            <a:off x="3443890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6" name="圆角矩形 32"/>
          <p:cNvSpPr/>
          <p:nvPr>
            <p:custDataLst>
              <p:tags r:id="rId6"/>
            </p:custDataLst>
          </p:nvPr>
        </p:nvSpPr>
        <p:spPr>
          <a:xfrm>
            <a:off x="3446391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8" name="文本框 34"/>
          <p:cNvSpPr txBox="1"/>
          <p:nvPr>
            <p:custDataLst>
              <p:tags r:id="rId7"/>
            </p:custDataLst>
          </p:nvPr>
        </p:nvSpPr>
        <p:spPr>
          <a:xfrm>
            <a:off x="3598979" y="2166938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调查目的：了解消费者对价格变动的敏感度，为制定合理的定价策略提供依据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3"/>
          <p:cNvSpPr/>
          <p:nvPr>
            <p:custDataLst>
              <p:tags r:id="rId8"/>
            </p:custDataLst>
          </p:nvPr>
        </p:nvSpPr>
        <p:spPr>
          <a:xfrm>
            <a:off x="6192980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2" name="圆角矩形 4"/>
          <p:cNvSpPr/>
          <p:nvPr>
            <p:custDataLst>
              <p:tags r:id="rId9"/>
            </p:custDataLst>
          </p:nvPr>
        </p:nvSpPr>
        <p:spPr>
          <a:xfrm>
            <a:off x="6195482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4" name="文本框 5"/>
          <p:cNvSpPr txBox="1"/>
          <p:nvPr>
            <p:custDataLst>
              <p:tags r:id="rId10"/>
            </p:custDataLst>
          </p:nvPr>
        </p:nvSpPr>
        <p:spPr>
          <a:xfrm>
            <a:off x="6347445" y="2166938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调查方法：采用问卷调查、访谈等方式收集数据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8"/>
          <p:cNvSpPr/>
          <p:nvPr>
            <p:custDataLst>
              <p:tags r:id="rId11"/>
            </p:custDataLst>
          </p:nvPr>
        </p:nvSpPr>
        <p:spPr>
          <a:xfrm>
            <a:off x="8942071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8" name="圆角矩形 9"/>
          <p:cNvSpPr/>
          <p:nvPr>
            <p:custDataLst>
              <p:tags r:id="rId12"/>
            </p:custDataLst>
          </p:nvPr>
        </p:nvSpPr>
        <p:spPr>
          <a:xfrm>
            <a:off x="8944572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0" name="文本框 10"/>
          <p:cNvSpPr txBox="1"/>
          <p:nvPr>
            <p:custDataLst>
              <p:tags r:id="rId13"/>
            </p:custDataLst>
          </p:nvPr>
        </p:nvSpPr>
        <p:spPr>
          <a:xfrm>
            <a:off x="9096535" y="2166938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预期结果：分析价格变动对销售量的影响，为制定合理的定价策略提供依据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为企业制定合理的定价策略提供依据</a:t>
            </a:r>
            <a:endParaRPr lang="zh-CN" altLang="en-US"/>
          </a:p>
        </p:txBody>
      </p:sp>
      <p:sp>
        <p:nvSpPr>
          <p:cNvPr id="1049006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了解消费者对价格的敏感度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12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确定产品的价格区间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18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制定合理的定价策略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4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提高企业的市场竞争力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调查方法</a:t>
            </a:r>
            <a:endParaRPr lang="zh-CN" altLang="en-US"/>
          </a:p>
        </p:txBody>
      </p:sp>
      <p:sp>
        <p:nvSpPr>
          <p:cNvPr id="10490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问卷调查</a:t>
            </a:r>
            <a:endParaRPr lang="zh-CN" altLang="en-US"/>
          </a:p>
        </p:txBody>
      </p:sp>
      <p:sp>
        <p:nvSpPr>
          <p:cNvPr id="1049100" name="五边形 30"/>
          <p:cNvSpPr/>
          <p:nvPr>
            <p:custDataLst>
              <p:tags r:id="rId2"/>
            </p:custDataLst>
          </p:nvPr>
        </p:nvSpPr>
        <p:spPr>
          <a:xfrm>
            <a:off x="694799" y="3154317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燕尾形 36"/>
          <p:cNvSpPr/>
          <p:nvPr>
            <p:custDataLst>
              <p:tags r:id="rId3"/>
            </p:custDataLst>
          </p:nvPr>
        </p:nvSpPr>
        <p:spPr>
          <a:xfrm>
            <a:off x="3266599" y="3154317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燕尾形 37"/>
          <p:cNvSpPr/>
          <p:nvPr>
            <p:custDataLst>
              <p:tags r:id="rId4"/>
            </p:custDataLst>
          </p:nvPr>
        </p:nvSpPr>
        <p:spPr>
          <a:xfrm>
            <a:off x="8410200" y="3154317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燕尾形 38"/>
          <p:cNvSpPr/>
          <p:nvPr>
            <p:custDataLst>
              <p:tags r:id="rId5"/>
            </p:custDataLst>
          </p:nvPr>
        </p:nvSpPr>
        <p:spPr>
          <a:xfrm>
            <a:off x="5838399" y="3154317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文本框 3"/>
          <p:cNvSpPr txBox="1"/>
          <p:nvPr>
            <p:custDataLst>
              <p:tags r:id="rId6"/>
            </p:custDataLst>
          </p:nvPr>
        </p:nvSpPr>
        <p:spPr>
          <a:xfrm>
            <a:off x="3206729" y="4566030"/>
            <a:ext cx="3087201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发放问卷：通过线上线下渠道，发放问卷给目标人群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6"/>
          <p:cNvSpPr txBox="1"/>
          <p:nvPr>
            <p:custDataLst>
              <p:tags r:id="rId7"/>
            </p:custDataLst>
          </p:nvPr>
        </p:nvSpPr>
        <p:spPr>
          <a:xfrm>
            <a:off x="694799" y="1526551"/>
            <a:ext cx="3087201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设计问卷：根据调查目的和需求，设计合适的问卷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7"/>
          <p:cNvSpPr txBox="1"/>
          <p:nvPr>
            <p:custDataLst>
              <p:tags r:id="rId8"/>
            </p:custDataLst>
          </p:nvPr>
        </p:nvSpPr>
        <p:spPr>
          <a:xfrm>
            <a:off x="5836664" y="1526551"/>
            <a:ext cx="3087201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收集数据：收集问卷反馈，整理数据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文本框 8"/>
          <p:cNvSpPr txBox="1"/>
          <p:nvPr>
            <p:custDataLst>
              <p:tags r:id="rId9"/>
            </p:custDataLst>
          </p:nvPr>
        </p:nvSpPr>
        <p:spPr>
          <a:xfrm>
            <a:off x="8407597" y="4566030"/>
            <a:ext cx="3087201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分析数据：对收集到的数据进行分析，得出结论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访谈调查</a:t>
            </a:r>
            <a:endParaRPr lang="zh-CN" altLang="en-US"/>
          </a:p>
        </p:txBody>
      </p:sp>
      <p:sp>
        <p:nvSpPr>
          <p:cNvPr id="10491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07938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2" name="矩形 65"/>
          <p:cNvSpPr/>
          <p:nvPr>
            <p:custDataLst>
              <p:tags r:id="rId3"/>
            </p:custDataLst>
          </p:nvPr>
        </p:nvSpPr>
        <p:spPr>
          <a:xfrm>
            <a:off x="1091312" y="1638327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66"/>
          <p:cNvSpPr txBox="1"/>
          <p:nvPr>
            <p:custDataLst>
              <p:tags r:id="rId4"/>
            </p:custDataLst>
          </p:nvPr>
        </p:nvSpPr>
        <p:spPr>
          <a:xfrm>
            <a:off x="1481160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访谈目的：了解消费者对价格的敏感度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355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69"/>
          <p:cNvSpPr/>
          <p:nvPr>
            <p:custDataLst>
              <p:tags r:id="rId6"/>
            </p:custDataLst>
          </p:nvPr>
        </p:nvSpPr>
        <p:spPr>
          <a:xfrm>
            <a:off x="6403073" y="1638327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70"/>
          <p:cNvSpPr txBox="1"/>
          <p:nvPr>
            <p:custDataLst>
              <p:tags r:id="rId7"/>
            </p:custDataLst>
          </p:nvPr>
        </p:nvSpPr>
        <p:spPr>
          <a:xfrm>
            <a:off x="6793577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访谈对象：消费者、商家、行业专家等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07938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4" name="文本框 74"/>
          <p:cNvSpPr txBox="1"/>
          <p:nvPr>
            <p:custDataLst>
              <p:tags r:id="rId9"/>
            </p:custDataLst>
          </p:nvPr>
        </p:nvSpPr>
        <p:spPr>
          <a:xfrm>
            <a:off x="148116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访谈内容：价格认知、价格接受程度、价格影响因素等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6" name="矩形 73"/>
          <p:cNvSpPr/>
          <p:nvPr>
            <p:custDataLst>
              <p:tags r:id="rId10"/>
            </p:custDataLst>
          </p:nvPr>
        </p:nvSpPr>
        <p:spPr>
          <a:xfrm>
            <a:off x="1091312" y="4246706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79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84"/>
          <p:cNvSpPr/>
          <p:nvPr>
            <p:custDataLst>
              <p:tags r:id="rId12"/>
            </p:custDataLst>
          </p:nvPr>
        </p:nvSpPr>
        <p:spPr>
          <a:xfrm>
            <a:off x="6463352" y="4246706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85"/>
          <p:cNvSpPr txBox="1"/>
          <p:nvPr>
            <p:custDataLst>
              <p:tags r:id="rId13"/>
            </p:custDataLst>
          </p:nvPr>
        </p:nvSpPr>
        <p:spPr>
          <a:xfrm>
            <a:off x="685320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访谈方式：面对面访谈、电话访谈、网络访谈等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数据分析</a:t>
            </a:r>
            <a:endParaRPr lang="zh-CN" altLang="en-US"/>
          </a:p>
        </p:txBody>
      </p:sp>
      <p:sp>
        <p:nvSpPr>
          <p:cNvPr id="10492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07938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0" name="矩形 65"/>
          <p:cNvSpPr/>
          <p:nvPr>
            <p:custDataLst>
              <p:tags r:id="rId3"/>
            </p:custDataLst>
          </p:nvPr>
        </p:nvSpPr>
        <p:spPr>
          <a:xfrm>
            <a:off x="1091312" y="1638327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66"/>
          <p:cNvSpPr txBox="1"/>
          <p:nvPr>
            <p:custDataLst>
              <p:tags r:id="rId4"/>
            </p:custDataLst>
          </p:nvPr>
        </p:nvSpPr>
        <p:spPr>
          <a:xfrm>
            <a:off x="1481160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数据来源：问卷调查、访谈、观察等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355" y="1266825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69"/>
          <p:cNvSpPr/>
          <p:nvPr>
            <p:custDataLst>
              <p:tags r:id="rId6"/>
            </p:custDataLst>
          </p:nvPr>
        </p:nvSpPr>
        <p:spPr>
          <a:xfrm>
            <a:off x="6403073" y="1638327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70"/>
          <p:cNvSpPr txBox="1"/>
          <p:nvPr>
            <p:custDataLst>
              <p:tags r:id="rId7"/>
            </p:custDataLst>
          </p:nvPr>
        </p:nvSpPr>
        <p:spPr>
          <a:xfrm>
            <a:off x="6793577" y="1536770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数据处理：清洗、整理、分析、可视化等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07938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2" name="文本框 74"/>
          <p:cNvSpPr txBox="1"/>
          <p:nvPr>
            <p:custDataLst>
              <p:tags r:id="rId9"/>
            </p:custDataLst>
          </p:nvPr>
        </p:nvSpPr>
        <p:spPr>
          <a:xfrm>
            <a:off x="148116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数据分析方法：描述性统计分析、相关性分析、回归分析等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4" name="矩形 73"/>
          <p:cNvSpPr/>
          <p:nvPr>
            <p:custDataLst>
              <p:tags r:id="rId10"/>
            </p:custDataLst>
          </p:nvPr>
        </p:nvSpPr>
        <p:spPr>
          <a:xfrm>
            <a:off x="1091312" y="4246706"/>
            <a:ext cx="222873" cy="2228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79" y="3875203"/>
            <a:ext cx="4518793" cy="230258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84"/>
          <p:cNvSpPr/>
          <p:nvPr>
            <p:custDataLst>
              <p:tags r:id="rId12"/>
            </p:custDataLst>
          </p:nvPr>
        </p:nvSpPr>
        <p:spPr>
          <a:xfrm>
            <a:off x="6463352" y="4246706"/>
            <a:ext cx="222873" cy="22287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85"/>
          <p:cNvSpPr txBox="1"/>
          <p:nvPr>
            <p:custDataLst>
              <p:tags r:id="rId13"/>
            </p:custDataLst>
          </p:nvPr>
        </p:nvSpPr>
        <p:spPr>
          <a:xfrm>
            <a:off x="6853200" y="4144493"/>
            <a:ext cx="3972361" cy="130215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数据展示：表格、图表、图形等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调查结果</a:t>
            </a:r>
            <a:endParaRPr lang="zh-CN" altLang="en-US"/>
          </a:p>
        </p:txBody>
      </p:sp>
      <p:sp>
        <p:nvSpPr>
          <p:cNvPr id="10492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https://d.book118.com/978056042011006030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2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8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价格敏感度调查报告</vt:lpstr>
      <vt:lpstr>目录</vt:lpstr>
      <vt:lpstr>调查目的</vt:lpstr>
      <vt:lpstr>了解消费者对价格的敏感程度</vt:lpstr>
      <vt:lpstr>分析价格变动对销售量的影响</vt:lpstr>
      <vt:lpstr>为企业制定合理的定价策略提供依据</vt:lpstr>
      <vt:lpstr>调查方法</vt:lpstr>
      <vt:lpstr>问卷调查</vt:lpstr>
      <vt:lpstr>访谈调查</vt:lpstr>
      <vt:lpstr>数据分析</vt:lpstr>
      <vt:lpstr>调查结果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2024-09-06T06:18:20.856</cp:lastPrinted>
  <dcterms:created xsi:type="dcterms:W3CDTF">2024-09-05T22:18:20Z</dcterms:created>
  <dcterms:modified xsi:type="dcterms:W3CDTF">2024-09-05T22:18:22Z</dcterms:modified>
</cp:coreProperties>
</file>