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037EB-4986-4078-9901-F79D45620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8195F-C846-4391-A300-60FD174E3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EA035-8206-474C-B13B-35F9D1184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6EA53-350C-44C3-BE8C-33CB965E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8EBFD-A2F4-4835-A18F-1274F0FF0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06966-2040-4045-ACA2-6DEE2DB99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47781-F58A-44EB-8257-BBA0547B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6A941-E97E-4AE0-B855-4988C9E1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F3E0D-14BD-4C66-A247-AAF00B91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8A722-0674-4A9F-A760-2EF3450DC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AC80D-15F1-42D5-A9A7-449E2744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31" Type="http://schemas.openxmlformats.org/officeDocument/2006/relationships/tags" Target="../tags/tag177.xml" /><Relationship Id="rId32" Type="http://schemas.openxmlformats.org/officeDocument/2006/relationships/tags" Target="../tags/tag178.xml" /><Relationship Id="rId33" Type="http://schemas.openxmlformats.org/officeDocument/2006/relationships/tags" Target="../tags/tag179.xml" /><Relationship Id="rId34" Type="http://schemas.openxmlformats.org/officeDocument/2006/relationships/tags" Target="../tags/tag180.xml" /><Relationship Id="rId35" Type="http://schemas.openxmlformats.org/officeDocument/2006/relationships/tags" Target="../tags/tag181.xml" /><Relationship Id="rId36" Type="http://schemas.openxmlformats.org/officeDocument/2006/relationships/tags" Target="../tags/tag182.xml" /><Relationship Id="rId37" Type="http://schemas.openxmlformats.org/officeDocument/2006/relationships/tags" Target="../tags/tag183.xml" /><Relationship Id="rId38" Type="http://schemas.openxmlformats.org/officeDocument/2006/relationships/tags" Target="../tags/tag184.xml" /><Relationship Id="rId39" Type="http://schemas.openxmlformats.org/officeDocument/2006/relationships/tags" Target="../tags/tag185.xml" /><Relationship Id="rId4" Type="http://schemas.openxmlformats.org/officeDocument/2006/relationships/tags" Target="../tags/tag150.xml" /><Relationship Id="rId40" Type="http://schemas.openxmlformats.org/officeDocument/2006/relationships/tags" Target="../tags/tag186.xml" /><Relationship Id="rId41" Type="http://schemas.openxmlformats.org/officeDocument/2006/relationships/tags" Target="../tags/tag187.xml" /><Relationship Id="rId42" Type="http://schemas.openxmlformats.org/officeDocument/2006/relationships/tags" Target="../tags/tag188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22" Type="http://schemas.openxmlformats.org/officeDocument/2006/relationships/tags" Target="../tags/tag240.xml" /><Relationship Id="rId23" Type="http://schemas.openxmlformats.org/officeDocument/2006/relationships/tags" Target="../tags/tag241.xml" /><Relationship Id="rId24" Type="http://schemas.openxmlformats.org/officeDocument/2006/relationships/tags" Target="../tags/tag242.xml" /><Relationship Id="rId25" Type="http://schemas.openxmlformats.org/officeDocument/2006/relationships/tags" Target="../tags/tag243.xml" /><Relationship Id="rId26" Type="http://schemas.openxmlformats.org/officeDocument/2006/relationships/tags" Target="../tags/tag244.xml" /><Relationship Id="rId27" Type="http://schemas.openxmlformats.org/officeDocument/2006/relationships/tags" Target="../tags/tag245.xml" /><Relationship Id="rId28" Type="http://schemas.openxmlformats.org/officeDocument/2006/relationships/tags" Target="../tags/tag246.xml" /><Relationship Id="rId29" Type="http://schemas.openxmlformats.org/officeDocument/2006/relationships/tags" Target="../tags/tag247.xml" /><Relationship Id="rId3" Type="http://schemas.openxmlformats.org/officeDocument/2006/relationships/tags" Target="../tags/tag221.xml" /><Relationship Id="rId30" Type="http://schemas.openxmlformats.org/officeDocument/2006/relationships/tags" Target="../tags/tag248.xml" /><Relationship Id="rId31" Type="http://schemas.openxmlformats.org/officeDocument/2006/relationships/tags" Target="../tags/tag249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6101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内眦移位的护理查房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内眦移位的相关知识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内眦移位的相关知识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内眦移位的定义和分类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定义：内眦移位是指内眦部位发生移位的现象，常常表现为内眦赘皮、内眦角偏斜等。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分类：根据移位的程度和表现形式，内眦移位可分为轻、中、重三种类型。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内眦移位的病因和病理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病因：眼部外伤、眼部疾病、手术等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病理：内眦韧带断裂、内眦部软组织损伤等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内眦移位的临床表现和诊断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临床表现：内眦部皮肤张力增加，局部肿胀，球结膜充血，眼球运动受限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诊断标准：根据临床表现和眼科检查可作出诊断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鉴别诊断：与内眦赘皮、内眦部感染等相鉴别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并发症：可并发眼外肌麻痹、眶内感染等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7" name="任意多边形: 形状 16"/>
          <p:cNvSpPr/>
          <p:nvPr>
            <p:custDataLst>
              <p:tags r:id="rId2"/>
            </p:custDataLst>
          </p:nvPr>
        </p:nvSpPr>
        <p:spPr>
          <a:xfrm>
            <a:off x="608400" y="1506677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5" name="Freeform 488"/>
          <p:cNvSpPr/>
          <p:nvPr>
            <p:custDataLst>
              <p:tags r:id="rId3"/>
            </p:custDataLst>
          </p:nvPr>
        </p:nvSpPr>
        <p:spPr>
          <a:xfrm rot="5400000">
            <a:off x="5213182" y="1491884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" name="序号"/>
          <p:cNvSpPr txBox="1"/>
          <p:nvPr>
            <p:custDataLst>
              <p:tags r:id="rId4"/>
            </p:custDataLst>
          </p:nvPr>
        </p:nvSpPr>
        <p:spPr>
          <a:xfrm>
            <a:off x="5339977" y="1722229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1" name="标题"/>
          <p:cNvSpPr txBox="1"/>
          <p:nvPr>
            <p:custDataLst>
              <p:tags r:id="rId5"/>
            </p:custDataLst>
          </p:nvPr>
        </p:nvSpPr>
        <p:spPr>
          <a:xfrm>
            <a:off x="996534" y="155950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2" name="正文"/>
          <p:cNvSpPr txBox="1"/>
          <p:nvPr>
            <p:custDataLst>
              <p:tags r:id="rId6"/>
            </p:custDataLst>
          </p:nvPr>
        </p:nvSpPr>
        <p:spPr>
          <a:xfrm>
            <a:off x="996534" y="2019493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姓名：张三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8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420" y="2053305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9" name="Freeform 488"/>
          <p:cNvSpPr/>
          <p:nvPr>
            <p:custDataLst>
              <p:tags r:id="rId8"/>
            </p:custDataLst>
          </p:nvPr>
        </p:nvSpPr>
        <p:spPr>
          <a:xfrm rot="5400000">
            <a:off x="6147240" y="203851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0" name="序号"/>
          <p:cNvSpPr txBox="1"/>
          <p:nvPr>
            <p:custDataLst>
              <p:tags r:id="rId9"/>
            </p:custDataLst>
          </p:nvPr>
        </p:nvSpPr>
        <p:spPr>
          <a:xfrm>
            <a:off x="6255721" y="2263222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4" name="任意多边形: 形状 2"/>
          <p:cNvSpPr/>
          <p:nvPr>
            <p:custDataLst>
              <p:tags r:id="rId10"/>
            </p:custDataLst>
          </p:nvPr>
        </p:nvSpPr>
        <p:spPr>
          <a:xfrm>
            <a:off x="608400" y="259993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6" name="Freeform 488"/>
          <p:cNvSpPr/>
          <p:nvPr>
            <p:custDataLst>
              <p:tags r:id="rId11"/>
            </p:custDataLst>
          </p:nvPr>
        </p:nvSpPr>
        <p:spPr>
          <a:xfrm rot="5400000">
            <a:off x="5213182" y="258514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7" name="序号"/>
          <p:cNvSpPr txBox="1"/>
          <p:nvPr>
            <p:custDataLst>
              <p:tags r:id="rId12"/>
            </p:custDataLst>
          </p:nvPr>
        </p:nvSpPr>
        <p:spPr>
          <a:xfrm>
            <a:off x="5339977" y="281478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33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420" y="3141632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4" name="Freeform 488"/>
          <p:cNvSpPr/>
          <p:nvPr>
            <p:custDataLst>
              <p:tags r:id="rId14"/>
            </p:custDataLst>
          </p:nvPr>
        </p:nvSpPr>
        <p:spPr>
          <a:xfrm rot="5400000">
            <a:off x="6147240" y="312754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5" name="序号"/>
          <p:cNvSpPr txBox="1"/>
          <p:nvPr>
            <p:custDataLst>
              <p:tags r:id="rId15"/>
            </p:custDataLst>
          </p:nvPr>
        </p:nvSpPr>
        <p:spPr>
          <a:xfrm>
            <a:off x="6255721" y="3348730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6"/>
            </p:custDataLst>
          </p:nvPr>
        </p:nvSpPr>
        <p:spPr>
          <a:xfrm>
            <a:off x="608400" y="3692487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" name="Freeform 488"/>
          <p:cNvSpPr/>
          <p:nvPr>
            <p:custDataLst>
              <p:tags r:id="rId17"/>
            </p:custDataLst>
          </p:nvPr>
        </p:nvSpPr>
        <p:spPr>
          <a:xfrm rot="5400000">
            <a:off x="5213182" y="3678398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5" name="序号"/>
          <p:cNvSpPr txBox="1"/>
          <p:nvPr>
            <p:custDataLst>
              <p:tags r:id="rId18"/>
            </p:custDataLst>
          </p:nvPr>
        </p:nvSpPr>
        <p:spPr>
          <a:xfrm>
            <a:off x="5339977" y="3908039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23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420" y="4230662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" name="Freeform 488"/>
          <p:cNvSpPr/>
          <p:nvPr>
            <p:custDataLst>
              <p:tags r:id="rId20"/>
            </p:custDataLst>
          </p:nvPr>
        </p:nvSpPr>
        <p:spPr>
          <a:xfrm rot="5400000">
            <a:off x="6147240" y="4215869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5" name="序号"/>
          <p:cNvSpPr txBox="1"/>
          <p:nvPr>
            <p:custDataLst>
              <p:tags r:id="rId21"/>
            </p:custDataLst>
          </p:nvPr>
        </p:nvSpPr>
        <p:spPr>
          <a:xfrm>
            <a:off x="6255721" y="4437057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28" name="任意多边形: 形状 27"/>
          <p:cNvSpPr/>
          <p:nvPr>
            <p:custDataLst>
              <p:tags r:id="rId22"/>
            </p:custDataLst>
          </p:nvPr>
        </p:nvSpPr>
        <p:spPr>
          <a:xfrm>
            <a:off x="608400" y="478574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9" name="Freeform 488"/>
          <p:cNvSpPr/>
          <p:nvPr>
            <p:custDataLst>
              <p:tags r:id="rId23"/>
            </p:custDataLst>
          </p:nvPr>
        </p:nvSpPr>
        <p:spPr>
          <a:xfrm rot="5400000">
            <a:off x="5213182" y="477095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0" name="序号"/>
          <p:cNvSpPr txBox="1"/>
          <p:nvPr>
            <p:custDataLst>
              <p:tags r:id="rId24"/>
            </p:custDataLst>
          </p:nvPr>
        </p:nvSpPr>
        <p:spPr>
          <a:xfrm>
            <a:off x="5339977" y="5001296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38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2420" y="531898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9" name="Freeform 488"/>
          <p:cNvSpPr/>
          <p:nvPr>
            <p:custDataLst>
              <p:tags r:id="rId26"/>
            </p:custDataLst>
          </p:nvPr>
        </p:nvSpPr>
        <p:spPr>
          <a:xfrm rot="5400000">
            <a:off x="6147240" y="5304900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40" name="序号"/>
          <p:cNvSpPr txBox="1"/>
          <p:nvPr>
            <p:custDataLst>
              <p:tags r:id="rId27"/>
            </p:custDataLst>
          </p:nvPr>
        </p:nvSpPr>
        <p:spPr>
          <a:xfrm>
            <a:off x="6255721" y="5526087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43" name="标题"/>
          <p:cNvSpPr txBox="1"/>
          <p:nvPr>
            <p:custDataLst>
              <p:tags r:id="rId28"/>
            </p:custDataLst>
          </p:nvPr>
        </p:nvSpPr>
        <p:spPr>
          <a:xfrm>
            <a:off x="7445483" y="2094866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4" name="正文"/>
          <p:cNvSpPr txBox="1"/>
          <p:nvPr>
            <p:custDataLst>
              <p:tags r:id="rId29"/>
            </p:custDataLst>
          </p:nvPr>
        </p:nvSpPr>
        <p:spPr>
          <a:xfrm>
            <a:off x="7445483" y="255414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年龄：45岁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6" name="标题"/>
          <p:cNvSpPr txBox="1"/>
          <p:nvPr>
            <p:custDataLst>
              <p:tags r:id="rId30"/>
            </p:custDataLst>
          </p:nvPr>
        </p:nvSpPr>
        <p:spPr>
          <a:xfrm>
            <a:off x="996534" y="2654174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7" name="正文"/>
          <p:cNvSpPr txBox="1"/>
          <p:nvPr>
            <p:custDataLst>
              <p:tags r:id="rId31"/>
            </p:custDataLst>
          </p:nvPr>
        </p:nvSpPr>
        <p:spPr>
          <a:xfrm>
            <a:off x="996534" y="311345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性别：男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8" name="标题"/>
          <p:cNvSpPr txBox="1"/>
          <p:nvPr>
            <p:custDataLst>
              <p:tags r:id="rId32"/>
            </p:custDataLst>
          </p:nvPr>
        </p:nvSpPr>
        <p:spPr>
          <a:xfrm>
            <a:off x="7445483" y="318882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9" name="正文"/>
          <p:cNvSpPr txBox="1"/>
          <p:nvPr>
            <p:custDataLst>
              <p:tags r:id="rId33"/>
            </p:custDataLst>
          </p:nvPr>
        </p:nvSpPr>
        <p:spPr>
          <a:xfrm>
            <a:off x="7445483" y="3648108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民族：汉族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0" name="标题"/>
          <p:cNvSpPr txBox="1"/>
          <p:nvPr>
            <p:custDataLst>
              <p:tags r:id="rId34"/>
            </p:custDataLst>
          </p:nvPr>
        </p:nvSpPr>
        <p:spPr>
          <a:xfrm>
            <a:off x="996534" y="3741091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1" name="正文"/>
          <p:cNvSpPr txBox="1"/>
          <p:nvPr>
            <p:custDataLst>
              <p:tags r:id="rId35"/>
            </p:custDataLst>
          </p:nvPr>
        </p:nvSpPr>
        <p:spPr>
          <a:xfrm>
            <a:off x="996534" y="4200372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职业：工人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2" name="标题"/>
          <p:cNvSpPr txBox="1"/>
          <p:nvPr>
            <p:custDataLst>
              <p:tags r:id="rId36"/>
            </p:custDataLst>
          </p:nvPr>
        </p:nvSpPr>
        <p:spPr>
          <a:xfrm>
            <a:off x="7445483" y="4286311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3" name="正文"/>
          <p:cNvSpPr txBox="1"/>
          <p:nvPr>
            <p:custDataLst>
              <p:tags r:id="rId37"/>
            </p:custDataLst>
          </p:nvPr>
        </p:nvSpPr>
        <p:spPr>
          <a:xfrm>
            <a:off x="7445483" y="4745592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婚姻状况：已婚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4" name="标题"/>
          <p:cNvSpPr txBox="1"/>
          <p:nvPr>
            <p:custDataLst>
              <p:tags r:id="rId38"/>
            </p:custDataLst>
          </p:nvPr>
        </p:nvSpPr>
        <p:spPr>
          <a:xfrm>
            <a:off x="996534" y="4820260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5" name="正文"/>
          <p:cNvSpPr txBox="1"/>
          <p:nvPr>
            <p:custDataLst>
              <p:tags r:id="rId39"/>
            </p:custDataLst>
          </p:nvPr>
        </p:nvSpPr>
        <p:spPr>
          <a:xfrm>
            <a:off x="996534" y="528024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文化程度：初中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6" name="标题"/>
          <p:cNvSpPr txBox="1"/>
          <p:nvPr>
            <p:custDataLst>
              <p:tags r:id="rId40"/>
            </p:custDataLst>
          </p:nvPr>
        </p:nvSpPr>
        <p:spPr>
          <a:xfrm>
            <a:off x="7445483" y="5367593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7" name="正文"/>
          <p:cNvSpPr txBox="1"/>
          <p:nvPr>
            <p:custDataLst>
              <p:tags r:id="rId41"/>
            </p:custDataLst>
          </p:nvPr>
        </p:nvSpPr>
        <p:spPr>
          <a:xfrm>
            <a:off x="7445483" y="5827578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家庭住址：XX市XX区XX街道XX号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  <p:custDataLst>
      <p:tags r:id="rId4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主诉：右眼外伤后，内眦移位，影响视力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现病史：患者自述右眼外伤后，内眦移位，眼球疼痛、充血，视力下降。曾在外院就诊，给予药物治疗后未见明显好转。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诊断：右眼内眦韧带断裂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治疗方案：手术治疗，修复断裂的内眦韧带，恢复眼球位置，提高视力。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是否有手术史或外伤史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是否有过敏史或药物过敏史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是否有其他疾病史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是否有家族遗传病史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诊断过程和治疗方案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诊断：内眦移位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病因：外伤、手术等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症状：内眦部疼痛、肿胀、移位等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治疗：手法复位、手术等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病因：内眦移位引起的眼部不适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疼痛时间：持续时间较长，可能影响睡眠和日常生活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疼痛性质：胀痛、刺痛、灼痛等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疼痛部位：眼部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https://d.book118.com/978056101000006041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1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1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1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1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7*l_h_i*1_1_3"/>
  <p:tag name="KSO_WM_UNIT_INDEX" val="1_1_3"/>
  <p:tag name="KSO_WM_UNIT_LAYERLEVEL" val="1_1_1"/>
  <p:tag name="KSO_WM_UNIT_SHADOW_SCHEMECOLOR_INDEX" val="5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1_7*l_h_i*1_2_3"/>
  <p:tag name="KSO_WM_UNIT_INDEX" val="1_2_3"/>
  <p:tag name="KSO_WM_UNIT_LAYERLEVEL" val="1_1_1"/>
  <p:tag name="KSO_WM_UNIT_SHADOW_SCHEMECOLOR_INDEX" val="8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7*l_h_i*1_3_3"/>
  <p:tag name="KSO_WM_UNIT_INDEX" val="1_3_3"/>
  <p:tag name="KSO_WM_UNIT_LAYERLEVEL" val="1_1_1"/>
  <p:tag name="KSO_WM_UNIT_SHADOW_SCHEMECOLOR_INDEX" val="5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1_7*l_h_i*1_4_3"/>
  <p:tag name="KSO_WM_UNIT_INDEX" val="1_4_3"/>
  <p:tag name="KSO_WM_UNIT_LAYERLEVEL" val="1_1_1"/>
  <p:tag name="KSO_WM_UNIT_SHADOW_SCHEMECOLOR_INDEX" val="8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7*l_h_i*1_5_3"/>
  <p:tag name="KSO_WM_UNIT_INDEX" val="1_5_3"/>
  <p:tag name="KSO_WM_UNIT_LAYERLEVEL" val="1_1_1"/>
  <p:tag name="KSO_WM_UNIT_SHADOW_SCHEMECOLOR_INDEX" val="5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1_7*l_h_i*1_6_3"/>
  <p:tag name="KSO_WM_UNIT_INDEX" val="1_6_3"/>
  <p:tag name="KSO_WM_UNIT_LAYERLEVEL" val="1_1_1"/>
  <p:tag name="KSO_WM_UNIT_SHADOW_SCHEMECOLOR_INDEX" val="8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1_7*l_h_i*1_7_3"/>
  <p:tag name="KSO_WM_UNIT_INDEX" val="1_7_3"/>
  <p:tag name="KSO_WM_UNIT_LAYERLEVEL" val="1_1_1"/>
  <p:tag name="KSO_WM_UNIT_SHADOW_SCHEMECOLOR_INDEX" val="5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LINE_FILL_TYPE" val="2"/>
  <p:tag name="KSO_WM_UNIT_LINE_FORE_SCHEMECOLOR_INDEX" val="8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1_7*l_h_i*1_8_3"/>
  <p:tag name="KSO_WM_UNIT_INDEX" val="1_8_3"/>
  <p:tag name="KSO_WM_UNIT_LAYERLEVEL" val="1_1_1"/>
  <p:tag name="KSO_WM_UNIT_SHADOW_SCHEMECOLOR_INDEX" val="8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内眦移位的护理查房</vt:lpstr>
      <vt:lpstr>目录</vt:lpstr>
      <vt:lpstr>内眦移位的相关知识</vt:lpstr>
      <vt:lpstr>内眦移位的定义和分类</vt:lpstr>
      <vt:lpstr>内眦移位的病因和病理</vt:lpstr>
      <vt:lpstr>内眦移位的临床表现和诊断</vt:lpstr>
      <vt:lpstr>病例汇报</vt:lpstr>
      <vt:lpstr>患者基本信息</vt:lpstr>
      <vt:lpstr>主诉和现病史</vt:lpstr>
      <vt:lpstr>既往史和家族史</vt:lpstr>
      <vt:lpstr>诊断过程和治疗方案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2024-09-19T14:27:14.838</cp:lastPrinted>
  <dcterms:created xsi:type="dcterms:W3CDTF">2024-09-19T06:27:14Z</dcterms:created>
  <dcterms:modified xsi:type="dcterms:W3CDTF">2024-09-19T06:27:17Z</dcterms:modified>
</cp:coreProperties>
</file>