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5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98051-A2C0-4A05-BE9B-5395C80F2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3E2C8-332C-43C9-857C-565308631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E91B3-013A-47A4-856B-74628FFF6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8B996-8E97-405F-AE0D-CE4F14C86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7C61E-8EBC-4EAA-B9C5-575905DF5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7D0496-DA57-4828-822A-B01E7832B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26379-DF0D-46C5-83DB-AE2B4B256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E9B62-A557-4C23-96AA-FCFCEDAA3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3B449-2015-4FEF-8BB8-2948E607F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B92BB-5131-4CDA-A2AB-10D4F31D8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4355D-C8E6-41B5-905A-CAC0399EF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05" r:id="rId2"/>
    <p:sldLayoutId id="2147487006" r:id="rId3"/>
    <p:sldLayoutId id="2147487007" r:id="rId4"/>
    <p:sldLayoutId id="2147487008" r:id="rId5"/>
    <p:sldLayoutId id="2147487009" r:id="rId6"/>
    <p:sldLayoutId id="2147487010" r:id="rId7"/>
    <p:sldLayoutId id="2147487011" r:id="rId8"/>
    <p:sldLayoutId id="2147487012" r:id="rId9"/>
    <p:sldLayoutId id="2147487013" r:id="rId10"/>
    <p:sldLayoutId id="21474870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22" Type="http://schemas.openxmlformats.org/officeDocument/2006/relationships/tags" Target="../tags/tag196.xml" /><Relationship Id="rId23" Type="http://schemas.openxmlformats.org/officeDocument/2006/relationships/tags" Target="../tags/tag197.xml" /><Relationship Id="rId24" Type="http://schemas.openxmlformats.org/officeDocument/2006/relationships/tags" Target="../tags/tag198.xml" /><Relationship Id="rId25" Type="http://schemas.openxmlformats.org/officeDocument/2006/relationships/tags" Target="../tags/tag199.xml" /><Relationship Id="rId26" Type="http://schemas.openxmlformats.org/officeDocument/2006/relationships/tags" Target="../tags/tag200.xml" /><Relationship Id="rId27" Type="http://schemas.openxmlformats.org/officeDocument/2006/relationships/tags" Target="../tags/tag201.xml" /><Relationship Id="rId28" Type="http://schemas.openxmlformats.org/officeDocument/2006/relationships/tags" Target="../tags/tag202.xml" /><Relationship Id="rId29" Type="http://schemas.openxmlformats.org/officeDocument/2006/relationships/tags" Target="../tags/tag203.xml" /><Relationship Id="rId3" Type="http://schemas.openxmlformats.org/officeDocument/2006/relationships/tags" Target="../tags/tag177.xml" /><Relationship Id="rId30" Type="http://schemas.openxmlformats.org/officeDocument/2006/relationships/tags" Target="../tags/tag204.xml" /><Relationship Id="rId31" Type="http://schemas.openxmlformats.org/officeDocument/2006/relationships/tags" Target="../tags/tag205.xml" /><Relationship Id="rId32" Type="http://schemas.openxmlformats.org/officeDocument/2006/relationships/tags" Target="../tags/tag206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26" Type="http://schemas.openxmlformats.org/officeDocument/2006/relationships/tags" Target="../tags/tag253.xml" /><Relationship Id="rId27" Type="http://schemas.openxmlformats.org/officeDocument/2006/relationships/tags" Target="../tags/tag254.xml" /><Relationship Id="rId28" Type="http://schemas.openxmlformats.org/officeDocument/2006/relationships/tags" Target="../tags/tag255.xml" /><Relationship Id="rId29" Type="http://schemas.openxmlformats.org/officeDocument/2006/relationships/tags" Target="../tags/tag256.xml" /><Relationship Id="rId3" Type="http://schemas.openxmlformats.org/officeDocument/2006/relationships/tags" Target="../tags/tag230.xml" /><Relationship Id="rId30" Type="http://schemas.openxmlformats.org/officeDocument/2006/relationships/tags" Target="../tags/tag257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6120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6875"/>
          </a:bodyPr>
          <a:lstStyle/>
          <a:p>
            <a:r>
              <a:rPr lang="zh-CN" altLang="en-US"/>
              <a:t>中考数学几何辅助线专题复习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中考数学几何辅助线的解题思路与技巧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几何辅助线的概念与作用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中考数学几何辅助线常见题型及解法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中考数学几何辅助线的易错点与注意事项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中考数学几何辅助线的练习与提高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几何辅助线的概念与作用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几何辅助线的定义</a:t>
            </a:r>
            <a:endParaRPr lang="zh-CN" altLang="en-US"/>
          </a:p>
        </p:txBody>
      </p:sp>
      <p:sp>
        <p:nvSpPr>
          <p:cNvPr id="10491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几何辅助线是指在几何图形中，为了便于解题，人为添加的直线或曲线。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几何辅助线的作用是帮助解题者更好地理解和分析几何图形，找到解题的突破口。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几何辅助线的添加需要遵循一定的原则，如保持图形的完整性、简洁性等。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几何辅助线的添加技巧需要经过大量的练习和总结，才能熟练掌握。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几何辅助线在解题中的作用</a:t>
            </a:r>
            <a:endParaRPr lang="zh-CN" altLang="en-US"/>
          </a:p>
        </p:txBody>
      </p:sp>
      <p:sp>
        <p:nvSpPr>
          <p:cNvPr id="10491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帮助理解题目：通过添加辅助线，使题目更加清晰，便于理解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简化解题过程：辅助线可以帮助简化解题过程，减少计算量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提高解题效率：辅助线可以帮助快速找到解题方法，提高解题效率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拓展解题思路：辅助线可以帮助拓展解题思路，找到更多解题方法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几何辅助线的常见添加方法</a:t>
            </a:r>
            <a:endParaRPr lang="zh-CN" altLang="en-US"/>
          </a:p>
        </p:txBody>
      </p:sp>
      <p:sp>
        <p:nvSpPr>
          <p:cNvPr id="10492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角平分线添加法：在已知角上找角平分线，帮助求解。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平行线添加法：在已知直线上找平行线，帮助求解。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垂直线添加法：在已知直线上找垂直线，帮助求解。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线段添加法：在已知线段上找中点或等分点，帮助求解。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中考数学几何辅助线常见题型及解法</a:t>
            </a:r>
            <a:endParaRPr lang="zh-CN" altLang="en-US"/>
          </a:p>
        </p:txBody>
      </p:sp>
      <p:sp>
        <p:nvSpPr>
          <p:cNvPr id="10492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三角形中的几何辅助线</a:t>
            </a:r>
            <a:endParaRPr lang="zh-CN" altLang="en-US"/>
          </a:p>
        </p:txBody>
      </p:sp>
      <p:sp>
        <p:nvSpPr>
          <p:cNvPr id="1049376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78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6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题型一：三角形中求角度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386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题型二：三角形中求边长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392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题型三：三角形中求面积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题型四：三角形中求周长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04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6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解法：利用平行线、垂线等辅助线，通过角度关系求解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10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解法：利用平行线、垂线等辅助线，通过边长关系求解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16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解法：利用平行线、垂线等辅助线，通过面积关系求解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22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解法：利用平行线、垂线等辅助线，通过周长关系求解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四边形中的几何辅助线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64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矩形：寻找对角线，构造矩形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正方形：寻找对角线，构造正方形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平行线：寻找平行线，构造平行线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角平分线：寻找角平分线，构造角平分线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高线：寻找高线，构造高线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平行四边形：寻找对边平行线，构造平行四边形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菱形：寻找对角线，构造菱形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梯形：寻找对角线，构造梯形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垂直线：寻找垂直线，构造垂直线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中线：寻找中线，构造中线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8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86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88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90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92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94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9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9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00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02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圆中的几何辅助线</a:t>
            </a:r>
            <a:endParaRPr lang="zh-CN" altLang="en-US"/>
          </a:p>
        </p:txBody>
      </p:sp>
      <p:cxnSp>
        <p:nvCxnSpPr>
          <p:cNvPr id="3145751" name="直接箭头连接符 183"/>
          <p:cNvCxnSpPr/>
          <p:nvPr>
            <p:custDataLst>
              <p:tags r:id="rId2"/>
            </p:custDataLst>
          </p:nvPr>
        </p:nvCxnSpPr>
        <p:spPr>
          <a:xfrm>
            <a:off x="838200" y="3813947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62608" y="3809073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2" name="正文"/>
          <p:cNvSpPr txBox="1"/>
          <p:nvPr>
            <p:custDataLst>
              <p:tags r:id="rId4"/>
            </p:custDataLst>
          </p:nvPr>
        </p:nvSpPr>
        <p:spPr>
          <a:xfrm>
            <a:off x="3776257" y="5104182"/>
            <a:ext cx="1776358" cy="8120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半径：连接圆上任意一点与圆心的直线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5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9289" y="3854762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4" name="正文"/>
          <p:cNvSpPr txBox="1"/>
          <p:nvPr>
            <p:custDataLst>
              <p:tags r:id="rId6"/>
            </p:custDataLst>
          </p:nvPr>
        </p:nvSpPr>
        <p:spPr>
          <a:xfrm>
            <a:off x="6621110" y="4614404"/>
            <a:ext cx="1776358" cy="8120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切线：连接圆上任意一点与圆心的直线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7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4142" y="3809073"/>
            <a:ext cx="609" cy="129267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6" name="正文"/>
          <p:cNvSpPr txBox="1"/>
          <p:nvPr>
            <p:custDataLst>
              <p:tags r:id="rId8"/>
            </p:custDataLst>
          </p:nvPr>
        </p:nvSpPr>
        <p:spPr>
          <a:xfrm>
            <a:off x="9465963" y="5336278"/>
            <a:ext cx="1776358" cy="8120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辅助线：连接圆上任意两点与圆心的直线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正文"/>
          <p:cNvSpPr txBox="1"/>
          <p:nvPr>
            <p:custDataLst>
              <p:tags r:id="rId9"/>
            </p:custDataLst>
          </p:nvPr>
        </p:nvSpPr>
        <p:spPr>
          <a:xfrm>
            <a:off x="931404" y="4214785"/>
            <a:ext cx="1776358" cy="8120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圆心角：连接圆上任意两点与圆心的直线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42619" y="2859368"/>
            <a:ext cx="0" cy="8967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0" name="正文"/>
          <p:cNvSpPr txBox="1"/>
          <p:nvPr>
            <p:custDataLst>
              <p:tags r:id="rId11"/>
            </p:custDataLst>
          </p:nvPr>
        </p:nvSpPr>
        <p:spPr>
          <a:xfrm>
            <a:off x="2229558" y="1771988"/>
            <a:ext cx="2024902" cy="8303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弦心距：连接圆上任意两点与圆心的直线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1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29888" y="2472541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2" name="正文"/>
          <p:cNvSpPr txBox="1"/>
          <p:nvPr>
            <p:custDataLst>
              <p:tags r:id="rId13"/>
            </p:custDataLst>
          </p:nvPr>
        </p:nvSpPr>
        <p:spPr>
          <a:xfrm>
            <a:off x="7919264" y="1394299"/>
            <a:ext cx="2024902" cy="8303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割线：连接圆上任意一点与圆心的直线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3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5035" y="3497784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4" name="正文"/>
          <p:cNvSpPr txBox="1"/>
          <p:nvPr>
            <p:custDataLst>
              <p:tags r:id="rId15"/>
            </p:custDataLst>
          </p:nvPr>
        </p:nvSpPr>
        <p:spPr>
          <a:xfrm>
            <a:off x="5074411" y="2414060"/>
            <a:ext cx="2024902" cy="8303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直径：连接圆上任意两点与圆心的直线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椭圆 17"/>
          <p:cNvSpPr/>
          <p:nvPr>
            <p:custDataLst>
              <p:tags r:id="rId16"/>
            </p:custDataLst>
          </p:nvPr>
        </p:nvSpPr>
        <p:spPr>
          <a:xfrm>
            <a:off x="4600472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58" name="椭圆 14"/>
          <p:cNvSpPr/>
          <p:nvPr>
            <p:custDataLst>
              <p:tags r:id="rId17"/>
            </p:custDataLst>
          </p:nvPr>
        </p:nvSpPr>
        <p:spPr>
          <a:xfrm>
            <a:off x="7445325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60" name="椭圆 21"/>
          <p:cNvSpPr/>
          <p:nvPr>
            <p:custDataLst>
              <p:tags r:id="rId18"/>
            </p:custDataLst>
          </p:nvPr>
        </p:nvSpPr>
        <p:spPr>
          <a:xfrm>
            <a:off x="10290178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62" name="椭圆 19"/>
          <p:cNvSpPr/>
          <p:nvPr>
            <p:custDataLst>
              <p:tags r:id="rId19"/>
            </p:custDataLst>
          </p:nvPr>
        </p:nvSpPr>
        <p:spPr>
          <a:xfrm>
            <a:off x="1755619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65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9583" y="3829176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64" name="椭圆 18"/>
          <p:cNvSpPr/>
          <p:nvPr>
            <p:custDataLst>
              <p:tags r:id="rId21"/>
            </p:custDataLst>
          </p:nvPr>
        </p:nvSpPr>
        <p:spPr>
          <a:xfrm>
            <a:off x="3178655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66" name="椭圆 13"/>
          <p:cNvSpPr/>
          <p:nvPr>
            <p:custDataLst>
              <p:tags r:id="rId22"/>
            </p:custDataLst>
          </p:nvPr>
        </p:nvSpPr>
        <p:spPr>
          <a:xfrm>
            <a:off x="8867752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68" name="椭圆 15"/>
          <p:cNvSpPr/>
          <p:nvPr>
            <p:custDataLst>
              <p:tags r:id="rId23"/>
            </p:custDataLst>
          </p:nvPr>
        </p:nvSpPr>
        <p:spPr>
          <a:xfrm>
            <a:off x="6022899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其他几何图形中的几何辅助线</a:t>
            </a:r>
            <a:endParaRPr lang="zh-CN" altLang="en-US"/>
          </a:p>
        </p:txBody>
      </p:sp>
      <p:sp>
        <p:nvSpPr>
          <p:cNvPr id="104960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平行四边形中的几何辅助线：寻找对角线、中位线等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相似三角形中的几何辅助线：寻找对应边、对应角等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梯形中的几何辅助线：寻找高、中位线、腰等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圆中的几何辅助线：寻找半径、直径、圆心角等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https://d.book118.com/978056120130006033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TYPE" val="m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汉仪正圆-75W</vt:lpstr>
      <vt:lpstr>汉仪正圆 55简</vt:lpstr>
      <vt:lpstr>Calibri Light</vt:lpstr>
      <vt:lpstr>Wingdings</vt:lpstr>
      <vt:lpstr>微软雅黑</vt:lpstr>
      <vt:lpstr>Office Theme</vt:lpstr>
      <vt:lpstr>中考数学几何辅助线专题复习</vt:lpstr>
      <vt:lpstr>目录</vt:lpstr>
      <vt:lpstr>添加章节标题</vt:lpstr>
      <vt:lpstr>几何辅助线的概念与作用</vt:lpstr>
      <vt:lpstr>几何辅助线的定义</vt:lpstr>
      <vt:lpstr>几何辅助线在解题中的作用</vt:lpstr>
      <vt:lpstr>几何辅助线的常见添加方法</vt:lpstr>
      <vt:lpstr>中考数学几何辅助线常见题型及解法</vt:lpstr>
      <vt:lpstr>三角形中的几何辅助线</vt:lpstr>
      <vt:lpstr>四边形中的几何辅助线</vt:lpstr>
      <vt:lpstr>圆中的几何辅助线</vt:lpstr>
      <vt:lpstr>其他几何图形中的几何辅助线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2024-09-11T22:58:55.056</cp:lastPrinted>
  <dcterms:created xsi:type="dcterms:W3CDTF">2024-09-11T14:58:55Z</dcterms:created>
  <dcterms:modified xsi:type="dcterms:W3CDTF">2024-09-11T14:58:57Z</dcterms:modified>
</cp:coreProperties>
</file>