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9E666-6598-4414-82A1-52BAE237E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835CA-1511-4B9D-9640-787683FB6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2A9A7-2A2F-4E4C-A730-88B39A6D2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2EEE0-48A8-4F9E-98CA-62DD98A63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D3E1C6-E3BA-4736-9785-A36534B34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4A2DAA-FE8B-464A-B7AB-8FBCEEF25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C8D660-AE12-4404-A77D-7B986A764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AC609-C15D-4DFB-A14E-CDFDD4FB0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5C951-3732-42CF-A1AD-B8ED86B4F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468C7-F7FD-4F93-BD70-8328ECA29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39A17-760D-4EDF-A112-B4471C764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6210504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人力资源战略规划与组织发展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人力资源战略规划概述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组织发展现状分析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人力资源需求预测与规划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组织发展与变革策略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人力资源开发策略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人力资源战略规划实施与评估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人力资源战略规划概述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人力资源战略规划是企业为实现长期发展目标，对人力资源进行预测、分析和规划的过程，旨在确保组织在需要时具备合适数量和质量的人力资源。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人力资源战略规划有助于企业适应市场变化、提升竞争力、实现可持续发展。通过合理规划人力资源，企业可以更好地满足业务需求，优化组织结构，提高员工满意度和绩效。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组织发展是人力资源战略规划的重要组成部分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组织发展关注于提升组织整体效能和员工个人发展，与人力资源战略规划密切相关。通过组织发展，企业可以优化组织结构、改善工作流程、提升员工能力，进而实现人力资源战略规划的目标。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人力资源战略规划推动组织发展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合理的人力资源战略规划可以为组织发展提供有力支持。通过对人力资源的预测、分析和规划，企业可以制定针对性的人力资源政策和实践，推动组织变革和发展。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与组织发展的关系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5805" y="1759619"/>
            <a:ext cx="1714500" cy="1636205"/>
            <a:chOff x="385805" y="1759619"/>
            <a:chExt cx="1714500" cy="1636205"/>
          </a:xfrm>
        </p:grpSpPr>
        <p:sp>
          <p:nvSpPr>
            <p:cNvPr id="3" name="AutoShape 3"/>
            <p:cNvSpPr/>
            <p:nvPr/>
          </p:nvSpPr>
          <p:spPr>
            <a:xfrm rot="10800000">
              <a:off x="385805" y="1759619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647743" y="2927670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913402" y="224276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899882" y="1755047"/>
            <a:ext cx="1714500" cy="1637729"/>
            <a:chOff x="2899882" y="1755047"/>
            <a:chExt cx="1714500" cy="1637729"/>
          </a:xfrm>
        </p:grpSpPr>
        <p:sp>
          <p:nvSpPr>
            <p:cNvPr id="7" name="AutoShape 7"/>
            <p:cNvSpPr/>
            <p:nvPr/>
          </p:nvSpPr>
          <p:spPr>
            <a:xfrm rot="10800000">
              <a:off x="2899882" y="1755047"/>
              <a:ext cx="1714500" cy="1414939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10800000">
              <a:off x="3124195" y="2924622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Freeform 9"/>
          <p:cNvSpPr/>
          <p:nvPr/>
        </p:nvSpPr>
        <p:spPr>
          <a:xfrm>
            <a:off x="3471884" y="223975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33662" y="1750570"/>
            <a:ext cx="1714500" cy="1678401"/>
            <a:chOff x="5333662" y="1750570"/>
            <a:chExt cx="1714500" cy="1678401"/>
          </a:xfrm>
        </p:grpSpPr>
        <p:sp>
          <p:nvSpPr>
            <p:cNvPr id="11" name="AutoShape 11"/>
            <p:cNvSpPr/>
            <p:nvPr/>
          </p:nvSpPr>
          <p:spPr>
            <a:xfrm rot="10800000">
              <a:off x="5333662" y="1750570"/>
              <a:ext cx="1714500" cy="1414939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 rot="10800000">
              <a:off x="5603029" y="296081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937274" y="220212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749583" y="1764096"/>
            <a:ext cx="1714500" cy="1636205"/>
            <a:chOff x="7749583" y="1764096"/>
            <a:chExt cx="1714500" cy="1636205"/>
          </a:xfrm>
        </p:grpSpPr>
        <p:sp>
          <p:nvSpPr>
            <p:cNvPr id="15" name="AutoShape 15"/>
            <p:cNvSpPr/>
            <p:nvPr/>
          </p:nvSpPr>
          <p:spPr>
            <a:xfrm rot="10800000">
              <a:off x="7749583" y="1764096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 rot="10800000">
              <a:off x="7973896" y="2932147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8319327" y="224126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10111306" y="1764096"/>
            <a:ext cx="1714500" cy="1636205"/>
            <a:chOff x="10111306" y="1764096"/>
            <a:chExt cx="1714500" cy="1636205"/>
          </a:xfrm>
        </p:grpSpPr>
        <p:sp>
          <p:nvSpPr>
            <p:cNvPr id="19" name="AutoShape 19"/>
            <p:cNvSpPr/>
            <p:nvPr/>
          </p:nvSpPr>
          <p:spPr>
            <a:xfrm rot="10800000">
              <a:off x="10111306" y="1764096"/>
              <a:ext cx="1714500" cy="1413415"/>
            </a:xfrm>
            <a:prstGeom prst="roundRect">
              <a:avLst>
                <a:gd name="adj" fmla="val 10000"/>
              </a:avLst>
            </a:prstGeom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0800000">
              <a:off x="10380769" y="293214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00000"/>
              </a:schemeClr>
            </a:solidFill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10760435" y="2227297"/>
            <a:ext cx="416242" cy="487108"/>
            <a:chOff x="10760435" y="2227297"/>
            <a:chExt cx="416242" cy="487108"/>
          </a:xfrm>
        </p:grpSpPr>
        <p:sp>
          <p:nvSpPr>
            <p:cNvPr id="22" name="Freeform 22"/>
            <p:cNvSpPr/>
            <p:nvPr/>
          </p:nvSpPr>
          <p:spPr>
            <a:xfrm>
              <a:off x="10777008" y="2227297"/>
              <a:ext cx="399669" cy="383762"/>
            </a:xfrm>
            <a:custGeom>
              <a:rect l="l" t="t" r="r" b="b"/>
              <a:pathLst>
                <a:path w="262" h="251">
                  <a:moveTo>
                    <a:pt x="242" y="40"/>
                  </a:moveTo>
                  <a:cubicBezTo>
                    <a:pt x="253" y="40"/>
                    <a:pt x="262" y="31"/>
                    <a:pt x="262" y="20"/>
                  </a:cubicBezTo>
                  <a:cubicBezTo>
                    <a:pt x="262" y="9"/>
                    <a:pt x="253" y="0"/>
                    <a:pt x="242" y="0"/>
                  </a:cubicBezTo>
                  <a:cubicBezTo>
                    <a:pt x="231" y="0"/>
                    <a:pt x="222" y="9"/>
                    <a:pt x="222" y="20"/>
                  </a:cubicBezTo>
                  <a:cubicBezTo>
                    <a:pt x="222" y="24"/>
                    <a:pt x="224" y="28"/>
                    <a:pt x="226" y="31"/>
                  </a:cubicBezTo>
                  <a:cubicBezTo>
                    <a:pt x="126" y="98"/>
                    <a:pt x="126" y="98"/>
                    <a:pt x="126" y="9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0" y="2"/>
                    <a:pt x="21" y="0"/>
                    <a:pt x="13" y="3"/>
                  </a:cubicBezTo>
                  <a:cubicBezTo>
                    <a:pt x="5" y="6"/>
                    <a:pt x="0" y="14"/>
                    <a:pt x="0" y="22"/>
                  </a:cubicBezTo>
                  <a:cubicBezTo>
                    <a:pt x="0" y="82"/>
                    <a:pt x="22" y="141"/>
                    <a:pt x="67" y="185"/>
                  </a:cubicBezTo>
                  <a:cubicBezTo>
                    <a:pt x="111" y="230"/>
                    <a:pt x="170" y="252"/>
                    <a:pt x="230" y="252"/>
                  </a:cubicBezTo>
                  <a:cubicBezTo>
                    <a:pt x="238" y="252"/>
                    <a:pt x="246" y="247"/>
                    <a:pt x="249" y="239"/>
                  </a:cubicBezTo>
                  <a:cubicBezTo>
                    <a:pt x="252" y="231"/>
                    <a:pt x="250" y="222"/>
                    <a:pt x="244" y="216"/>
                  </a:cubicBezTo>
                  <a:cubicBezTo>
                    <a:pt x="164" y="136"/>
                    <a:pt x="164" y="136"/>
                    <a:pt x="164" y="136"/>
                  </a:cubicBezTo>
                  <a:cubicBezTo>
                    <a:pt x="231" y="36"/>
                    <a:pt x="231" y="36"/>
                    <a:pt x="231" y="36"/>
                  </a:cubicBezTo>
                  <a:cubicBezTo>
                    <a:pt x="234" y="38"/>
                    <a:pt x="238" y="40"/>
                    <a:pt x="242" y="4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0760435" y="2539431"/>
              <a:ext cx="197930" cy="174974"/>
            </a:xfrm>
            <a:custGeom>
              <a:rect l="l" t="t" r="r" b="b"/>
              <a:pathLst>
                <a:path w="130" h="115">
                  <a:moveTo>
                    <a:pt x="113" y="44"/>
                  </a:moveTo>
                  <a:cubicBezTo>
                    <a:pt x="112" y="42"/>
                    <a:pt x="110" y="39"/>
                    <a:pt x="108" y="38"/>
                  </a:cubicBezTo>
                  <a:cubicBezTo>
                    <a:pt x="90" y="28"/>
                    <a:pt x="73" y="16"/>
                    <a:pt x="58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3"/>
                    <a:pt x="0" y="107"/>
                    <a:pt x="1" y="110"/>
                  </a:cubicBezTo>
                  <a:cubicBezTo>
                    <a:pt x="3" y="113"/>
                    <a:pt x="6" y="115"/>
                    <a:pt x="10" y="115"/>
                  </a:cubicBezTo>
                  <a:cubicBezTo>
                    <a:pt x="120" y="115"/>
                    <a:pt x="120" y="115"/>
                    <a:pt x="120" y="115"/>
                  </a:cubicBezTo>
                  <a:cubicBezTo>
                    <a:pt x="123" y="115"/>
                    <a:pt x="126" y="114"/>
                    <a:pt x="128" y="111"/>
                  </a:cubicBezTo>
                  <a:cubicBezTo>
                    <a:pt x="130" y="109"/>
                    <a:pt x="130" y="105"/>
                    <a:pt x="129" y="102"/>
                  </a:cubicBezTo>
                  <a:lnTo>
                    <a:pt x="113" y="44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13478" y="2898857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327554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61334" y="292767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177256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538979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9130" y="3740054"/>
            <a:ext cx="1847850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714144" y="3740054"/>
            <a:ext cx="208597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人力资源现状评估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47924" y="3740054"/>
            <a:ext cx="208597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63845" y="3740054"/>
            <a:ext cx="208597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制定规划方案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25569" y="3740054"/>
            <a:ext cx="208597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战略规划的制定过程</a:t>
              </a:r>
            </a:p>
          </p:txBody>
        </p:sp>
      </p:grpSp>
      <p:sp>
        <p:nvSpPr>
          <p:cNvPr id="56" name="TextBox 56"/>
          <p:cNvSpPr txBox="1"/>
          <p:nvPr/>
        </p:nvSpPr>
        <p:spPr>
          <a:xfrm>
            <a:off x="200068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对企业所处的内外部环境进行深入分析，包括市场趋势、竞争对手、政策法规、技术变革等方面，以了解企业面临的机会和挑战。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2714144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对企业现有的人力资源状况进行全面评估，包括员工数量、结构、能力、绩效等方面，以明确企业的人力资源优势和不足。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147924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根据企业的发展战略和业务计划，预测未来对人力资源的需求，包括岗位需求、技能要求、数量要求等方面。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563845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基于环境分析、现状评估和需求预测的结果，制定具体的人力资源战略规划方案，包括招聘计划、培训计划、绩效管理计划、薪酬福利计划等。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9925569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将规划方案落实到具体的行动中，并定期监控实施效果，根据实际情况进行调整和优化。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组织发展现状分析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最简单的集权式组织结构形式，又称军队式结构。其领导关系按垂直系统建立，不设立专门的职能机构，自上而下形同直线。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各级行政单位除主管负责人外，还相应地设立一些职能机构。如在厂长下面设立职能机构和人员，协助厂长从事职能管理工作。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适用于具有较复杂产品类别或较广泛地区分布的企业。事业部制具有集中决策、分散经营的特点，在组织形式上表现为在总公司领导下设立多个事业部。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事业部制组织结构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组织结构类型及特点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2" r="23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人力资源管理理念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人力资源管理体系建设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人力资源管理信息化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是否树立了“以人为本”的管理理念，关注员工需求和发展。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是否建立了完善的人力资源管理体系，包括招聘、培训、绩效、薪酬等方面。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是否实现了人力资源管理的信息化，提高了管理效率。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人力资源管理现状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员工队伍结构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员工队伍素质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员工队伍稳定性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员工队伍现状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包括员工年龄、性别、学历、工作年限等方面的结构分布。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员工的专业技能、综合素质等方面的状况。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员工流失率、员工满意度等方面的状况。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人力资源需求预测与规划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趋势分析法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比率分析法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回归分析法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需求预测方法及步骤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通过专家调查法收集专家意见，经过反复征询、归纳、修改，最终汇总成专家基本一致的看法，作为预测的结果。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根据组织中员工数量与业务指标之间的比率关系，预测未来人力资源需求。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通过分析历史数据，找出人力资源需求随时间变化的趋势，以此预测未来需求。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运用数学方法建立人力资源需求与某些影响因素之间的函数关系，进行预测。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人力资源供给分析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评估组织内部现有人力资源的数量、质量、结构和分布情况，以及未来可能的变化趋势。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了解劳动力市场、竞争对手、政策法规等因素对组织人力资源供给的影响。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可采用技能清单法、人员替换法、马尔科夫模型等方法进行人力资源供给预测。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内部供给分析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外部供给分析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供给预测方法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https://d.book118.com/978062105046006023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2024-08-29T20:51:27.905</cp:lastPrinted>
  <dcterms:created xsi:type="dcterms:W3CDTF">2024-08-29T12:51:27Z</dcterms:created>
  <dcterms:modified xsi:type="dcterms:W3CDTF">2024-08-29T12:51:30Z</dcterms:modified>
</cp:coreProperties>
</file>