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326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CD2FE3-E936-4BBE-A4C8-BB3EE3FEFC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1137D3-C66E-4D28-BA00-8CB7688394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5A0E1C-8E18-4768-A356-F23636FF38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86FA18-48A4-4E63-878B-1E526CD006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A42A60-A9E5-41AA-9493-A4FCAEC798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C71A35-3837-4AAC-BCD6-C8E88AFADA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C59046-4FB6-4747-9C4B-2B1ADB3709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5B8437-9305-4E56-8E77-A363E54118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8395D4-7DC3-48AF-ACBF-79BA3B9B08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699FC3-AADA-433B-AB19-85EB9F65F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82E77A-0463-4E09-B081-0086DCC0BF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6.png" /><Relationship Id="rId4"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jpeg" /><Relationship Id="rId5"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63044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1107058"/>
            <a:ext cx="12229663" cy="5732654"/>
          </a:xfrm>
          <a:prstGeom prst="rect">
            <a:avLst/>
          </a:prstGeom>
        </p:spPr>
      </p:pic>
      <p:sp>
        <p:nvSpPr>
          <p:cNvPr id="3" name="AutoShape 3"/>
          <p:cNvSpPr/>
          <p:nvPr/>
        </p:nvSpPr>
        <p:spPr>
          <a:xfrm>
            <a:off x="1542747" y="1226293"/>
            <a:ext cx="9106507" cy="179413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不同推荐方式对消费者购买决策过程的影响</a:t>
            </a:r>
            <a:endParaRPr lang="en-US" sz="1100"/>
          </a:p>
        </p:txBody>
      </p:sp>
      <p:grpSp>
        <p:nvGrpSpPr>
          <p:cNvPr id="4" name="Group 4"/>
          <p:cNvGrpSpPr/>
          <p:nvPr/>
        </p:nvGrpSpPr>
        <p:grpSpPr>
          <a:xfrm>
            <a:off x="3788566" y="3540703"/>
            <a:ext cx="4652531" cy="489827"/>
            <a:chOff x="3788566" y="3540703"/>
            <a:chExt cx="4652531" cy="489827"/>
          </a:xfrm>
        </p:grpSpPr>
        <p:sp>
          <p:nvSpPr>
            <p:cNvPr id="5" name="AutoShape 5"/>
            <p:cNvSpPr/>
            <p:nvPr/>
          </p:nvSpPr>
          <p:spPr>
            <a:xfrm>
              <a:off x="3788566" y="3540703"/>
              <a:ext cx="2132362" cy="48982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rgbClr val="000000"/>
                  </a:solidFill>
                  <a:latin typeface="Microsoft Yahei"/>
                  <a:ea typeface="Microsoft Yahei"/>
                  <a:cs typeface="Microsoft Yahei"/>
                </a:rPr>
                <a:t>汇报人：文小库</a:t>
              </a:r>
              <a:endParaRPr lang="en-US" sz="1100"/>
            </a:p>
          </p:txBody>
        </p:sp>
        <p:sp>
          <p:nvSpPr>
            <p:cNvPr id="6" name="AutoShape 6"/>
            <p:cNvSpPr/>
            <p:nvPr/>
          </p:nvSpPr>
          <p:spPr>
            <a:xfrm>
              <a:off x="6308735" y="3540703"/>
              <a:ext cx="2132362" cy="48982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rgbClr val="000000"/>
                  </a:solidFill>
                  <a:latin typeface="Microsoft Yahei"/>
                  <a:ea typeface="Microsoft Yahei"/>
                  <a:cs typeface="Microsoft Yahei"/>
                </a:rPr>
                <a:t>2023-11-12</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a:effectLst>
            <a:outerShdw blurRad="190500" dist="228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547" cy="3957447"/>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推荐方式概述</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消费者购买决策过程</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不同推荐方式对消费者购买决策的影响</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实验设计与分析</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研究结论与展望</a:t>
            </a:r>
          </a:p>
          <a:p>
            <a:pPr marL="203200" lvl="0" indent="-203200">
              <a:lnSpc>
                <a:spcPct val="150000"/>
              </a:lnSpc>
              <a:spcBef>
                <a:spcPts val="450"/>
              </a:spcBef>
              <a:buFont typeface="Arial"/>
              <a:buChar char="•"/>
            </a:pPr>
            <a:r>
              <a:rPr lang="en-US" sz="2325" b="1">
                <a:solidFill>
                  <a:schemeClr val="accent1"/>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85" r="185"/>
          </a:stretch>
        </a:blipFill>
      </p:bgPr>
    </p:bg>
    <p:spTree>
      <p:nvGrpSpPr>
        <p:cNvPr id="1" name=""/>
        <p:cNvGrpSpPr/>
        <p:nvPr/>
      </p:nvGrpSpPr>
      <p:grpSpPr>
        <a:xfrm>
          <a:off x="0" y="0"/>
          <a:ext cx="0" cy="0"/>
        </a:xfrm>
      </p:grpSpPr>
      <p:sp>
        <p:nvSpPr>
          <p:cNvPr id="2" name="AutoShape 2"/>
          <p:cNvSpPr/>
          <p:nvPr/>
        </p:nvSpPr>
        <p:spPr>
          <a:xfrm>
            <a:off x="-105422" y="0"/>
            <a:ext cx="12297421" cy="6776673"/>
          </a:xfrm>
          <a:prstGeom prst="rect">
            <a:avLst/>
          </a:prstGeom>
          <a:solidFill>
            <a:srgbClr val="FFFFFF">
              <a:alpha val="100000"/>
            </a:srgbClr>
          </a:solidFill>
          <a:ln w="7620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3" name="Group 3"/>
          <p:cNvGrpSpPr/>
          <p:nvPr/>
        </p:nvGrpSpPr>
        <p:grpSpPr>
          <a:xfrm>
            <a:off x="454963" y="103178"/>
            <a:ext cx="10763152" cy="926592"/>
            <a:chOff x="454963" y="103178"/>
            <a:chExt cx="10763152" cy="926592"/>
          </a:xfrm>
        </p:grpSpPr>
        <p:sp>
          <p:nvSpPr>
            <p:cNvPr id="4" name="TextBox 4"/>
            <p:cNvSpPr txBox="1"/>
            <p:nvPr/>
          </p:nvSpPr>
          <p:spPr>
            <a:xfrm>
              <a:off x="1214567" y="1031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研究背景与意义</a:t>
              </a:r>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25" name="AutoShape 25"/>
          <p:cNvSpPr/>
          <p:nvPr/>
        </p:nvSpPr>
        <p:spPr>
          <a:xfrm>
            <a:off x="644286" y="2972012"/>
            <a:ext cx="2353053" cy="195637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随着互联网和电子商务的快速发展，推荐系统在个性化消费和提升购物体验方面发挥着越来越重要的作用。</a:t>
            </a:r>
            <a:endParaRPr lang="en-US" sz="1100"/>
          </a:p>
        </p:txBody>
      </p:sp>
      <p:sp>
        <p:nvSpPr>
          <p:cNvPr id="26" name="AutoShape 26"/>
          <p:cNvSpPr/>
          <p:nvPr/>
        </p:nvSpPr>
        <p:spPr>
          <a:xfrm>
            <a:off x="8684852" y="995439"/>
            <a:ext cx="2382848" cy="199113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不同推荐方式可能会影响消费者的购买决策过程，进一步影响他们的购买行为和满意度。</a:t>
            </a:r>
            <a:endParaRPr lang="en-US" sz="1100"/>
          </a:p>
        </p:txBody>
      </p:sp>
      <p:sp>
        <p:nvSpPr>
          <p:cNvPr id="27" name="AutoShape 27"/>
          <p:cNvSpPr/>
          <p:nvPr/>
        </p:nvSpPr>
        <p:spPr>
          <a:xfrm>
            <a:off x="8684852" y="3927704"/>
            <a:ext cx="2382848" cy="196256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研究这一现象对于优化推荐系统、提高消费者购买率具有重要意义。</a:t>
            </a:r>
            <a:endParaRPr lang="en-US" sz="1100"/>
          </a:p>
        </p:txBody>
      </p:sp>
      <p:pic>
        <p:nvPicPr>
          <p:cNvPr id="28" name="Picture 28"/>
          <p:cNvPicPr>
            <a:picLocks noChangeAspect="1"/>
          </p:cNvPicPr>
          <p:nvPr/>
        </p:nvPicPr>
        <p:blipFill>
          <a:blip r:embed="rId2"/>
          <a:stretch>
            <a:fillRect/>
          </a:stretch>
        </p:blipFill>
        <p:spPr>
          <a:xfrm>
            <a:off x="10824206" y="6027791"/>
            <a:ext cx="2114315" cy="1135440"/>
          </a:xfrm>
          <a:prstGeom prst="rect">
            <a:avLst/>
          </a:prstGeom>
        </p:spPr>
      </p:pic>
      <p:pic>
        <p:nvPicPr>
          <p:cNvPr id="29" name="Picture 29"/>
          <p:cNvPicPr>
            <a:picLocks noChangeAspect="1"/>
          </p:cNvPicPr>
          <p:nvPr/>
        </p:nvPicPr>
        <p:blipFill>
          <a:blip r:embed="rId3">
            <a:alphaModFix amt="75000"/>
          </a:blip>
          <a:srcRect l="31868" t="13068" r="31502" b="30114"/>
          <a:stretch>
            <a:fillRect/>
          </a:stretch>
        </p:blipFill>
        <p:spPr>
          <a:xfrm>
            <a:off x="4217947" y="1285529"/>
            <a:ext cx="3545264" cy="5454568"/>
          </a:xfrm>
          <a:prstGeom prst="rect">
            <a:avLst/>
          </a:prstGeom>
        </p:spPr>
      </p:pic>
      <p:pic>
        <p:nvPicPr>
          <p:cNvPr id="30" name="Picture 30"/>
          <p:cNvPicPr>
            <a:picLocks noChangeAspect="1"/>
          </p:cNvPicPr>
          <p:nvPr/>
        </p:nvPicPr>
        <p:blipFill>
          <a:blip r:embed="rId4"/>
          <a:srcRect l="24292" r="24292"/>
          <a:stretch>
            <a:fillRect/>
          </a:stretch>
        </p:blipFill>
        <p:spPr>
          <a:xfrm>
            <a:off x="4495323" y="1838813"/>
            <a:ext cx="2952950" cy="4810026"/>
          </a:xfrm>
          <a:prstGeom prst="rect">
            <a:avLst/>
          </a:prstGeom>
        </p:spPr>
      </p:pic>
      <p:grpSp>
        <p:nvGrpSpPr>
          <p:cNvPr id="31" name="Group 31"/>
          <p:cNvGrpSpPr/>
          <p:nvPr/>
        </p:nvGrpSpPr>
        <p:grpSpPr>
          <a:xfrm>
            <a:off x="3239789" y="3141586"/>
            <a:ext cx="1463040" cy="1463040"/>
            <a:chOff x="3239789" y="3141586"/>
            <a:chExt cx="1463040" cy="1463040"/>
          </a:xfrm>
        </p:grpSpPr>
        <p:sp>
          <p:nvSpPr>
            <p:cNvPr id="32" name="AutoShape 32"/>
            <p:cNvSpPr/>
            <p:nvPr/>
          </p:nvSpPr>
          <p:spPr>
            <a:xfrm>
              <a:off x="3239789" y="3141586"/>
              <a:ext cx="1463040" cy="14630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33" name="Group 33"/>
          <p:cNvGrpSpPr/>
          <p:nvPr/>
        </p:nvGrpSpPr>
        <p:grpSpPr>
          <a:xfrm>
            <a:off x="3612771" y="3559447"/>
            <a:ext cx="702092" cy="584684"/>
            <a:chOff x="3612771" y="3559447"/>
            <a:chExt cx="702092" cy="584684"/>
          </a:xfrm>
        </p:grpSpPr>
        <p:sp>
          <p:nvSpPr>
            <p:cNvPr id="34" name="Freeform 34"/>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6924196" y="1127033"/>
            <a:ext cx="1463040" cy="1463040"/>
            <a:chOff x="6924196" y="1127033"/>
            <a:chExt cx="1463040" cy="1463040"/>
          </a:xfrm>
        </p:grpSpPr>
        <p:sp>
          <p:nvSpPr>
            <p:cNvPr id="40" name="Freeform 40"/>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924196" y="1127033"/>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Freeform 43"/>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5" name="Group 45"/>
          <p:cNvGrpSpPr/>
          <p:nvPr/>
        </p:nvGrpSpPr>
        <p:grpSpPr>
          <a:xfrm>
            <a:off x="6924196" y="4151964"/>
            <a:ext cx="1463040" cy="1463040"/>
            <a:chOff x="6924196" y="4151964"/>
            <a:chExt cx="1463040" cy="1463040"/>
          </a:xfrm>
        </p:grpSpPr>
        <p:sp>
          <p:nvSpPr>
            <p:cNvPr id="46" name="AutoShape 46"/>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924196" y="4151964"/>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AutoShape 48"/>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研究目的与方法</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探讨不同推荐方式如何影响消费者的购买决策过程，并找出其中的影响因素和机制。</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研究目的</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采用文献调研、实证分析和模拟实验等方法，对不同推荐方式进行对比研究，分析其对消费者购买决策的影响。</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研究方法</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推荐方式概述</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85" r="185"/>
          </a:stretch>
        </a:blipFill>
      </p:bgPr>
    </p:bg>
    <p:spTree>
      <p:nvGrpSpPr>
        <p:cNvPr id="1" name=""/>
        <p:cNvGrpSpPr/>
        <p:nvPr/>
      </p:nvGrpSpPr>
      <p:grpSpPr>
        <a:xfrm>
          <a:off x="0" y="0"/>
          <a:ext cx="0" cy="0"/>
        </a:xfrm>
      </p:grpSpPr>
      <p:sp>
        <p:nvSpPr>
          <p:cNvPr id="2" name="AutoShape 2"/>
          <p:cNvSpPr/>
          <p:nvPr/>
        </p:nvSpPr>
        <p:spPr>
          <a:xfrm>
            <a:off x="-105422" y="0"/>
            <a:ext cx="12297421" cy="6776673"/>
          </a:xfrm>
          <a:prstGeom prst="rect">
            <a:avLst/>
          </a:prstGeom>
          <a:solidFill>
            <a:srgbClr val="FFFFFF">
              <a:alpha val="100000"/>
            </a:srgbClr>
          </a:solidFill>
          <a:ln w="7620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3" name="Picture 3"/>
          <p:cNvPicPr>
            <a:picLocks noChangeAspect="1"/>
          </p:cNvPicPr>
          <p:nvPr/>
        </p:nvPicPr>
        <p:blipFill>
          <a:blip r:embed="rId2"/>
          <a:stretch>
            <a:fillRect/>
          </a:stretch>
        </p:blipFill>
        <p:spPr>
          <a:xfrm>
            <a:off x="1329975" y="1234972"/>
            <a:ext cx="4812942" cy="4812942"/>
          </a:xfrm>
          <a:prstGeom prst="rect">
            <a:avLst/>
          </a:prstGeom>
        </p:spPr>
      </p:pic>
      <p:sp>
        <p:nvSpPr>
          <p:cNvPr id="4" name="AutoShape 4"/>
          <p:cNvSpPr/>
          <p:nvPr/>
        </p:nvSpPr>
        <p:spPr>
          <a:xfrm>
            <a:off x="6563746" y="1760560"/>
            <a:ext cx="369902" cy="369902"/>
          </a:xfrm>
          <a:prstGeom prst="ellipse">
            <a:avLst/>
          </a:prstGeom>
          <a:solidFill>
            <a:srgbClr val="7F7F7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108818"/>
            <a:ext cx="369902" cy="369902"/>
          </a:xfrm>
          <a:prstGeom prst="ellipse">
            <a:avLst/>
          </a:prstGeom>
          <a:solidFill>
            <a:srgbClr val="FF7AA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4383763"/>
            <a:ext cx="369902" cy="369902"/>
          </a:xfrm>
          <a:prstGeom prst="ellipse">
            <a:avLst/>
          </a:prstGeom>
          <a:solidFill>
            <a:srgbClr val="7F7F7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2069502"/>
            <a:ext cx="3618828" cy="79547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内容推荐是依据用户的历史行为和兴趣，推荐相似内容的算法。</a:t>
            </a:r>
            <a:endParaRPr lang="en-US" sz="1100"/>
          </a:p>
        </p:txBody>
      </p:sp>
      <p:sp>
        <p:nvSpPr>
          <p:cNvPr id="8" name="AutoShape 8"/>
          <p:cNvSpPr/>
          <p:nvPr/>
        </p:nvSpPr>
        <p:spPr>
          <a:xfrm>
            <a:off x="7114336" y="3332225"/>
            <a:ext cx="3618828" cy="771122"/>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通过分析用户的行为和兴趣，建立用户画像，然后根据用户画像推荐相似的内容。</a:t>
            </a:r>
            <a:endParaRPr lang="en-US" sz="1100"/>
          </a:p>
        </p:txBody>
      </p:sp>
      <p:sp>
        <p:nvSpPr>
          <p:cNvPr id="9" name="AutoShape 9"/>
          <p:cNvSpPr/>
          <p:nvPr/>
        </p:nvSpPr>
        <p:spPr>
          <a:xfrm>
            <a:off x="7114336" y="4665990"/>
            <a:ext cx="3618828" cy="78329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新闻推荐、音乐推荐、电影推荐等。</a:t>
            </a:r>
            <a:endParaRPr lang="en-US" sz="1100"/>
          </a:p>
        </p:txBody>
      </p:sp>
      <p:grpSp>
        <p:nvGrpSpPr>
          <p:cNvPr id="10" name="Group 10"/>
          <p:cNvGrpSpPr/>
          <p:nvPr/>
        </p:nvGrpSpPr>
        <p:grpSpPr>
          <a:xfrm>
            <a:off x="454963" y="103178"/>
            <a:ext cx="10763152" cy="926592"/>
            <a:chOff x="454963" y="103178"/>
            <a:chExt cx="10763152" cy="926592"/>
          </a:xfrm>
        </p:grpSpPr>
        <p:sp>
          <p:nvSpPr>
            <p:cNvPr id="11" name="TextBox 11"/>
            <p:cNvSpPr txBox="1"/>
            <p:nvPr/>
          </p:nvSpPr>
          <p:spPr>
            <a:xfrm>
              <a:off x="1214567" y="1031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内容推荐</a:t>
              </a:r>
            </a:p>
          </p:txBody>
        </p:sp>
        <p:sp>
          <p:nvSpPr>
            <p:cNvPr id="12" name="AutoShape 1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pic>
        <p:nvPicPr>
          <p:cNvPr id="32" name="Picture 32"/>
          <p:cNvPicPr>
            <a:picLocks noChangeAspect="1"/>
          </p:cNvPicPr>
          <p:nvPr/>
        </p:nvPicPr>
        <p:blipFill>
          <a:blip r:embed="rId3"/>
          <a:stretch>
            <a:fillRect/>
          </a:stretch>
        </p:blipFill>
        <p:spPr>
          <a:xfrm>
            <a:off x="10824206" y="6027791"/>
            <a:ext cx="2114315" cy="1135440"/>
          </a:xfrm>
          <a:prstGeom prst="rect">
            <a:avLst/>
          </a:prstGeom>
        </p:spPr>
      </p:pic>
      <p:sp>
        <p:nvSpPr>
          <p:cNvPr id="33" name="AutoShape 33"/>
          <p:cNvSpPr/>
          <p:nvPr/>
        </p:nvSpPr>
        <p:spPr>
          <a:xfrm>
            <a:off x="7114336" y="166169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定义</a:t>
            </a:r>
            <a:endParaRPr lang="en-US" sz="1100"/>
          </a:p>
        </p:txBody>
      </p:sp>
      <p:sp>
        <p:nvSpPr>
          <p:cNvPr id="34" name="AutoShape 34"/>
          <p:cNvSpPr/>
          <p:nvPr/>
        </p:nvSpPr>
        <p:spPr>
          <a:xfrm>
            <a:off x="7114336" y="3011282"/>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推荐过程</a:t>
            </a:r>
            <a:endParaRPr lang="en-US" sz="1100"/>
          </a:p>
        </p:txBody>
      </p:sp>
      <p:sp>
        <p:nvSpPr>
          <p:cNvPr id="35" name="AutoShape 35"/>
          <p:cNvSpPr/>
          <p:nvPr/>
        </p:nvSpPr>
        <p:spPr>
          <a:xfrm>
            <a:off x="7114336" y="4310611"/>
            <a:ext cx="3514429" cy="44718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应用场景</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协同过滤推荐是一种基于用户行为的推荐算法，它通过分析大量用户的行为，找出具有相似兴趣的用户群体，然后将这些用户群体喜欢的内容推荐给新用户。</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协同过滤推荐</a:t>
            </a:r>
          </a:p>
        </p:txBody>
      </p:sp>
      <p:sp>
        <p:nvSpPr>
          <p:cNvPr id="31" name="TextBox 31"/>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推荐过程</a:t>
            </a:r>
          </a:p>
        </p:txBody>
      </p:sp>
      <p:sp>
        <p:nvSpPr>
          <p:cNvPr id="32" name="AutoShape 32"/>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TextBox 35"/>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36" name="TextBox 36"/>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首先找出与目标用户兴趣相似的其他用户，然后推荐这些用户喜欢的内容给目标用户。</a:t>
            </a:r>
          </a:p>
        </p:txBody>
      </p:sp>
      <p:sp>
        <p:nvSpPr>
          <p:cNvPr id="37" name="TextBox 37"/>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应用场景</a:t>
            </a:r>
          </a:p>
        </p:txBody>
      </p:sp>
      <p:sp>
        <p:nvSpPr>
          <p:cNvPr id="38" name="AutoShape 38"/>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TextBox 41"/>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42" name="TextBox 42"/>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电子商务、社交媒体等。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混合推荐是将多种推荐算法结合起来，形成一个更加精准的推荐系统。</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推荐过程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首先对用户的行为进行分析，然后根据分析结果选择最合适的推荐算法。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应用场景</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电子商务、音乐平台等。</a:t>
            </a:r>
          </a:p>
        </p:txBody>
      </p:sp>
      <p:grpSp>
        <p:nvGrpSpPr>
          <p:cNvPr id="17" name="Group 17"/>
          <p:cNvGrpSpPr/>
          <p:nvPr/>
        </p:nvGrpSpPr>
        <p:grpSpPr>
          <a:xfrm>
            <a:off x="454963" y="332876"/>
            <a:ext cx="515576" cy="440418"/>
            <a:chOff x="454963" y="332876"/>
            <a:chExt cx="515576" cy="440418"/>
          </a:xfrm>
        </p:grpSpPr>
        <p:sp>
          <p:nvSpPr>
            <p:cNvPr id="18" name="AutoShape 18"/>
            <p:cNvSpPr/>
            <p:nvPr/>
          </p:nvSpPr>
          <p:spPr>
            <a:xfrm>
              <a:off x="454963" y="33582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33287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33459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34356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33943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45359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45065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45236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46133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45720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57137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56842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57014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57911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57497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68914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68619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68791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69688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69275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38" name="TextBox 38"/>
          <p:cNvSpPr txBox="1"/>
          <p:nvPr/>
        </p:nvSpPr>
        <p:spPr>
          <a:xfrm>
            <a:off x="1218874" y="201994"/>
            <a:ext cx="988433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混合推荐</a:t>
            </a:r>
          </a:p>
        </p:txBody>
      </p:sp>
      <p:sp>
        <p:nvSpPr>
          <p:cNvPr id="39" name="AutoShape 39"/>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5" r="185"/>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消费者购买决策过程</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85" r="185"/>
          </a:stretch>
        </a:blipFill>
      </p:bgPr>
    </p:bg>
    <p:spTree>
      <p:nvGrpSpPr>
        <p:cNvPr id="1" name=""/>
        <p:cNvGrpSpPr/>
        <p:nvPr/>
      </p:nvGrpSpPr>
      <p:grpSpPr>
        <a:xfrm>
          <a:off x="0" y="0"/>
          <a:ext cx="0" cy="0"/>
        </a:xfrm>
      </p:grpSpPr>
      <p:sp>
        <p:nvSpPr>
          <p:cNvPr id="2" name="AutoShape 2"/>
          <p:cNvSpPr/>
          <p:nvPr/>
        </p:nvSpPr>
        <p:spPr>
          <a:xfrm>
            <a:off x="-105422" y="0"/>
            <a:ext cx="12297421" cy="6776673"/>
          </a:xfrm>
          <a:prstGeom prst="rect">
            <a:avLst/>
          </a:prstGeom>
          <a:solidFill>
            <a:srgbClr val="FFFFFF">
              <a:alpha val="100000"/>
            </a:srgbClr>
          </a:solidFill>
          <a:ln w="7620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3" name="Picture 3"/>
          <p:cNvPicPr>
            <a:picLocks noChangeAspect="1"/>
          </p:cNvPicPr>
          <p:nvPr/>
        </p:nvPicPr>
        <p:blipFill>
          <a:blip r:embed="rId2"/>
          <a:srcRect l="75292" t="41512" b="7114"/>
          <a:stretch>
            <a:fillRect/>
          </a:stretch>
        </p:blipFill>
        <p:spPr>
          <a:xfrm>
            <a:off x="9533087" y="4052832"/>
            <a:ext cx="2595660" cy="2723842"/>
          </a:xfrm>
          <a:prstGeom prst="rect">
            <a:avLst/>
          </a:prstGeom>
        </p:spPr>
      </p:pic>
      <p:pic>
        <p:nvPicPr>
          <p:cNvPr id="4" name="Picture 4"/>
          <p:cNvPicPr>
            <a:picLocks noChangeAspect="1"/>
          </p:cNvPicPr>
          <p:nvPr/>
        </p:nvPicPr>
        <p:blipFill>
          <a:blip r:embed="rId3"/>
          <a:stretch>
            <a:fillRect/>
          </a:stretch>
        </p:blipFill>
        <p:spPr>
          <a:xfrm>
            <a:off x="1113133" y="2130657"/>
            <a:ext cx="4066829" cy="3122624"/>
          </a:xfrm>
          <a:prstGeom prst="rect">
            <a:avLst/>
          </a:prstGeom>
        </p:spPr>
      </p:pic>
      <p:pic>
        <p:nvPicPr>
          <p:cNvPr id="5" name="Picture 5"/>
          <p:cNvPicPr>
            <a:picLocks noChangeAspect="1"/>
          </p:cNvPicPr>
          <p:nvPr/>
        </p:nvPicPr>
        <p:blipFill>
          <a:blip r:embed="rId4"/>
          <a:srcRect t="21927" b="21927"/>
          <a:stretch>
            <a:fillRect/>
          </a:stretch>
        </p:blipFill>
        <p:spPr>
          <a:xfrm>
            <a:off x="1278694" y="2308435"/>
            <a:ext cx="3735703" cy="2097441"/>
          </a:xfrm>
          <a:prstGeom prst="rect">
            <a:avLst/>
          </a:prstGeom>
        </p:spPr>
      </p:pic>
      <p:grpSp>
        <p:nvGrpSpPr>
          <p:cNvPr id="6" name="Group 6"/>
          <p:cNvGrpSpPr/>
          <p:nvPr/>
        </p:nvGrpSpPr>
        <p:grpSpPr>
          <a:xfrm>
            <a:off x="454963" y="103178"/>
            <a:ext cx="10763152" cy="926592"/>
            <a:chOff x="454963" y="103178"/>
            <a:chExt cx="10763152" cy="926592"/>
          </a:xfrm>
        </p:grpSpPr>
        <p:sp>
          <p:nvSpPr>
            <p:cNvPr id="7" name="TextBox 7"/>
            <p:cNvSpPr txBox="1"/>
            <p:nvPr/>
          </p:nvSpPr>
          <p:spPr>
            <a:xfrm>
              <a:off x="1214567" y="1031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需求识别</a:t>
              </a:r>
            </a:p>
          </p:txBody>
        </p:sp>
        <p:sp>
          <p:nvSpPr>
            <p:cNvPr id="8" name="AutoShape 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28" name="AutoShape 28"/>
          <p:cNvSpPr/>
          <p:nvPr/>
        </p:nvSpPr>
        <p:spPr>
          <a:xfrm>
            <a:off x="6252917" y="2077612"/>
            <a:ext cx="369902" cy="369902"/>
          </a:xfrm>
          <a:prstGeom prst="ellipse">
            <a:avLst/>
          </a:prstGeom>
          <a:solidFill>
            <a:srgbClr val="7F7F7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252917" y="3173862"/>
            <a:ext cx="369902" cy="369902"/>
          </a:xfrm>
          <a:prstGeom prst="ellipse">
            <a:avLst/>
          </a:prstGeom>
          <a:solidFill>
            <a:srgbClr val="FF7AA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252917" y="4318644"/>
            <a:ext cx="369902" cy="369902"/>
          </a:xfrm>
          <a:prstGeom prst="ellipse">
            <a:avLst/>
          </a:prstGeom>
          <a:solidFill>
            <a:srgbClr val="7F7F7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03507" y="1856835"/>
            <a:ext cx="3618828" cy="79547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消费者意识到对某种产品或服务的需求。</a:t>
            </a:r>
            <a:endParaRPr lang="en-US" sz="1100"/>
          </a:p>
        </p:txBody>
      </p:sp>
      <p:sp>
        <p:nvSpPr>
          <p:cNvPr id="32" name="AutoShape 32"/>
          <p:cNvSpPr/>
          <p:nvPr/>
        </p:nvSpPr>
        <p:spPr>
          <a:xfrm>
            <a:off x="6803507" y="2973254"/>
            <a:ext cx="3618828" cy="771122"/>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消费者开始寻找解决方案来满足这些需求。</a:t>
            </a:r>
            <a:endParaRPr lang="en-US" sz="1100"/>
          </a:p>
        </p:txBody>
      </p:sp>
      <p:sp>
        <p:nvSpPr>
          <p:cNvPr id="33" name="AutoShape 33"/>
          <p:cNvSpPr/>
          <p:nvPr/>
        </p:nvSpPr>
        <p:spPr>
          <a:xfrm>
            <a:off x="6803507" y="4099755"/>
            <a:ext cx="3618828" cy="783299"/>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080000"/>
                </a:solidFill>
                <a:latin typeface="Microsoft Yahei"/>
                <a:ea typeface="Microsoft Yahei"/>
                <a:cs typeface="Microsoft Yahei"/>
              </a:rPr>
              <a:t>消费者可能会进行在线或离线搜索，查找有关这些产品或服务的信息。</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85" r="185"/>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4" name="Group 4"/>
          <p:cNvGrpSpPr/>
          <p:nvPr/>
        </p:nvGrpSpPr>
        <p:grpSpPr>
          <a:xfrm>
            <a:off x="454963" y="350926"/>
            <a:ext cx="515576" cy="440418"/>
            <a:chOff x="454963" y="350926"/>
            <a:chExt cx="515576" cy="440418"/>
          </a:xfrm>
        </p:grpSpPr>
        <p:sp>
          <p:nvSpPr>
            <p:cNvPr id="5" name="AutoShape 5"/>
            <p:cNvSpPr/>
            <p:nvPr/>
          </p:nvSpPr>
          <p:spPr>
            <a:xfrm>
              <a:off x="454963" y="35387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575049" y="35092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689125" y="35264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799768" y="36161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904945" y="35747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454963" y="47164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575049" y="468699"/>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689125" y="47041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799768" y="47938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904945" y="47525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454963" y="58942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58647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58819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59716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59302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70719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70424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70596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71493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71080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25" name="TextBox 25"/>
          <p:cNvSpPr txBox="1"/>
          <p:nvPr/>
        </p:nvSpPr>
        <p:spPr>
          <a:xfrm>
            <a:off x="1014673" y="293195"/>
            <a:ext cx="1006914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信息搜索</a:t>
            </a:r>
          </a:p>
        </p:txBody>
      </p:sp>
      <p:sp>
        <p:nvSpPr>
          <p:cNvPr id="26" name="TextBox 26"/>
          <p:cNvSpPr txBox="1"/>
          <p:nvPr/>
        </p:nvSpPr>
        <p:spPr>
          <a:xfrm>
            <a:off x="5004127" y="2472562"/>
            <a:ext cx="2761729"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消费者可能会通过在线搜索、阅读评论、询问朋友或家人的意见等方式来查找有关产品或服务的信息。</a:t>
            </a:r>
          </a:p>
        </p:txBody>
      </p:sp>
      <p:sp>
        <p:nvSpPr>
          <p:cNvPr id="27" name="TextBox 27"/>
          <p:cNvSpPr txBox="1"/>
          <p:nvPr/>
        </p:nvSpPr>
        <p:spPr>
          <a:xfrm>
            <a:off x="5046100" y="4806368"/>
            <a:ext cx="2653399"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消费者可能会查看不同品牌和型号的产品，以了解它们的性能、价格、可靠性等方面的信息。</a:t>
            </a:r>
          </a:p>
        </p:txBody>
      </p:sp>
      <p:sp>
        <p:nvSpPr>
          <p:cNvPr id="28" name="TextBox 28"/>
          <p:cNvSpPr txBox="1"/>
          <p:nvPr/>
        </p:nvSpPr>
        <p:spPr>
          <a:xfrm>
            <a:off x="8499110" y="4817651"/>
            <a:ext cx="2761729"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消费者可能会比较不同产品之间的价格、功能和性能，以找到最适合自己的产品。</a:t>
            </a:r>
          </a:p>
        </p:txBody>
      </p:sp>
      <p:sp>
        <p:nvSpPr>
          <p:cNvPr id="29" name="AutoShape 29"/>
          <p:cNvSpPr/>
          <p:nvPr/>
        </p:nvSpPr>
        <p:spPr>
          <a:xfrm>
            <a:off x="6072323" y="4122330"/>
            <a:ext cx="600953" cy="60095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Freeform 30"/>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3" name="Picture 33"/>
          <p:cNvPicPr>
            <a:picLocks noChangeAspect="1"/>
          </p:cNvPicPr>
          <p:nvPr/>
        </p:nvPicPr>
        <p:blipFill>
          <a:blip r:embed="rId2"/>
          <a:srcRect l="2250" r="2250"/>
          <a:stretch>
            <a:fillRect/>
          </a:stretch>
        </p:blipFill>
        <p:spPr>
          <a:xfrm>
            <a:off x="8770541" y="1481576"/>
            <a:ext cx="2313273" cy="2313273"/>
          </a:xfrm>
          <a:prstGeom prst="roundRect">
            <a:avLst/>
          </a:prstGeom>
        </p:spPr>
      </p:pic>
      <p:pic>
        <p:nvPicPr>
          <p:cNvPr id="34" name="Picture 34"/>
          <p:cNvPicPr>
            <a:picLocks noChangeAspect="1"/>
          </p:cNvPicPr>
          <p:nvPr/>
        </p:nvPicPr>
        <p:blipFill>
          <a:blip r:embed="rId3"/>
          <a:srcRect l="18358" r="18358"/>
          <a:stretch>
            <a:fillRect/>
          </a:stretch>
        </p:blipFill>
        <p:spPr>
          <a:xfrm>
            <a:off x="454963" y="1481576"/>
            <a:ext cx="4240297" cy="4612191"/>
          </a:xfrm>
          <a:prstGeom prst="round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85" r="185"/>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消费者可能会比较不同产品之间的价格、功能和性能，并选择最适合自己的产品。</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TextBox 27"/>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方案评估与选择</a:t>
            </a:r>
          </a:p>
        </p:txBody>
      </p:sp>
      <p:sp>
        <p:nvSpPr>
          <p:cNvPr id="28" name="AutoShape 28"/>
          <p:cNvSpPr/>
          <p:nvPr/>
        </p:nvSpPr>
        <p:spPr>
          <a:xfrm>
            <a:off x="4935912" y="181958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TextBox 29"/>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30" name="TextBox 30"/>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消费者可能会评估各种产品或服务方案的优缺点，并考虑它们是否符合自己的需求和预算。</a:t>
            </a:r>
          </a:p>
        </p:txBody>
      </p:sp>
      <p:sp>
        <p:nvSpPr>
          <p:cNvPr id="31" name="AutoShape 31"/>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33" name="TextBox 33"/>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消费者可能会考虑产品的质量、可靠性、售后服务等方面的因素，以评估产品的整体价值。</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85" r="185"/>
          </a:stretch>
        </a:blipFill>
      </p:bgPr>
    </p:bg>
    <p:spTree>
      <p:nvGrpSpPr>
        <p:cNvPr id="1" name=""/>
        <p:cNvGrpSpPr/>
        <p:nvPr/>
      </p:nvGrpSpPr>
      <p:grpSpPr>
        <a:xfrm>
          <a:off x="0" y="0"/>
          <a:ext cx="0" cy="0"/>
        </a:xfrm>
      </p:grpSpPr>
      <p:grpSp>
        <p:nvGrpSpPr>
          <p:cNvPr id="2" name="Group 2"/>
          <p:cNvGrpSpPr/>
          <p:nvPr/>
        </p:nvGrpSpPr>
        <p:grpSpPr>
          <a:xfrm>
            <a:off x="454963" y="283391"/>
            <a:ext cx="515576" cy="440418"/>
            <a:chOff x="454963" y="283391"/>
            <a:chExt cx="515576" cy="440418"/>
          </a:xfrm>
        </p:grpSpPr>
        <p:sp>
          <p:nvSpPr>
            <p:cNvPr id="3" name="AutoShape 3"/>
            <p:cNvSpPr/>
            <p:nvPr/>
          </p:nvSpPr>
          <p:spPr>
            <a:xfrm>
              <a:off x="454963" y="28634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75049" y="2833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689125" y="2851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799768" y="2940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904945" y="2899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54963" y="40411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575049" y="4011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89125" y="4028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99768" y="4118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04945" y="4077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4963" y="52188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5189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5206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5296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52549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6396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63671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6384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6473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6432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sp>
        <p:nvSpPr>
          <p:cNvPr id="23" name="TextBox 23"/>
          <p:cNvSpPr txBox="1"/>
          <p:nvPr/>
        </p:nvSpPr>
        <p:spPr>
          <a:xfrm>
            <a:off x="970539" y="225660"/>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购买决策</a:t>
            </a:r>
          </a:p>
        </p:txBody>
      </p:sp>
      <p:sp>
        <p:nvSpPr>
          <p:cNvPr id="24" name="AutoShape 24"/>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TextBox 27"/>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消费者可能会在购买时考虑产品的保修、退换货政策等附加因素。</a:t>
            </a:r>
          </a:p>
        </p:txBody>
      </p:sp>
      <p:sp>
        <p:nvSpPr>
          <p:cNvPr id="28" name="TextBox 28"/>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消费者可能会在购买后对产品或服务进行评价，分享自己的购买经验，并对其他潜在消费者提供建议和意见。</a:t>
            </a:r>
          </a:p>
        </p:txBody>
      </p:sp>
      <p:pic>
        <p:nvPicPr>
          <p:cNvPr id="29" name="Picture 29"/>
          <p:cNvPicPr>
            <a:picLocks noChangeAspect="1"/>
          </p:cNvPicPr>
          <p:nvPr/>
        </p:nvPicPr>
        <p:blipFill>
          <a:blip r:embed="rId2"/>
          <a:srcRect t="7908" b="7908"/>
          <a:stretch>
            <a:fillRect/>
          </a:stretch>
        </p:blipFill>
        <p:spPr>
          <a:xfrm>
            <a:off x="921958" y="1771933"/>
            <a:ext cx="2672865" cy="2203993"/>
          </a:xfrm>
          <a:prstGeom prst="roundRect">
            <a:avLst/>
          </a:prstGeom>
        </p:spPr>
      </p:pic>
      <p:pic>
        <p:nvPicPr>
          <p:cNvPr id="30" name="Picture 30"/>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31" name="Picture 31"/>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32" name="TextBox 32"/>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消费者可能会决定购买产品或服务，并选择购买渠道和支付方式。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626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https://d.book118.com/978063044117006036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2024-09-16T05:30:27.658</cp:lastPrinted>
  <dcterms:created xsi:type="dcterms:W3CDTF">2024-09-15T21:30:27Z</dcterms:created>
  <dcterms:modified xsi:type="dcterms:W3CDTF">2024-09-15T21:30:29Z</dcterms:modified>
</cp:coreProperties>
</file>