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280E0-43B4-41B6-BAF4-A2986EBF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E387A-0394-4AB4-A87F-4EC03664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319B1-7CE7-4DD9-9923-1B9C2454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73B29-007C-443A-A6EA-CCCC1335E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59C78-CA95-434A-B3C6-633B20C6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8CFA6-7871-4B9F-A19D-F2ED59FC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96179-371F-4BDB-B2DC-2251A0E3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5E48A-DDAF-457F-ACC0-6518ABF9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1D365-8ECB-4D4A-8420-D623DED0D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818B7-7DB6-465D-A426-6FE47278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1CDDB-DE24-46F6-9AD8-A336F791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30541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4484" y="3219429"/>
            <a:ext cx="10623550" cy="1860550"/>
          </a:xfrm>
          <a:prstGeom prst="rect">
            <a:avLst/>
          </a:prstGeom>
          <a:solidFill>
            <a:srgbClr val="CC330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6875"/>
              </a:lnSpc>
            </a:pPr>
            <a:endParaRPr lang="Arial" altLang="Arial" sz="100"/>
          </a:p>
          <a:p>
            <a:pPr marL="469265" algn="l" rtl="0" eaLnBrk="0">
              <a:lnSpc>
                <a:spcPct val="95000"/>
              </a:lnSpc>
            </a:pPr>
            <a:r>
              <a:rPr sz="31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从中</a:t>
            </a:r>
            <a:r>
              <a:rPr sz="31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华文明起源到秦汉统一多民族封建国家建立与巩固</a:t>
            </a:r>
            <a:endParaRPr lang="SimHei" altLang="SimHei" sz="3100"/>
          </a:p>
        </p:txBody>
      </p:sp>
      <p:sp>
        <p:nvSpPr>
          <p:cNvPr id="6" name="textbox 6"/>
          <p:cNvSpPr/>
          <p:nvPr/>
        </p:nvSpPr>
        <p:spPr>
          <a:xfrm>
            <a:off x="1888230" y="1355382"/>
            <a:ext cx="7084694" cy="1837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700" b="1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2024年高考一轮通</a:t>
            </a:r>
            <a:r>
              <a:rPr sz="4700" b="1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史复习</a:t>
            </a:r>
            <a:endParaRPr lang="SimSun" altLang="SimSun" sz="47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2341245" algn="l" rtl="0" eaLnBrk="0">
              <a:lnSpc>
                <a:spcPct val="97000"/>
              </a:lnSpc>
              <a:spcBef>
                <a:spcPts val="5"/>
              </a:spcBef>
            </a:pPr>
            <a:r>
              <a:rPr sz="4000" b="1" kern="0" spc="110">
                <a:solidFill>
                  <a:srgbClr val="0081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第一单元</a:t>
            </a:r>
            <a:endParaRPr lang="SimHei" altLang="SimHei" sz="4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8"/>
          <p:cNvSpPr/>
          <p:nvPr/>
        </p:nvSpPr>
        <p:spPr>
          <a:xfrm>
            <a:off x="4343363" y="2010345"/>
            <a:ext cx="5414009" cy="3346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82550" algn="l" rtl="0" eaLnBrk="0">
              <a:lnSpc>
                <a:spcPct val="95000"/>
              </a:lnSpc>
            </a:pPr>
            <a:r>
              <a:rPr sz="2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中华文明的起源与早期国家</a:t>
            </a:r>
            <a:endParaRPr lang="SimHei" altLang="Sim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44450" algn="l" rtl="0" eaLnBrk="0">
              <a:lnSpc>
                <a:spcPct val="96000"/>
              </a:lnSpc>
              <a:spcBef>
                <a:spcPts val="725"/>
              </a:spcBef>
            </a:pPr>
            <a:r>
              <a:rPr sz="2400" kern="0" spc="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诸侯争霸与变法运动</a:t>
            </a:r>
            <a:endParaRPr lang="SimHei" altLang="SimHei" sz="24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727"/>
              </a:spcBef>
            </a:pP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秦统一多民族封建国家的建立</a:t>
            </a:r>
            <a:endParaRPr lang="SimHei" altLang="SimHei" sz="24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24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西汉与东汉——统一多民族国家的巩固</a:t>
            </a:r>
            <a:endParaRPr lang="SimHei" altLang="SimHei" sz="2400"/>
          </a:p>
        </p:txBody>
      </p:sp>
      <p:sp>
        <p:nvSpPr>
          <p:cNvPr id="10" name="textbox 10"/>
          <p:cNvSpPr/>
          <p:nvPr/>
        </p:nvSpPr>
        <p:spPr>
          <a:xfrm>
            <a:off x="2749512" y="2010345"/>
            <a:ext cx="1009014" cy="3347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5"/>
              </a:lnSpc>
            </a:pPr>
            <a:endParaRPr lang="Arial" altLang="Arial" sz="100"/>
          </a:p>
          <a:p>
            <a:pPr marL="57150" algn="l" rtl="0" eaLnBrk="0">
              <a:lnSpc>
                <a:spcPct val="96000"/>
              </a:lnSpc>
            </a:pPr>
            <a:r>
              <a:rPr sz="24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第一讲</a:t>
            </a:r>
            <a:endParaRPr lang="SimHei" altLang="Sim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50800" algn="l" rtl="0" eaLnBrk="0">
              <a:lnSpc>
                <a:spcPct val="96000"/>
              </a:lnSpc>
              <a:spcBef>
                <a:spcPts val="727"/>
              </a:spcBef>
            </a:pPr>
            <a:r>
              <a:rPr sz="2400" kern="0" spc="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第二讲</a:t>
            </a:r>
            <a:endParaRPr lang="SimHei" altLang="SimHei" sz="24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720"/>
              </a:spcBef>
            </a:pP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第三讲</a:t>
            </a:r>
            <a:endParaRPr lang="SimHei" altLang="SimHei" sz="24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第四讲</a:t>
            </a:r>
            <a:endParaRPr lang="SimHei" altLang="SimHei" sz="2400"/>
          </a:p>
        </p:txBody>
      </p:sp>
      <p:sp>
        <p:nvSpPr>
          <p:cNvPr id="12" name="textbox 12"/>
          <p:cNvSpPr/>
          <p:nvPr/>
        </p:nvSpPr>
        <p:spPr>
          <a:xfrm>
            <a:off x="812951" y="2881011"/>
            <a:ext cx="753109" cy="15113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5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5000" kern="0" spc="-8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5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698504"/>
            <a:ext cx="10693400" cy="5587963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31784" y="1186664"/>
            <a:ext cx="4464684" cy="2613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84"/>
              </a:lnSpc>
            </a:pPr>
            <a:endParaRPr lang="Arial" altLang="Arial" sz="100"/>
          </a:p>
          <a:p>
            <a:pPr marL="12700" algn="l" rtl="0" eaLnBrk="0">
              <a:lnSpc>
                <a:spcPct val="124000"/>
              </a:lnSpc>
            </a:pPr>
            <a:r>
              <a:rPr sz="1400" kern="0" spc="-50" baseline="-1488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(前636</a:t>
            </a:r>
            <a:r>
              <a:rPr sz="1400" u="sng" kern="0" spc="-50" baseline="59529">
                <a:solidFill>
                  <a:srgbClr val="837500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SimSun"/>
                <a:ea typeface="SimSun"/>
                <a:cs typeface="SimSun"/>
              </a:rPr>
              <a:t>晋</a:t>
            </a:r>
            <a:r>
              <a:rPr sz="1400" kern="0" spc="-50" baseline="-1488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</a:t>
            </a:r>
            <a:r>
              <a:rPr sz="1400" kern="0" spc="-50" baseline="59529">
                <a:solidFill>
                  <a:srgbClr val="837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文</a:t>
            </a:r>
            <a:r>
              <a:rPr sz="1400" kern="0" spc="-50" baseline="-1488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50" baseline="-1488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在位)</a:t>
            </a:r>
            <a:r>
              <a:rPr sz="8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50" baseline="7441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另一说的春秋五霸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       </a:t>
            </a:r>
            <a:r>
              <a:rPr sz="1800" kern="0" spc="-50" baseline="-26044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北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 </a:t>
            </a:r>
            <a:r>
              <a:rPr sz="2200" kern="0" spc="130" baseline="-9470">
                <a:solidFill>
                  <a:srgbClr val="B0314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燕</a:t>
            </a:r>
            <a:endParaRPr lang="SimSun" altLang="SimSun" sz="2200" baseline="-9470"/>
          </a:p>
          <a:p>
            <a:pPr algn="r" rtl="0" eaLnBrk="0">
              <a:lnSpc>
                <a:spcPts val="2748"/>
              </a:lnSpc>
            </a:pPr>
            <a:r>
              <a:rPr sz="1500" kern="0" spc="-90" baseline="30302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春秋时期周王室直接控制区域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400" kern="0" spc="-80" baseline="-15786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戎</a:t>
            </a:r>
            <a:r>
              <a:rPr sz="15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                   </a:t>
            </a:r>
            <a:r>
              <a:rPr sz="2000" kern="0" spc="-80" baseline="53979">
                <a:solidFill>
                  <a:srgbClr val="B9D7E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渤</a:t>
            </a:r>
            <a:endParaRPr lang="SimHei" altLang="SimHei" sz="2000" baseline="53979"/>
          </a:p>
          <a:p>
            <a:pPr marL="348615" algn="l" rtl="0" eaLnBrk="0">
              <a:lnSpc>
                <a:spcPct val="93000"/>
              </a:lnSpc>
              <a:spcBef>
                <a:spcPts val="6"/>
              </a:spcBef>
            </a:pPr>
            <a:r>
              <a:rPr sz="1500" kern="0" spc="-70" baseline="-347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重要水利工程及灌减区域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500" kern="0" spc="-70" baseline="138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齐植公</a:t>
            </a:r>
            <a:endParaRPr lang="SimSun" altLang="SimSun" sz="1500" baseline="13890"/>
          </a:p>
          <a:p>
            <a:pPr marL="2914014" algn="l" rtl="0" eaLnBrk="0">
              <a:lnSpc>
                <a:spcPct val="83000"/>
              </a:lnSpc>
              <a:spcBef>
                <a:spcPts val="9"/>
              </a:spcBef>
            </a:pPr>
            <a:r>
              <a:rPr sz="1000" kern="0" spc="-20">
                <a:solidFill>
                  <a:srgbClr val="695E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《前685-前643在位》</a:t>
            </a:r>
            <a:r>
              <a:rPr sz="1300" kern="0" spc="-20">
                <a:solidFill>
                  <a:srgbClr val="C4E4F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海</a:t>
            </a:r>
            <a:endParaRPr lang="SimHei" altLang="SimHei" sz="1300"/>
          </a:p>
          <a:p>
            <a:pPr marL="1669414" algn="l" rtl="0" eaLnBrk="0">
              <a:lnSpc>
                <a:spcPct val="77000"/>
              </a:lnSpc>
              <a:spcBef>
                <a:spcPts val="16"/>
              </a:spcBef>
            </a:pPr>
            <a:r>
              <a:rPr sz="1900" kern="0" spc="-20">
                <a:solidFill>
                  <a:srgbClr val="285EA4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黄</a:t>
            </a:r>
            <a:r>
              <a:rPr sz="1900" kern="0" spc="30">
                <a:solidFill>
                  <a:srgbClr val="285EA4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900" kern="0" spc="-20">
                <a:solidFill>
                  <a:srgbClr val="285EA4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亲 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狄             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     </a:t>
            </a:r>
            <a:r>
              <a:rPr sz="1600" kern="0" spc="-30">
                <a:solidFill>
                  <a:srgbClr val="F34F5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齐</a:t>
            </a:r>
            <a:endParaRPr lang="SimHei" altLang="SimHei" sz="16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48894" algn="l" rtl="0" eaLnBrk="0">
              <a:lnSpc>
                <a:spcPts val="2433"/>
              </a:lnSpc>
              <a:spcBef>
                <a:spcPts val="475"/>
              </a:spcBef>
              <a:tabLst>
                <a:tab pos="285115"/>
              </a:tabLst>
            </a:pPr>
            <a:r>
              <a:rPr sz="900" kern="0" spc="0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900" kern="0" spc="10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1500" kern="0" spc="-70" baseline="94465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《前63</a:t>
            </a:r>
            <a:r>
              <a:rPr sz="900" kern="0" spc="10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500" kern="0" spc="-70" baseline="94465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8在</a:t>
            </a:r>
            <a:r>
              <a:rPr sz="900" kern="0" spc="20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</a:t>
            </a:r>
            <a:r>
              <a:rPr sz="2000" kern="0" spc="-70" baseline="2917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2400" kern="0" spc="-70" baseline="10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鲁</a:t>
            </a:r>
            <a:endParaRPr lang="SimSun" altLang="SimSun" sz="2400" baseline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533014" algn="l" rtl="0" eaLnBrk="0">
              <a:lnSpc>
                <a:spcPct val="77000"/>
              </a:lnSpc>
              <a:spcBef>
                <a:spcPts val="395"/>
              </a:spcBef>
            </a:pPr>
            <a:r>
              <a:rPr sz="1300" kern="0" spc="-10">
                <a:solidFill>
                  <a:srgbClr val="C44B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郑   陈</a:t>
            </a:r>
            <a:endParaRPr lang="SimSun" altLang="SimSun" sz="1300"/>
          </a:p>
          <a:p>
            <a:pPr marL="970914" algn="l" rtl="0" eaLnBrk="0">
              <a:lnSpc>
                <a:spcPts val="1912"/>
              </a:lnSpc>
            </a:pPr>
            <a:r>
              <a:rPr sz="2400" kern="0" spc="-20" baseline="-8241">
                <a:solidFill>
                  <a:srgbClr val="9E2A3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庸</a:t>
            </a:r>
            <a:r>
              <a:rPr sz="1500" kern="0" spc="20">
                <a:solidFill>
                  <a:srgbClr val="9E2A3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</a:t>
            </a:r>
            <a:r>
              <a:rPr sz="2400" kern="0" spc="-20" baseline="9121">
                <a:solidFill>
                  <a:srgbClr val="AA304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蔡</a:t>
            </a:r>
            <a:endParaRPr lang="SimSun" altLang="SimSun" sz="2400" baseline="9121"/>
          </a:p>
        </p:txBody>
      </p:sp>
      <p:sp>
        <p:nvSpPr>
          <p:cNvPr id="20" name="textbox 20"/>
          <p:cNvSpPr/>
          <p:nvPr/>
        </p:nvSpPr>
        <p:spPr>
          <a:xfrm>
            <a:off x="3524416" y="2638400"/>
            <a:ext cx="272415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40">
                <a:solidFill>
                  <a:srgbClr val="8E6C7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长勺</a:t>
            </a:r>
            <a:endParaRPr lang="SimHei" altLang="SimHei" sz="1000"/>
          </a:p>
        </p:txBody>
      </p:sp>
      <p:sp>
        <p:nvSpPr>
          <p:cNvPr id="22" name="textbox 22"/>
          <p:cNvSpPr/>
          <p:nvPr/>
        </p:nvSpPr>
        <p:spPr>
          <a:xfrm>
            <a:off x="3206930" y="2385394"/>
            <a:ext cx="172720" cy="225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574"/>
              </a:lnSpc>
            </a:pPr>
            <a:r>
              <a:rPr sz="1200" kern="0" spc="-60">
                <a:solidFill>
                  <a:srgbClr val="B2192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鞍</a:t>
            </a:r>
            <a:endParaRPr lang="SimSun" altLang="SimSun" sz="1200"/>
          </a:p>
        </p:txBody>
      </p:sp>
      <p:sp>
        <p:nvSpPr>
          <p:cNvPr id="24" name="textbox 24"/>
          <p:cNvSpPr/>
          <p:nvPr/>
        </p:nvSpPr>
        <p:spPr>
          <a:xfrm>
            <a:off x="304787" y="2597536"/>
            <a:ext cx="455294" cy="176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45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LiSu"/>
                <a:ea typeface="LiSu"/>
                <a:cs typeface="LiSu"/>
              </a:rPr>
              <a:t>火</a:t>
            </a:r>
            <a:r>
              <a:rPr sz="1300" kern="0" spc="110">
                <a:solidFill>
                  <a:srgbClr val="FFFFFF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LiSu"/>
                <a:ea typeface="LiSu"/>
                <a:cs typeface="LiSu"/>
              </a:rPr>
              <a:t>戎</a:t>
            </a:r>
            <a:endParaRPr lang="LiSu" altLang="LiSu" sz="1300"/>
          </a:p>
        </p:txBody>
      </p:sp>
      <p:sp>
        <p:nvSpPr>
          <p:cNvPr id="26" name="textbox 26"/>
          <p:cNvSpPr/>
          <p:nvPr/>
        </p:nvSpPr>
        <p:spPr>
          <a:xfrm>
            <a:off x="31784" y="3158790"/>
            <a:ext cx="6159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83"/>
              </a:lnSpc>
            </a:pPr>
            <a:r>
              <a:rPr sz="6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endParaRPr lang="SimSun" altLang="SimSun" sz="600"/>
          </a:p>
        </p:txBody>
      </p:sp>
      <p:sp>
        <p:nvSpPr>
          <p:cNvPr id="28" name="textbox 28"/>
          <p:cNvSpPr/>
          <p:nvPr/>
        </p:nvSpPr>
        <p:spPr>
          <a:xfrm>
            <a:off x="3340108" y="2654908"/>
            <a:ext cx="109854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86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000" kern="0" spc="-10">
                <a:solidFill>
                  <a:srgbClr val="8E6C7B">
                    <a:alpha val="100000"/>
                  </a:srgbClr>
                </a:solidFill>
                <a:latin typeface="Arial"/>
                <a:ea typeface="Arial"/>
                <a:cs typeface="Arial"/>
              </a:rPr>
              <a:t>X</a:t>
            </a:r>
            <a:endParaRPr lang="Arial" altLang="Arial" sz="1000"/>
          </a:p>
        </p:txBody>
      </p:sp>
      <p:sp>
        <p:nvSpPr>
          <p:cNvPr id="30" name="textbox 30"/>
          <p:cNvSpPr/>
          <p:nvPr/>
        </p:nvSpPr>
        <p:spPr>
          <a:xfrm>
            <a:off x="3346692" y="2418410"/>
            <a:ext cx="121920" cy="213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6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1600" kern="0" spc="-10">
                <a:solidFill>
                  <a:srgbClr val="B2192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endParaRPr lang="SimSun" altLang="SimSun" sz="1600"/>
          </a:p>
        </p:txBody>
      </p:sp>
      <p:sp>
        <p:nvSpPr>
          <p:cNvPr id="32" name="textbox 32"/>
          <p:cNvSpPr/>
          <p:nvPr/>
        </p:nvSpPr>
        <p:spPr>
          <a:xfrm>
            <a:off x="2755928" y="2560264"/>
            <a:ext cx="403859" cy="396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65"/>
              </a:lnSpc>
            </a:pPr>
            <a:endParaRPr lang="Arial" altLang="Arial" sz="100"/>
          </a:p>
          <a:p>
            <a:pPr marL="12700" algn="l" rtl="0" eaLnBrk="0">
              <a:lnSpc>
                <a:spcPct val="187000"/>
              </a:lnSpc>
            </a:pPr>
            <a:r>
              <a:rPr sz="1300" kern="0" spc="-50">
                <a:solidFill>
                  <a:srgbClr val="B8455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卫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城准</a:t>
            </a:r>
            <a:endParaRPr lang="STXingkai" altLang="STXingkai" sz="900"/>
          </a:p>
        </p:txBody>
      </p:sp>
      <p:sp>
        <p:nvSpPr>
          <p:cNvPr id="34" name="textbox 34"/>
          <p:cNvSpPr/>
          <p:nvPr/>
        </p:nvSpPr>
        <p:spPr>
          <a:xfrm>
            <a:off x="2715918" y="2336148"/>
            <a:ext cx="218440" cy="254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2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600" kern="0" spc="-10">
                <a:solidFill>
                  <a:srgbClr val="AC313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邢</a:t>
            </a:r>
            <a:endParaRPr lang="SimSun" altLang="SimSun" sz="16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286786" y="2853148"/>
            <a:ext cx="348557" cy="517349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1936706" y="2840448"/>
            <a:ext cx="438150" cy="560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16"/>
              </a:lnSpc>
            </a:pPr>
            <a:endParaRPr lang="Arial" altLang="Arial" sz="100"/>
          </a:p>
          <a:p>
            <a:pPr marL="12700" algn="l" rtl="0" eaLnBrk="0">
              <a:lnSpc>
                <a:spcPct val="160000"/>
              </a:lnSpc>
            </a:pPr>
            <a:r>
              <a:rPr sz="2200" kern="0" spc="-90">
                <a:solidFill>
                  <a:srgbClr val="B2323F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周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洛</a:t>
            </a:r>
            <a:endParaRPr lang="SimHei" altLang="SimHei" sz="1200"/>
          </a:p>
        </p:txBody>
      </p:sp>
      <p:sp>
        <p:nvSpPr>
          <p:cNvPr id="40" name="textbox 40"/>
          <p:cNvSpPr/>
          <p:nvPr/>
        </p:nvSpPr>
        <p:spPr>
          <a:xfrm>
            <a:off x="1928456" y="2517494"/>
            <a:ext cx="438150" cy="320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09"/>
              </a:lnSpc>
            </a:pPr>
            <a:endParaRPr lang="Arial" altLang="Arial" sz="100"/>
          </a:p>
          <a:p>
            <a:pPr marL="12700" algn="l" rtl="0" eaLnBrk="0">
              <a:lnSpc>
                <a:spcPct val="121000"/>
              </a:lnSpc>
            </a:pPr>
            <a:r>
              <a:rPr sz="1000" kern="0" spc="40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位)</a:t>
            </a:r>
            <a:r>
              <a:rPr sz="1600" kern="0" spc="40">
                <a:solidFill>
                  <a:srgbClr val="CE536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晋</a:t>
            </a:r>
            <a:endParaRPr lang="SimSun" altLang="SimSun" sz="1600"/>
          </a:p>
        </p:txBody>
      </p:sp>
      <p:sp>
        <p:nvSpPr>
          <p:cNvPr id="42" name="textbox 42"/>
          <p:cNvSpPr/>
          <p:nvPr/>
        </p:nvSpPr>
        <p:spPr>
          <a:xfrm>
            <a:off x="1491365" y="2658544"/>
            <a:ext cx="278129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kern="0" spc="-10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前62</a:t>
            </a:r>
            <a:endParaRPr lang="SimSun" altLang="SimSun" sz="1000"/>
          </a:p>
        </p:txBody>
      </p:sp>
      <p:sp>
        <p:nvSpPr>
          <p:cNvPr id="44" name="textbox 44"/>
          <p:cNvSpPr/>
          <p:nvPr/>
        </p:nvSpPr>
        <p:spPr>
          <a:xfrm>
            <a:off x="1504654" y="2482954"/>
            <a:ext cx="273684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4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文公</a:t>
            </a:r>
            <a:endParaRPr lang="SimSun" altLang="SimSun" sz="1000"/>
          </a:p>
        </p:txBody>
      </p:sp>
      <p:sp>
        <p:nvSpPr>
          <p:cNvPr id="46" name="textbox 46"/>
          <p:cNvSpPr/>
          <p:nvPr/>
        </p:nvSpPr>
        <p:spPr>
          <a:xfrm>
            <a:off x="1357812" y="2678303"/>
            <a:ext cx="14922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96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20">
                <a:solidFill>
                  <a:srgbClr val="978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6-</a:t>
            </a:r>
            <a:endParaRPr lang="SimSun" altLang="SimSun" sz="1000"/>
          </a:p>
        </p:txBody>
      </p:sp>
      <p:sp>
        <p:nvSpPr>
          <p:cNvPr id="48" name="textbox 48"/>
          <p:cNvSpPr/>
          <p:nvPr/>
        </p:nvSpPr>
        <p:spPr>
          <a:xfrm>
            <a:off x="1371100" y="2482954"/>
            <a:ext cx="14732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3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晋</a:t>
            </a:r>
            <a:endParaRPr lang="SimSun" altLang="SimSun" sz="1000"/>
          </a:p>
        </p:txBody>
      </p:sp>
      <p:sp>
        <p:nvSpPr>
          <p:cNvPr id="50" name="textbox 50"/>
          <p:cNvSpPr/>
          <p:nvPr/>
        </p:nvSpPr>
        <p:spPr>
          <a:xfrm>
            <a:off x="602835" y="1335569"/>
            <a:ext cx="137795" cy="139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28</a:t>
            </a:r>
            <a:endParaRPr lang="SimSun" altLang="SimSun" sz="900"/>
          </a:p>
        </p:txBody>
      </p:sp>
      <p:sp>
        <p:nvSpPr>
          <p:cNvPr id="52" name="textbox 52"/>
          <p:cNvSpPr/>
          <p:nvPr/>
        </p:nvSpPr>
        <p:spPr>
          <a:xfrm>
            <a:off x="745831" y="1186664"/>
            <a:ext cx="133985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104"/>
              </a:lnSpc>
            </a:pPr>
            <a:r>
              <a:rPr sz="900" kern="0" spc="-60">
                <a:solidFill>
                  <a:srgbClr val="837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endParaRPr lang="SimSun" altLang="SimSun" sz="900"/>
          </a:p>
        </p:txBody>
      </p:sp>
      <p:sp>
        <p:nvSpPr>
          <p:cNvPr id="54" name="textbox 54"/>
          <p:cNvSpPr/>
          <p:nvPr/>
        </p:nvSpPr>
        <p:spPr>
          <a:xfrm>
            <a:off x="3130518" y="5040714"/>
            <a:ext cx="4429125" cy="1234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96"/>
              </a:lnSpc>
            </a:pPr>
            <a:endParaRPr lang="Arial" altLang="Arial" sz="100"/>
          </a:p>
          <a:p>
            <a:pPr marL="1473200" algn="l" rtl="0" eaLnBrk="0">
              <a:lnSpc>
                <a:spcPct val="96000"/>
              </a:lnSpc>
            </a:pPr>
            <a:r>
              <a:rPr sz="38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第二讲</a:t>
            </a:r>
            <a:endParaRPr lang="SimHei" altLang="SimHei" sz="3800"/>
          </a:p>
          <a:p>
            <a:pPr marL="12700" algn="l" rtl="0" eaLnBrk="0">
              <a:lnSpc>
                <a:spcPct val="96000"/>
              </a:lnSpc>
              <a:spcBef>
                <a:spcPts val="773"/>
              </a:spcBef>
            </a:pPr>
            <a:r>
              <a:rPr sz="3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诸侯纷争与变法运动</a:t>
            </a:r>
            <a:endParaRPr lang="SimHei" altLang="SimHei" sz="3800"/>
          </a:p>
        </p:txBody>
      </p:sp>
      <p:sp>
        <p:nvSpPr>
          <p:cNvPr id="56" name="textbox 56"/>
          <p:cNvSpPr/>
          <p:nvPr/>
        </p:nvSpPr>
        <p:spPr>
          <a:xfrm>
            <a:off x="81670" y="2959488"/>
            <a:ext cx="4480559" cy="486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694"/>
              </a:lnSpc>
            </a:pPr>
            <a:r>
              <a:rPr sz="1500" kern="0" spc="10" baseline="-3675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前65</a:t>
            </a:r>
            <a:r>
              <a:rPr sz="9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1500" kern="0" spc="10" baseline="-3675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1在位)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10" baseline="41109">
                <a:solidFill>
                  <a:srgbClr val="2F87CA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秦</a:t>
            </a:r>
            <a:r>
              <a:rPr sz="1500" kern="0" spc="10">
                <a:solidFill>
                  <a:srgbClr val="2F87CA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     </a:t>
            </a:r>
            <a:r>
              <a:rPr sz="1500" kern="0" spc="0">
                <a:solidFill>
                  <a:srgbClr val="2F87CA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</a:t>
            </a:r>
            <a:r>
              <a:rPr sz="2900" kern="0" spc="10" baseline="17856">
                <a:solidFill>
                  <a:srgbClr val="2B79B6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河</a:t>
            </a:r>
            <a:r>
              <a:rPr sz="1800" kern="0" spc="150">
                <a:solidFill>
                  <a:srgbClr val="2B79B6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 </a:t>
            </a:r>
            <a:r>
              <a:rPr sz="1500" kern="0" spc="10" baseline="-14093">
                <a:solidFill>
                  <a:srgbClr val="936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(前65</a:t>
            </a:r>
            <a:r>
              <a:rPr sz="900" kern="0" spc="20">
                <a:solidFill>
                  <a:srgbClr val="936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500" kern="0" spc="10" baseline="-14093">
                <a:solidFill>
                  <a:srgbClr val="936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在位)</a:t>
            </a:r>
            <a:endParaRPr lang="SimSun" altLang="SimSun" sz="1500" baseline="-14093"/>
          </a:p>
        </p:txBody>
      </p:sp>
      <p:sp>
        <p:nvSpPr>
          <p:cNvPr id="58" name="textbox 58"/>
          <p:cNvSpPr/>
          <p:nvPr/>
        </p:nvSpPr>
        <p:spPr>
          <a:xfrm>
            <a:off x="3871225" y="3174765"/>
            <a:ext cx="35496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4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20">
                <a:solidFill>
                  <a:srgbClr val="936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前637</a:t>
            </a:r>
            <a:endParaRPr lang="SimSun" altLang="SimSun" sz="1000"/>
          </a:p>
        </p:txBody>
      </p:sp>
      <p:sp>
        <p:nvSpPr>
          <p:cNvPr id="60" name="textbox 60"/>
          <p:cNvSpPr/>
          <p:nvPr/>
        </p:nvSpPr>
        <p:spPr>
          <a:xfrm>
            <a:off x="3900700" y="3021865"/>
            <a:ext cx="292734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襄公</a:t>
            </a:r>
            <a:endParaRPr lang="SimSun" altLang="SimSun" sz="1000"/>
          </a:p>
        </p:txBody>
      </p:sp>
      <p:sp>
        <p:nvSpPr>
          <p:cNvPr id="62" name="textbox 62"/>
          <p:cNvSpPr/>
          <p:nvPr/>
        </p:nvSpPr>
        <p:spPr>
          <a:xfrm>
            <a:off x="3730839" y="3194830"/>
            <a:ext cx="15303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9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93677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0-</a:t>
            </a:r>
            <a:endParaRPr lang="SimSun" altLang="SimSun" sz="1000"/>
          </a:p>
        </p:txBody>
      </p:sp>
      <p:sp>
        <p:nvSpPr>
          <p:cNvPr id="64" name="textbox 64"/>
          <p:cNvSpPr/>
          <p:nvPr/>
        </p:nvSpPr>
        <p:spPr>
          <a:xfrm>
            <a:off x="3760314" y="3021865"/>
            <a:ext cx="14732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4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宋</a:t>
            </a:r>
            <a:endParaRPr lang="SimSun" altLang="SimSun" sz="1000"/>
          </a:p>
        </p:txBody>
      </p:sp>
      <p:sp>
        <p:nvSpPr>
          <p:cNvPr id="66" name="textbox 66"/>
          <p:cNvSpPr/>
          <p:nvPr/>
        </p:nvSpPr>
        <p:spPr>
          <a:xfrm>
            <a:off x="3168693" y="3217310"/>
            <a:ext cx="220345" cy="259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600" kern="0" spc="-10">
                <a:solidFill>
                  <a:srgbClr val="B04255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宋</a:t>
            </a:r>
            <a:endParaRPr lang="SimSun" altLang="SimSun" sz="1600"/>
          </a:p>
        </p:txBody>
      </p:sp>
      <p:sp>
        <p:nvSpPr>
          <p:cNvPr id="68" name="textbox 68"/>
          <p:cNvSpPr/>
          <p:nvPr/>
        </p:nvSpPr>
        <p:spPr>
          <a:xfrm>
            <a:off x="3119586" y="2980710"/>
            <a:ext cx="243204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199"/>
              </a:lnSpc>
            </a:pPr>
            <a:r>
              <a:rPr sz="1800" kern="0" spc="-100">
                <a:solidFill>
                  <a:srgbClr val="2B79B6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曹</a:t>
            </a:r>
            <a:endParaRPr lang="FangSong" altLang="FangSong" sz="1800"/>
          </a:p>
        </p:txBody>
      </p:sp>
      <p:sp>
        <p:nvSpPr>
          <p:cNvPr id="70" name="textbox 70"/>
          <p:cNvSpPr/>
          <p:nvPr/>
        </p:nvSpPr>
        <p:spPr>
          <a:xfrm>
            <a:off x="496198" y="3155706"/>
            <a:ext cx="28638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4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前62</a:t>
            </a:r>
            <a:endParaRPr lang="SimSun" altLang="SimSun" sz="1000"/>
          </a:p>
        </p:txBody>
      </p:sp>
      <p:sp>
        <p:nvSpPr>
          <p:cNvPr id="72" name="textbox 72"/>
          <p:cNvSpPr/>
          <p:nvPr/>
        </p:nvSpPr>
        <p:spPr>
          <a:xfrm>
            <a:off x="500566" y="2990101"/>
            <a:ext cx="290829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穆公</a:t>
            </a:r>
            <a:endParaRPr lang="SimSun" altLang="SimSun" sz="1000"/>
          </a:p>
        </p:txBody>
      </p:sp>
      <p:sp>
        <p:nvSpPr>
          <p:cNvPr id="74" name="textbox 74"/>
          <p:cNvSpPr/>
          <p:nvPr/>
        </p:nvSpPr>
        <p:spPr>
          <a:xfrm>
            <a:off x="354262" y="3175772"/>
            <a:ext cx="15367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9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9-</a:t>
            </a:r>
            <a:endParaRPr lang="SimSun" altLang="SimSun" sz="1000"/>
          </a:p>
        </p:txBody>
      </p:sp>
      <p:sp>
        <p:nvSpPr>
          <p:cNvPr id="76" name="textbox 76"/>
          <p:cNvSpPr/>
          <p:nvPr/>
        </p:nvSpPr>
        <p:spPr>
          <a:xfrm>
            <a:off x="358631" y="2990101"/>
            <a:ext cx="146685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秦</a:t>
            </a:r>
            <a:endParaRPr lang="SimSun" altLang="SimSun" sz="1000"/>
          </a:p>
        </p:txBody>
      </p:sp>
      <p:sp>
        <p:nvSpPr>
          <p:cNvPr id="78" name="textbox 78"/>
          <p:cNvSpPr/>
          <p:nvPr/>
        </p:nvSpPr>
        <p:spPr>
          <a:xfrm>
            <a:off x="1574842" y="4180042"/>
            <a:ext cx="112013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9"/>
              </a:lnSpc>
            </a:pPr>
            <a:endParaRPr lang="Arial" altLang="Arial" sz="100"/>
          </a:p>
          <a:p>
            <a:pPr marL="183514" algn="l" rtl="0" eaLnBrk="0">
              <a:lnSpc>
                <a:spcPct val="95000"/>
              </a:lnSpc>
            </a:pPr>
            <a:r>
              <a:rPr sz="1600" kern="0" spc="-40">
                <a:solidFill>
                  <a:srgbClr val="237FD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长</a:t>
            </a:r>
            <a:r>
              <a:rPr sz="1600" kern="0" spc="30">
                <a:solidFill>
                  <a:srgbClr val="237FD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600" kern="0" spc="-40">
                <a:solidFill>
                  <a:srgbClr val="237FD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楚</a:t>
            </a:r>
            <a:endParaRPr lang="SimSun" altLang="SimSun" sz="1600"/>
          </a:p>
          <a:p>
            <a:pPr marL="361315" algn="l" rtl="0" eaLnBrk="0">
              <a:lnSpc>
                <a:spcPct val="92000"/>
              </a:lnSpc>
              <a:spcBef>
                <a:spcPts val="360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烧庄王</a:t>
            </a:r>
            <a:endParaRPr lang="SimHei" altLang="SimHei" sz="10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(前613-前591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在位)</a:t>
            </a:r>
            <a:endParaRPr lang="SimSun" altLang="SimSun" sz="1000"/>
          </a:p>
        </p:txBody>
      </p:sp>
      <p:sp>
        <p:nvSpPr>
          <p:cNvPr id="80" name="textbox 80"/>
          <p:cNvSpPr/>
          <p:nvPr/>
        </p:nvSpPr>
        <p:spPr>
          <a:xfrm>
            <a:off x="3340108" y="4482327"/>
            <a:ext cx="1132839" cy="311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36"/>
              </a:lnSpc>
            </a:pPr>
            <a:endParaRPr lang="Arial" altLang="Arial" sz="100"/>
          </a:p>
          <a:p>
            <a:pPr marL="304800" algn="l" rtl="0" eaLnBrk="0">
              <a:lnSpc>
                <a:spcPct val="92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越王勾践</a:t>
            </a:r>
            <a:endParaRPr lang="SimSun" altLang="SimSun" sz="10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(前496-前465在位)</a:t>
            </a:r>
            <a:endParaRPr lang="SimSun" altLang="SimSun" sz="1000"/>
          </a:p>
        </p:txBody>
      </p:sp>
      <p:sp>
        <p:nvSpPr>
          <p:cNvPr id="82" name="textbox 82"/>
          <p:cNvSpPr/>
          <p:nvPr/>
        </p:nvSpPr>
        <p:spPr>
          <a:xfrm>
            <a:off x="31784" y="824705"/>
            <a:ext cx="1014730" cy="342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7"/>
              </a:lnSpc>
            </a:pPr>
            <a:endParaRPr lang="Arial" altLang="Arial" sz="100"/>
          </a:p>
          <a:p>
            <a:pPr marL="348615" algn="l" rtl="0" eaLnBrk="0">
              <a:lnSpc>
                <a:spcPct val="95000"/>
              </a:lnSpc>
            </a:pP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秦穆公</a:t>
            </a:r>
            <a:endParaRPr lang="SimSun" altLang="SimSun" sz="1000"/>
          </a:p>
          <a:p>
            <a:pPr marL="12700" algn="l" rtl="0" eaLnBrk="0">
              <a:lnSpc>
                <a:spcPct val="95000"/>
              </a:lnSpc>
              <a:spcBef>
                <a:spcPts val="218"/>
              </a:spcBef>
            </a:pPr>
            <a:r>
              <a:rPr sz="1000" kern="0" spc="-20">
                <a:solidFill>
                  <a:srgbClr val="B7464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(前659-前621在位</a:t>
            </a:r>
            <a:endParaRPr lang="SimSun" altLang="SimSun" sz="1000"/>
          </a:p>
        </p:txBody>
      </p:sp>
      <p:sp>
        <p:nvSpPr>
          <p:cNvPr id="84" name="textbox 84"/>
          <p:cNvSpPr/>
          <p:nvPr/>
        </p:nvSpPr>
        <p:spPr>
          <a:xfrm>
            <a:off x="4686301" y="2760798"/>
            <a:ext cx="324484" cy="796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9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600" kern="0" spc="-10">
                <a:solidFill>
                  <a:srgbClr val="CDF0FD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黄</a:t>
            </a:r>
            <a:endParaRPr lang="STXingkai" altLang="STXingkai" sz="1600"/>
          </a:p>
          <a:p>
            <a:pPr algn="l" rtl="0" eaLnBrk="0">
              <a:lnSpc>
                <a:spcPct val="19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algn="r" rtl="0" eaLnBrk="0">
              <a:lnSpc>
                <a:spcPct val="99000"/>
              </a:lnSpc>
              <a:spcBef>
                <a:spcPts val="3"/>
              </a:spcBef>
            </a:pPr>
            <a:r>
              <a:rPr sz="1300" kern="0" spc="-10">
                <a:solidFill>
                  <a:srgbClr val="829EA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海</a:t>
            </a:r>
            <a:endParaRPr lang="SimSun" altLang="SimSun" sz="1300"/>
          </a:p>
        </p:txBody>
      </p:sp>
      <p:sp>
        <p:nvSpPr>
          <p:cNvPr id="86" name="textbox 86"/>
          <p:cNvSpPr/>
          <p:nvPr/>
        </p:nvSpPr>
        <p:spPr>
          <a:xfrm>
            <a:off x="3721114" y="3819399"/>
            <a:ext cx="578484" cy="337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29"/>
              </a:lnSpc>
            </a:pPr>
            <a:r>
              <a:rPr sz="500" kern="0" spc="20">
                <a:solidFill>
                  <a:srgbClr val="1B58B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与陵</a:t>
            </a:r>
            <a:endParaRPr lang="SimHei" altLang="SimHei" sz="5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62864" algn="l" rtl="0" eaLnBrk="0">
              <a:lnSpc>
                <a:spcPct val="95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吴王闯闻</a:t>
            </a:r>
            <a:endParaRPr lang="SimSun" altLang="SimSun" sz="1000"/>
          </a:p>
        </p:txBody>
      </p:sp>
      <p:sp>
        <p:nvSpPr>
          <p:cNvPr id="88" name="textbox 88"/>
          <p:cNvSpPr/>
          <p:nvPr/>
        </p:nvSpPr>
        <p:spPr>
          <a:xfrm>
            <a:off x="3479763" y="4127230"/>
            <a:ext cx="112648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8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(前514-前496在位)</a:t>
            </a:r>
            <a:endParaRPr lang="SimSun" altLang="SimSun" sz="1000"/>
          </a:p>
        </p:txBody>
      </p:sp>
      <p:sp>
        <p:nvSpPr>
          <p:cNvPr id="90" name="textbox 90"/>
          <p:cNvSpPr/>
          <p:nvPr/>
        </p:nvSpPr>
        <p:spPr>
          <a:xfrm>
            <a:off x="3657595" y="938099"/>
            <a:ext cx="662305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42"/>
              </a:lnSpc>
            </a:pPr>
            <a:endParaRPr lang="Arial" altLang="Arial" sz="100"/>
          </a:p>
          <a:p>
            <a:pPr marL="12700" algn="l" rtl="0" eaLnBrk="0">
              <a:lnSpc>
                <a:spcPct val="75000"/>
              </a:lnSpc>
            </a:pP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山</a:t>
            </a:r>
            <a:r>
              <a:rPr sz="1600" kern="0" spc="19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戎</a:t>
            </a:r>
            <a:endParaRPr lang="LiSu" altLang="LiSu" sz="1600"/>
          </a:p>
        </p:txBody>
      </p:sp>
      <p:sp>
        <p:nvSpPr>
          <p:cNvPr id="92" name="textbox 92"/>
          <p:cNvSpPr/>
          <p:nvPr/>
        </p:nvSpPr>
        <p:spPr>
          <a:xfrm>
            <a:off x="1085832" y="874640"/>
            <a:ext cx="476250" cy="168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12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春欢五霸</a:t>
            </a:r>
            <a:endParaRPr lang="SimSun" altLang="SimSun" sz="900"/>
          </a:p>
        </p:txBody>
      </p:sp>
      <p:sp>
        <p:nvSpPr>
          <p:cNvPr id="94" name="textbox 94"/>
          <p:cNvSpPr/>
          <p:nvPr/>
        </p:nvSpPr>
        <p:spPr>
          <a:xfrm>
            <a:off x="762036" y="4284596"/>
            <a:ext cx="235584" cy="309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233"/>
              </a:lnSpc>
            </a:pPr>
            <a:r>
              <a:rPr sz="1800" kern="0" spc="-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巴</a:t>
            </a:r>
            <a:endParaRPr lang="SimHei" altLang="SimHei" sz="1800"/>
          </a:p>
        </p:txBody>
      </p:sp>
      <p:sp>
        <p:nvSpPr>
          <p:cNvPr id="96" name="textbox 96"/>
          <p:cNvSpPr/>
          <p:nvPr/>
        </p:nvSpPr>
        <p:spPr>
          <a:xfrm>
            <a:off x="4489434" y="4353118"/>
            <a:ext cx="221615" cy="258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5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600" kern="0" spc="-10">
                <a:solidFill>
                  <a:srgbClr val="B82E3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越</a:t>
            </a:r>
            <a:endParaRPr lang="SimSun" altLang="SimSun" sz="1600"/>
          </a:p>
        </p:txBody>
      </p:sp>
      <p:sp>
        <p:nvSpPr>
          <p:cNvPr id="98" name="textbox 98"/>
          <p:cNvSpPr/>
          <p:nvPr/>
        </p:nvSpPr>
        <p:spPr>
          <a:xfrm>
            <a:off x="4559263" y="3875259"/>
            <a:ext cx="219075" cy="256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600" kern="0" spc="-10">
                <a:solidFill>
                  <a:srgbClr val="A2465B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吴</a:t>
            </a:r>
            <a:endParaRPr lang="SimSun" altLang="SimSun" sz="1600"/>
          </a:p>
        </p:txBody>
      </p:sp>
      <p:sp>
        <p:nvSpPr>
          <p:cNvPr id="100" name="textbox 100"/>
          <p:cNvSpPr/>
          <p:nvPr/>
        </p:nvSpPr>
        <p:spPr>
          <a:xfrm>
            <a:off x="222233" y="4135648"/>
            <a:ext cx="217170" cy="256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9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600" kern="0" spc="-10">
                <a:solidFill>
                  <a:srgbClr val="AB364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蜀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" name="table 102"/>
          <p:cNvGraphicFramePr>
            <a:graphicFrameLocks noGrp="1"/>
          </p:cNvGraphicFramePr>
          <p:nvPr/>
        </p:nvGraphicFramePr>
        <p:xfrm>
          <a:off x="168240" y="1870067"/>
          <a:ext cx="10337799" cy="4463415"/>
        </p:xfrm>
        <a:graphic>
          <a:graphicData uri="http://schemas.openxmlformats.org/drawingml/2006/table">
            <a:tbl>
              <a:tblPr/>
              <a:tblGrid>
                <a:gridCol w="2543175"/>
                <a:gridCol w="2023110"/>
                <a:gridCol w="5771514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68643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2300" b="1" kern="0" spc="-10">
                          <a:solidFill>
                            <a:srgbClr val="D3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课程标准</a:t>
                      </a:r>
                      <a:endParaRPr lang="SimSun" altLang="SimSun" sz="2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315976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200" b="1" kern="0" spc="40">
                          <a:solidFill>
                            <a:srgbClr val="D1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近三年考题</a:t>
                      </a:r>
                      <a:endParaRPr lang="SimSun" altLang="SimSun" sz="22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9605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22"/>
                        </a:lnSpc>
                      </a:pPr>
                      <a:endParaRPr lang="Arial" altLang="Arial" sz="100"/>
                    </a:p>
                    <a:p>
                      <a:pPr marL="107314" algn="l" rtl="0" eaLnBrk="0">
                        <a:lnSpc>
                          <a:spcPct val="94000"/>
                        </a:lnSpc>
                      </a:pPr>
                      <a:r>
                        <a:rPr sz="1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①通过了解春秋战国时</a:t>
                      </a:r>
                      <a:endParaRPr lang="SimSun" altLang="SimSun" sz="1700"/>
                    </a:p>
                    <a:p>
                      <a:pPr marL="107314" algn="l" rtl="0" eaLnBrk="0">
                        <a:lnSpc>
                          <a:spcPct val="95000"/>
                        </a:lnSpc>
                        <a:spcBef>
                          <a:spcPts val="214"/>
                        </a:spcBef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期的经济发展和政治变</a:t>
                      </a:r>
                      <a:endParaRPr lang="SimSun" altLang="SimSun" sz="1700"/>
                    </a:p>
                    <a:p>
                      <a:pPr marL="107314" algn="l" rtl="0" eaLnBrk="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动，理解战国时期变法</a:t>
                      </a:r>
                      <a:r>
                        <a:rPr sz="17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运</a:t>
                      </a:r>
                      <a:r>
                        <a:rPr sz="1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700" b="1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动的必然性；</a:t>
                      </a:r>
                      <a:endParaRPr lang="SimSun" altLang="SimSun" sz="1700"/>
                    </a:p>
                    <a:p>
                      <a:pPr marL="106679" indent="-5714" algn="l" rtl="0" eaLnBrk="0">
                        <a:lnSpc>
                          <a:spcPct val="101000"/>
                        </a:lnSpc>
                        <a:spcBef>
                          <a:spcPts val="730"/>
                        </a:spcBef>
                      </a:pPr>
                      <a:r>
                        <a:rPr sz="17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②了解老子、孔子学</a:t>
                      </a:r>
                      <a:r>
                        <a:rPr sz="17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说；</a:t>
                      </a:r>
                      <a:r>
                        <a:rPr sz="1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7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通过孟子、荀子、庄子</a:t>
                      </a:r>
                      <a:endParaRPr lang="SimSun" altLang="SimSun" sz="1700"/>
                    </a:p>
                    <a:p>
                      <a:pPr marL="107314" algn="l" rtl="0" eaLnBrk="0">
                        <a:lnSpc>
                          <a:spcPct val="101000"/>
                        </a:lnSpc>
                        <a:spcBef>
                          <a:spcPts val="30"/>
                        </a:spcBef>
                      </a:pPr>
                      <a:r>
                        <a:rPr sz="1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等了解“百家争鸣”的</a:t>
                      </a:r>
                      <a:r>
                        <a:rPr sz="1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局面及其意义。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116839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2022年.全国甲卷.24</a:t>
                      </a:r>
                      <a:r>
                        <a:rPr sz="17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1700" b="1" kern="0" spc="-20">
                          <a:solidFill>
                            <a:srgbClr val="0087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老子思想与道家学派</a:t>
                      </a:r>
                      <a:endParaRPr lang="SimSun" altLang="SimSun" sz="1700"/>
                    </a:p>
                    <a:p>
                      <a:pPr marL="116839" algn="l" rtl="0" eaLnBrk="0">
                        <a:lnSpc>
                          <a:spcPct val="94000"/>
                        </a:lnSpc>
                        <a:spcBef>
                          <a:spcPts val="363"/>
                        </a:spcBef>
                      </a:pPr>
                      <a:r>
                        <a:rPr sz="17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2022年.辽宁.1</a:t>
                      </a:r>
                      <a:r>
                        <a:rPr sz="17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7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山东.1</a:t>
                      </a:r>
                      <a:r>
                        <a:rPr sz="17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7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浙江(6).1</a:t>
                      </a:r>
                      <a:r>
                        <a:rPr sz="1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7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湖南.1</a:t>
                      </a:r>
                      <a:r>
                        <a:rPr sz="1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700" b="1" kern="0" spc="-10">
                          <a:solidFill>
                            <a:srgbClr val="008D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百家争鸣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28523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4000"/>
                        </a:lnSpc>
                      </a:pPr>
                      <a:endParaRPr lang="Arial" altLang="Arial" sz="100"/>
                    </a:p>
                    <a:p>
                      <a:pPr marL="116839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2022年.湖北.1</a:t>
                      </a:r>
                      <a:endParaRPr lang="SimSun" altLang="SimSun" sz="1700"/>
                    </a:p>
                    <a:p>
                      <a:pPr marL="116839" algn="l" rtl="0" eaLnBrk="0">
                        <a:lnSpc>
                          <a:spcPts val="2235"/>
                        </a:lnSpc>
                      </a:pPr>
                      <a:r>
                        <a:rPr sz="1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2022年.广东.1</a:t>
                      </a:r>
                      <a:endParaRPr lang="SimSun" altLang="SimSun" sz="1700"/>
                    </a:p>
                    <a:p>
                      <a:pPr marL="116839" algn="l" rtl="0" eaLnBrk="0">
                        <a:lnSpc>
                          <a:spcPct val="95000"/>
                        </a:lnSpc>
                        <a:spcBef>
                          <a:spcPts val="212"/>
                        </a:spcBef>
                      </a:pPr>
                      <a:r>
                        <a:rPr sz="1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2022年.江苏.1</a:t>
                      </a:r>
                      <a:endParaRPr lang="SimSun" altLang="SimSun" sz="17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400"/>
                    </a:p>
                    <a:p>
                      <a:pPr marL="116839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1700" b="1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2021年.全国|</a:t>
                      </a:r>
                      <a:r>
                        <a:rPr sz="17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700" b="1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·24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Arial" altLang="Arial" sz="100"/>
                    </a:p>
                    <a:p>
                      <a:pPr marL="65913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700" b="1" kern="0" spc="-10">
                          <a:solidFill>
                            <a:srgbClr val="008C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史学研究方法·战国时期社</a:t>
                      </a:r>
                      <a:r>
                        <a:rPr sz="1700" b="1" kern="0" spc="-20">
                          <a:solidFill>
                            <a:srgbClr val="008C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会变革</a:t>
                      </a:r>
                      <a:endParaRPr lang="SimSun" altLang="SimSun" sz="1700"/>
                    </a:p>
                    <a:p>
                      <a:pPr marL="100330" algn="l" rtl="0" eaLnBrk="0">
                        <a:lnSpc>
                          <a:spcPct val="95000"/>
                        </a:lnSpc>
                        <a:spcBef>
                          <a:spcPts val="238"/>
                        </a:spcBef>
                      </a:pPr>
                      <a:r>
                        <a:rPr sz="1700" b="1" kern="0" spc="-10">
                          <a:solidFill>
                            <a:srgbClr val="009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春秋战国的经济发展</a:t>
                      </a:r>
                      <a:endParaRPr lang="SimSun" altLang="SimSun" sz="1700"/>
                    </a:p>
                    <a:p>
                      <a:pPr marL="87630" algn="l" rtl="0" eaLnBrk="0">
                        <a:lnSpc>
                          <a:spcPct val="95000"/>
                        </a:lnSpc>
                        <a:spcBef>
                          <a:spcPts val="212"/>
                        </a:spcBef>
                      </a:pPr>
                      <a:r>
                        <a:rPr sz="1700" b="1" kern="0" spc="0">
                          <a:solidFill>
                            <a:srgbClr val="008C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土地私有制</a:t>
                      </a:r>
                      <a:endParaRPr lang="SimSun" altLang="SimSun" sz="17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300"/>
                    </a:p>
                    <a:p>
                      <a:pPr marL="3683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700" b="1" kern="0" spc="-10">
                          <a:solidFill>
                            <a:srgbClr val="008D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分封制的发展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178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11683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2021年.全国Ⅱ·24</a:t>
                      </a:r>
                      <a:r>
                        <a:rPr sz="1700" b="1" kern="0" spc="-10">
                          <a:solidFill>
                            <a:srgbClr val="008F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老子与孔子思想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6276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116839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2021年.山东卷</a:t>
                      </a:r>
                      <a:endParaRPr lang="SimSun" altLang="SimSun" sz="1700"/>
                    </a:p>
                    <a:p>
                      <a:pPr marL="116839" algn="l" rtl="0" eaLnBrk="0">
                        <a:lnSpc>
                          <a:spcPts val="2399"/>
                        </a:lnSpc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2021年.湖南卷</a:t>
                      </a:r>
                      <a:endParaRPr lang="SimSun" altLang="SimSun" sz="1700"/>
                    </a:p>
                    <a:p>
                      <a:pPr marL="116839" algn="l" rtl="0" eaLnBrk="0">
                        <a:lnSpc>
                          <a:spcPts val="2349"/>
                        </a:lnSpc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2021年.天津卷</a:t>
                      </a:r>
                      <a:endParaRPr lang="SimSun" altLang="SimSun" sz="1700"/>
                    </a:p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116839" algn="l" rtl="0" eaLnBrk="0">
                        <a:lnSpc>
                          <a:spcPct val="105000"/>
                        </a:lnSpc>
                      </a:pP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2020年.全国I·2</a:t>
                      </a:r>
                      <a:r>
                        <a:rPr sz="17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</a:t>
                      </a:r>
                      <a:r>
                        <a:rPr sz="1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7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2020年.全国Ⅲ·2</a:t>
                      </a:r>
                      <a:r>
                        <a:rPr sz="17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22732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700" b="1" kern="0" spc="0">
                          <a:solidFill>
                            <a:srgbClr val="008C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百家争鸣</a:t>
                      </a:r>
                      <a:endParaRPr lang="SimSun" altLang="SimSun" sz="1700"/>
                    </a:p>
                    <a:p>
                      <a:pPr marL="104139" algn="l" rtl="0" eaLnBrk="0">
                        <a:lnSpc>
                          <a:spcPts val="1698"/>
                        </a:lnSpc>
                        <a:spcBef>
                          <a:spcPts val="323"/>
                        </a:spcBef>
                      </a:pPr>
                      <a:r>
                        <a:rPr sz="1400" b="1" kern="0" spc="-90">
                          <a:solidFill>
                            <a:srgbClr val="0098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《诗经》</a:t>
                      </a:r>
                      <a:endParaRPr lang="SimSun" altLang="SimSun" sz="1400"/>
                    </a:p>
                    <a:p>
                      <a:pPr marL="297179" algn="l" rtl="0" eaLnBrk="0">
                        <a:lnSpc>
                          <a:spcPct val="95000"/>
                        </a:lnSpc>
                        <a:spcBef>
                          <a:spcPts val="954"/>
                        </a:spcBef>
                      </a:pPr>
                      <a:r>
                        <a:rPr sz="1700" b="1" kern="0" spc="-10">
                          <a:solidFill>
                            <a:srgbClr val="008D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孔子与韩非子</a:t>
                      </a:r>
                      <a:endParaRPr lang="SimSun" altLang="SimSun" sz="17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373379" algn="l" rtl="0" eaLnBrk="0">
                        <a:lnSpc>
                          <a:spcPct val="95000"/>
                        </a:lnSpc>
                        <a:spcBef>
                          <a:spcPts val="516"/>
                        </a:spcBef>
                      </a:pPr>
                      <a:r>
                        <a:rPr sz="1700" b="1" kern="0" spc="10">
                          <a:solidFill>
                            <a:srgbClr val="008A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分封制</a:t>
                      </a:r>
                      <a:endParaRPr lang="SimSun" altLang="SimSun" sz="1700"/>
                    </a:p>
                    <a:p>
                      <a:pPr marL="449580" algn="l" rtl="0" eaLnBrk="0">
                        <a:lnSpc>
                          <a:spcPct val="94000"/>
                        </a:lnSpc>
                        <a:spcBef>
                          <a:spcPts val="408"/>
                        </a:spcBef>
                      </a:pPr>
                      <a:r>
                        <a:rPr sz="1700" b="1" kern="0" spc="20">
                          <a:solidFill>
                            <a:srgbClr val="008B0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商业的发展(货币)</a:t>
                      </a:r>
                      <a:endParaRPr lang="SimSun" altLang="SimSun" sz="17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4" name="textbox 104"/>
          <p:cNvSpPr/>
          <p:nvPr/>
        </p:nvSpPr>
        <p:spPr>
          <a:xfrm>
            <a:off x="501652" y="941470"/>
            <a:ext cx="9807575" cy="880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5"/>
              </a:lnSpc>
            </a:pPr>
            <a:endParaRPr lang="Arial" altLang="Arial" sz="100"/>
          </a:p>
          <a:p>
            <a:pPr marL="784859" algn="l" rtl="0" eaLnBrk="0">
              <a:lnSpc>
                <a:spcPct val="98000"/>
              </a:lnSpc>
            </a:pPr>
            <a:r>
              <a:rPr sz="2400" b="1" kern="0" spc="10">
                <a:solidFill>
                  <a:srgbClr val="DA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考情分析</a:t>
            </a:r>
            <a:endParaRPr lang="SimHei" altLang="SimHei" sz="2400"/>
          </a:p>
          <a:p>
            <a:pPr algn="l" rtl="0" eaLnBrk="0">
              <a:lnSpc>
                <a:spcPct val="103000"/>
              </a:lnSpc>
            </a:pPr>
            <a:endParaRPr lang="Arial" altLang="Arial" sz="1400"/>
          </a:p>
          <a:p>
            <a:pPr algn="l" rtl="0" eaLnBrk="0">
              <a:lnSpc>
                <a:spcPct val="128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本单元</a:t>
            </a:r>
            <a:r>
              <a:rPr sz="1900" b="1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是高考高频考点，大题小题都有涉及。复习时注意与三本选择性必修知识点的关联。</a:t>
            </a:r>
            <a:endParaRPr lang="KaiTi" altLang="KaiTi" sz="1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extbox 106"/>
          <p:cNvSpPr/>
          <p:nvPr/>
        </p:nvSpPr>
        <p:spPr>
          <a:xfrm>
            <a:off x="3217429" y="1928534"/>
            <a:ext cx="5626100" cy="3884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5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一、政治动荡—</a:t>
            </a:r>
            <a:r>
              <a:rPr sz="2400" b="1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—列国纷争</a:t>
            </a:r>
            <a:endParaRPr lang="KaiTi" altLang="KaiTi" sz="2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723"/>
              </a:spcBef>
            </a:pPr>
            <a:r>
              <a:rPr sz="24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</a:t>
            </a:r>
            <a:r>
              <a:rPr sz="24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、民族交融—</a:t>
            </a:r>
            <a:r>
              <a:rPr sz="2400" b="1" kern="0" spc="-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—华夏认同</a:t>
            </a:r>
            <a:endParaRPr lang="KaiTi" altLang="KaiTi" sz="2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723"/>
              </a:spcBef>
            </a:pPr>
            <a:r>
              <a:rPr sz="24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三、经济发展——封建经济</a:t>
            </a: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产生并发展</a:t>
            </a:r>
            <a:endParaRPr lang="KaiTi" altLang="KaiTi" sz="24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721"/>
              </a:spcBef>
            </a:pPr>
            <a:r>
              <a:rPr sz="24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</a:t>
            </a:r>
            <a:r>
              <a:rPr sz="2400" kern="0" spc="-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、社会变革—</a:t>
            </a:r>
            <a:r>
              <a:rPr sz="2400" b="1" kern="0" spc="-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—变法运动</a:t>
            </a:r>
            <a:endParaRPr lang="KaiTi" altLang="KaiTi" sz="2400"/>
          </a:p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2565400" indent="-2552700" algn="l" rtl="0" eaLnBrk="0">
              <a:lnSpc>
                <a:spcPct val="101000"/>
              </a:lnSpc>
              <a:spcBef>
                <a:spcPts val="2"/>
              </a:spcBef>
            </a:pPr>
            <a:r>
              <a:rPr sz="24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五、文化繁荣—</a:t>
            </a:r>
            <a:r>
              <a:rPr sz="24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—春秋时期</a:t>
            </a:r>
            <a:r>
              <a:rPr sz="24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：孔子与老子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战国时期：百家争鸣</a:t>
            </a:r>
            <a:endParaRPr lang="KaiTi" altLang="KaiTi" sz="2400"/>
          </a:p>
        </p:txBody>
      </p:sp>
      <p:sp>
        <p:nvSpPr>
          <p:cNvPr id="108" name="textbox 108"/>
          <p:cNvSpPr/>
          <p:nvPr/>
        </p:nvSpPr>
        <p:spPr>
          <a:xfrm>
            <a:off x="1717702" y="3096652"/>
            <a:ext cx="614044" cy="116014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3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0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4000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35261" y="1771672"/>
            <a:ext cx="6350" cy="387981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2609830" y="2362181"/>
            <a:ext cx="1435161" cy="2006650"/>
            <a:chExt cx="1435161" cy="2006650"/>
          </a:xfrm>
        </p:grpSpPr>
        <p:pic>
          <p:nvPicPr>
            <p:cNvPr id="112" name="picture 11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435161" cy="2006650"/>
            </a:xfrm>
            <a:prstGeom prst="rect">
              <a:avLst/>
            </a:prstGeom>
          </p:spPr>
        </p:pic>
        <p:sp>
          <p:nvSpPr>
            <p:cNvPr id="114" name="textbox 114"/>
            <p:cNvSpPr/>
            <p:nvPr/>
          </p:nvSpPr>
          <p:spPr>
            <a:xfrm>
              <a:off x="939830" y="1052474"/>
              <a:ext cx="136525" cy="1358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341"/>
                </a:lnSpc>
              </a:pPr>
              <a:endParaRPr lang="Arial" altLang="Arial" sz="100"/>
            </a:p>
            <a:p>
              <a:pPr marL="12700" algn="l" rtl="0" eaLnBrk="0">
                <a:lnSpc>
                  <a:spcPts val="867"/>
                </a:lnSpc>
              </a:pPr>
              <a:r>
                <a:rPr sz="700" b="1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、</a:t>
              </a:r>
              <a:endParaRPr lang="SimHei" altLang="SimHei" sz="700"/>
            </a:p>
          </p:txBody>
        </p:sp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620298" y="1014577"/>
              <a:ext cx="288036" cy="32918"/>
            </a:xfrm>
            <a:prstGeom prst="rect">
              <a:avLst/>
            </a:prstGeom>
          </p:spPr>
        </p:pic>
      </p:grpSp>
      <p:sp>
        <p:nvSpPr>
          <p:cNvPr id="118" name="textbox 118"/>
          <p:cNvSpPr/>
          <p:nvPr/>
        </p:nvSpPr>
        <p:spPr>
          <a:xfrm>
            <a:off x="3808026" y="3232689"/>
            <a:ext cx="2699385" cy="760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政治动荡</a:t>
            </a:r>
            <a:endParaRPr lang="SimHei" altLang="SimHei" sz="2400"/>
          </a:p>
          <a:p>
            <a:pPr algn="r" rtl="0" eaLnBrk="0">
              <a:lnSpc>
                <a:spcPct val="97000"/>
              </a:lnSpc>
              <a:spcBef>
                <a:spcPts val="234"/>
              </a:spcBef>
            </a:pP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——列国纷争</a:t>
            </a:r>
            <a:endParaRPr lang="KaiTi" altLang="KaiTi" sz="2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0" name="table 120"/>
          <p:cNvGraphicFramePr>
            <a:graphicFrameLocks noGrp="1"/>
          </p:cNvGraphicFramePr>
          <p:nvPr/>
        </p:nvGraphicFramePr>
        <p:xfrm>
          <a:off x="168240" y="4333892"/>
          <a:ext cx="10274300" cy="2031364"/>
        </p:xfrm>
        <a:graphic>
          <a:graphicData uri="http://schemas.openxmlformats.org/drawingml/2006/table">
            <a:tbl>
              <a:tblPr/>
              <a:tblGrid>
                <a:gridCol w="1323975"/>
                <a:gridCol w="3378200"/>
                <a:gridCol w="5572125"/>
              </a:tblGrid>
              <a:tr h="3905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A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1747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春秋时期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22987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战国时期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</a:tr>
              <a:tr h="419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809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起止时间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2667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前770年—</a:t>
                      </a:r>
                      <a:r>
                        <a:rPr sz="1900" kern="0" spc="0">
                          <a:solidFill>
                            <a:srgbClr val="E5000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前476年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13335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公元前475年—</a:t>
                      </a:r>
                      <a:r>
                        <a:rPr sz="1900" kern="0" spc="0">
                          <a:solidFill>
                            <a:srgbClr val="E4000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公元前221年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2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1809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起始标志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2667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周平王东迁洛邑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169481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三家分晋、田氏代齐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84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1809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政治特点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26987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9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“礼乐征伐自诸侯出”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15779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9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“礼乐征伐自大夫出”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05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809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战争性质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269875" algn="l" rtl="0" eaLnBrk="0">
                        <a:lnSpc>
                          <a:spcPts val="2275"/>
                        </a:lnSpc>
                        <a:spcBef>
                          <a:spcPts val="1"/>
                        </a:spcBef>
                      </a:pPr>
                      <a:r>
                        <a:rPr sz="2900" b="1" kern="0" spc="50" baseline="737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争霸战争</a:t>
                      </a:r>
                      <a:r>
                        <a:rPr sz="1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2900" kern="0" spc="50" baseline="-5201">
                          <a:solidFill>
                            <a:srgbClr val="E5000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(春秋五霸</a:t>
                      </a:r>
                      <a:r>
                        <a:rPr sz="2900" kern="0" spc="40" baseline="-5201">
                          <a:solidFill>
                            <a:srgbClr val="E5000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2900" baseline="-5201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15557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2900" b="1" kern="0" spc="10" baseline="359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兼并战争</a:t>
                      </a:r>
                      <a:r>
                        <a:rPr sz="1800" kern="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900" kern="0" spc="10">
                          <a:solidFill>
                            <a:srgbClr val="E6000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齐、楚、秦、燕、赵、</a:t>
                      </a:r>
                      <a:r>
                        <a:rPr sz="1900" kern="0" spc="0">
                          <a:solidFill>
                            <a:srgbClr val="E6000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魏、韩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2" name="textbox 122"/>
          <p:cNvSpPr/>
          <p:nvPr/>
        </p:nvSpPr>
        <p:spPr>
          <a:xfrm>
            <a:off x="3967351" y="1571090"/>
            <a:ext cx="6726555" cy="760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tabLst>
                <a:tab pos="6713219"/>
              </a:tabLst>
            </a:pP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时空定位</a:t>
            </a:r>
            <a:r>
              <a:rPr sz="2700" kern="0" spc="1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endParaRPr lang="SimHei" altLang="SimHei" sz="2700"/>
          </a:p>
          <a:p>
            <a:pPr marL="2214245" algn="l" rtl="0" eaLnBrk="0">
              <a:lnSpc>
                <a:spcPct val="97000"/>
              </a:lnSpc>
              <a:spcBef>
                <a:spcPts val="529"/>
              </a:spcBef>
            </a:pPr>
            <a:r>
              <a:rPr sz="18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战国时期</a:t>
            </a:r>
            <a:endParaRPr lang="SimSun" altLang="SimSun" sz="1800"/>
          </a:p>
        </p:txBody>
      </p:sp>
      <p:graphicFrame>
        <p:nvGraphicFramePr>
          <p:cNvPr id="124" name="table 124"/>
          <p:cNvGraphicFramePr>
            <a:graphicFrameLocks noGrp="1"/>
          </p:cNvGraphicFramePr>
          <p:nvPr/>
        </p:nvGraphicFramePr>
        <p:xfrm>
          <a:off x="358796" y="2282847"/>
          <a:ext cx="10299700" cy="1809114"/>
        </p:xfrm>
        <a:graphic>
          <a:graphicData uri="http://schemas.openxmlformats.org/drawingml/2006/table">
            <a:tbl>
              <a:tblPr/>
              <a:tblGrid>
                <a:gridCol w="581025"/>
                <a:gridCol w="3524250"/>
                <a:gridCol w="1714500"/>
                <a:gridCol w="1600200"/>
                <a:gridCol w="1479550"/>
                <a:gridCol w="1400175"/>
              </a:tblGrid>
              <a:tr h="403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"/>
                    </a:p>
                    <a:p>
                      <a:pPr marL="10795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600" kern="0" spc="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春秋时期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8950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354965" algn="l" rtl="0" eaLnBrk="0">
                        <a:lnSpc>
                          <a:spcPts val="2019"/>
                        </a:lnSpc>
                        <a:spcBef>
                          <a:spcPts val="2"/>
                        </a:spcBef>
                      </a:pPr>
                      <a:r>
                        <a:rPr sz="2400" b="1" kern="0" spc="10" baseline="-313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前770年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      </a:t>
                      </a:r>
                      <a:r>
                        <a:rPr sz="2400" b="1" kern="0" spc="10" baseline="-3131">
                          <a:solidFill>
                            <a:srgbClr val="00303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前475年</a:t>
                      </a:r>
                      <a:r>
                        <a:rPr sz="1500" kern="0" spc="10">
                          <a:solidFill>
                            <a:srgbClr val="00303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16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前356年</a:t>
                      </a:r>
                      <a:r>
                        <a:rPr sz="1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</a:t>
                      </a:r>
                      <a:r>
                        <a:rPr sz="1600" b="1" kern="0" spc="10">
                          <a:solidFill>
                            <a:srgbClr val="002733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前256年</a:t>
                      </a:r>
                      <a:r>
                        <a:rPr sz="1600" kern="0" spc="10">
                          <a:solidFill>
                            <a:srgbClr val="002733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16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前221年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0E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0E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0E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0E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0E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E0E2"/>
                    </a:solidFill>
                  </a:tcPr>
                </a:tc>
              </a:tr>
              <a:tr h="916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14922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6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东周</a:t>
                      </a:r>
                      <a:r>
                        <a:rPr sz="1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春秋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ts val="1892"/>
                        </a:lnSpc>
                        <a:spcBef>
                          <a:spcPts val="5"/>
                        </a:spcBef>
                      </a:pPr>
                      <a:r>
                        <a:rPr sz="2400" kern="0" spc="80" baseline="464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建立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              </a:t>
                      </a:r>
                      <a:r>
                        <a:rPr sz="2400" kern="0" spc="80" baseline="-4036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战国</a:t>
                      </a:r>
                      <a:endParaRPr lang="SimSun" altLang="SimSun" sz="2400" baseline="-4036"/>
                    </a:p>
                    <a:p>
                      <a:pPr marL="12064" algn="l" rtl="0" eaLnBrk="0">
                        <a:lnSpc>
                          <a:spcPct val="95000"/>
                        </a:lnSpc>
                        <a:spcBef>
                          <a:spcPts val="17"/>
                        </a:spcBef>
                      </a:pPr>
                      <a:r>
                        <a:rPr sz="16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开始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02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开始</a:t>
                      </a:r>
                      <a:r>
                        <a:rPr sz="16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</a:t>
                      </a:r>
                      <a:r>
                        <a:rPr sz="1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商鞅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6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变法        东周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6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灭亡      秦</a:t>
                      </a:r>
                      <a:r>
                        <a:rPr sz="1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朝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建立</a:t>
                      </a:r>
                      <a:endParaRPr lang="SimSun" altLang="SimSun" sz="16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6" name="textbox 126"/>
          <p:cNvSpPr/>
          <p:nvPr/>
        </p:nvSpPr>
        <p:spPr>
          <a:xfrm>
            <a:off x="1185565" y="930200"/>
            <a:ext cx="125476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500" b="1" kern="0" spc="-80">
                <a:solidFill>
                  <a:srgbClr val="DA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主干梳理</a:t>
            </a:r>
            <a:endParaRPr lang="SimHei" altLang="SimHei" sz="2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8" name="table 128"/>
          <p:cNvGraphicFramePr>
            <a:graphicFrameLocks noGrp="1"/>
          </p:cNvGraphicFramePr>
          <p:nvPr/>
        </p:nvGraphicFramePr>
        <p:xfrm>
          <a:off x="269828" y="1025523"/>
          <a:ext cx="10102215" cy="5460365"/>
        </p:xfrm>
        <a:graphic>
          <a:graphicData uri="http://schemas.openxmlformats.org/drawingml/2006/table">
            <a:tbl>
              <a:tblPr/>
              <a:tblGrid>
                <a:gridCol w="3460750"/>
                <a:gridCol w="3502025"/>
                <a:gridCol w="3139439"/>
              </a:tblGrid>
              <a:tr h="34048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13"/>
                        </a:lnSpc>
                      </a:pPr>
                      <a:endParaRPr lang="Arial" altLang="Arial" sz="100"/>
                    </a:p>
                    <a:p>
                      <a:pPr marL="1035050" algn="l" rtl="0" eaLnBrk="0">
                        <a:lnSpc>
                          <a:spcPct val="97000"/>
                        </a:lnSpc>
                      </a:pPr>
                      <a:r>
                        <a:rPr sz="19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西周时期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35572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东周时期</a:t>
                      </a:r>
                      <a:endParaRPr lang="SimSun" altLang="SimSun" sz="19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91439" indent="-18415" algn="l" rtl="0" eaLnBrk="0">
                        <a:lnSpc>
                          <a:spcPct val="104000"/>
                        </a:lnSpc>
                        <a:spcBef>
                          <a:spcPts val="3"/>
                        </a:spcBef>
                      </a:pPr>
                      <a:r>
                        <a:rPr sz="1900" b="1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观察图片中王畿的变化，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1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它说明了什么?</a:t>
                      </a:r>
                      <a:endParaRPr lang="SimSun" altLang="SimSun" sz="1900"/>
                    </a:p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marL="450850" algn="l" rtl="0" eaLnBrk="0">
                        <a:lnSpc>
                          <a:spcPct val="97000"/>
                        </a:lnSpc>
                        <a:spcBef>
                          <a:spcPts val="580"/>
                        </a:spcBef>
                      </a:pPr>
                      <a:r>
                        <a:rPr sz="1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周天子“天下共主”</a:t>
                      </a:r>
                      <a:endParaRPr lang="SimSun" altLang="SimSun" sz="1900"/>
                    </a:p>
                    <a:p>
                      <a:pPr marL="371475" algn="l" rtl="0" eaLnBrk="0">
                        <a:lnSpc>
                          <a:spcPct val="98000"/>
                        </a:lnSpc>
                        <a:spcBef>
                          <a:spcPts val="318"/>
                        </a:spcBef>
                      </a:pPr>
                      <a:r>
                        <a:rPr sz="19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的地位丧失</a:t>
                      </a:r>
                      <a:endParaRPr lang="SimSun" altLang="SimSun" sz="19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73025" indent="132714" algn="l" rtl="0" eaLnBrk="0">
                        <a:lnSpc>
                          <a:spcPct val="104000"/>
                        </a:lnSpc>
                        <a:spcBef>
                          <a:spcPts val="579"/>
                        </a:spcBef>
                      </a:pPr>
                      <a:r>
                        <a:rPr sz="1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阅读材料的内容，指出春</a:t>
                      </a:r>
                      <a:r>
                        <a:rPr sz="1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秋社会发生的变化。</a:t>
                      </a:r>
                      <a:endParaRPr lang="SimSun" altLang="SimSun" sz="1900"/>
                    </a:p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0"/>
                    </a:p>
                    <a:p>
                      <a:pPr marL="501015" algn="l" rtl="0" eaLnBrk="0">
                        <a:lnSpc>
                          <a:spcPct val="85000"/>
                        </a:lnSpc>
                        <a:spcBef>
                          <a:spcPts val="575"/>
                        </a:spcBef>
                      </a:pP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“礼乐征伐自</a:t>
                      </a:r>
                      <a:r>
                        <a:rPr sz="1900" b="1" kern="0" spc="-40">
                          <a:solidFill>
                            <a:srgbClr val="E7000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天子</a:t>
                      </a: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出</a:t>
                      </a:r>
                      <a:r>
                        <a:rPr sz="1900" kern="0" spc="4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”</a:t>
                      </a:r>
                      <a:endParaRPr lang="SimSun" altLang="SimSun" sz="1900"/>
                    </a:p>
                    <a:p>
                      <a:pPr marL="356870" algn="l" rtl="0" eaLnBrk="0">
                        <a:lnSpc>
                          <a:spcPct val="269000"/>
                        </a:lnSpc>
                        <a:spcBef>
                          <a:spcPts val="17"/>
                        </a:spcBef>
                        <a:tabLst>
                          <a:tab pos="469900"/>
                        </a:tabLst>
                      </a:pPr>
                      <a:r>
                        <a:rPr sz="19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	</a:t>
                      </a:r>
                      <a:r>
                        <a:rPr sz="1900" b="1" u="sng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“礼乐征伐自</a:t>
                      </a:r>
                      <a:r>
                        <a:rPr sz="1900" b="1" u="sng" kern="0" spc="-40">
                          <a:solidFill>
                            <a:srgbClr val="E8000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诸侯</a:t>
                      </a:r>
                      <a:r>
                        <a:rPr sz="1900" b="1" u="sng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出</a:t>
                      </a:r>
                      <a:r>
                        <a:rPr sz="1900" u="sng" kern="0" spc="4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900" b="1" u="sng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”</a:t>
                      </a:r>
                      <a:endParaRPr lang="SimSun" altLang="SimSun" sz="1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marL="464819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“礼乐征伐自</a:t>
                      </a:r>
                      <a:r>
                        <a:rPr sz="1900" b="1" kern="0" spc="-20">
                          <a:solidFill>
                            <a:srgbClr val="E80008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大夫</a:t>
                      </a:r>
                      <a:r>
                        <a:rPr sz="1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出</a:t>
                      </a:r>
                      <a:r>
                        <a:rPr sz="1900" kern="0" spc="4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”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549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349250" indent="50800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9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(周)王夺郑伯(郑庄公)</a:t>
                      </a:r>
                      <a:r>
                        <a:rPr sz="19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政，郑伯不朝。秋，王诸侯</a:t>
                      </a: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1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伐郑，郑伯击之。</a:t>
                      </a:r>
                      <a:r>
                        <a:rPr sz="1900" kern="0" spc="5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……王卒大败祝聃(郑庄公的臣下</a:t>
                      </a: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)射</a:t>
                      </a: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王中肩。</a:t>
                      </a:r>
                      <a:r>
                        <a:rPr sz="1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</a:t>
                      </a: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——《左传·桓公五年》</a:t>
                      </a:r>
                      <a:endParaRPr lang="SimSun" altLang="SimSun" sz="1900"/>
                    </a:p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marL="349250" indent="425450" algn="l" rtl="0" eaLnBrk="0">
                        <a:lnSpc>
                          <a:spcPct val="102000"/>
                        </a:lnSpc>
                        <a:spcBef>
                          <a:spcPts val="2"/>
                        </a:spcBef>
                      </a:pPr>
                      <a:r>
                        <a:rPr sz="1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太史公曰：“《春秋》之中</a:t>
                      </a:r>
                      <a:r>
                        <a:rPr sz="1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，弑君三十六，亡国五十二，</a:t>
                      </a: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900" b="1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诸侯奔走不得保其社稷者，不可胜数”</a:t>
                      </a:r>
                      <a:endParaRPr lang="SimSun" altLang="SimSun" sz="1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930680" y="1130267"/>
            <a:ext cx="3162251" cy="2787666"/>
          </a:xfrm>
          <a:prstGeom prst="rect">
            <a:avLst/>
          </a:prstGeom>
        </p:spPr>
      </p:pic>
      <p:pic>
        <p:nvPicPr>
          <p:cNvPr id="132" name="picture 1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2937" y="1168384"/>
            <a:ext cx="3187702" cy="2749549"/>
          </a:xfrm>
          <a:prstGeom prst="rect">
            <a:avLst/>
          </a:prstGeom>
        </p:spPr>
      </p:pic>
      <p:graphicFrame>
        <p:nvGraphicFramePr>
          <p:cNvPr id="134" name="table 134"/>
          <p:cNvGraphicFramePr>
            <a:graphicFrameLocks noGrp="1"/>
          </p:cNvGraphicFramePr>
          <p:nvPr/>
        </p:nvGraphicFramePr>
        <p:xfrm>
          <a:off x="403174" y="1203326"/>
          <a:ext cx="3098800" cy="2667000"/>
        </p:xfrm>
        <a:graphic>
          <a:graphicData uri="http://schemas.openxmlformats.org/drawingml/2006/table">
            <a:tbl>
              <a:tblPr/>
              <a:tblGrid>
                <a:gridCol w="1171575"/>
                <a:gridCol w="1927225"/>
              </a:tblGrid>
              <a:tr h="2667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36" name="rect"/>
          <p:cNvSpPr/>
          <p:nvPr/>
        </p:nvSpPr>
        <p:spPr>
          <a:xfrm>
            <a:off x="4000507" y="1206503"/>
            <a:ext cx="3047938" cy="2660685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38" name="table 138"/>
          <p:cNvGraphicFramePr>
            <a:graphicFrameLocks noGrp="1"/>
          </p:cNvGraphicFramePr>
          <p:nvPr/>
        </p:nvGraphicFramePr>
        <p:xfrm>
          <a:off x="3997332" y="1203326"/>
          <a:ext cx="3053715" cy="2667000"/>
        </p:xfrm>
        <a:graphic>
          <a:graphicData uri="http://schemas.openxmlformats.org/drawingml/2006/table">
            <a:tbl>
              <a:tblPr/>
              <a:tblGrid>
                <a:gridCol w="3053715"/>
              </a:tblGrid>
              <a:tr h="2660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9842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700" kern="0" spc="-80">
                          <a:solidFill>
                            <a:srgbClr val="B41E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</a:t>
                      </a:r>
                      <a:r>
                        <a:rPr sz="1700" kern="0" spc="-390">
                          <a:solidFill>
                            <a:srgbClr val="B41E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700" kern="0" spc="-80">
                          <a:solidFill>
                            <a:srgbClr val="B41E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王畿</a:t>
                      </a:r>
                      <a:endParaRPr lang="SimSun" altLang="SimSun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0" name="picture 1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025851" y="1225560"/>
            <a:ext cx="2997253" cy="2616216"/>
          </a:xfrm>
          <a:prstGeom prst="rect">
            <a:avLst/>
          </a:prstGeom>
        </p:spPr>
      </p:pic>
      <p:pic>
        <p:nvPicPr>
          <p:cNvPr id="142" name="picture 1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600160" y="1238265"/>
            <a:ext cx="1873269" cy="2590805"/>
          </a:xfrm>
          <a:prstGeom prst="rect">
            <a:avLst/>
          </a:prstGeom>
        </p:spPr>
      </p:pic>
      <p:pic>
        <p:nvPicPr>
          <p:cNvPr id="144" name="picture 1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25490" y="1231913"/>
            <a:ext cx="1117567" cy="2590805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533411" y="1298756"/>
            <a:ext cx="1052194" cy="982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西</a:t>
            </a:r>
            <a:r>
              <a:rPr sz="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 时</a:t>
            </a:r>
            <a:r>
              <a:rPr sz="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期 的</a:t>
            </a:r>
            <a:r>
              <a:rPr sz="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中</a:t>
            </a: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国</a:t>
            </a:r>
            <a:endParaRPr lang="SimSun" altLang="SimSun" sz="600"/>
          </a:p>
          <a:p>
            <a:pPr marL="266065" indent="-247650" algn="l" rtl="0" eaLnBrk="0">
              <a:lnSpc>
                <a:spcPct val="117000"/>
              </a:lnSpc>
              <a:spcBef>
                <a:spcPts val="1"/>
              </a:spcBef>
            </a:pPr>
            <a:r>
              <a:rPr sz="6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(公元前1世纪</a:t>
            </a:r>
            <a:r>
              <a:rPr sz="6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</a:t>
            </a:r>
            <a:r>
              <a:rPr sz="6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公元前记)</a:t>
            </a: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周王室策地</a:t>
            </a:r>
            <a:endParaRPr lang="SimSun" altLang="SimSun" sz="600"/>
          </a:p>
          <a:p>
            <a:pPr marL="227965" algn="l" rtl="0" eaLnBrk="0">
              <a:lnSpc>
                <a:spcPct val="95000"/>
              </a:lnSpc>
              <a:spcBef>
                <a:spcPts val="411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周室网姓封国</a:t>
            </a:r>
            <a:endParaRPr lang="SimSun" altLang="SimSun" sz="600"/>
          </a:p>
          <a:p>
            <a:pPr marL="266065" algn="l" rtl="0" eaLnBrk="0">
              <a:lnSpc>
                <a:spcPct val="95000"/>
              </a:lnSpc>
              <a:spcBef>
                <a:spcPts val="371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商后音计国</a:t>
            </a:r>
            <a:endParaRPr lang="SimSun" altLang="SimSun" sz="600"/>
          </a:p>
          <a:p>
            <a:pPr marL="260350" algn="l" rtl="0" eaLnBrk="0">
              <a:lnSpc>
                <a:spcPct val="95000"/>
              </a:lnSpc>
              <a:spcBef>
                <a:spcPts val="416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其他计国</a:t>
            </a:r>
            <a:endParaRPr lang="SimSun" altLang="SimSun" sz="600"/>
          </a:p>
          <a:p>
            <a:pPr marL="266065" algn="l" rtl="0" eaLnBrk="0">
              <a:lnSpc>
                <a:spcPct val="95000"/>
              </a:lnSpc>
              <a:spcBef>
                <a:spcPts val="412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周都城</a:t>
            </a:r>
            <a:endParaRPr lang="SimSun" altLang="SimSun" sz="600"/>
          </a:p>
          <a:p>
            <a:pPr marL="253365" algn="l" rtl="0" eaLnBrk="0">
              <a:lnSpc>
                <a:spcPct val="95000"/>
              </a:lnSpc>
              <a:spcBef>
                <a:spcPts val="171"/>
              </a:spcBef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已发制的主要遗址</a:t>
            </a:r>
            <a:endParaRPr lang="SimSun" altLang="SimSun" sz="600"/>
          </a:p>
        </p:txBody>
      </p:sp>
      <p:sp>
        <p:nvSpPr>
          <p:cNvPr id="148" name="textbox 148"/>
          <p:cNvSpPr/>
          <p:nvPr/>
        </p:nvSpPr>
        <p:spPr>
          <a:xfrm>
            <a:off x="577896" y="2645850"/>
            <a:ext cx="49974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70"/>
              </a:lnSpc>
            </a:pPr>
            <a:endParaRPr lang="Arial" altLang="Arial" sz="100"/>
          </a:p>
          <a:p>
            <a:pPr marL="196214" algn="l" rtl="0" eaLnBrk="0">
              <a:lnSpc>
                <a:spcPct val="92000"/>
              </a:lnSpc>
            </a:pPr>
            <a:r>
              <a:rPr sz="900" kern="0" spc="-20" baseline="-5787">
                <a:solidFill>
                  <a:srgbClr val="A44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500" kern="0" spc="30">
                <a:solidFill>
                  <a:srgbClr val="A44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600" kern="0" spc="-20">
                <a:solidFill>
                  <a:srgbClr val="742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VT</a:t>
            </a:r>
            <a:endParaRPr lang="SimSun" altLang="SimSun" sz="6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12700" algn="l" rtl="0" eaLnBrk="0">
              <a:lnSpc>
                <a:spcPts val="644"/>
              </a:lnSpc>
              <a:spcBef>
                <a:spcPts val="2"/>
              </a:spcBef>
            </a:pPr>
            <a:r>
              <a:rPr sz="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5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首</a:t>
            </a: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</a:t>
            </a:r>
            <a:r>
              <a:rPr sz="500" kern="0" spc="20">
                <a:solidFill>
                  <a:srgbClr val="B158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</a:t>
            </a:r>
            <a:r>
              <a:rPr sz="500" kern="0" spc="-40">
                <a:solidFill>
                  <a:srgbClr val="B158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00" kern="0" spc="20">
                <a:solidFill>
                  <a:srgbClr val="B158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500"/>
          </a:p>
        </p:txBody>
      </p:sp>
      <p:sp>
        <p:nvSpPr>
          <p:cNvPr id="150" name="textbox 150"/>
          <p:cNvSpPr/>
          <p:nvPr/>
        </p:nvSpPr>
        <p:spPr>
          <a:xfrm>
            <a:off x="2635199" y="3610724"/>
            <a:ext cx="721359" cy="120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47"/>
              </a:lnSpc>
            </a:pPr>
            <a:r>
              <a:rPr sz="900" kern="0" spc="0" baseline="-10944">
                <a:solidFill>
                  <a:srgbClr val="596F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越</a:t>
            </a:r>
            <a:r>
              <a:rPr sz="500" kern="0" spc="0">
                <a:solidFill>
                  <a:srgbClr val="596F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600" kern="0" spc="0">
                <a:solidFill>
                  <a:srgbClr val="6F7B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●电溪</a:t>
            </a:r>
            <a:endParaRPr lang="SimSun" altLang="SimSun" sz="600"/>
          </a:p>
        </p:txBody>
      </p:sp>
      <p:sp>
        <p:nvSpPr>
          <p:cNvPr id="152" name="textbox 152"/>
          <p:cNvSpPr/>
          <p:nvPr/>
        </p:nvSpPr>
        <p:spPr>
          <a:xfrm>
            <a:off x="825448" y="2537022"/>
            <a:ext cx="325754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944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页有快园</a:t>
            </a:r>
            <a:endParaRPr lang="SimSun" altLang="SimSun" sz="600"/>
          </a:p>
        </p:txBody>
      </p:sp>
      <p:sp>
        <p:nvSpPr>
          <p:cNvPr id="154" name="textbox 154"/>
          <p:cNvSpPr/>
          <p:nvPr/>
        </p:nvSpPr>
        <p:spPr>
          <a:xfrm>
            <a:off x="3162277" y="2962433"/>
            <a:ext cx="264159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20">
                <a:solidFill>
                  <a:srgbClr val="596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片证●</a:t>
            </a:r>
            <a:endParaRPr lang="SimSun" altLang="SimSun" sz="600"/>
          </a:p>
        </p:txBody>
      </p:sp>
      <p:sp>
        <p:nvSpPr>
          <p:cNvPr id="156" name="textbox 156"/>
          <p:cNvSpPr/>
          <p:nvPr/>
        </p:nvSpPr>
        <p:spPr>
          <a:xfrm>
            <a:off x="1301732" y="2365268"/>
            <a:ext cx="104775" cy="22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841F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梁</a:t>
            </a:r>
            <a:endParaRPr lang="SimSun" altLang="SimSun" sz="600"/>
          </a:p>
          <a:p>
            <a:pPr marL="19050" algn="l" rtl="0" eaLnBrk="0">
              <a:lnSpc>
                <a:spcPct val="95000"/>
              </a:lnSpc>
              <a:spcBef>
                <a:spcPts val="171"/>
              </a:spcBef>
            </a:pPr>
            <a:r>
              <a:rPr sz="600" kern="0" spc="-10">
                <a:solidFill>
                  <a:srgbClr val="7979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</a:t>
            </a:r>
            <a:endParaRPr lang="SimSun" altLang="SimSun" sz="600"/>
          </a:p>
        </p:txBody>
      </p:sp>
      <p:sp>
        <p:nvSpPr>
          <p:cNvPr id="158" name="textbox 158"/>
          <p:cNvSpPr/>
          <p:nvPr/>
        </p:nvSpPr>
        <p:spPr>
          <a:xfrm>
            <a:off x="2127263" y="2525355"/>
            <a:ext cx="105410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7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600" kern="0" spc="-10">
                <a:solidFill>
                  <a:srgbClr val="727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?</a:t>
            </a:r>
            <a:endParaRPr lang="SimSun" altLang="SimSun" sz="600"/>
          </a:p>
          <a:p>
            <a:pPr marL="18415" algn="l" rtl="0" eaLnBrk="0">
              <a:lnSpc>
                <a:spcPct val="95000"/>
              </a:lnSpc>
              <a:spcBef>
                <a:spcPts val="6"/>
              </a:spcBef>
            </a:pPr>
            <a:r>
              <a:rPr sz="600" kern="0" spc="-10">
                <a:solidFill>
                  <a:srgbClr val="732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题</a:t>
            </a:r>
            <a:endParaRPr lang="SimSun" altLang="SimSun" sz="600"/>
          </a:p>
        </p:txBody>
      </p:sp>
      <p:sp>
        <p:nvSpPr>
          <p:cNvPr id="160" name="textbox 160"/>
          <p:cNvSpPr/>
          <p:nvPr/>
        </p:nvSpPr>
        <p:spPr>
          <a:xfrm>
            <a:off x="2660650" y="3318038"/>
            <a:ext cx="184785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20">
                <a:solidFill>
                  <a:srgbClr val="6A0E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院制</a:t>
            </a:r>
            <a:endParaRPr lang="SimSun" altLang="SimSun" sz="600"/>
          </a:p>
        </p:txBody>
      </p:sp>
      <p:sp>
        <p:nvSpPr>
          <p:cNvPr id="162" name="textbox 162"/>
          <p:cNvSpPr/>
          <p:nvPr/>
        </p:nvSpPr>
        <p:spPr>
          <a:xfrm>
            <a:off x="3117899" y="1374990"/>
            <a:ext cx="174625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疫源</a:t>
            </a:r>
            <a:endParaRPr lang="SimSun" altLang="SimSun" sz="600"/>
          </a:p>
        </p:txBody>
      </p:sp>
      <p:sp>
        <p:nvSpPr>
          <p:cNvPr id="164" name="textbox 164"/>
          <p:cNvSpPr/>
          <p:nvPr/>
        </p:nvSpPr>
        <p:spPr>
          <a:xfrm>
            <a:off x="1860569" y="2454436"/>
            <a:ext cx="173989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20">
                <a:solidFill>
                  <a:srgbClr val="925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各阳</a:t>
            </a:r>
            <a:endParaRPr lang="SimSun" altLang="SimSun" sz="600"/>
          </a:p>
        </p:txBody>
      </p:sp>
      <p:sp>
        <p:nvSpPr>
          <p:cNvPr id="166" name="textbox 166"/>
          <p:cNvSpPr/>
          <p:nvPr/>
        </p:nvSpPr>
        <p:spPr>
          <a:xfrm>
            <a:off x="2768653" y="3179257"/>
            <a:ext cx="95885" cy="164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87"/>
              </a:lnSpc>
            </a:pPr>
            <a:endParaRPr lang="Arial" altLang="Arial" sz="100"/>
          </a:p>
          <a:p>
            <a:pPr marL="12700" algn="l" rtl="0" eaLnBrk="0">
              <a:lnSpc>
                <a:spcPct val="68000"/>
              </a:lnSpc>
            </a:pPr>
            <a:r>
              <a:rPr sz="600" kern="0" spc="-10">
                <a:solidFill>
                  <a:srgbClr val="6428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</a:t>
            </a:r>
            <a:endParaRPr lang="SimSun" altLang="SimSun" sz="600"/>
          </a:p>
          <a:p>
            <a:pPr marL="12700" algn="l" rtl="0" eaLnBrk="0">
              <a:lnSpc>
                <a:spcPct val="83000"/>
              </a:lnSpc>
              <a:spcBef>
                <a:spcPts val="6"/>
              </a:spcBef>
            </a:pPr>
            <a:r>
              <a:rPr sz="600" kern="0" spc="-10">
                <a:solidFill>
                  <a:srgbClr val="662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帽</a:t>
            </a:r>
            <a:endParaRPr lang="SimSun" altLang="SimSun" sz="600"/>
          </a:p>
        </p:txBody>
      </p:sp>
      <p:sp>
        <p:nvSpPr>
          <p:cNvPr id="168" name="textbox 168"/>
          <p:cNvSpPr/>
          <p:nvPr/>
        </p:nvSpPr>
        <p:spPr>
          <a:xfrm>
            <a:off x="1784325" y="2233154"/>
            <a:ext cx="144779" cy="11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1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20">
                <a:solidFill>
                  <a:srgbClr val="A251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[砂</a:t>
            </a:r>
            <a:endParaRPr lang="SimSun" altLang="SimSun" sz="600"/>
          </a:p>
        </p:txBody>
      </p:sp>
      <p:sp>
        <p:nvSpPr>
          <p:cNvPr id="170" name="textbox 170"/>
          <p:cNvSpPr/>
          <p:nvPr/>
        </p:nvSpPr>
        <p:spPr>
          <a:xfrm>
            <a:off x="1771600" y="2588988"/>
            <a:ext cx="138429" cy="11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F配</a:t>
            </a:r>
            <a:endParaRPr lang="SimSun" altLang="SimSun" sz="600"/>
          </a:p>
        </p:txBody>
      </p:sp>
      <p:sp>
        <p:nvSpPr>
          <p:cNvPr id="172" name="textbox 172"/>
          <p:cNvSpPr/>
          <p:nvPr/>
        </p:nvSpPr>
        <p:spPr>
          <a:xfrm>
            <a:off x="2063744" y="2856949"/>
            <a:ext cx="99060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8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600" kern="0" spc="-10">
                <a:solidFill>
                  <a:srgbClr val="771C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道</a:t>
            </a:r>
            <a:endParaRPr lang="SimSun" altLang="SimSun" sz="600"/>
          </a:p>
        </p:txBody>
      </p:sp>
      <p:sp>
        <p:nvSpPr>
          <p:cNvPr id="174" name="textbox 174"/>
          <p:cNvSpPr/>
          <p:nvPr/>
        </p:nvSpPr>
        <p:spPr>
          <a:xfrm>
            <a:off x="2381231" y="3051067"/>
            <a:ext cx="99060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7B31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黄</a:t>
            </a:r>
            <a:endParaRPr lang="SimSun" altLang="SimSun" sz="600"/>
          </a:p>
        </p:txBody>
      </p:sp>
      <p:sp>
        <p:nvSpPr>
          <p:cNvPr id="176" name="textbox 176"/>
          <p:cNvSpPr/>
          <p:nvPr/>
        </p:nvSpPr>
        <p:spPr>
          <a:xfrm>
            <a:off x="2571787" y="1464464"/>
            <a:ext cx="9906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-10">
                <a:solidFill>
                  <a:srgbClr val="8B8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燕</a:t>
            </a:r>
            <a:endParaRPr lang="SimSun" altLang="SimSun" sz="600"/>
          </a:p>
        </p:txBody>
      </p:sp>
      <p:sp>
        <p:nvSpPr>
          <p:cNvPr id="178" name="textbox 178"/>
          <p:cNvSpPr/>
          <p:nvPr/>
        </p:nvSpPr>
        <p:spPr>
          <a:xfrm>
            <a:off x="2279644" y="1972155"/>
            <a:ext cx="9906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837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那</a:t>
            </a:r>
            <a:endParaRPr lang="SimSun" altLang="SimSun" sz="600"/>
          </a:p>
        </p:txBody>
      </p:sp>
      <p:sp>
        <p:nvSpPr>
          <p:cNvPr id="180" name="textbox 180"/>
          <p:cNvSpPr/>
          <p:nvPr/>
        </p:nvSpPr>
        <p:spPr>
          <a:xfrm>
            <a:off x="2908308" y="2079468"/>
            <a:ext cx="99060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773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齐</a:t>
            </a:r>
            <a:endParaRPr lang="SimSun" altLang="SimSun" sz="600"/>
          </a:p>
        </p:txBody>
      </p:sp>
      <p:sp>
        <p:nvSpPr>
          <p:cNvPr id="182" name="textbox 182"/>
          <p:cNvSpPr/>
          <p:nvPr/>
        </p:nvSpPr>
        <p:spPr>
          <a:xfrm>
            <a:off x="2901999" y="2721178"/>
            <a:ext cx="99060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762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徐</a:t>
            </a:r>
            <a:endParaRPr lang="SimSun" altLang="SimSun" sz="600"/>
          </a:p>
        </p:txBody>
      </p:sp>
      <p:sp>
        <p:nvSpPr>
          <p:cNvPr id="184" name="textbox 184"/>
          <p:cNvSpPr/>
          <p:nvPr/>
        </p:nvSpPr>
        <p:spPr>
          <a:xfrm>
            <a:off x="2222541" y="2790678"/>
            <a:ext cx="99060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646B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禁</a:t>
            </a:r>
            <a:endParaRPr lang="SimSun" altLang="SimSun" sz="600"/>
          </a:p>
        </p:txBody>
      </p:sp>
      <p:sp>
        <p:nvSpPr>
          <p:cNvPr id="186" name="textbox 186"/>
          <p:cNvSpPr/>
          <p:nvPr/>
        </p:nvSpPr>
        <p:spPr>
          <a:xfrm>
            <a:off x="2616165" y="2569395"/>
            <a:ext cx="98425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-10">
                <a:solidFill>
                  <a:srgbClr val="701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宋</a:t>
            </a:r>
            <a:endParaRPr lang="SimSun" altLang="SimSun" sz="600"/>
          </a:p>
        </p:txBody>
      </p:sp>
      <p:sp>
        <p:nvSpPr>
          <p:cNvPr id="188" name="textbox 188"/>
          <p:cNvSpPr/>
          <p:nvPr/>
        </p:nvSpPr>
        <p:spPr>
          <a:xfrm>
            <a:off x="2559062" y="2143300"/>
            <a:ext cx="98425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672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郁</a:t>
            </a:r>
            <a:endParaRPr lang="SimSun" altLang="SimSun" sz="600"/>
          </a:p>
        </p:txBody>
      </p:sp>
      <p:sp>
        <p:nvSpPr>
          <p:cNvPr id="190" name="textbox 190"/>
          <p:cNvSpPr/>
          <p:nvPr/>
        </p:nvSpPr>
        <p:spPr>
          <a:xfrm>
            <a:off x="1219179" y="2654574"/>
            <a:ext cx="98425" cy="116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4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600" kern="0" spc="-10">
                <a:solidFill>
                  <a:srgbClr val="9B48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蓝</a:t>
            </a:r>
            <a:endParaRPr lang="SimSun" altLang="SimSun" sz="600"/>
          </a:p>
        </p:txBody>
      </p:sp>
      <p:sp>
        <p:nvSpPr>
          <p:cNvPr id="192" name="textbox 192"/>
          <p:cNvSpPr/>
          <p:nvPr/>
        </p:nvSpPr>
        <p:spPr>
          <a:xfrm>
            <a:off x="3282898" y="3190752"/>
            <a:ext cx="98425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768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吴</a:t>
            </a:r>
            <a:endParaRPr lang="SimSun" altLang="SimSun" sz="600"/>
          </a:p>
        </p:txBody>
      </p:sp>
      <p:sp>
        <p:nvSpPr>
          <p:cNvPr id="194" name="textbox 194"/>
          <p:cNvSpPr/>
          <p:nvPr/>
        </p:nvSpPr>
        <p:spPr>
          <a:xfrm>
            <a:off x="2063744" y="3133577"/>
            <a:ext cx="97789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600" kern="0" spc="-10">
                <a:solidFill>
                  <a:srgbClr val="8A2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勋</a:t>
            </a:r>
            <a:endParaRPr lang="SimSun" altLang="SimSun" sz="600"/>
          </a:p>
        </p:txBody>
      </p:sp>
      <p:sp>
        <p:nvSpPr>
          <p:cNvPr id="196" name="textbox 196"/>
          <p:cNvSpPr/>
          <p:nvPr/>
        </p:nvSpPr>
        <p:spPr>
          <a:xfrm>
            <a:off x="1155660" y="2772533"/>
            <a:ext cx="97789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</a:t>
            </a:r>
            <a:endParaRPr lang="SimSun" altLang="SimSun" sz="600"/>
          </a:p>
        </p:txBody>
      </p:sp>
      <p:sp>
        <p:nvSpPr>
          <p:cNvPr id="198" name="textbox 198"/>
          <p:cNvSpPr/>
          <p:nvPr/>
        </p:nvSpPr>
        <p:spPr>
          <a:xfrm>
            <a:off x="2540028" y="2758685"/>
            <a:ext cx="94614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4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600" kern="0" spc="-10">
                <a:solidFill>
                  <a:srgbClr val="702D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陈</a:t>
            </a:r>
            <a:endParaRPr lang="SimSun" altLang="SimSun" sz="600"/>
          </a:p>
        </p:txBody>
      </p:sp>
      <p:sp>
        <p:nvSpPr>
          <p:cNvPr id="200" name="textbox 200"/>
          <p:cNvSpPr/>
          <p:nvPr/>
        </p:nvSpPr>
        <p:spPr>
          <a:xfrm>
            <a:off x="1892329" y="2836366"/>
            <a:ext cx="88900" cy="111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676"/>
              </a:lnSpc>
            </a:pPr>
            <a:r>
              <a:rPr sz="500" kern="0" spc="-20">
                <a:solidFill>
                  <a:srgbClr val="6F2C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甲</a:t>
            </a:r>
            <a:endParaRPr lang="SimSun" altLang="SimSun" sz="500"/>
          </a:p>
        </p:txBody>
      </p:sp>
      <p:sp>
        <p:nvSpPr>
          <p:cNvPr id="202" name="textbox 202"/>
          <p:cNvSpPr/>
          <p:nvPr/>
        </p:nvSpPr>
        <p:spPr>
          <a:xfrm>
            <a:off x="647724" y="3387681"/>
            <a:ext cx="101600" cy="97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86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600" kern="0" spc="-10">
                <a:solidFill>
                  <a:srgbClr val="B831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AA</a:t>
            </a:r>
            <a:endParaRPr lang="SimSun" altLang="SimSun" sz="600"/>
          </a:p>
        </p:txBody>
      </p:sp>
      <p:sp>
        <p:nvSpPr>
          <p:cNvPr id="204" name="textbox 204"/>
          <p:cNvSpPr/>
          <p:nvPr/>
        </p:nvSpPr>
        <p:spPr>
          <a:xfrm>
            <a:off x="1765291" y="3001712"/>
            <a:ext cx="61594" cy="97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6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600" kern="0" spc="-10">
                <a:solidFill>
                  <a:srgbClr val="5E6C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Q</a:t>
            </a:r>
            <a:endParaRPr lang="SimSun" altLang="SimSun" sz="600"/>
          </a:p>
        </p:txBody>
      </p:sp>
      <p:sp>
        <p:nvSpPr>
          <p:cNvPr id="206" name="textbox 206"/>
          <p:cNvSpPr/>
          <p:nvPr/>
        </p:nvSpPr>
        <p:spPr>
          <a:xfrm>
            <a:off x="1682738" y="3381633"/>
            <a:ext cx="55244" cy="97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8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600" kern="0" spc="-10">
                <a:solidFill>
                  <a:srgbClr val="5E13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58837" y="1098580"/>
            <a:ext cx="4362372" cy="3060685"/>
          </a:xfrm>
          <a:prstGeom prst="rect">
            <a:avLst/>
          </a:prstGeom>
        </p:spPr>
      </p:pic>
      <p:graphicFrame>
        <p:nvGraphicFramePr>
          <p:cNvPr id="210" name="table 210"/>
          <p:cNvGraphicFramePr>
            <a:graphicFrameLocks noGrp="1"/>
          </p:cNvGraphicFramePr>
          <p:nvPr/>
        </p:nvGraphicFramePr>
        <p:xfrm>
          <a:off x="247658" y="1041404"/>
          <a:ext cx="10146665" cy="5473065"/>
        </p:xfrm>
        <a:graphic>
          <a:graphicData uri="http://schemas.openxmlformats.org/drawingml/2006/table">
            <a:tbl>
              <a:tblPr/>
              <a:tblGrid>
                <a:gridCol w="1254760"/>
                <a:gridCol w="158114"/>
                <a:gridCol w="1463675"/>
                <a:gridCol w="1222375"/>
                <a:gridCol w="133350"/>
                <a:gridCol w="690244"/>
                <a:gridCol w="5224144"/>
              </a:tblGrid>
              <a:tr h="407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15"/>
                        </a:lnSpc>
                      </a:pPr>
                      <a:endParaRPr lang="Arial" altLang="Arial" sz="100"/>
                    </a:p>
                    <a:p>
                      <a:pPr marL="672465" algn="l" rtl="0" eaLnBrk="0">
                        <a:lnSpc>
                          <a:spcPts val="848"/>
                        </a:lnSpc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专程公</a:t>
                      </a:r>
                      <a:endParaRPr lang="SimSun" altLang="SimSun" sz="700"/>
                    </a:p>
                    <a:p>
                      <a:pPr marL="393700" algn="l" rtl="0" eaLnBrk="0">
                        <a:lnSpc>
                          <a:spcPts val="851"/>
                        </a:lnSpc>
                        <a:spcBef>
                          <a:spcPts val="204"/>
                        </a:spcBef>
                      </a:pPr>
                      <a:r>
                        <a:rPr sz="700" kern="0" spc="120">
                          <a:solidFill>
                            <a:srgbClr val="B55562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七659</a:t>
                      </a:r>
                      <a:r>
                        <a:rPr sz="700" kern="0" spc="-110">
                          <a:solidFill>
                            <a:srgbClr val="B55562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20">
                          <a:solidFill>
                            <a:srgbClr val="B55562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</a:t>
                      </a:r>
                      <a:r>
                        <a:rPr sz="700" kern="0" spc="-170">
                          <a:solidFill>
                            <a:srgbClr val="B55562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120">
                          <a:solidFill>
                            <a:srgbClr val="B55562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621在位)</a:t>
                      </a:r>
                      <a:endParaRPr lang="SimSun" altLang="SimSun" sz="7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43"/>
                        </a:lnSpc>
                      </a:pPr>
                      <a:endParaRPr lang="Arial" altLang="Arial" sz="100"/>
                    </a:p>
                    <a:p>
                      <a:pPr marL="14604" algn="l" rtl="0" eaLnBrk="0">
                        <a:lnSpc>
                          <a:spcPts val="848"/>
                        </a:lnSpc>
                      </a:pP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春秋五器</a:t>
                      </a:r>
                      <a:endParaRPr lang="SimSun" altLang="SimSun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15"/>
                        </a:lnSpc>
                      </a:pPr>
                      <a:endParaRPr lang="Arial" altLang="Arial" sz="100"/>
                    </a:p>
                    <a:p>
                      <a:pPr marL="558800" algn="l" rtl="0" eaLnBrk="0">
                        <a:lnSpc>
                          <a:spcPct val="71000"/>
                        </a:lnSpc>
                      </a:pPr>
                      <a:r>
                        <a:rPr sz="13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LiSu"/>
                          <a:ea typeface="LiSu"/>
                          <a:cs typeface="LiSu"/>
                        </a:rPr>
                        <a:t>山</a:t>
                      </a:r>
                      <a:r>
                        <a:rPr sz="1300" kern="0" spc="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LiSu"/>
                          <a:ea typeface="LiSu"/>
                          <a:cs typeface="LiSu"/>
                        </a:rPr>
                        <a:t>  </a:t>
                      </a:r>
                      <a:r>
                        <a:rPr sz="13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LiSu"/>
                          <a:ea typeface="LiSu"/>
                          <a:cs typeface="LiSu"/>
                        </a:rPr>
                        <a:t>戎</a:t>
                      </a:r>
                      <a:endParaRPr lang="LiSu" altLang="LiSu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59689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1000" kern="0" spc="-10">
                          <a:solidFill>
                            <a:srgbClr val="8196A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黄</a:t>
                      </a:r>
                      <a:endParaRPr lang="SimSun" altLang="SimSun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173989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300" kern="0" spc="-10">
                          <a:solidFill>
                            <a:srgbClr val="CEF4FC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海</a:t>
                      </a:r>
                      <a:endParaRPr lang="KaiTi" altLang="KaiT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15"/>
                        </a:lnSpc>
                      </a:pPr>
                      <a:endParaRPr lang="Arial" altLang="Arial" sz="100"/>
                    </a:p>
                    <a:p>
                      <a:pPr marL="1858645" algn="l" rtl="0" eaLnBrk="0">
                        <a:lnSpc>
                          <a:spcPct val="97000"/>
                        </a:lnSpc>
                      </a:pPr>
                      <a:r>
                        <a:rPr sz="1900" kern="0" spc="-20">
                          <a:solidFill>
                            <a:srgbClr val="0600C8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特点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：兼并</a:t>
                      </a:r>
                      <a:endParaRPr lang="FangSong" altLang="FangSong" sz="19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73579"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393700" algn="l" rtl="0" eaLnBrk="0">
                        <a:lnSpc>
                          <a:spcPts val="1294"/>
                        </a:lnSpc>
                        <a:spcBef>
                          <a:spcPts val="3"/>
                        </a:spcBef>
                      </a:pPr>
                      <a:r>
                        <a:rPr sz="1100" kern="0" spc="30" baseline="-10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gkai"/>
                          <a:ea typeface="STXingkai"/>
                          <a:cs typeface="STXingkai"/>
                        </a:rPr>
                        <a:t>(636</a:t>
                      </a: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gkai"/>
                          <a:ea typeface="STXingkai"/>
                          <a:cs typeface="STXingkai"/>
                        </a:rPr>
                        <a:t> </a:t>
                      </a:r>
                      <a:r>
                        <a:rPr sz="1100" kern="0" spc="30" baseline="-10002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gkai"/>
                          <a:ea typeface="STXingkai"/>
                          <a:cs typeface="STXingkai"/>
                        </a:rPr>
                        <a:t>-</a:t>
                      </a: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gkai"/>
                          <a:ea typeface="STXingkai"/>
                          <a:cs typeface="STXingkai"/>
                        </a:rPr>
                        <a:t>            在位)  </a:t>
                      </a: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另一说的春秋五器             </a:t>
                      </a:r>
                      <a:r>
                        <a:rPr sz="1100" kern="0" spc="30" baseline="-38413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北</a:t>
                      </a: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                 </a:t>
                      </a:r>
                      <a:r>
                        <a:rPr sz="1500" kern="0" spc="30" baseline="-1000">
                          <a:solidFill>
                            <a:srgbClr val="D64351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燕</a:t>
                      </a:r>
                      <a:endParaRPr lang="SimSun" altLang="SimSun" sz="1500" baseline="-1000"/>
                    </a:p>
                    <a:p>
                      <a:pPr marL="672465" algn="l" rtl="0" eaLnBrk="0">
                        <a:lnSpc>
                          <a:spcPts val="1260"/>
                        </a:lnSpc>
                      </a:pPr>
                      <a:r>
                        <a:rPr sz="7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春秋时期周王室直接控制区域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          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                                                                                   </a:t>
                      </a:r>
                      <a:r>
                        <a:rPr sz="1500" kern="0" spc="40" baseline="16327">
                          <a:solidFill>
                            <a:srgbClr val="7E9AA5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渤</a:t>
                      </a:r>
                      <a:endParaRPr lang="SimSun" altLang="SimSun" sz="1500" baseline="16327"/>
                    </a:p>
                    <a:p>
                      <a:pPr marL="672465" algn="l" rtl="0" eaLnBrk="0">
                        <a:lnSpc>
                          <a:spcPts val="879"/>
                        </a:lnSpc>
                        <a:spcBef>
                          <a:spcPts val="524"/>
                        </a:spcBef>
                      </a:pPr>
                      <a:r>
                        <a:rPr sz="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gkai"/>
                          <a:ea typeface="STXingkai"/>
                          <a:cs typeface="STXingkai"/>
                        </a:rPr>
                        <a:t>重要水利工程及滚族区域</a:t>
                      </a: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gkai"/>
                          <a:ea typeface="STXingkai"/>
                          <a:cs typeface="STXingkai"/>
                        </a:rPr>
                        <a:t>                                                                </a:t>
                      </a:r>
                      <a:r>
                        <a:rPr sz="1100" kern="0" spc="30" baseline="11612">
                          <a:solidFill>
                            <a:srgbClr val="7F76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齐</a:t>
                      </a:r>
                      <a:r>
                        <a:rPr sz="700" kern="0" spc="-60">
                          <a:solidFill>
                            <a:srgbClr val="7F76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100" kern="0" spc="30" baseline="11612">
                          <a:solidFill>
                            <a:srgbClr val="7F76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租</a:t>
                      </a:r>
                      <a:r>
                        <a:rPr sz="700" kern="0" spc="-110">
                          <a:solidFill>
                            <a:srgbClr val="7F76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100" kern="0" spc="30" baseline="11612">
                          <a:solidFill>
                            <a:srgbClr val="7F76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公</a:t>
                      </a:r>
                      <a:endParaRPr lang="SimSun" altLang="SimSun" sz="1100" baseline="11612"/>
                    </a:p>
                    <a:p>
                      <a:pPr marL="2863214" algn="l" rtl="0" eaLnBrk="0">
                        <a:lnSpc>
                          <a:spcPct val="68000"/>
                        </a:lnSpc>
                        <a:spcBef>
                          <a:spcPts val="12"/>
                        </a:spcBef>
                      </a:pPr>
                      <a:r>
                        <a:rPr sz="700" kern="0" spc="0">
                          <a:solidFill>
                            <a:srgbClr val="A39D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《前685一前643在位》 </a:t>
                      </a:r>
                      <a:r>
                        <a:rPr sz="2000" kern="0" spc="0" baseline="-7813">
                          <a:solidFill>
                            <a:srgbClr val="7E9FAA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海</a:t>
                      </a:r>
                      <a:endParaRPr lang="SimSun" altLang="SimSun" sz="2000" baseline="-7813"/>
                    </a:p>
                    <a:p>
                      <a:pPr marL="1803400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1500" kern="0" spc="-20" baseline="6945">
                          <a:solidFill>
                            <a:srgbClr val="B2819E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黄</a:t>
                      </a:r>
                      <a:r>
                        <a:rPr sz="900" kern="0" spc="70">
                          <a:solidFill>
                            <a:srgbClr val="B2819E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1500" kern="0" spc="-20" baseline="-10417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素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         </a:t>
                      </a:r>
                      <a:r>
                        <a:rPr sz="1000" kern="0" spc="-20">
                          <a:solidFill>
                            <a:srgbClr val="9C7185">
                              <a:alpha val="100000"/>
                            </a:srgbClr>
                          </a:solidFill>
                          <a:latin typeface="LiSu"/>
                          <a:ea typeface="LiSu"/>
                          <a:cs typeface="LiSu"/>
                        </a:rPr>
                        <a:t>秋               </a:t>
                      </a:r>
                      <a:r>
                        <a:rPr sz="13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齐</a:t>
                      </a:r>
                      <a:endParaRPr lang="SimSun" altLang="SimSun" sz="1300"/>
                    </a:p>
                    <a:p>
                      <a:pPr marL="1510664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500" kern="0" spc="-40" baseline="-3472">
                          <a:solidFill>
                            <a:srgbClr val="8275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骨文公</a:t>
                      </a:r>
                      <a:r>
                        <a:rPr sz="900" kern="0" spc="10">
                          <a:solidFill>
                            <a:srgbClr val="8275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</a:t>
                      </a:r>
                      <a:r>
                        <a:rPr sz="1500" kern="0" spc="-40" baseline="27780">
                          <a:solidFill>
                            <a:srgbClr val="C2556B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邢</a:t>
                      </a:r>
                      <a:r>
                        <a:rPr sz="900" kern="0" spc="90">
                          <a:solidFill>
                            <a:srgbClr val="C2556B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1500" kern="0" spc="-40" baseline="-3472">
                          <a:solidFill>
                            <a:srgbClr val="A3355D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被×</a:t>
                      </a:r>
                      <a:endParaRPr lang="SimSun" altLang="SimSun" sz="1500" baseline="-3472"/>
                    </a:p>
                    <a:p>
                      <a:pPr marL="647065" algn="l" rtl="0" eaLnBrk="0">
                        <a:lnSpc>
                          <a:spcPts val="2130"/>
                        </a:lnSpc>
                      </a:pPr>
                      <a:r>
                        <a:rPr sz="1500" kern="0" spc="-30" baseline="44791">
                          <a:solidFill>
                            <a:srgbClr val="846376">
                              <a:alpha val="100000"/>
                            </a:srgbClr>
                          </a:solidFill>
                          <a:latin typeface="LiSu"/>
                          <a:ea typeface="LiSu"/>
                          <a:cs typeface="LiSu"/>
                        </a:rPr>
                        <a:t>大</a:t>
                      </a:r>
                      <a:r>
                        <a:rPr sz="900" kern="0" spc="-30">
                          <a:solidFill>
                            <a:srgbClr val="846376">
                              <a:alpha val="100000"/>
                            </a:srgbClr>
                          </a:solidFill>
                          <a:latin typeface="LiSu"/>
                          <a:ea typeface="LiSu"/>
                          <a:cs typeface="LiSu"/>
                        </a:rPr>
                        <a:t> </a:t>
                      </a:r>
                      <a:r>
                        <a:rPr sz="1500" kern="0" spc="-30" baseline="44791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戎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          </a:t>
                      </a:r>
                      <a:r>
                        <a:rPr sz="1100" kern="0" spc="-30" baseline="27932">
                          <a:solidFill>
                            <a:srgbClr val="8275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《前636一前628在位)</a:t>
                      </a:r>
                      <a:r>
                        <a:rPr sz="700" kern="0" spc="-50">
                          <a:solidFill>
                            <a:srgbClr val="8275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2000" kern="0" spc="-30" baseline="23176">
                          <a:solidFill>
                            <a:srgbClr val="B63B4B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晋</a:t>
                      </a:r>
                      <a:r>
                        <a:rPr sz="1300" kern="0" spc="-30">
                          <a:solidFill>
                            <a:srgbClr val="B63B4B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2000" kern="0" spc="-30" baseline="-8076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gkai"/>
                          <a:ea typeface="STXingkai"/>
                          <a:cs typeface="STXingkai"/>
                        </a:rPr>
                        <a:t>：</a:t>
                      </a:r>
                      <a:r>
                        <a:rPr sz="2000" kern="0" spc="-30" baseline="-8076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</a:t>
                      </a:r>
                      <a:r>
                        <a:rPr sz="1300" kern="0" spc="3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30">
                          <a:solidFill>
                            <a:srgbClr val="AB7893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 </a:t>
                      </a:r>
                      <a:r>
                        <a:rPr sz="1000" kern="0" spc="-30">
                          <a:solidFill>
                            <a:srgbClr val="AB7893">
                              <a:alpha val="100000"/>
                            </a:srgbClr>
                          </a:solidFill>
                          <a:latin typeface="LiSu"/>
                          <a:ea typeface="LiSu"/>
                          <a:cs typeface="LiSu"/>
                        </a:rPr>
                        <a:t>长勺</a:t>
                      </a:r>
                      <a:r>
                        <a:rPr sz="1500" kern="0" spc="-40" baseline="-55912">
                          <a:solidFill>
                            <a:srgbClr val="B8304B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鲁</a:t>
                      </a:r>
                      <a:endParaRPr lang="SimHei" altLang="SimHei" sz="1500" baseline="-55912"/>
                    </a:p>
                    <a:p>
                      <a:pPr marL="367665" algn="l" rtl="0" eaLnBrk="0">
                        <a:lnSpc>
                          <a:spcPts val="2922"/>
                        </a:lnSpc>
                      </a:pPr>
                      <a:r>
                        <a:rPr sz="1000" kern="0" spc="-10" baseline="18832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(659</a:t>
                      </a:r>
                      <a:r>
                        <a:rPr sz="600" kern="0" spc="-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 baseline="44876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</a:t>
                      </a:r>
                      <a:r>
                        <a:rPr sz="6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1000" kern="0" spc="-10" baseline="18832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位力</a:t>
                      </a:r>
                      <a:r>
                        <a:rPr sz="600" kern="0" spc="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400" kern="0" spc="-10" baseline="69260">
                          <a:solidFill>
                            <a:srgbClr val="E93F5B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秦</a:t>
                      </a:r>
                      <a:r>
                        <a:rPr sz="800" kern="0" spc="20">
                          <a:solidFill>
                            <a:srgbClr val="E93F5B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</a:t>
                      </a:r>
                      <a:r>
                        <a:rPr sz="2300" kern="0" spc="-10" baseline="-1000">
                          <a:solidFill>
                            <a:srgbClr val="6A445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备</a:t>
                      </a:r>
                      <a:r>
                        <a:rPr sz="1400" kern="0" spc="600">
                          <a:solidFill>
                            <a:srgbClr val="6A445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-10" baseline="81338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r>
                        <a:rPr sz="1400" kern="0" spc="-10" baseline="102746">
                          <a:solidFill>
                            <a:srgbClr val="315B1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是</a:t>
                      </a:r>
                      <a:r>
                        <a:rPr sz="2300" kern="0" spc="-10" baseline="3658">
                          <a:solidFill>
                            <a:srgbClr val="6BD112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益</a:t>
                      </a:r>
                      <a:r>
                        <a:rPr sz="1400" kern="0" spc="170">
                          <a:solidFill>
                            <a:srgbClr val="6BD112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400" kern="0" spc="-10" baseline="39496">
                          <a:solidFill>
                            <a:srgbClr val="AE3E51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曹</a:t>
                      </a:r>
                      <a:r>
                        <a:rPr sz="1400" kern="0" spc="-10" baseline="-53518">
                          <a:solidFill>
                            <a:srgbClr val="E6839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宋</a:t>
                      </a:r>
                      <a:r>
                        <a:rPr sz="800" kern="0" spc="310">
                          <a:solidFill>
                            <a:srgbClr val="E68397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 baseline="-7211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</a:t>
                      </a:r>
                      <a:r>
                        <a:rPr sz="600" kern="0" spc="-8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 baseline="-7211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</a:t>
                      </a:r>
                      <a:r>
                        <a:rPr sz="600" kern="0" spc="-8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 baseline="-7211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</a:t>
                      </a:r>
                      <a:r>
                        <a:rPr sz="600" kern="0" spc="-9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 baseline="-7211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r>
                        <a:rPr sz="600" kern="0" spc="-10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 baseline="50085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</a:t>
                      </a:r>
                      <a:r>
                        <a:rPr sz="1400" kern="0" spc="-10" baseline="35775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宋</a:t>
                      </a:r>
                      <a:r>
                        <a:rPr sz="1000" kern="0" spc="-10" baseline="50085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前</a:t>
                      </a:r>
                      <a:r>
                        <a:rPr sz="600" kern="0" spc="-1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600" kern="0" spc="-2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000" kern="0" spc="-20" baseline="-7211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在</a:t>
                      </a:r>
                      <a:r>
                        <a:rPr sz="600" kern="0" spc="-9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 baseline="-7211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r>
                        <a:rPr sz="600" kern="0" spc="-90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 baseline="-7211">
                          <a:solidFill>
                            <a:srgbClr val="CC74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1000" baseline="-7211"/>
                    </a:p>
                    <a:p>
                      <a:pPr marL="1199514" algn="l" rtl="0" eaLnBrk="0">
                        <a:lnSpc>
                          <a:spcPts val="2014"/>
                        </a:lnSpc>
                        <a:spcBef>
                          <a:spcPts val="234"/>
                        </a:spcBef>
                      </a:pPr>
                      <a:r>
                        <a:rPr sz="2000" kern="0" spc="-40" baseline="-4341">
                          <a:solidFill>
                            <a:srgbClr val="BC2A3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庸</a:t>
                      </a:r>
                      <a:r>
                        <a:rPr sz="1300" kern="0" spc="10">
                          <a:solidFill>
                            <a:srgbClr val="BC2A3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1300" kern="0" spc="0">
                          <a:solidFill>
                            <a:srgbClr val="BC2A39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</a:t>
                      </a:r>
                      <a:r>
                        <a:rPr sz="2400" kern="0" spc="-40" baseline="13745">
                          <a:solidFill>
                            <a:srgbClr val="B8394E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票</a:t>
                      </a:r>
                      <a:endParaRPr lang="STXinwei" altLang="STXinwei" sz="2400" baseline="13745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01295">
                <a:tc rowSpan="3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558800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1300" kern="0" spc="-10">
                          <a:solidFill>
                            <a:srgbClr val="CD5E7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蜀</a:t>
                      </a:r>
                      <a:endParaRPr lang="STXinwei" altLang="STXinwei" sz="1300"/>
                    </a:p>
                    <a:p>
                      <a:pPr marL="100266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3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巴</a:t>
                      </a:r>
                      <a:endParaRPr lang="SimSun" altLang="SimSun" sz="13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73"/>
                        </a:lnSpc>
                      </a:pPr>
                      <a:endParaRPr lang="Arial" altLang="Arial" sz="100"/>
                    </a:p>
                    <a:p>
                      <a:pPr marL="428625" algn="l" rtl="0" eaLnBrk="0">
                        <a:lnSpc>
                          <a:spcPct val="99000"/>
                        </a:lnSpc>
                      </a:pPr>
                      <a:r>
                        <a:rPr sz="1400" kern="0" spc="-30">
                          <a:solidFill>
                            <a:srgbClr val="A46A6E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长</a:t>
                      </a:r>
                      <a:r>
                        <a:rPr sz="1400" kern="0" spc="170">
                          <a:solidFill>
                            <a:srgbClr val="A46A6E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</a:t>
                      </a:r>
                      <a:r>
                        <a:rPr sz="1400" kern="0" spc="-30">
                          <a:solidFill>
                            <a:srgbClr val="A46A6E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焚</a:t>
                      </a:r>
                      <a:endParaRPr lang="SimHei" altLang="SimHei" sz="1400"/>
                    </a:p>
                    <a:p>
                      <a:pPr marL="567690" algn="l" rtl="0" eaLnBrk="0">
                        <a:lnSpc>
                          <a:spcPts val="851"/>
                        </a:lnSpc>
                        <a:spcBef>
                          <a:spcPts val="151"/>
                        </a:spcBef>
                      </a:pPr>
                      <a:r>
                        <a:rPr sz="7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题庄王</a:t>
                      </a:r>
                      <a:endParaRPr lang="SimSun" altLang="SimSun" sz="700"/>
                    </a:p>
                    <a:p>
                      <a:pPr marL="269240" algn="l" rtl="0" eaLnBrk="0">
                        <a:lnSpc>
                          <a:spcPct val="100000"/>
                        </a:lnSpc>
                        <a:spcBef>
                          <a:spcPts val="143"/>
                        </a:spcBef>
                      </a:pPr>
                      <a:r>
                        <a:rPr sz="700" kern="0" spc="80">
                          <a:solidFill>
                            <a:srgbClr val="D739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《简613-简591在位)</a:t>
                      </a:r>
                      <a:endParaRPr lang="SimSun" altLang="SimSun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634365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700" kern="0" spc="150">
                          <a:solidFill>
                            <a:srgbClr val="786C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英主间间</a:t>
                      </a:r>
                      <a:endParaRPr lang="STXinwei" altLang="STXinwei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1048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FAE1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吴</a:t>
                      </a:r>
                      <a:endParaRPr lang="SimSun" altLang="SimSun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11760"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7731"/>
                        </a:lnSpc>
                      </a:pPr>
                      <a:endParaRPr lang="Arial" altLang="Arial" sz="100"/>
                    </a:p>
                    <a:p>
                      <a:pPr marL="418465" algn="l" rtl="0" eaLnBrk="0">
                        <a:lnSpc>
                          <a:spcPct val="92000"/>
                        </a:lnSpc>
                      </a:pPr>
                      <a:r>
                        <a:rPr sz="7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(前514-前490在位)</a:t>
                      </a:r>
                      <a:endParaRPr lang="SimSun" altLang="SimSun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0844"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532765" algn="l" rtl="0" eaLnBrk="0">
                        <a:lnSpc>
                          <a:spcPct val="96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越王勾践</a:t>
                      </a:r>
                      <a:endParaRPr lang="SimSun" altLang="SimSun" sz="900"/>
                    </a:p>
                    <a:p>
                      <a:pPr marL="260350" algn="l" rtl="0" eaLnBrk="0">
                        <a:lnSpc>
                          <a:spcPts val="848"/>
                        </a:lnSpc>
                      </a:pPr>
                      <a:r>
                        <a:rPr sz="7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《前496-战465在位)</a:t>
                      </a:r>
                      <a:endParaRPr lang="SimSun" altLang="SimSun" sz="7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7674"/>
                        </a:lnSpc>
                      </a:pPr>
                      <a:endParaRPr lang="Arial" altLang="Arial" sz="100"/>
                    </a:p>
                    <a:p>
                      <a:pPr marL="40640" algn="l" rtl="0" eaLnBrk="0">
                        <a:lnSpc>
                          <a:spcPct val="98000"/>
                        </a:lnSpc>
                      </a:pPr>
                      <a:r>
                        <a:rPr sz="1600" kern="0" spc="-10">
                          <a:solidFill>
                            <a:srgbClr val="B8405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越</a:t>
                      </a:r>
                      <a:endParaRPr lang="SimHei" altLang="SimHei" sz="1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1479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857375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900" b="1" kern="0" spc="-10">
                          <a:solidFill>
                            <a:srgbClr val="0E00DA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特点</a:t>
                      </a:r>
                      <a:r>
                        <a:rPr sz="1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：争霸</a:t>
                      </a:r>
                      <a:endParaRPr lang="FangSong" altLang="FangSong" sz="1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57070">
                <a:tc grid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96875" algn="l" rtl="0" eaLnBrk="0">
                        <a:lnSpc>
                          <a:spcPct val="98000"/>
                        </a:lnSpc>
                      </a:pPr>
                      <a:r>
                        <a:rPr sz="1900" b="1" kern="0" spc="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你看出了哪些不同?思考一下这些不同反映了什</a:t>
                      </a:r>
                      <a:r>
                        <a:rPr sz="1900" b="1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么问题?</a:t>
                      </a:r>
                      <a:endParaRPr lang="SimHei" altLang="SimHei" sz="1900"/>
                    </a:p>
                    <a:p>
                      <a:pPr marL="393700" algn="l" rtl="0" eaLnBrk="0">
                        <a:lnSpc>
                          <a:spcPct val="96000"/>
                        </a:lnSpc>
                        <a:spcBef>
                          <a:spcPts val="1083"/>
                        </a:spcBef>
                      </a:pPr>
                      <a:r>
                        <a:rPr sz="1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1.春秋时期的晋被韩赵魏三国取代，</a:t>
                      </a:r>
                      <a:r>
                        <a:rPr sz="1900" kern="0" spc="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</a:t>
                      </a:r>
                      <a:r>
                        <a:rPr sz="19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新兴地主阶级崛起并</a:t>
                      </a:r>
                      <a:r>
                        <a:rPr sz="1900" b="1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夺取政权，局部统一，</a:t>
                      </a:r>
                      <a:endParaRPr lang="SimHei" altLang="SimHei" sz="1900"/>
                    </a:p>
                    <a:p>
                      <a:pPr marL="396875" algn="l" rtl="0" eaLnBrk="0">
                        <a:lnSpc>
                          <a:spcPts val="2392"/>
                        </a:lnSpc>
                        <a:spcBef>
                          <a:spcPts val="136"/>
                        </a:spcBef>
                      </a:pPr>
                      <a:r>
                        <a:rPr sz="3000" b="1" kern="0" spc="60" baseline="-2354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宋、鲁、吴等国消失</a:t>
                      </a: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               </a:t>
                      </a:r>
                      <a:r>
                        <a:rPr sz="3000" b="1" kern="0" spc="60" baseline="806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统一趋势加强</a:t>
                      </a:r>
                      <a:endParaRPr lang="SimHei" altLang="SimHei" sz="3000" baseline="8063"/>
                    </a:p>
                    <a:p>
                      <a:pPr marL="393700" algn="l" rtl="0" eaLnBrk="0">
                        <a:lnSpc>
                          <a:spcPct val="99000"/>
                        </a:lnSpc>
                        <a:spcBef>
                          <a:spcPts val="865"/>
                        </a:spcBef>
                      </a:pPr>
                      <a:r>
                        <a:rPr sz="1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2.北部地区出现了长城</a:t>
                      </a:r>
                      <a:r>
                        <a:rPr sz="1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  </a:t>
                      </a:r>
                      <a:r>
                        <a:rPr sz="1900" kern="0" spc="110">
                          <a:solidFill>
                            <a:srgbClr val="0049C8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→</a:t>
                      </a:r>
                      <a:r>
                        <a:rPr sz="1900" kern="0" spc="420">
                          <a:solidFill>
                            <a:srgbClr val="0049C8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b="1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周边</a:t>
                      </a:r>
                      <a:r>
                        <a:rPr sz="1900" b="1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少数民族强大起来</a:t>
                      </a:r>
                      <a:endParaRPr lang="SimHei" altLang="SimHei" sz="19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396875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900" b="1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3.出现不少新兴城市，如邯郸、大梁等</a:t>
                      </a:r>
                      <a:r>
                        <a:rPr sz="1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</a:t>
                      </a:r>
                      <a:r>
                        <a:rPr sz="1900" kern="0" spc="110">
                          <a:solidFill>
                            <a:srgbClr val="0049C8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→ </a:t>
                      </a:r>
                      <a:r>
                        <a:rPr sz="1900" b="1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社会生产力发展，封</a:t>
                      </a:r>
                      <a:r>
                        <a:rPr sz="1900" b="1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建经济发展起来</a:t>
                      </a:r>
                      <a:endParaRPr lang="SimHei" altLang="SimHei" sz="1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12" name="picture 2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81874" y="5346708"/>
            <a:ext cx="533386" cy="234977"/>
          </a:xfrm>
          <a:prstGeom prst="rect">
            <a:avLst/>
          </a:prstGeom>
        </p:spPr>
      </p:pic>
      <p:sp>
        <p:nvSpPr>
          <p:cNvPr id="214" name="textbox 214"/>
          <p:cNvSpPr/>
          <p:nvPr/>
        </p:nvSpPr>
        <p:spPr>
          <a:xfrm>
            <a:off x="3990906" y="2952446"/>
            <a:ext cx="137795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30">
                <a:solidFill>
                  <a:srgbClr val="CC74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700" kern="0" spc="-130">
                <a:solidFill>
                  <a:srgbClr val="CC74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30">
                <a:solidFill>
                  <a:srgbClr val="CC74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700"/>
          </a:p>
        </p:txBody>
      </p:sp>
      <p:sp>
        <p:nvSpPr>
          <p:cNvPr id="216" name="textbox 216"/>
          <p:cNvSpPr/>
          <p:nvPr/>
        </p:nvSpPr>
        <p:spPr>
          <a:xfrm>
            <a:off x="4050190" y="2803909"/>
            <a:ext cx="143510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7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endParaRPr lang="SimSun" altLang="SimSun" sz="1000"/>
          </a:p>
        </p:txBody>
      </p:sp>
      <p:sp>
        <p:nvSpPr>
          <p:cNvPr id="218" name="textbox 218"/>
          <p:cNvSpPr/>
          <p:nvPr/>
        </p:nvSpPr>
        <p:spPr>
          <a:xfrm>
            <a:off x="3919621" y="2952446"/>
            <a:ext cx="68580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10">
                <a:solidFill>
                  <a:srgbClr val="CC748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700"/>
          </a:p>
        </p:txBody>
      </p:sp>
      <p:sp>
        <p:nvSpPr>
          <p:cNvPr id="220" name="textbox 220"/>
          <p:cNvSpPr/>
          <p:nvPr/>
        </p:nvSpPr>
        <p:spPr>
          <a:xfrm>
            <a:off x="3936679" y="2803909"/>
            <a:ext cx="14351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0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襄</a:t>
            </a:r>
            <a:endParaRPr lang="SimSun" altLang="SimSun" sz="1000"/>
          </a:p>
        </p:txBody>
      </p:sp>
      <p:sp>
        <p:nvSpPr>
          <p:cNvPr id="222" name="textbox 222"/>
          <p:cNvSpPr/>
          <p:nvPr/>
        </p:nvSpPr>
        <p:spPr>
          <a:xfrm>
            <a:off x="2419299" y="2901576"/>
            <a:ext cx="183514" cy="204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8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300" kern="0" spc="-10">
                <a:solidFill>
                  <a:srgbClr val="B63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</a:t>
            </a:r>
            <a:endParaRPr lang="SimSun" altLang="SimSun" sz="1300"/>
          </a:p>
        </p:txBody>
      </p:sp>
      <p:sp>
        <p:nvSpPr>
          <p:cNvPr id="224" name="textbox 224"/>
          <p:cNvSpPr/>
          <p:nvPr/>
        </p:nvSpPr>
        <p:spPr>
          <a:xfrm>
            <a:off x="2270644" y="2734105"/>
            <a:ext cx="14732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1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000" kern="0" spc="-10">
                <a:solidFill>
                  <a:srgbClr val="315B1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洛</a:t>
            </a:r>
            <a:endParaRPr lang="SimSun" altLang="SimSun" sz="1000"/>
          </a:p>
        </p:txBody>
      </p:sp>
      <p:sp>
        <p:nvSpPr>
          <p:cNvPr id="226" name="textbox 226"/>
          <p:cNvSpPr/>
          <p:nvPr/>
        </p:nvSpPr>
        <p:spPr>
          <a:xfrm>
            <a:off x="1181559" y="2908365"/>
            <a:ext cx="177800" cy="127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7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1在</a:t>
            </a:r>
            <a:endParaRPr lang="SimSun" altLang="SimSun" sz="700"/>
          </a:p>
        </p:txBody>
      </p:sp>
      <p:sp>
        <p:nvSpPr>
          <p:cNvPr id="228" name="textbox 228"/>
          <p:cNvSpPr/>
          <p:nvPr/>
        </p:nvSpPr>
        <p:spPr>
          <a:xfrm>
            <a:off x="1098076" y="2788453"/>
            <a:ext cx="138429" cy="123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17"/>
              </a:lnSpc>
            </a:pPr>
            <a:endParaRPr lang="Arial" altLang="Arial" sz="100"/>
          </a:p>
          <a:p>
            <a:pPr algn="r" rtl="0" eaLnBrk="0">
              <a:lnSpc>
                <a:spcPct val="71000"/>
              </a:lnSpc>
            </a:pPr>
            <a:r>
              <a:rPr sz="900" kern="0" spc="-30">
                <a:solidFill>
                  <a:srgbClr val="FFFFFF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公</a:t>
            </a:r>
            <a:endParaRPr lang="STXingkai" altLang="STXingkai" sz="900"/>
          </a:p>
        </p:txBody>
      </p:sp>
      <p:sp>
        <p:nvSpPr>
          <p:cNvPr id="230" name="textbox 230"/>
          <p:cNvSpPr/>
          <p:nvPr/>
        </p:nvSpPr>
        <p:spPr>
          <a:xfrm>
            <a:off x="1040170" y="2922332"/>
            <a:ext cx="136525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9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62</a:t>
            </a:r>
            <a:endParaRPr lang="SimSun" altLang="SimSun" sz="700"/>
          </a:p>
        </p:txBody>
      </p:sp>
      <p:sp>
        <p:nvSpPr>
          <p:cNvPr id="232" name="textbox 232"/>
          <p:cNvSpPr/>
          <p:nvPr/>
        </p:nvSpPr>
        <p:spPr>
          <a:xfrm>
            <a:off x="962948" y="2768535"/>
            <a:ext cx="146050" cy="144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82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穆</a:t>
            </a:r>
            <a:endParaRPr lang="STXingkai" altLang="STXingkai" sz="1000"/>
          </a:p>
        </p:txBody>
      </p:sp>
      <p:sp>
        <p:nvSpPr>
          <p:cNvPr id="234" name="textbox 234"/>
          <p:cNvSpPr/>
          <p:nvPr/>
        </p:nvSpPr>
        <p:spPr>
          <a:xfrm>
            <a:off x="932042" y="2908365"/>
            <a:ext cx="109220" cy="127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endParaRPr lang="SimSun" altLang="SimSun" sz="700"/>
          </a:p>
        </p:txBody>
      </p:sp>
      <p:sp>
        <p:nvSpPr>
          <p:cNvPr id="236" name="textbox 236"/>
          <p:cNvSpPr/>
          <p:nvPr/>
        </p:nvSpPr>
        <p:spPr>
          <a:xfrm>
            <a:off x="846235" y="2763821"/>
            <a:ext cx="13588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85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900" kern="0" spc="-50">
                <a:solidFill>
                  <a:srgbClr val="FFFFFF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车</a:t>
            </a:r>
            <a:endParaRPr lang="STXingkai" altLang="STXingkai" sz="900"/>
          </a:p>
        </p:txBody>
      </p:sp>
      <p:pic>
        <p:nvPicPr>
          <p:cNvPr id="238" name="picture 2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873233" y="2521997"/>
            <a:ext cx="184606" cy="179375"/>
          </a:xfrm>
          <a:prstGeom prst="rect">
            <a:avLst/>
          </a:prstGeom>
        </p:spPr>
      </p:pic>
      <p:sp>
        <p:nvSpPr>
          <p:cNvPr id="240" name="textbox 240"/>
          <p:cNvSpPr/>
          <p:nvPr/>
        </p:nvSpPr>
        <p:spPr>
          <a:xfrm>
            <a:off x="914217" y="1549300"/>
            <a:ext cx="304800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00"/>
              </a:lnSpc>
            </a:pPr>
            <a:endParaRPr lang="Arial" altLang="Arial" sz="100"/>
          </a:p>
          <a:p>
            <a:pPr marL="12700" algn="l" rtl="0" eaLnBrk="0">
              <a:lnSpc>
                <a:spcPct val="101000"/>
              </a:lnSpc>
            </a:pP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前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6</a:t>
            </a:r>
            <a:r>
              <a:rPr sz="700" kern="0" spc="-7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2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8</a:t>
            </a:r>
            <a:endParaRPr lang="STXingkai" altLang="STXingkai" sz="700"/>
          </a:p>
        </p:txBody>
      </p:sp>
      <p:sp>
        <p:nvSpPr>
          <p:cNvPr id="242" name="textbox 242"/>
          <p:cNvSpPr/>
          <p:nvPr/>
        </p:nvSpPr>
        <p:spPr>
          <a:xfrm>
            <a:off x="899073" y="1457680"/>
            <a:ext cx="307975" cy="132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5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700" kern="0" spc="30">
                <a:solidFill>
                  <a:srgbClr val="8875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青文公</a:t>
            </a:r>
            <a:endParaRPr lang="SimSun" altLang="SimSun" sz="700"/>
          </a:p>
        </p:txBody>
      </p:sp>
      <p:pic>
        <p:nvPicPr>
          <p:cNvPr id="244" name="picture 2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537149" y="1111285"/>
            <a:ext cx="4648206" cy="3086096"/>
          </a:xfrm>
          <a:prstGeom prst="rect">
            <a:avLst/>
          </a:prstGeom>
        </p:spPr>
      </p:pic>
      <p:sp>
        <p:nvSpPr>
          <p:cNvPr id="246" name="textbox 246"/>
          <p:cNvSpPr/>
          <p:nvPr/>
        </p:nvSpPr>
        <p:spPr>
          <a:xfrm>
            <a:off x="2736894" y="3023753"/>
            <a:ext cx="534034" cy="22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6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1600" kern="0" spc="-150">
                <a:solidFill>
                  <a:srgbClr val="9940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郑</a:t>
            </a:r>
            <a:r>
              <a:rPr sz="1600" kern="0" spc="240">
                <a:solidFill>
                  <a:srgbClr val="9940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kern="0" spc="-110">
                <a:solidFill>
                  <a:srgbClr val="9940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陈</a:t>
            </a:r>
            <a:endParaRPr lang="SimSun" altLang="SimSun" sz="1600"/>
          </a:p>
        </p:txBody>
      </p:sp>
      <p:sp>
        <p:nvSpPr>
          <p:cNvPr id="248" name="textbox 248"/>
          <p:cNvSpPr/>
          <p:nvPr/>
        </p:nvSpPr>
        <p:spPr>
          <a:xfrm>
            <a:off x="2870240" y="1808121"/>
            <a:ext cx="13588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55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我</a:t>
            </a:r>
            <a:endParaRPr lang="STXinwei" altLang="STXinwei" sz="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2609830" y="2362181"/>
            <a:ext cx="1435161" cy="2006649"/>
            <a:chExt cx="1435161" cy="2006649"/>
          </a:xfrm>
        </p:grpSpPr>
        <p:pic>
          <p:nvPicPr>
            <p:cNvPr id="250" name="picture 25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435161" cy="2006649"/>
            </a:xfrm>
            <a:prstGeom prst="rect">
              <a:avLst/>
            </a:prstGeom>
          </p:spPr>
        </p:pic>
        <p:sp>
          <p:nvSpPr>
            <p:cNvPr id="252" name="textbox 252"/>
            <p:cNvSpPr/>
            <p:nvPr/>
          </p:nvSpPr>
          <p:spPr>
            <a:xfrm>
              <a:off x="-12700" y="-12700"/>
              <a:ext cx="1461135" cy="20726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751840" algn="l" rtl="0" eaLnBrk="0">
                <a:lnSpc>
                  <a:spcPct val="75000"/>
                </a:lnSpc>
                <a:spcBef>
                  <a:spcPts val="3"/>
                </a:spcBef>
              </a:pPr>
              <a:r>
                <a:rPr sz="1600" b="1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二</a:t>
              </a:r>
              <a:r>
                <a:rPr sz="1600" kern="0" spc="2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1600" b="1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、</a:t>
              </a:r>
              <a:endParaRPr lang="SimHei" altLang="SimHei" sz="1600"/>
            </a:p>
          </p:txBody>
        </p:sp>
      </p:grpSp>
      <p:sp>
        <p:nvSpPr>
          <p:cNvPr id="254" name="textbox 254"/>
          <p:cNvSpPr/>
          <p:nvPr/>
        </p:nvSpPr>
        <p:spPr>
          <a:xfrm>
            <a:off x="3966625" y="3224996"/>
            <a:ext cx="2781300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民族交融</a:t>
            </a:r>
            <a:endParaRPr lang="SimHei" altLang="SimHei" sz="2300"/>
          </a:p>
          <a:p>
            <a:pPr algn="r" rtl="0" eaLnBrk="0">
              <a:lnSpc>
                <a:spcPct val="98000"/>
              </a:lnSpc>
              <a:spcBef>
                <a:spcPts val="286"/>
              </a:spcBef>
            </a:pP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——华夏认同</a:t>
            </a:r>
            <a:endParaRPr lang="KaiTi" altLang="KaiTi" sz="2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6561" y="1784378"/>
            <a:ext cx="9137724" cy="3333704"/>
          </a:xfrm>
          <a:prstGeom prst="rect">
            <a:avLst/>
          </a:prstGeom>
        </p:spPr>
      </p:pic>
      <p:graphicFrame>
        <p:nvGraphicFramePr>
          <p:cNvPr id="258" name="table 258"/>
          <p:cNvGraphicFramePr>
            <a:graphicFrameLocks noGrp="1"/>
          </p:cNvGraphicFramePr>
          <p:nvPr/>
        </p:nvGraphicFramePr>
        <p:xfrm>
          <a:off x="301586" y="1120740"/>
          <a:ext cx="9893300" cy="5378450"/>
        </p:xfrm>
        <a:graphic>
          <a:graphicData uri="http://schemas.openxmlformats.org/drawingml/2006/table">
            <a:tbl>
              <a:tblPr/>
              <a:tblGrid>
                <a:gridCol w="9893300"/>
              </a:tblGrid>
              <a:tr h="663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333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3705225" algn="l" rtl="0" eaLnBrk="0">
                        <a:lnSpc>
                          <a:spcPct val="90000"/>
                        </a:lnSpc>
                        <a:spcBef>
                          <a:spcPts val="7"/>
                        </a:spcBef>
                      </a:pPr>
                      <a:r>
                        <a:rPr sz="2100" kern="0" spc="0">
                          <a:solidFill>
                            <a:srgbClr val="A9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春秋中原各国因社会发</a:t>
                      </a:r>
                      <a:endParaRPr lang="SimSun" altLang="SimSun" sz="2100"/>
                    </a:p>
                    <a:p>
                      <a:pPr marL="1784350" algn="l" rtl="0" eaLnBrk="0">
                        <a:lnSpc>
                          <a:spcPct val="99000"/>
                        </a:lnSpc>
                        <a:spcBef>
                          <a:spcPts val="24"/>
                        </a:spcBef>
                      </a:pPr>
                      <a:r>
                        <a:rPr sz="21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北狄</a:t>
                      </a:r>
                      <a:r>
                        <a:rPr sz="21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</a:t>
                      </a:r>
                      <a:r>
                        <a:rPr sz="2100" kern="0" spc="20">
                          <a:solidFill>
                            <a:srgbClr val="AB000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展较比邻的戎</a:t>
                      </a:r>
                      <a:r>
                        <a:rPr sz="2100" kern="0" spc="10">
                          <a:solidFill>
                            <a:srgbClr val="AB000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狄蛮夷先</a:t>
                      </a:r>
                      <a:endParaRPr lang="SimSun" altLang="SimSun" sz="2100"/>
                    </a:p>
                    <a:p>
                      <a:pPr marL="3692525" algn="l" rtl="0" eaLnBrk="0">
                        <a:lnSpc>
                          <a:spcPct val="81000"/>
                        </a:lnSpc>
                        <a:spcBef>
                          <a:spcPts val="213"/>
                        </a:spcBef>
                      </a:pPr>
                      <a:r>
                        <a:rPr sz="2100" kern="0" spc="120">
                          <a:solidFill>
                            <a:srgbClr val="B2000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进而自称“华夏”</a:t>
                      </a:r>
                      <a:endParaRPr lang="SimSun" altLang="SimSun" sz="2100"/>
                    </a:p>
                    <a:p>
                      <a:pPr marL="7436484" algn="l" rtl="0" eaLnBrk="0">
                        <a:lnSpc>
                          <a:spcPct val="92000"/>
                        </a:lnSpc>
                        <a:spcBef>
                          <a:spcPts val="14"/>
                        </a:spcBef>
                      </a:pPr>
                      <a:r>
                        <a:rPr sz="2100" b="1" kern="0" spc="10">
                          <a:solidFill>
                            <a:srgbClr val="980014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华夏认同</a:t>
                      </a:r>
                      <a:endParaRPr lang="SimSun" altLang="SimSun" sz="2100"/>
                    </a:p>
                    <a:p>
                      <a:pPr marL="832485" algn="l" rtl="0" eaLnBrk="0">
                        <a:lnSpc>
                          <a:spcPts val="2649"/>
                        </a:lnSpc>
                        <a:spcBef>
                          <a:spcPts val="545"/>
                        </a:spcBef>
                      </a:pPr>
                      <a:r>
                        <a:rPr sz="21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西戎</a:t>
                      </a:r>
                      <a:r>
                        <a:rPr sz="2100" kern="0" spc="5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2100" b="1" kern="0" spc="20">
                          <a:solidFill>
                            <a:srgbClr val="EC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中原</a:t>
                      </a:r>
                      <a:r>
                        <a:rPr sz="2100" kern="0" spc="110">
                          <a:solidFill>
                            <a:srgbClr val="EC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3200" b="1" kern="0" spc="20" baseline="615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东夷</a:t>
                      </a:r>
                      <a:endParaRPr lang="SimSun" altLang="SimSun" sz="3200" baseline="6153"/>
                    </a:p>
                    <a:p>
                      <a:pPr marL="7290434" algn="l" rtl="0" eaLnBrk="0">
                        <a:lnSpc>
                          <a:spcPct val="95000"/>
                        </a:lnSpc>
                        <a:spcBef>
                          <a:spcPts val="312"/>
                        </a:spcBef>
                      </a:pPr>
                      <a:r>
                        <a:rPr sz="2100" b="1" kern="0" spc="-10">
                          <a:solidFill>
                            <a:srgbClr val="9A000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民族大融合</a:t>
                      </a:r>
                      <a:endParaRPr lang="SimSun" altLang="SimSun" sz="2100"/>
                    </a:p>
                    <a:p>
                      <a:pPr marL="3705225" algn="l" rtl="0" eaLnBrk="0">
                        <a:lnSpc>
                          <a:spcPct val="81000"/>
                        </a:lnSpc>
                        <a:spcBef>
                          <a:spcPts val="880"/>
                        </a:spcBef>
                      </a:pPr>
                      <a:r>
                        <a:rPr sz="2100" kern="0" spc="10">
                          <a:solidFill>
                            <a:srgbClr val="B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在频繁交往和密切联系</a:t>
                      </a:r>
                      <a:endParaRPr lang="SimSun" altLang="SimSun" sz="2100"/>
                    </a:p>
                    <a:p>
                      <a:pPr marL="1791335" algn="l" rtl="0" eaLnBrk="0">
                        <a:lnSpc>
                          <a:spcPts val="2551"/>
                        </a:lnSpc>
                      </a:pPr>
                      <a:r>
                        <a:rPr sz="3200" b="1" kern="0" spc="10" baseline="1337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南蛮</a:t>
                      </a:r>
                      <a:r>
                        <a:rPr sz="2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</a:t>
                      </a:r>
                      <a:r>
                        <a:rPr sz="2100" kern="0" spc="10">
                          <a:solidFill>
                            <a:srgbClr val="B7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中，战国之后，戎狄蛮</a:t>
                      </a:r>
                      <a:endParaRPr lang="SimSun" altLang="SimSun" sz="2100"/>
                    </a:p>
                    <a:p>
                      <a:pPr marL="3705225" algn="l" rtl="0" eaLnBrk="0">
                        <a:lnSpc>
                          <a:spcPct val="95000"/>
                        </a:lnSpc>
                        <a:spcBef>
                          <a:spcPts val="413"/>
                        </a:spcBef>
                      </a:pPr>
                      <a:r>
                        <a:rPr sz="2100" kern="0" spc="10">
                          <a:solidFill>
                            <a:srgbClr val="B2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夷逐渐融入华夏族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81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https://d.book118.com/978063054101006044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SimHei</vt:lpstr>
      <vt:lpstr>SimSun</vt:lpstr>
      <vt:lpstr>FangSong</vt:lpstr>
      <vt:lpstr>STXinwei</vt:lpstr>
      <vt:lpstr>LiSu</vt:lpstr>
      <vt:lpstr>STXingkai</vt:lpstr>
      <vt:lpstr>STCaiyun</vt:lpstr>
      <vt:lpstr>KaiTi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2024-09-24T19:40:06.165</cp:lastPrinted>
  <dcterms:created xsi:type="dcterms:W3CDTF">2024-09-24T11:40:06Z</dcterms:created>
  <dcterms:modified xsi:type="dcterms:W3CDTF">2024-09-24T11:40:07Z</dcterms:modified>
</cp:coreProperties>
</file>