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912EFD-114F-4FD8-AAF3-34035FFD6E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E762BE-8198-4783-89F8-42DBD1FA8F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181BEC-E3B5-4A81-8029-E33B516460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FBB1DB-863A-49F9-B92F-55A72999AB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AA0B84-BDE3-4D0F-B040-199FC90B22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286833-AA06-492B-B03B-26B28A7701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20670F-A38B-48B8-9C12-E833C8CCA0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D3C713-0B60-4117-A95C-1DA04F7585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143B0E-7874-42F0-9F4F-09BC1782DB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C437B8-839E-4C05-A76A-B8D3CD144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EEBD60-72E4-4E13-9251-3BDA0C72B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06413512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本草在传统医学与现代医学的融合研究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中医本草历史渊源与现代医学融合的必要性
 本草药理活性成分的现代研究
 中药经典方剂的现代药理研究
 本草药方剂的毒性与安全性评价研究
 基于本草的药物新靶点、新药的开发研究
 本草药方剂临床疗效验证研究
 本草药方剂的循证医学研究
 中医药与现代医学在本草融合研究中的优势互补</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中医本草历史渊源与现代医学融合的必要性</a:t>
            </a:r>
          </a:p>
        </p:txBody>
      </p:sp>
      <p:sp>
        <p:nvSpPr>
          <p:cNvPr id="3" name="Subtitle 2"/>
          <p:cNvSpPr>
            <a:spLocks noGrp="1"/>
          </p:cNvSpPr>
          <p:nvPr>
            <p:ph type="subTitle" idx="1"/>
          </p:nvPr>
        </p:nvSpPr>
        <p:spPr/>
        <p:txBody>
          <a:bodyPr/>
          <a:lstStyle/>
          <a:p>
            <a:r>
              <a:t>本草在传统医学与现代医学的融合研究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中医本草历史渊源与现代医学融合的必要性</a:t>
            </a:r>
          </a:p>
        </p:txBody>
      </p:sp>
      <p:sp>
        <p:nvSpPr>
          <p:cNvPr id="3" name="Text Placeholder 2"/>
          <p:cNvSpPr>
            <a:spLocks noGrp="1"/>
          </p:cNvSpPr>
          <p:nvPr>
            <p:ph type="body" idx="1"/>
          </p:nvPr>
        </p:nvSpPr>
        <p:spPr/>
        <p:txBody>
          <a:bodyPr/>
          <a:lstStyle/>
          <a:p>
            <a:r>
              <a:t>中医本草历史渊源</a:t>
            </a:r>
          </a:p>
        </p:txBody>
      </p:sp>
      <p:sp>
        <p:nvSpPr>
          <p:cNvPr id="4" name="Content Placeholder 3"/>
          <p:cNvSpPr>
            <a:spLocks noGrp="1"/>
          </p:cNvSpPr>
          <p:nvPr>
            <p:ph sz="half" idx="2"/>
          </p:nvPr>
        </p:nvSpPr>
        <p:spPr/>
        <p:txBody>
          <a:bodyPr/>
          <a:lstStyle/>
          <a:p>
            <a:r>
              <a:t>1. 中医本草源远流长，可追溯至原始社会，经过数千年的不断积累和发展，形成了独具特色的中医药体系；</a:t>
            </a:r>
          </a:p>
          <a:p>
            <a:r>
              <a:t>2. 中医本草博大精深，包含了丰富的药用植物资源，以及对这些资源的采集、炮制、应用等方面的知识，这些知识具有极高的历史价值和科学价值；</a:t>
            </a:r>
          </a:p>
          <a:p>
            <a:r>
              <a:t>3. 中医本草在现代医学中具有重要的地位，它是现代药物研发的重要来源，也是现代医学治疗多种疾病的重要手段。</a:t>
            </a:r>
          </a:p>
        </p:txBody>
      </p:sp>
      <p:sp>
        <p:nvSpPr>
          <p:cNvPr id="5" name="Text Placeholder 4"/>
          <p:cNvSpPr>
            <a:spLocks noGrp="1"/>
          </p:cNvSpPr>
          <p:nvPr>
            <p:ph type="body" idx="3"/>
          </p:nvPr>
        </p:nvSpPr>
        <p:spPr/>
        <p:txBody>
          <a:bodyPr/>
          <a:lstStyle/>
          <a:p>
            <a:r>
              <a:t>中医本草现代医学融合的必要性</a:t>
            </a:r>
          </a:p>
        </p:txBody>
      </p:sp>
      <p:sp>
        <p:nvSpPr>
          <p:cNvPr id="6" name="Content Placeholder 5"/>
          <p:cNvSpPr>
            <a:spLocks noGrp="1"/>
          </p:cNvSpPr>
          <p:nvPr>
            <p:ph sz="half" idx="4"/>
          </p:nvPr>
        </p:nvSpPr>
        <p:spPr/>
        <p:txBody>
          <a:bodyPr/>
          <a:lstStyle/>
          <a:p>
            <a:r>
              <a:t>1. 中医本草与现代医学具有互补性。中医本草可以弥补现代医学在治疗某些疾病方面的不足，而现代医学可以帮助中医本草进一步发展和完善；</a:t>
            </a:r>
          </a:p>
          <a:p>
            <a:r>
              <a:t>2. 中医本草与现代医学融合可以提高医疗效果，降低医疗费用，为患者提供更好的医疗服务；</a:t>
            </a:r>
          </a:p>
          <a:p>
            <a:r>
              <a:t>3. 中医本草与现代医学融合可以促进中医药的国际化，为世界各国人民提供更多更好的医疗选择。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本草药理活性成分的现代研究</a:t>
            </a:r>
          </a:p>
        </p:txBody>
      </p:sp>
      <p:sp>
        <p:nvSpPr>
          <p:cNvPr id="3" name="Subtitle 2"/>
          <p:cNvSpPr>
            <a:spLocks noGrp="1"/>
          </p:cNvSpPr>
          <p:nvPr>
            <p:ph type="subTitle" idx="1"/>
          </p:nvPr>
        </p:nvSpPr>
        <p:spPr/>
        <p:txBody>
          <a:bodyPr/>
          <a:lstStyle/>
          <a:p>
            <a:r>
              <a:t>本草在传统医学与现代医学的融合研究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本草药理活性成分的现代研究</a:t>
            </a:r>
          </a:p>
        </p:txBody>
      </p:sp>
      <p:sp>
        <p:nvSpPr>
          <p:cNvPr id="3" name="Text Placeholder 2"/>
          <p:cNvSpPr>
            <a:spLocks noGrp="1"/>
          </p:cNvSpPr>
          <p:nvPr>
            <p:ph type="body" idx="1"/>
          </p:nvPr>
        </p:nvSpPr>
        <p:spPr/>
        <p:txBody>
          <a:bodyPr/>
          <a:lstStyle/>
          <a:p>
            <a:r>
              <a:t>多成分中草药配伍研究,</a:t>
            </a:r>
          </a:p>
        </p:txBody>
      </p:sp>
      <p:sp>
        <p:nvSpPr>
          <p:cNvPr id="4" name="Content Placeholder 3"/>
          <p:cNvSpPr>
            <a:spLocks noGrp="1"/>
          </p:cNvSpPr>
          <p:nvPr>
            <p:ph sz="half" idx="2"/>
          </p:nvPr>
        </p:nvSpPr>
        <p:spPr/>
        <p:txBody>
          <a:bodyPr/>
          <a:lstStyle/>
          <a:p>
            <a:r>
              <a:t>1. 系统评估中草药配伍产生的作用。</a:t>
            </a:r>
          </a:p>
          <a:p>
            <a:r>
              <a:t>2. 探讨中草药配伍的协同作用机制。</a:t>
            </a:r>
          </a:p>
          <a:p>
            <a:r>
              <a:t>3. 中草药配伍的科学化和标准化研究。</a:t>
            </a:r>
          </a:p>
        </p:txBody>
      </p:sp>
      <p:sp>
        <p:nvSpPr>
          <p:cNvPr id="5" name="Text Placeholder 4"/>
          <p:cNvSpPr>
            <a:spLocks noGrp="1"/>
          </p:cNvSpPr>
          <p:nvPr>
            <p:ph type="body" idx="3"/>
          </p:nvPr>
        </p:nvSpPr>
        <p:spPr/>
        <p:txBody>
          <a:bodyPr/>
          <a:lstStyle/>
          <a:p>
            <a:r>
              <a:t>中草药活性成分的药理机制研究,</a:t>
            </a:r>
          </a:p>
        </p:txBody>
      </p:sp>
      <p:sp>
        <p:nvSpPr>
          <p:cNvPr id="6" name="Content Placeholder 5"/>
          <p:cNvSpPr>
            <a:spLocks noGrp="1"/>
          </p:cNvSpPr>
          <p:nvPr>
            <p:ph sz="half" idx="4"/>
          </p:nvPr>
        </p:nvSpPr>
        <p:spPr/>
        <p:txBody>
          <a:bodyPr/>
          <a:lstStyle/>
          <a:p>
            <a:r>
              <a:t>1. 阐明中草药活性成分的作用靶点。</a:t>
            </a:r>
          </a:p>
          <a:p>
            <a:r>
              <a:t>2. 研究中草药活性成分的信号转导通路。</a:t>
            </a:r>
          </a:p>
          <a:p>
            <a:r>
              <a:t>3. 中草药活性成分与现代药物的相互作用。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本草药理活性成分的现代研究</a:t>
            </a:r>
          </a:p>
        </p:txBody>
      </p:sp>
      <p:sp>
        <p:nvSpPr>
          <p:cNvPr id="3" name="Text Placeholder 2"/>
          <p:cNvSpPr>
            <a:spLocks noGrp="1"/>
          </p:cNvSpPr>
          <p:nvPr>
            <p:ph type="body" idx="1"/>
          </p:nvPr>
        </p:nvSpPr>
        <p:spPr/>
        <p:txBody>
          <a:bodyPr/>
          <a:lstStyle/>
          <a:p>
            <a:r>
              <a:t>中草药药理学评价新方法,</a:t>
            </a:r>
          </a:p>
        </p:txBody>
      </p:sp>
      <p:sp>
        <p:nvSpPr>
          <p:cNvPr id="4" name="Content Placeholder 3"/>
          <p:cNvSpPr>
            <a:spLocks noGrp="1"/>
          </p:cNvSpPr>
          <p:nvPr>
            <p:ph sz="half" idx="2"/>
          </p:nvPr>
        </p:nvSpPr>
        <p:spPr/>
        <p:txBody>
          <a:bodyPr/>
          <a:lstStyle/>
          <a:p>
            <a:r>
              <a:t>1. 开展体外和体内药理学评价方法的研究。</a:t>
            </a:r>
          </a:p>
          <a:p>
            <a:r>
              <a:t>2. 建立中草药药理学评价标准体系。</a:t>
            </a:r>
          </a:p>
          <a:p>
            <a:r>
              <a:t>3. 推广应用中草药药理学评价新方法。</a:t>
            </a:r>
          </a:p>
        </p:txBody>
      </p:sp>
      <p:sp>
        <p:nvSpPr>
          <p:cNvPr id="5" name="Text Placeholder 4"/>
          <p:cNvSpPr>
            <a:spLocks noGrp="1"/>
          </p:cNvSpPr>
          <p:nvPr>
            <p:ph type="body" idx="3"/>
          </p:nvPr>
        </p:nvSpPr>
        <p:spPr/>
        <p:txBody>
          <a:bodyPr/>
          <a:lstStyle/>
          <a:p>
            <a:r>
              <a:t>中草药与现代药物的联合应用研究,</a:t>
            </a:r>
          </a:p>
        </p:txBody>
      </p:sp>
      <p:sp>
        <p:nvSpPr>
          <p:cNvPr id="6" name="Content Placeholder 5"/>
          <p:cNvSpPr>
            <a:spLocks noGrp="1"/>
          </p:cNvSpPr>
          <p:nvPr>
            <p:ph sz="half" idx="4"/>
          </p:nvPr>
        </p:nvSpPr>
        <p:spPr/>
        <p:txBody>
          <a:bodyPr/>
          <a:lstStyle/>
          <a:p>
            <a:r>
              <a:t>1. 探索中草药与现代药物的协同作用。</a:t>
            </a:r>
          </a:p>
          <a:p>
            <a:r>
              <a:t>2. 研究中草药与现代药物的相互作用。</a:t>
            </a:r>
          </a:p>
          <a:p>
            <a:r>
              <a:t>3. 中草药与现代药物联合应用的临床研究。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本草药理活性成分的现代研究</a:t>
            </a:r>
          </a:p>
        </p:txBody>
      </p:sp>
      <p:sp>
        <p:nvSpPr>
          <p:cNvPr id="3" name="Content Placeholder 2"/>
          <p:cNvSpPr>
            <a:spLocks noGrp="1"/>
          </p:cNvSpPr>
          <p:nvPr>
            <p:ph sz="half" idx="2"/>
          </p:nvPr>
        </p:nvSpPr>
        <p:spPr/>
        <p:txBody>
          <a:bodyPr/>
          <a:lstStyle/>
          <a:p>
            <a:r>
              <a:t>1. 开展中草药的临床药理研究。</a:t>
            </a:r>
          </a:p>
          <a:p>
            <a:r>
              <a:t>2. 建立中草药临床药理研究标准体系。</a:t>
            </a:r>
          </a:p>
          <a:p>
            <a:r>
              <a:t>3. 推广应用中草药临床药理研究新方法。</a:t>
            </a:r>
          </a:p>
        </p:txBody>
      </p:sp>
      <p:sp>
        <p:nvSpPr>
          <p:cNvPr id="4" name="Text Placeholder 3"/>
          <p:cNvSpPr>
            <a:spLocks noGrp="1"/>
          </p:cNvSpPr>
          <p:nvPr>
            <p:ph type="body" idx="3"/>
          </p:nvPr>
        </p:nvSpPr>
        <p:spPr/>
        <p:txBody>
          <a:bodyPr/>
          <a:lstStyle/>
          <a:p>
            <a:r>
              <a:t>中草药现代化研究的国际合作,</a:t>
            </a:r>
          </a:p>
        </p:txBody>
      </p:sp>
      <p:sp>
        <p:nvSpPr>
          <p:cNvPr id="5" name="Content Placeholder 4"/>
          <p:cNvSpPr>
            <a:spLocks noGrp="1"/>
          </p:cNvSpPr>
          <p:nvPr>
            <p:ph sz="half" idx="4"/>
          </p:nvPr>
        </p:nvSpPr>
        <p:spPr/>
        <p:txBody>
          <a:bodyPr/>
          <a:lstStyle/>
          <a:p>
            <a:r>
              <a:t>1. 促进中草药现代化研究的国际交流与合作。</a:t>
            </a:r>
          </a:p>
          <a:p>
            <a:r>
              <a:t>2. 分享中草药现代化研究的最新进展。</a:t>
            </a:r>
          </a:p>
          <a:p>
            <a:r>
              <a:t>3. 推动中草药现代化研究的共同发展。</a:t>
            </a:r>
          </a:p>
        </p:txBody>
      </p:sp>
      <p:sp>
        <p:nvSpPr>
          <p:cNvPr id="6" name="Text Placeholder 5"/>
          <p:cNvSpPr>
            <a:spLocks noGrp="1"/>
          </p:cNvSpPr>
          <p:nvPr>
            <p:ph type="body" idx="1"/>
          </p:nvPr>
        </p:nvSpPr>
        <p:spPr/>
        <p:txBody>
          <a:bodyPr/>
          <a:lstStyle/>
          <a:p>
            <a:r>
              <a:t>中草药临床药理研究,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中药经典方剂的现代药理研究</a:t>
            </a:r>
          </a:p>
        </p:txBody>
      </p:sp>
      <p:sp>
        <p:nvSpPr>
          <p:cNvPr id="3" name="Subtitle 2"/>
          <p:cNvSpPr>
            <a:spLocks noGrp="1"/>
          </p:cNvSpPr>
          <p:nvPr>
            <p:ph type="subTitle" idx="1"/>
          </p:nvPr>
        </p:nvSpPr>
        <p:spPr/>
        <p:txBody>
          <a:bodyPr/>
          <a:lstStyle/>
          <a:p>
            <a:r>
              <a:t>本草在传统医学与现代医学的融合研究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中药经典方剂的现代药理研究</a:t>
            </a:r>
          </a:p>
        </p:txBody>
      </p:sp>
      <p:sp>
        <p:nvSpPr>
          <p:cNvPr id="3" name="Text Placeholder 2"/>
          <p:cNvSpPr>
            <a:spLocks noGrp="1"/>
          </p:cNvSpPr>
          <p:nvPr>
            <p:ph type="body" idx="1"/>
          </p:nvPr>
        </p:nvSpPr>
        <p:spPr/>
        <p:txBody>
          <a:bodyPr/>
          <a:lstStyle/>
          <a:p>
            <a:r>
              <a:t>中药经典方剂的抗肿瘤作用研究</a:t>
            </a:r>
          </a:p>
        </p:txBody>
      </p:sp>
      <p:sp>
        <p:nvSpPr>
          <p:cNvPr id="4" name="Content Placeholder 3"/>
          <p:cNvSpPr>
            <a:spLocks noGrp="1"/>
          </p:cNvSpPr>
          <p:nvPr>
            <p:ph sz="half" idx="2"/>
          </p:nvPr>
        </p:nvSpPr>
        <p:spPr/>
        <p:txBody>
          <a:bodyPr/>
          <a:lstStyle/>
          <a:p>
            <a:r>
              <a:t>1. 中医经典方剂在抗肿瘤治疗中有着悠久的历史和丰富的经验，一些经典方剂具有显著的抗肿瘤作用，为现代抗肿瘤药物研制提供了重要依据。</a:t>
            </a:r>
          </a:p>
          <a:p>
            <a:r>
              <a:t>2. 现代药理研究表明，中药经典方剂的抗肿瘤作用主要体现在抑制肿瘤细胞生长、诱导肿瘤细胞凋亡、抗肿瘤 angiogenesis、增强机体免疫功能等方面。</a:t>
            </a:r>
          </a:p>
          <a:p>
            <a:r>
              <a:t>3. 中药经典方剂的抗肿瘤作用的研究是中医药与现代医学相结合的重要领域，对于提高肿瘤的治疗率和改善患者预后具有重要意义。</a:t>
            </a:r>
          </a:p>
        </p:txBody>
      </p:sp>
      <p:sp>
        <p:nvSpPr>
          <p:cNvPr id="5" name="Text Placeholder 4"/>
          <p:cNvSpPr>
            <a:spLocks noGrp="1"/>
          </p:cNvSpPr>
          <p:nvPr>
            <p:ph type="body" idx="3"/>
          </p:nvPr>
        </p:nvSpPr>
        <p:spPr/>
        <p:txBody>
          <a:bodyPr/>
          <a:lstStyle/>
          <a:p>
            <a:r>
              <a:t>中药经典方剂的心脑血管疾病治疗作用研究</a:t>
            </a:r>
          </a:p>
        </p:txBody>
      </p:sp>
      <p:sp>
        <p:nvSpPr>
          <p:cNvPr id="6" name="Content Placeholder 5"/>
          <p:cNvSpPr>
            <a:spLocks noGrp="1"/>
          </p:cNvSpPr>
          <p:nvPr>
            <p:ph sz="half" idx="4"/>
          </p:nvPr>
        </p:nvSpPr>
        <p:spPr/>
        <p:txBody>
          <a:bodyPr/>
          <a:lstStyle/>
          <a:p>
            <a:r>
              <a:t>1. 中医经典方剂在心脑血管疾病的治疗中有着广泛的应用，一些经典方剂具有显著的心脑血管疾病治疗作用，为现代心脑血管疾病药物研制提供了重要依据。</a:t>
            </a:r>
          </a:p>
          <a:p>
            <a:r>
              <a:t>2. 现代药理研究表明，中药经典方剂的心脑血管疾病治疗作用主要体现在改善血液循环、降低血压、减少血脂、抗心律失常、抗心肌缺血、抗心肌肥大、抗动脉粥样硬化、改善心功能等方面。</a:t>
            </a:r>
          </a:p>
          <a:p>
            <a:r>
              <a:t>3. 中药经典方剂的心脑血管疾病治疗作用的研究是中医药与现代医学相结合的重要领域，对于提高心脑血管疾病的治疗率和改善患者预后具有重要意义。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中药经典方剂的现代药理研究</a:t>
            </a:r>
          </a:p>
        </p:txBody>
      </p:sp>
      <p:sp>
        <p:nvSpPr>
          <p:cNvPr id="3" name="Text Placeholder 2"/>
          <p:cNvSpPr>
            <a:spLocks noGrp="1"/>
          </p:cNvSpPr>
          <p:nvPr>
            <p:ph type="body" idx="1"/>
          </p:nvPr>
        </p:nvSpPr>
        <p:spPr/>
        <p:txBody>
          <a:bodyPr/>
          <a:lstStyle/>
          <a:p>
            <a:r>
              <a:t>中药经典方剂的抗炎作用研究</a:t>
            </a:r>
          </a:p>
        </p:txBody>
      </p:sp>
      <p:sp>
        <p:nvSpPr>
          <p:cNvPr id="4" name="Content Placeholder 3"/>
          <p:cNvSpPr>
            <a:spLocks noGrp="1"/>
          </p:cNvSpPr>
          <p:nvPr>
            <p:ph sz="half" idx="2"/>
          </p:nvPr>
        </p:nvSpPr>
        <p:spPr/>
        <p:txBody>
          <a:bodyPr/>
          <a:lstStyle/>
          <a:p>
            <a:r>
              <a:t>1. 中医经典方剂在抗炎治疗中有着悠久的历史和丰富的经验，一些经典方剂具有显著的抗炎作用，为现代抗炎药物研制提供了重要依据。</a:t>
            </a:r>
          </a:p>
          <a:p>
            <a:r>
              <a:t>2. 现代药理研究表明，中药经典方剂的抗炎作用主要体现在抑制炎症介质的释放、抑制炎症细胞的聚集、减轻组织损伤等方面。</a:t>
            </a:r>
          </a:p>
          <a:p>
            <a:r>
              <a:t>3. 中药经典方剂的抗炎作用的研究是中医药与现代医学相结合的重要领域，对于提高炎症性疾病的治疗率和改善患者预后具有重要意义。</a:t>
            </a:r>
          </a:p>
        </p:txBody>
      </p:sp>
      <p:sp>
        <p:nvSpPr>
          <p:cNvPr id="5" name="Text Placeholder 4"/>
          <p:cNvSpPr>
            <a:spLocks noGrp="1"/>
          </p:cNvSpPr>
          <p:nvPr>
            <p:ph type="body" idx="3"/>
          </p:nvPr>
        </p:nvSpPr>
        <p:spPr/>
        <p:txBody>
          <a:bodyPr/>
          <a:lstStyle/>
          <a:p>
            <a:r>
              <a:t>中药经典方剂的抗氧化作用研究</a:t>
            </a:r>
          </a:p>
        </p:txBody>
      </p:sp>
      <p:sp>
        <p:nvSpPr>
          <p:cNvPr id="6" name="Content Placeholder 5"/>
          <p:cNvSpPr>
            <a:spLocks noGrp="1"/>
          </p:cNvSpPr>
          <p:nvPr>
            <p:ph sz="half" idx="4"/>
          </p:nvPr>
        </p:nvSpPr>
        <p:spPr/>
        <p:txBody>
          <a:bodyPr/>
          <a:lstStyle/>
          <a:p>
            <a:r>
              <a:t>1. 中医经典方剂在抗氧化治疗中有着悠久的历史和丰富的经验，一些经典方剂具有显著的抗氧化作用，为现代抗氧化药物研制提供了重要依据。</a:t>
            </a:r>
          </a:p>
          <a:p>
            <a:r>
              <a:t>2. 现代药理研究表明，中药经典方剂的抗氧化作用主要体现在清除自由基、抑制脂质过氧化、保护细胞膜等方面。</a:t>
            </a:r>
          </a:p>
          <a:p>
            <a:r>
              <a:t>3. 中药经典方剂的抗氧化作用的研究是中医药与现代医学相结合的重要领域，对于提高氧化应激相关疾病的治疗率和改善患者预后具有重要意义。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中药经典方剂的现代药理研究</a:t>
            </a:r>
          </a:p>
        </p:txBody>
      </p:sp>
      <p:sp>
        <p:nvSpPr>
          <p:cNvPr id="3" name="Text Placeholder 2"/>
          <p:cNvSpPr>
            <a:spLocks noGrp="1"/>
          </p:cNvSpPr>
          <p:nvPr>
            <p:ph type="body" idx="1"/>
          </p:nvPr>
        </p:nvSpPr>
        <p:spPr/>
        <p:txBody>
          <a:bodyPr/>
          <a:lstStyle/>
          <a:p>
            <a:r>
              <a:t>中药经典方剂的对免疫系统调节作用研究</a:t>
            </a:r>
          </a:p>
        </p:txBody>
      </p:sp>
      <p:sp>
        <p:nvSpPr>
          <p:cNvPr id="4" name="Content Placeholder 3"/>
          <p:cNvSpPr>
            <a:spLocks noGrp="1"/>
          </p:cNvSpPr>
          <p:nvPr>
            <p:ph sz="half" idx="2"/>
          </p:nvPr>
        </p:nvSpPr>
        <p:spPr/>
        <p:txBody>
          <a:bodyPr/>
          <a:lstStyle/>
          <a:p>
            <a:r>
              <a:t>1. 中医经典方剂在调节免疫系统中有着悠久的历史和丰富的经验，一些经典方剂具有显著的免疫调节作用，为现代免疫调节药物研制提供了重要依据。</a:t>
            </a:r>
          </a:p>
          <a:p>
            <a:r>
              <a:t>2. 现代药理研究表明，中药经典方剂的免疫调节作用主要体现在增强机体免疫功能、抑制机体免疫功能、调节机体免疫平衡等方面。</a:t>
            </a:r>
          </a:p>
          <a:p>
            <a:r>
              <a:t>3. 中药经典方剂的免疫调节作用的研究是中医药与现代医学相结合的重要领域，对于提高免疫性疾病的治疗率和改善患者预后具有重要意义。</a:t>
            </a:r>
          </a:p>
        </p:txBody>
      </p:sp>
      <p:sp>
        <p:nvSpPr>
          <p:cNvPr id="5" name="Text Placeholder 4"/>
          <p:cNvSpPr>
            <a:spLocks noGrp="1"/>
          </p:cNvSpPr>
          <p:nvPr>
            <p:ph type="body" idx="3"/>
          </p:nvPr>
        </p:nvSpPr>
        <p:spPr/>
        <p:txBody>
          <a:bodyPr/>
          <a:lstStyle/>
          <a:p>
            <a:r>
              <a:t>中药经典方剂的代谢性疾病治疗作用研究</a:t>
            </a:r>
          </a:p>
        </p:txBody>
      </p:sp>
      <p:sp>
        <p:nvSpPr>
          <p:cNvPr id="6" name="Content Placeholder 5"/>
          <p:cNvSpPr>
            <a:spLocks noGrp="1"/>
          </p:cNvSpPr>
          <p:nvPr>
            <p:ph sz="half" idx="4"/>
          </p:nvPr>
        </p:nvSpPr>
        <p:spPr/>
        <p:txBody>
          <a:bodyPr/>
          <a:lstStyle/>
          <a:p>
            <a:r>
              <a:t>1. 中医经典方剂在代谢性疾病的治疗中有着悠久的历史和丰富的经验，一些经典方剂具有显著的代谢性疾病治疗作用，为现代代谢性疾病药物研制提供了重要依据。</a:t>
            </a:r>
          </a:p>
          <a:p>
            <a:r>
              <a:t>2. 现代药理研究表明，中药经典方剂的代谢性疾病治疗作用主要体现在调节血糖、调节血脂、调节体重、改善胰岛素抵抗等方面。</a:t>
            </a:r>
          </a:p>
          <a:p>
            <a:r>
              <a:t>3. 中药经典方剂的代谢性疾病治疗作用的研究是中医药与现代医学相结合的重要领域，对于提高代谢性疾病的治疗率和改善患者预后具有重要意义。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本草药方剂的毒性与安全性评价研究</a:t>
            </a:r>
          </a:p>
        </p:txBody>
      </p:sp>
      <p:sp>
        <p:nvSpPr>
          <p:cNvPr id="3" name="Subtitle 2"/>
          <p:cNvSpPr>
            <a:spLocks noGrp="1"/>
          </p:cNvSpPr>
          <p:nvPr>
            <p:ph type="subTitle" idx="1"/>
          </p:nvPr>
        </p:nvSpPr>
        <p:spPr/>
        <p:txBody>
          <a:bodyPr/>
          <a:lstStyle/>
          <a:p>
            <a:r>
              <a:t>本草在传统医学与现代医学的融合研究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本草药方剂的毒性与安全性评价研究</a:t>
            </a:r>
          </a:p>
        </p:txBody>
      </p:sp>
      <p:sp>
        <p:nvSpPr>
          <p:cNvPr id="3" name="Text Placeholder 2"/>
          <p:cNvSpPr>
            <a:spLocks noGrp="1"/>
          </p:cNvSpPr>
          <p:nvPr>
            <p:ph type="body" idx="1"/>
          </p:nvPr>
        </p:nvSpPr>
        <p:spPr/>
        <p:txBody>
          <a:bodyPr/>
          <a:lstStyle/>
          <a:p>
            <a:r>
              <a:t>本草药方剂的毒性评价</a:t>
            </a:r>
          </a:p>
        </p:txBody>
      </p:sp>
      <p:sp>
        <p:nvSpPr>
          <p:cNvPr id="4" name="Content Placeholder 3"/>
          <p:cNvSpPr>
            <a:spLocks noGrp="1"/>
          </p:cNvSpPr>
          <p:nvPr>
            <p:ph sz="half" idx="2"/>
          </p:nvPr>
        </p:nvSpPr>
        <p:spPr/>
        <p:txBody>
          <a:bodyPr/>
          <a:lstStyle/>
          <a:p>
            <a:r>
              <a:t>1. 本草药方剂的毒性评价方法：分为体内毒性评价和体外毒性评价。体内毒性评价主要包括急性毒性试验、亚急性毒性试验、慢性毒性试验和生殖毒性试验等。体外毒性评价主要包括细胞毒性试验、基因毒性试验和致突变性试验等。</a:t>
            </a:r>
          </a:p>
          <a:p>
            <a:r>
              <a:t>  </a:t>
            </a:r>
          </a:p>
          <a:p>
            <a:r>
              <a:t>2. 本草药方剂毒性的影响因素：本草药方剂的毒性受多种因素影响，包括药物的剂量、给药方式、给药时间、动物种类、性别、年龄和健康状态等。</a:t>
            </a:r>
          </a:p>
          <a:p>
            <a:r>
              <a:t>3. 本草药方剂毒性的机制：本草药方剂的毒性机制复杂多样，可能涉及多种途径，包括影响细胞信号通路、改变基因表达、产生氧化应激、诱导炎症反应和凋亡等。</a:t>
            </a:r>
          </a:p>
        </p:txBody>
      </p:sp>
      <p:sp>
        <p:nvSpPr>
          <p:cNvPr id="5" name="Text Placeholder 4"/>
          <p:cNvSpPr>
            <a:spLocks noGrp="1"/>
          </p:cNvSpPr>
          <p:nvPr>
            <p:ph type="body" idx="3"/>
          </p:nvPr>
        </p:nvSpPr>
        <p:spPr/>
        <p:txBody>
          <a:bodyPr/>
          <a:lstStyle/>
          <a:p>
            <a:r>
              <a:t>本草药方剂的安全性评价</a:t>
            </a:r>
          </a:p>
        </p:txBody>
      </p:sp>
      <p:sp>
        <p:nvSpPr>
          <p:cNvPr id="6" name="Content Placeholder 5"/>
          <p:cNvSpPr>
            <a:spLocks noGrp="1"/>
          </p:cNvSpPr>
          <p:nvPr>
            <p:ph sz="half" idx="4"/>
          </p:nvPr>
        </p:nvSpPr>
        <p:spPr/>
        <p:txBody>
          <a:bodyPr/>
          <a:lstStyle/>
          <a:p>
            <a:r>
              <a:t>1. 本草药方剂的安全性评价方法：主要包括临床试验、动物实验、药理学研究和毒理学研究等。临床试验是评价本草药方剂安全性的最直接的方法，但由于成本高、周期长，一般只在药物开发的后期进行。</a:t>
            </a:r>
          </a:p>
          <a:p>
            <a:r>
              <a:t>2. 本草药方剂安全性的影响因素：本草药方剂的安全性受多种因素影响，包括药物的剂量、给药方式、给药时间、患者的年龄、性别和健康状态等。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基于本草的药物新靶点、新药的开发研究</a:t>
            </a:r>
          </a:p>
        </p:txBody>
      </p:sp>
      <p:sp>
        <p:nvSpPr>
          <p:cNvPr id="3" name="Subtitle 2"/>
          <p:cNvSpPr>
            <a:spLocks noGrp="1"/>
          </p:cNvSpPr>
          <p:nvPr>
            <p:ph type="subTitle" idx="1"/>
          </p:nvPr>
        </p:nvSpPr>
        <p:spPr/>
        <p:txBody>
          <a:bodyPr/>
          <a:lstStyle/>
          <a:p>
            <a:r>
              <a:t>本草在传统医学与现代医学的融合研究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https://d.book118.com/978064135121006043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中医本草历史渊源与现代医学融合的必要性</vt:lpstr>
      <vt:lpstr> 中医本草历史渊源与现代医学融合的必要性</vt:lpstr>
      <vt:lpstr> 本草药理活性成分的现代研究</vt:lpstr>
      <vt:lpstr> 本草药理活性成分的现代研究</vt:lpstr>
      <vt:lpstr> 本草药理活性成分的现代研究</vt:lpstr>
      <vt:lpstr> 本草药理活性成分的现代研究</vt:lpstr>
      <vt:lpstr> 中药经典方剂的现代药理研究</vt:lpstr>
      <vt:lpstr> 中药经典方剂的现代药理研究</vt:lpstr>
      <vt:lpstr> 中药经典方剂的现代药理研究</vt:lpstr>
      <vt:lpstr> 中药经典方剂的现代药理研究</vt:lpstr>
      <vt:lpstr> 本草药方剂的毒性与安全性评价研究</vt:lpstr>
      <vt:lpstr> 本草药方剂的毒性与安全性评价研究</vt:lpstr>
      <vt:lpstr> 基于本草的药物新靶点、新药的开发研究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2024-09-23T12:21:20.504</cp:lastPrinted>
  <dcterms:created xsi:type="dcterms:W3CDTF">2024-09-23T04:21:20Z</dcterms:created>
  <dcterms:modified xsi:type="dcterms:W3CDTF">2024-09-23T04:21:22Z</dcterms:modified>
</cp:coreProperties>
</file>