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94C522-53D4-4EA4-9010-A4CD80EE6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64B8C3-1758-4428-BA91-F2348D772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0300E-5927-4629-B53D-8639190EB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9BCDA1-2193-44EF-8598-DE6A0743D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2B36A7-B684-4967-AC5F-5D555A591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F5AC06-6690-4920-A0B4-A851B6BAA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71534D-F94D-4715-94AE-1F394CE69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79C3A-61A6-4174-A3B3-F588B8026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37192-C18D-4DB5-8276-29241D92D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60B95-EDA2-43C6-869C-18D37B553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5F794E-D348-404B-8313-BF7C68EF5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6510706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8800800">
            <a:off x="8435903" y="328957"/>
            <a:ext cx="4876800" cy="4876800"/>
          </a:xfrm>
          <a:prstGeom prst="ellipse">
            <a:avLst/>
          </a:prstGeom>
          <a:gradFill>
            <a:gsLst>
              <a:gs pos="0">
                <a:srgbClr val="FFFFFF">
                  <a:alpha val="17000"/>
                </a:srgbClr>
              </a:gs>
              <a:gs pos="100000">
                <a:schemeClr val="accent1">
                  <a:alpha val="17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788841" y="1601801"/>
            <a:ext cx="8744102" cy="9900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 err="1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痔疮病的护理</a:t>
            </a:r>
            <a:r>
              <a:rPr lang="en-US" altLang="zh-CN" sz="5175" b="1" err="1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5175" b="1">
              <a:solidFill>
                <a:schemeClr val="lt1">
                  <a:lumMod val="65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61803" y="4908978"/>
            <a:ext cx="8024774" cy="3647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 err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2025">
              <a:solidFill>
                <a:schemeClr val="lt1">
                  <a:lumMod val="65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8379" y="5391781"/>
            <a:ext cx="7317638" cy="3647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altLang="zh-CN" sz="2025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2025">
              <a:solidFill>
                <a:schemeClr val="lt1">
                  <a:lumMod val="65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 rot="2700000">
            <a:off x="-1131253" y="-943167"/>
            <a:ext cx="2438400" cy="2438400"/>
          </a:xfrm>
          <a:prstGeom prst="ellipse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100000">
                <a:schemeClr val="accent1">
                  <a:alpha val="15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7480550">
            <a:off x="6588376" y="2718310"/>
            <a:ext cx="3048000" cy="3048000"/>
          </a:xfrm>
          <a:prstGeom prst="ellipse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100000">
                <a:schemeClr val="accent1">
                  <a:alpha val="15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523016" y="847576"/>
            <a:ext cx="341376" cy="3413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H="1">
            <a:off x="11693503" y="1094458"/>
            <a:ext cx="0" cy="4547411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 rot="-8555087">
            <a:off x="526726" y="4579532"/>
            <a:ext cx="670154" cy="670560"/>
          </a:xfrm>
          <a:prstGeom prst="ellipse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100000">
                <a:schemeClr val="accent1">
                  <a:alpha val="15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4640401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痔疮患者的护理方法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痔疮的康复与预防复发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相关资料和文献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痔疮的基本知识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4301" y="1986324"/>
            <a:ext cx="7683398" cy="158008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6" name="AutoShape 6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痔疮的定义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5576" r="15576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8813" b="881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2075" r="20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痔疮是一种发生在肛门或直肠下部的血管病变，通常表现为疼痛、出血、瘙痒和肿胀等症状。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痔疮的形成原因比较复杂，可能与长期便秘、用力排便、妊娠、肥胖、遗传等因素有关。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痔疮是一种常见的疾病，对患者的日常生活和健康状况产生一定的影响。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发生在肛门内部的痔疮，一般不易被发现，但可能出现疼痛、出血等症状。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痔疮的分类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038" r="1403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内痔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发生在肛门周围的痔疮，通常表现为肛门周围的疼痛、瘙痒和肿胀等症状。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外痔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内痔和外痔同时存在的痔疮，症状可能更为严重。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混合痔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痔疮患者可能会出现肛门周围的疼痛，特别是在排便时。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疼痛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痔疮患者可能会出现大便出血的症状，血液通常为鲜红色。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出血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痔疮可能会导致肛门周围的瘙痒和潮湿，特别是在排便后。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瘙痒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痔疮可能会导致肛门周围的肿胀和凸起，特别是在排便后。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肿胀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痔疮的症状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痔疮的预防措施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4301" y="1986324"/>
            <a:ext cx="7683398" cy="158008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226" y="142703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保持大便通畅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合理饮食，增加膳食纤维的摄入，如水果、蔬菜、全谷类食物等，以促进肠道蠕动，预防便秘。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873179" y="164120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873179" y="4172757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避免紧张情绪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养成良好的作息习惯，定时排便，避免长时间憋便，导致便秘和痔疮。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适当的运动可以促进肠道蠕动，预防便秘和痔疮。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紧张情绪可能导致便秘和痔疮，应尽量放松心情，减轻压力。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使用软垫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在久坐时，可以在座位上放置软垫，以减轻局部压力，预防痔疮的发生。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定时起身活动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长时间久坐可能导致肛门局部血液循环不畅，诱发痔疮。建议每隔一段时间就起身活动，改善局部血液循环。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适当运动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长时间久坐后，可以适当地进行一些运动，如散步、跑步等，以改善全身血液循环。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21" name="AutoShape 21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避免长时间久坐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控制饮食量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饮食过多可能导致胃肠道负担加重，诱发便秘和痔疮。建议适量饮食，避免暴饮暴食。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避免过度饮酒和吸烟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过度饮酒和吸烟可能导致肛门局部血管扩张，诱发痔疮。建议尽量避免饮酒和吸烟。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增加膳食纤维的摄入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膳食纤维可以帮助软化粪便，预防便秘和痔疮。建议多吃水果、蔬菜、全谷类食物等。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养成良好的作息习惯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规律的作息习惯有助于预防便秘和痔疮。建议每天保持足够的睡眠时间，避免过度疲劳。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避免熬夜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熬夜可能导致身体抵抗力下降，诱发便秘和痔疮。建议尽量避免熬夜，保证充足的睡眠时间。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痔疮的治疗方法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4301" y="1986324"/>
            <a:ext cx="7683398" cy="158008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使用痔疮栓、痔疮膏等局部药物，可缓解疼痛、消炎消肿。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局部用药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口服药物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692" r="96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口服药物如非甾体消炎药、止血药等，可缓解症状并控制病情发展。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对于伴有感染症状的痔疮，医生可能会建议使用抗生素进行治疗。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坐浴可以促进血液循环，缓解疼痛和炎症，通常使用温水或高锰酸钾溶液进行坐浴。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724" b="1672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坐浴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在痔疮发作时，可以使用冰敷或热敷来减轻疼痛和肿胀。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冷敷或热敷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轻柔的按摩可以促进肛门周围的血液循环，缓解症状。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https://d.book118.com/978065107065006032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2024-09-10T00:36:50.836</cp:lastPrinted>
  <dcterms:created xsi:type="dcterms:W3CDTF">2024-09-09T16:36:50Z</dcterms:created>
  <dcterms:modified xsi:type="dcterms:W3CDTF">2024-09-09T16:36:52Z</dcterms:modified>
</cp:coreProperties>
</file>