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94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1F3A7-A18C-469F-BC55-8F200AE88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75437-F1DA-4CF5-B3AC-689D313E8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6563E-02FC-4315-A8BD-BF3032CED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7202C-3E02-42DE-B059-8D1AF2822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9D54DA-86AA-42B7-9140-DBBE4D8F0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545327-228F-4F89-8FCA-A318255D2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423557-4ADB-43B2-904F-E03C285FD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DACAA-3DD2-4FFC-BC04-C7C20DC10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A79C3-3287-477C-9E49-F7CB8EBCC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57AD8-2A4B-484B-A392-81E9162F2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D3BB3-7EA9-4708-8CAE-DE557FD29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935" r:id="rId2"/>
    <p:sldLayoutId id="2147484936" r:id="rId3"/>
    <p:sldLayoutId id="2147484937" r:id="rId4"/>
    <p:sldLayoutId id="2147484938" r:id="rId5"/>
    <p:sldLayoutId id="2147484939" r:id="rId6"/>
    <p:sldLayoutId id="2147484940" r:id="rId7"/>
    <p:sldLayoutId id="2147484941" r:id="rId8"/>
    <p:sldLayoutId id="2147484942" r:id="rId9"/>
    <p:sldLayoutId id="2147484943" r:id="rId10"/>
    <p:sldLayoutId id="214748494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tags" Target="../tags/tag96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22" Type="http://schemas.openxmlformats.org/officeDocument/2006/relationships/tags" Target="../tags/tag116.xml" /><Relationship Id="rId23" Type="http://schemas.openxmlformats.org/officeDocument/2006/relationships/tags" Target="../tags/tag117.xml" /><Relationship Id="rId24" Type="http://schemas.openxmlformats.org/officeDocument/2006/relationships/tags" Target="../tags/tag118.xml" /><Relationship Id="rId25" Type="http://schemas.openxmlformats.org/officeDocument/2006/relationships/tags" Target="../tags/tag119.xml" /><Relationship Id="rId26" Type="http://schemas.openxmlformats.org/officeDocument/2006/relationships/tags" Target="../tags/tag120.xml" /><Relationship Id="rId27" Type="http://schemas.openxmlformats.org/officeDocument/2006/relationships/tags" Target="../tags/tag121.xml" /><Relationship Id="rId28" Type="http://schemas.openxmlformats.org/officeDocument/2006/relationships/tags" Target="../tags/tag122.xml" /><Relationship Id="rId29" Type="http://schemas.openxmlformats.org/officeDocument/2006/relationships/tags" Target="../tags/tag123.xml" /><Relationship Id="rId3" Type="http://schemas.openxmlformats.org/officeDocument/2006/relationships/tags" Target="../tags/tag97.xml" /><Relationship Id="rId30" Type="http://schemas.openxmlformats.org/officeDocument/2006/relationships/tags" Target="../tags/tag124.xml" /><Relationship Id="rId31" Type="http://schemas.openxmlformats.org/officeDocument/2006/relationships/tags" Target="../tags/tag125.xml" /><Relationship Id="rId32" Type="http://schemas.openxmlformats.org/officeDocument/2006/relationships/tags" Target="../tags/tag126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18" Type="http://schemas.openxmlformats.org/officeDocument/2006/relationships/tags" Target="../tags/tag143.xml" /><Relationship Id="rId19" Type="http://schemas.openxmlformats.org/officeDocument/2006/relationships/tags" Target="../tags/tag144.xml" /><Relationship Id="rId2" Type="http://schemas.openxmlformats.org/officeDocument/2006/relationships/tags" Target="../tags/tag127.xml" /><Relationship Id="rId20" Type="http://schemas.openxmlformats.org/officeDocument/2006/relationships/tags" Target="../tags/tag145.xml" /><Relationship Id="rId21" Type="http://schemas.openxmlformats.org/officeDocument/2006/relationships/tags" Target="../tags/tag146.xml" /><Relationship Id="rId22" Type="http://schemas.openxmlformats.org/officeDocument/2006/relationships/tags" Target="../tags/tag147.xml" /><Relationship Id="rId23" Type="http://schemas.openxmlformats.org/officeDocument/2006/relationships/tags" Target="../tags/tag148.xml" /><Relationship Id="rId24" Type="http://schemas.openxmlformats.org/officeDocument/2006/relationships/tags" Target="../tags/tag149.xml" /><Relationship Id="rId25" Type="http://schemas.openxmlformats.org/officeDocument/2006/relationships/tags" Target="../tags/tag150.xml" /><Relationship Id="rId26" Type="http://schemas.openxmlformats.org/officeDocument/2006/relationships/tags" Target="../tags/tag151.xml" /><Relationship Id="rId27" Type="http://schemas.openxmlformats.org/officeDocument/2006/relationships/tags" Target="../tags/tag152.xml" /><Relationship Id="rId28" Type="http://schemas.openxmlformats.org/officeDocument/2006/relationships/tags" Target="../tags/tag153.xml" /><Relationship Id="rId29" Type="http://schemas.openxmlformats.org/officeDocument/2006/relationships/tags" Target="../tags/tag154.xml" /><Relationship Id="rId3" Type="http://schemas.openxmlformats.org/officeDocument/2006/relationships/tags" Target="../tags/tag128.xml" /><Relationship Id="rId30" Type="http://schemas.openxmlformats.org/officeDocument/2006/relationships/tags" Target="../tags/tag155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17" Type="http://schemas.openxmlformats.org/officeDocument/2006/relationships/tags" Target="../tags/tag248.xml" /><Relationship Id="rId18" Type="http://schemas.openxmlformats.org/officeDocument/2006/relationships/tags" Target="../tags/tag249.xml" /><Relationship Id="rId19" Type="http://schemas.openxmlformats.org/officeDocument/2006/relationships/tags" Target="../tags/tag250.xml" /><Relationship Id="rId2" Type="http://schemas.openxmlformats.org/officeDocument/2006/relationships/tags" Target="../tags/tag233.xml" /><Relationship Id="rId20" Type="http://schemas.openxmlformats.org/officeDocument/2006/relationships/tags" Target="../tags/tag251.xml" /><Relationship Id="rId21" Type="http://schemas.openxmlformats.org/officeDocument/2006/relationships/tags" Target="../tags/tag252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6512413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9259"/>
          </a:bodyPr>
          <a:lstStyle/>
          <a:p>
            <a:r>
              <a:rPr lang="zh-CN" altLang="en-US"/>
              <a:t>2023年销售财务主管年终业务工作总结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销售财务主管的职责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2023年工作总结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工作亮点和成果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问题和挑战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未来工作计划和展望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销售财务主管的职责</a:t>
            </a:r>
            <a:endParaRPr lang="zh-CN" altLang="en-US"/>
          </a:p>
        </p:txBody>
      </p:sp>
      <p:sp>
        <p:nvSpPr>
          <p:cNvPr id="10488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负责销售业务的财务管理</a:t>
            </a:r>
            <a:endParaRPr lang="zh-CN" altLang="en-US"/>
          </a:p>
        </p:txBody>
      </p:sp>
      <p:sp>
        <p:nvSpPr>
          <p:cNvPr id="1048912" name="椭圆 262"/>
          <p:cNvSpPr/>
          <p:nvPr>
            <p:custDataLst>
              <p:tags r:id="rId2"/>
            </p:custDataLst>
          </p:nvPr>
        </p:nvSpPr>
        <p:spPr>
          <a:xfrm>
            <a:off x="2471325" y="3973151"/>
            <a:ext cx="7248848" cy="189646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4" name="椭圆 263"/>
          <p:cNvSpPr/>
          <p:nvPr>
            <p:custDataLst>
              <p:tags r:id="rId3"/>
            </p:custDataLst>
          </p:nvPr>
        </p:nvSpPr>
        <p:spPr>
          <a:xfrm>
            <a:off x="3311008" y="4052354"/>
            <a:ext cx="5495966" cy="162861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6" name="椭圆 264"/>
          <p:cNvSpPr/>
          <p:nvPr>
            <p:custDataLst>
              <p:tags r:id="rId4"/>
            </p:custDataLst>
          </p:nvPr>
        </p:nvSpPr>
        <p:spPr>
          <a:xfrm>
            <a:off x="4097245" y="4285456"/>
            <a:ext cx="3922606" cy="116238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8" name="椭圆 265"/>
          <p:cNvSpPr/>
          <p:nvPr>
            <p:custDataLst>
              <p:tags r:id="rId5"/>
            </p:custDataLst>
          </p:nvPr>
        </p:nvSpPr>
        <p:spPr>
          <a:xfrm>
            <a:off x="4761780" y="4482498"/>
            <a:ext cx="2593291" cy="76846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0" name="椭圆 266"/>
          <p:cNvSpPr/>
          <p:nvPr>
            <p:custDataLst>
              <p:tags r:id="rId6"/>
            </p:custDataLst>
          </p:nvPr>
        </p:nvSpPr>
        <p:spPr>
          <a:xfrm>
            <a:off x="5443056" y="4684048"/>
            <a:ext cx="1491674" cy="44202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143" y="4610640"/>
            <a:ext cx="0" cy="8349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2" name="椭圆 268"/>
          <p:cNvSpPr/>
          <p:nvPr>
            <p:custDataLst>
              <p:tags r:id="rId8"/>
            </p:custDataLst>
          </p:nvPr>
        </p:nvSpPr>
        <p:spPr>
          <a:xfrm flipV="1">
            <a:off x="2829993" y="4427120"/>
            <a:ext cx="172301" cy="17229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4" name="椭圆 269"/>
          <p:cNvSpPr/>
          <p:nvPr>
            <p:custDataLst>
              <p:tags r:id="rId9"/>
            </p:custDataLst>
          </p:nvPr>
        </p:nvSpPr>
        <p:spPr>
          <a:xfrm flipV="1">
            <a:off x="2871205" y="4468976"/>
            <a:ext cx="89275" cy="8927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6" name="椭圆 270"/>
          <p:cNvSpPr/>
          <p:nvPr>
            <p:custDataLst>
              <p:tags r:id="rId10"/>
            </p:custDataLst>
          </p:nvPr>
        </p:nvSpPr>
        <p:spPr>
          <a:xfrm flipV="1">
            <a:off x="7765063" y="3624785"/>
            <a:ext cx="103723" cy="10372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7222" y="3738117"/>
            <a:ext cx="0" cy="18964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8" name="椭圆 272"/>
          <p:cNvSpPr/>
          <p:nvPr>
            <p:custDataLst>
              <p:tags r:id="rId12"/>
            </p:custDataLst>
          </p:nvPr>
        </p:nvSpPr>
        <p:spPr>
          <a:xfrm flipV="1">
            <a:off x="4043799" y="3501151"/>
            <a:ext cx="381921" cy="38191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758" y="3914553"/>
            <a:ext cx="0" cy="100208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8559" y="3606755"/>
            <a:ext cx="0" cy="8349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0" name="椭圆 275"/>
          <p:cNvSpPr/>
          <p:nvPr>
            <p:custDataLst>
              <p:tags r:id="rId15"/>
            </p:custDataLst>
          </p:nvPr>
        </p:nvSpPr>
        <p:spPr>
          <a:xfrm flipV="1">
            <a:off x="7028409" y="3423235"/>
            <a:ext cx="172301" cy="17229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2" name="椭圆 276"/>
          <p:cNvSpPr/>
          <p:nvPr>
            <p:custDataLst>
              <p:tags r:id="rId16"/>
            </p:custDataLst>
          </p:nvPr>
        </p:nvSpPr>
        <p:spPr>
          <a:xfrm flipV="1">
            <a:off x="7069620" y="3465091"/>
            <a:ext cx="89275" cy="8927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4" name="椭圆 277"/>
          <p:cNvSpPr/>
          <p:nvPr>
            <p:custDataLst>
              <p:tags r:id="rId17"/>
            </p:custDataLst>
          </p:nvPr>
        </p:nvSpPr>
        <p:spPr>
          <a:xfrm flipV="1">
            <a:off x="3795887" y="4271290"/>
            <a:ext cx="103723" cy="10372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045" y="4384621"/>
            <a:ext cx="0" cy="109657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6" name="椭圆 279"/>
          <p:cNvSpPr/>
          <p:nvPr>
            <p:custDataLst>
              <p:tags r:id="rId19"/>
            </p:custDataLst>
          </p:nvPr>
        </p:nvSpPr>
        <p:spPr>
          <a:xfrm flipV="1">
            <a:off x="8496566" y="4503748"/>
            <a:ext cx="260152" cy="2601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5352" y="4792228"/>
            <a:ext cx="0" cy="40682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8" name="椭圆 281"/>
          <p:cNvSpPr/>
          <p:nvPr>
            <p:custDataLst>
              <p:tags r:id="rId21"/>
            </p:custDataLst>
          </p:nvPr>
        </p:nvSpPr>
        <p:spPr>
          <a:xfrm flipV="1">
            <a:off x="4969125" y="4810902"/>
            <a:ext cx="322246" cy="322235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531" y="5184381"/>
            <a:ext cx="0" cy="7118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0" name="图形 15"/>
          <p:cNvSpPr/>
          <p:nvPr>
            <p:custDataLst>
              <p:tags r:id="rId23"/>
            </p:custDataLst>
          </p:nvPr>
        </p:nvSpPr>
        <p:spPr>
          <a:xfrm>
            <a:off x="5035449" y="4879802"/>
            <a:ext cx="184261" cy="179544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图形 19"/>
          <p:cNvSpPr/>
          <p:nvPr>
            <p:custDataLst>
              <p:tags r:id="rId24"/>
            </p:custDataLst>
          </p:nvPr>
        </p:nvSpPr>
        <p:spPr>
          <a:xfrm>
            <a:off x="8563535" y="4576512"/>
            <a:ext cx="126192" cy="113637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图形 27"/>
          <p:cNvSpPr/>
          <p:nvPr>
            <p:custDataLst>
              <p:tags r:id="rId25"/>
            </p:custDataLst>
          </p:nvPr>
        </p:nvSpPr>
        <p:spPr>
          <a:xfrm>
            <a:off x="4145540" y="3623497"/>
            <a:ext cx="178454" cy="137251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286"/>
          <p:cNvSpPr/>
          <p:nvPr>
            <p:custDataLst>
              <p:tags r:id="rId26"/>
            </p:custDataLst>
          </p:nvPr>
        </p:nvSpPr>
        <p:spPr>
          <a:xfrm>
            <a:off x="5434041" y="3573271"/>
            <a:ext cx="1323379" cy="132338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8" name="正文"/>
          <p:cNvSpPr txBox="1"/>
          <p:nvPr>
            <p:custDataLst>
              <p:tags r:id="rId27"/>
            </p:custDataLst>
          </p:nvPr>
        </p:nvSpPr>
        <p:spPr>
          <a:xfrm>
            <a:off x="692150" y="3644747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负责销售业务的预算编制、执行和控制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正文"/>
          <p:cNvSpPr txBox="1"/>
          <p:nvPr>
            <p:custDataLst>
              <p:tags r:id="rId28"/>
            </p:custDataLst>
          </p:nvPr>
        </p:nvSpPr>
        <p:spPr>
          <a:xfrm>
            <a:off x="9373597" y="3644747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负责销售业务的财务报表编制和分析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正文"/>
          <p:cNvSpPr txBox="1"/>
          <p:nvPr>
            <p:custDataLst>
              <p:tags r:id="rId29"/>
            </p:custDataLst>
          </p:nvPr>
        </p:nvSpPr>
        <p:spPr>
          <a:xfrm>
            <a:off x="8212594" y="2598363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负责销售业务的税务筹划和税务申报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正文"/>
          <p:cNvSpPr txBox="1"/>
          <p:nvPr>
            <p:custDataLst>
              <p:tags r:id="rId30"/>
            </p:custDataLst>
          </p:nvPr>
        </p:nvSpPr>
        <p:spPr>
          <a:xfrm>
            <a:off x="1853154" y="2598363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负责销售业务的收入、成本、利润的核算和分析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正文"/>
          <p:cNvSpPr txBox="1"/>
          <p:nvPr>
            <p:custDataLst>
              <p:tags r:id="rId31"/>
            </p:custDataLst>
          </p:nvPr>
        </p:nvSpPr>
        <p:spPr>
          <a:xfrm>
            <a:off x="6444365" y="1552622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负责销售业务的库存管理和控制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正文"/>
          <p:cNvSpPr txBox="1"/>
          <p:nvPr>
            <p:custDataLst>
              <p:tags r:id="rId32"/>
            </p:custDataLst>
          </p:nvPr>
        </p:nvSpPr>
        <p:spPr>
          <a:xfrm>
            <a:off x="3621382" y="1552622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负责销售业务的应收账款、应付账款的管理和催收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制定销售财务策略和流程</a:t>
            </a:r>
            <a:endParaRPr lang="zh-CN" altLang="en-US"/>
          </a:p>
        </p:txBody>
      </p:sp>
      <p:sp>
        <p:nvSpPr>
          <p:cNvPr id="1048994" name="椭圆 262"/>
          <p:cNvSpPr/>
          <p:nvPr>
            <p:custDataLst>
              <p:tags r:id="rId2"/>
            </p:custDataLst>
          </p:nvPr>
        </p:nvSpPr>
        <p:spPr>
          <a:xfrm>
            <a:off x="2471325" y="3973151"/>
            <a:ext cx="7248848" cy="189646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6" name="椭圆 263"/>
          <p:cNvSpPr/>
          <p:nvPr>
            <p:custDataLst>
              <p:tags r:id="rId3"/>
            </p:custDataLst>
          </p:nvPr>
        </p:nvSpPr>
        <p:spPr>
          <a:xfrm>
            <a:off x="3311008" y="4052354"/>
            <a:ext cx="5495966" cy="162861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8" name="椭圆 264"/>
          <p:cNvSpPr/>
          <p:nvPr>
            <p:custDataLst>
              <p:tags r:id="rId4"/>
            </p:custDataLst>
          </p:nvPr>
        </p:nvSpPr>
        <p:spPr>
          <a:xfrm>
            <a:off x="4097245" y="4285456"/>
            <a:ext cx="3922606" cy="116238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0" name="椭圆 265"/>
          <p:cNvSpPr/>
          <p:nvPr>
            <p:custDataLst>
              <p:tags r:id="rId5"/>
            </p:custDataLst>
          </p:nvPr>
        </p:nvSpPr>
        <p:spPr>
          <a:xfrm>
            <a:off x="4761780" y="4482498"/>
            <a:ext cx="2593291" cy="76846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2" name="椭圆 266"/>
          <p:cNvSpPr/>
          <p:nvPr>
            <p:custDataLst>
              <p:tags r:id="rId6"/>
            </p:custDataLst>
          </p:nvPr>
        </p:nvSpPr>
        <p:spPr>
          <a:xfrm>
            <a:off x="5443056" y="4684048"/>
            <a:ext cx="1491674" cy="44202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143" y="4610640"/>
            <a:ext cx="0" cy="8349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4" name="椭圆 268"/>
          <p:cNvSpPr/>
          <p:nvPr>
            <p:custDataLst>
              <p:tags r:id="rId8"/>
            </p:custDataLst>
          </p:nvPr>
        </p:nvSpPr>
        <p:spPr>
          <a:xfrm flipV="1">
            <a:off x="2829993" y="4427120"/>
            <a:ext cx="172301" cy="17229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6" name="椭圆 269"/>
          <p:cNvSpPr/>
          <p:nvPr>
            <p:custDataLst>
              <p:tags r:id="rId9"/>
            </p:custDataLst>
          </p:nvPr>
        </p:nvSpPr>
        <p:spPr>
          <a:xfrm flipV="1">
            <a:off x="2871205" y="4468976"/>
            <a:ext cx="89275" cy="8927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8" name="椭圆 270"/>
          <p:cNvSpPr/>
          <p:nvPr>
            <p:custDataLst>
              <p:tags r:id="rId10"/>
            </p:custDataLst>
          </p:nvPr>
        </p:nvSpPr>
        <p:spPr>
          <a:xfrm flipV="1">
            <a:off x="7765063" y="3624785"/>
            <a:ext cx="103723" cy="10372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7222" y="3738117"/>
            <a:ext cx="0" cy="18964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0" name="椭圆 272"/>
          <p:cNvSpPr/>
          <p:nvPr>
            <p:custDataLst>
              <p:tags r:id="rId12"/>
            </p:custDataLst>
          </p:nvPr>
        </p:nvSpPr>
        <p:spPr>
          <a:xfrm flipV="1">
            <a:off x="4043799" y="3501151"/>
            <a:ext cx="381921" cy="38191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758" y="3914553"/>
            <a:ext cx="0" cy="100208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8559" y="3606755"/>
            <a:ext cx="0" cy="8349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2" name="椭圆 275"/>
          <p:cNvSpPr/>
          <p:nvPr>
            <p:custDataLst>
              <p:tags r:id="rId15"/>
            </p:custDataLst>
          </p:nvPr>
        </p:nvSpPr>
        <p:spPr>
          <a:xfrm flipV="1">
            <a:off x="7028409" y="3423235"/>
            <a:ext cx="172301" cy="17229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4" name="椭圆 276"/>
          <p:cNvSpPr/>
          <p:nvPr>
            <p:custDataLst>
              <p:tags r:id="rId16"/>
            </p:custDataLst>
          </p:nvPr>
        </p:nvSpPr>
        <p:spPr>
          <a:xfrm flipV="1">
            <a:off x="7069620" y="3465091"/>
            <a:ext cx="89275" cy="8927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6" name="椭圆 277"/>
          <p:cNvSpPr/>
          <p:nvPr>
            <p:custDataLst>
              <p:tags r:id="rId17"/>
            </p:custDataLst>
          </p:nvPr>
        </p:nvSpPr>
        <p:spPr>
          <a:xfrm flipV="1">
            <a:off x="3795887" y="4271290"/>
            <a:ext cx="103723" cy="10372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045" y="4384621"/>
            <a:ext cx="0" cy="109657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8" name="椭圆 279"/>
          <p:cNvSpPr/>
          <p:nvPr>
            <p:custDataLst>
              <p:tags r:id="rId19"/>
            </p:custDataLst>
          </p:nvPr>
        </p:nvSpPr>
        <p:spPr>
          <a:xfrm flipV="1">
            <a:off x="8496566" y="4503748"/>
            <a:ext cx="260152" cy="2601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5352" y="4792228"/>
            <a:ext cx="0" cy="40682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0" name="椭圆 281"/>
          <p:cNvSpPr/>
          <p:nvPr>
            <p:custDataLst>
              <p:tags r:id="rId21"/>
            </p:custDataLst>
          </p:nvPr>
        </p:nvSpPr>
        <p:spPr>
          <a:xfrm flipV="1">
            <a:off x="4969125" y="4810902"/>
            <a:ext cx="322246" cy="322235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531" y="5184381"/>
            <a:ext cx="0" cy="7118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2" name="图形 15"/>
          <p:cNvSpPr/>
          <p:nvPr>
            <p:custDataLst>
              <p:tags r:id="rId23"/>
            </p:custDataLst>
          </p:nvPr>
        </p:nvSpPr>
        <p:spPr>
          <a:xfrm>
            <a:off x="5035449" y="4879802"/>
            <a:ext cx="184261" cy="179544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4" name="图形 19"/>
          <p:cNvSpPr/>
          <p:nvPr>
            <p:custDataLst>
              <p:tags r:id="rId24"/>
            </p:custDataLst>
          </p:nvPr>
        </p:nvSpPr>
        <p:spPr>
          <a:xfrm>
            <a:off x="8563535" y="4576512"/>
            <a:ext cx="126192" cy="113637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图形 27"/>
          <p:cNvSpPr/>
          <p:nvPr>
            <p:custDataLst>
              <p:tags r:id="rId25"/>
            </p:custDataLst>
          </p:nvPr>
        </p:nvSpPr>
        <p:spPr>
          <a:xfrm>
            <a:off x="4145540" y="3623497"/>
            <a:ext cx="178454" cy="137251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8" name="任意多边形: 形状 286"/>
          <p:cNvSpPr/>
          <p:nvPr>
            <p:custDataLst>
              <p:tags r:id="rId26"/>
            </p:custDataLst>
          </p:nvPr>
        </p:nvSpPr>
        <p:spPr>
          <a:xfrm>
            <a:off x="5434041" y="3573271"/>
            <a:ext cx="1323379" cy="132338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0" name="正文"/>
          <p:cNvSpPr txBox="1"/>
          <p:nvPr>
            <p:custDataLst>
              <p:tags r:id="rId27"/>
            </p:custDataLst>
          </p:nvPr>
        </p:nvSpPr>
        <p:spPr>
          <a:xfrm>
            <a:off x="692150" y="3644747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制定销售财务策略：根据公司业务发展需要，制定相应的销售财务策略，包括定价策略、折扣策略、信用政策等。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正文"/>
          <p:cNvSpPr txBox="1"/>
          <p:nvPr>
            <p:custDataLst>
              <p:tags r:id="rId28"/>
            </p:custDataLst>
          </p:nvPr>
        </p:nvSpPr>
        <p:spPr>
          <a:xfrm>
            <a:off x="9373597" y="3644747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优化销售财务策略和流程：根据市场变化和公司业务发展需要，对销售财务策略和流程进行优化，提高销售财务效率。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正文"/>
          <p:cNvSpPr txBox="1"/>
          <p:nvPr>
            <p:custDataLst>
              <p:tags r:id="rId29"/>
            </p:custDataLst>
          </p:nvPr>
        </p:nvSpPr>
        <p:spPr>
          <a:xfrm>
            <a:off x="7052234" y="1552622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监控销售财务执行情况：对销售财务策略和流程的执行情况进行监控，发现问题及时调整。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正文"/>
          <p:cNvSpPr txBox="1"/>
          <p:nvPr>
            <p:custDataLst>
              <p:tags r:id="rId30"/>
            </p:custDataLst>
          </p:nvPr>
        </p:nvSpPr>
        <p:spPr>
          <a:xfrm>
            <a:off x="3013513" y="1552622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制定销售财务流程：根据销售财务策略，制定相应的销售财务流程，包括订单处理、发票开具、收款管理等。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监控销售财务状况和业绩</a:t>
            </a:r>
            <a:endParaRPr lang="zh-CN" altLang="en-US"/>
          </a:p>
        </p:txBody>
      </p:sp>
      <p:sp>
        <p:nvSpPr>
          <p:cNvPr id="1049072" name="弧形 58"/>
          <p:cNvSpPr/>
          <p:nvPr>
            <p:custDataLst>
              <p:tags r:id="rId2"/>
            </p:custDataLst>
          </p:nvPr>
        </p:nvSpPr>
        <p:spPr>
          <a:xfrm>
            <a:off x="8081059" y="2015199"/>
            <a:ext cx="3419582" cy="3419582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弧形 57"/>
          <p:cNvSpPr/>
          <p:nvPr>
            <p:custDataLst>
              <p:tags r:id="rId3"/>
            </p:custDataLst>
          </p:nvPr>
        </p:nvSpPr>
        <p:spPr>
          <a:xfrm>
            <a:off x="692150" y="2015199"/>
            <a:ext cx="3419582" cy="3419582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椭圆 22"/>
          <p:cNvSpPr/>
          <p:nvPr>
            <p:custDataLst>
              <p:tags r:id="rId4"/>
            </p:custDataLst>
          </p:nvPr>
        </p:nvSpPr>
        <p:spPr>
          <a:xfrm>
            <a:off x="8417213" y="2286707"/>
            <a:ext cx="2875774" cy="28757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椭圆 23"/>
          <p:cNvSpPr/>
          <p:nvPr>
            <p:custDataLst>
              <p:tags r:id="rId5"/>
            </p:custDataLst>
          </p:nvPr>
        </p:nvSpPr>
        <p:spPr>
          <a:xfrm>
            <a:off x="8797694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正文"/>
          <p:cNvSpPr txBox="1"/>
          <p:nvPr>
            <p:custDataLst>
              <p:tags r:id="rId6"/>
            </p:custDataLst>
          </p:nvPr>
        </p:nvSpPr>
        <p:spPr>
          <a:xfrm>
            <a:off x="8863263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风险管理：识别和评估销售过程中的财务风险，制定应对措施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82" name="椭圆 24"/>
          <p:cNvSpPr/>
          <p:nvPr>
            <p:custDataLst>
              <p:tags r:id="rId7"/>
            </p:custDataLst>
          </p:nvPr>
        </p:nvSpPr>
        <p:spPr>
          <a:xfrm>
            <a:off x="6020735" y="2286707"/>
            <a:ext cx="2875774" cy="28757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椭圆 25"/>
          <p:cNvSpPr/>
          <p:nvPr>
            <p:custDataLst>
              <p:tags r:id="rId8"/>
            </p:custDataLst>
          </p:nvPr>
        </p:nvSpPr>
        <p:spPr>
          <a:xfrm>
            <a:off x="6400293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正文"/>
          <p:cNvSpPr txBox="1"/>
          <p:nvPr>
            <p:custDataLst>
              <p:tags r:id="rId9"/>
            </p:custDataLst>
          </p:nvPr>
        </p:nvSpPr>
        <p:spPr>
          <a:xfrm>
            <a:off x="6466785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预算管理：制定和执行销售预算，确保销售目标的实现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椭圆 7"/>
          <p:cNvSpPr/>
          <p:nvPr>
            <p:custDataLst>
              <p:tags r:id="rId10"/>
            </p:custDataLst>
          </p:nvPr>
        </p:nvSpPr>
        <p:spPr>
          <a:xfrm>
            <a:off x="3624257" y="2286707"/>
            <a:ext cx="2875774" cy="28757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椭圆 9"/>
          <p:cNvSpPr/>
          <p:nvPr>
            <p:custDataLst>
              <p:tags r:id="rId11"/>
            </p:custDataLst>
          </p:nvPr>
        </p:nvSpPr>
        <p:spPr>
          <a:xfrm>
            <a:off x="4003815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正文"/>
          <p:cNvSpPr txBox="1"/>
          <p:nvPr>
            <p:custDataLst>
              <p:tags r:id="rId12"/>
            </p:custDataLst>
          </p:nvPr>
        </p:nvSpPr>
        <p:spPr>
          <a:xfrm>
            <a:off x="4070307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财务状况分析：分析公司的财务报表，监控公司的财务状况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94" name="椭圆 5"/>
          <p:cNvSpPr/>
          <p:nvPr>
            <p:custDataLst>
              <p:tags r:id="rId13"/>
            </p:custDataLst>
          </p:nvPr>
        </p:nvSpPr>
        <p:spPr>
          <a:xfrm>
            <a:off x="955347" y="2286707"/>
            <a:ext cx="2875774" cy="28757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椭圆 4"/>
          <p:cNvSpPr/>
          <p:nvPr>
            <p:custDataLst>
              <p:tags r:id="rId14"/>
            </p:custDataLst>
          </p:nvPr>
        </p:nvSpPr>
        <p:spPr>
          <a:xfrm>
            <a:off x="1334905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正文"/>
          <p:cNvSpPr txBox="1"/>
          <p:nvPr>
            <p:custDataLst>
              <p:tags r:id="rId15"/>
            </p:custDataLst>
          </p:nvPr>
        </p:nvSpPr>
        <p:spPr>
          <a:xfrm>
            <a:off x="1401397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监控销售业绩：定期分析销售数据，评估销售团队的业绩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协调销售和财务部门的工作</a:t>
            </a:r>
            <a:endParaRPr lang="zh-CN" altLang="en-US"/>
          </a:p>
        </p:txBody>
      </p:sp>
      <p:sp>
        <p:nvSpPr>
          <p:cNvPr id="10491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590751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25389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负责销售和财务部门的沟通和协调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42"/>
          <p:cNvSpPr/>
          <p:nvPr>
            <p:custDataLst>
              <p:tags r:id="rId4"/>
            </p:custDataLst>
          </p:nvPr>
        </p:nvSpPr>
        <p:spPr>
          <a:xfrm>
            <a:off x="1360980" y="2666913"/>
            <a:ext cx="1776181" cy="1257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55637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9607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确保销售和财务数据的准确性和一致性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43"/>
          <p:cNvSpPr/>
          <p:nvPr>
            <p:custDataLst>
              <p:tags r:id="rId7"/>
            </p:custDataLst>
          </p:nvPr>
        </p:nvSpPr>
        <p:spPr>
          <a:xfrm>
            <a:off x="3925866" y="2666913"/>
            <a:ext cx="1776181" cy="1257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855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492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协助销售部门制定销售计划和预算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44"/>
          <p:cNvSpPr/>
          <p:nvPr>
            <p:custDataLst>
              <p:tags r:id="rId10"/>
            </p:custDataLst>
          </p:nvPr>
        </p:nvSpPr>
        <p:spPr>
          <a:xfrm>
            <a:off x="6489416" y="2666913"/>
            <a:ext cx="1776181" cy="1257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84073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18710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监控销售部门的业绩和财务状况，提供分析和建议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45"/>
          <p:cNvSpPr/>
          <p:nvPr>
            <p:custDataLst>
              <p:tags r:id="rId13"/>
            </p:custDataLst>
          </p:nvPr>
        </p:nvSpPr>
        <p:spPr>
          <a:xfrm>
            <a:off x="9054302" y="2666913"/>
            <a:ext cx="1776181" cy="1257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91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完成销售财务数据的收集、整理和分析</a:t>
            </a:r>
            <a:endParaRPr lang="zh-CN" altLang="en-US"/>
          </a:p>
        </p:txBody>
      </p:sp>
      <p:sp>
        <p:nvSpPr>
          <p:cNvPr id="1049228" name="对角圆角矩形 15"/>
          <p:cNvSpPr/>
          <p:nvPr>
            <p:custDataLst>
              <p:tags r:id="rId2"/>
            </p:custDataLst>
          </p:nvPr>
        </p:nvSpPr>
        <p:spPr>
          <a:xfrm>
            <a:off x="1360880" y="4058400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对角圆角矩形 16"/>
          <p:cNvSpPr/>
          <p:nvPr>
            <p:custDataLst>
              <p:tags r:id="rId3"/>
            </p:custDataLst>
          </p:nvPr>
        </p:nvSpPr>
        <p:spPr>
          <a:xfrm>
            <a:off x="1360880" y="3913440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直角三角形 17"/>
          <p:cNvSpPr/>
          <p:nvPr>
            <p:custDataLst>
              <p:tags r:id="rId4"/>
            </p:custDataLst>
          </p:nvPr>
        </p:nvSpPr>
        <p:spPr>
          <a:xfrm>
            <a:off x="1937393" y="3914105"/>
            <a:ext cx="86842" cy="14473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文本框 27"/>
          <p:cNvSpPr txBox="1"/>
          <p:nvPr>
            <p:custDataLst>
              <p:tags r:id="rId5"/>
            </p:custDataLst>
          </p:nvPr>
        </p:nvSpPr>
        <p:spPr>
          <a:xfrm>
            <a:off x="1974631" y="4069704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分析销售数据：对整理后的数据进行分析，包括趋势分析、对比分析、因素分析等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对角圆角矩形 52"/>
          <p:cNvSpPr/>
          <p:nvPr>
            <p:custDataLst>
              <p:tags r:id="rId6"/>
            </p:custDataLst>
          </p:nvPr>
        </p:nvSpPr>
        <p:spPr>
          <a:xfrm>
            <a:off x="1360880" y="1417212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对角圆角矩形 53"/>
          <p:cNvSpPr/>
          <p:nvPr>
            <p:custDataLst>
              <p:tags r:id="rId7"/>
            </p:custDataLst>
          </p:nvPr>
        </p:nvSpPr>
        <p:spPr>
          <a:xfrm>
            <a:off x="1360880" y="1271588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直角三角形 54"/>
          <p:cNvSpPr/>
          <p:nvPr>
            <p:custDataLst>
              <p:tags r:id="rId8"/>
            </p:custDataLst>
          </p:nvPr>
        </p:nvSpPr>
        <p:spPr>
          <a:xfrm>
            <a:off x="1937393" y="1272253"/>
            <a:ext cx="86842" cy="14473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文本框 56"/>
          <p:cNvSpPr txBox="1"/>
          <p:nvPr>
            <p:custDataLst>
              <p:tags r:id="rId9"/>
            </p:custDataLst>
          </p:nvPr>
        </p:nvSpPr>
        <p:spPr>
          <a:xfrm>
            <a:off x="1974631" y="1420537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收集销售数据：通过各种渠道收集销售数据，包括销售报表、客户反馈等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对角圆角矩形 5"/>
          <p:cNvSpPr/>
          <p:nvPr>
            <p:custDataLst>
              <p:tags r:id="rId10"/>
            </p:custDataLst>
          </p:nvPr>
        </p:nvSpPr>
        <p:spPr>
          <a:xfrm>
            <a:off x="1360880" y="2737806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对角圆角矩形 6"/>
          <p:cNvSpPr/>
          <p:nvPr>
            <p:custDataLst>
              <p:tags r:id="rId11"/>
            </p:custDataLst>
          </p:nvPr>
        </p:nvSpPr>
        <p:spPr>
          <a:xfrm>
            <a:off x="1360880" y="2592182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直角三角形 7"/>
          <p:cNvSpPr/>
          <p:nvPr>
            <p:custDataLst>
              <p:tags r:id="rId12"/>
            </p:custDataLst>
          </p:nvPr>
        </p:nvSpPr>
        <p:spPr>
          <a:xfrm>
            <a:off x="1937393" y="2593512"/>
            <a:ext cx="86842" cy="14473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文本框 8"/>
          <p:cNvSpPr txBox="1"/>
          <p:nvPr>
            <p:custDataLst>
              <p:tags r:id="rId13"/>
            </p:custDataLst>
          </p:nvPr>
        </p:nvSpPr>
        <p:spPr>
          <a:xfrm>
            <a:off x="1974631" y="2749110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整理销售数据：对收集到的数据进行整理，包括分类、汇总、筛选等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对角圆角矩形 9"/>
          <p:cNvSpPr/>
          <p:nvPr>
            <p:custDataLst>
              <p:tags r:id="rId14"/>
            </p:custDataLst>
          </p:nvPr>
        </p:nvSpPr>
        <p:spPr>
          <a:xfrm>
            <a:off x="1360880" y="5379658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对角圆角矩形 10"/>
          <p:cNvSpPr/>
          <p:nvPr>
            <p:custDataLst>
              <p:tags r:id="rId15"/>
            </p:custDataLst>
          </p:nvPr>
        </p:nvSpPr>
        <p:spPr>
          <a:xfrm>
            <a:off x="1360880" y="5234034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直角三角形 11"/>
          <p:cNvSpPr/>
          <p:nvPr>
            <p:custDataLst>
              <p:tags r:id="rId16"/>
            </p:custDataLst>
          </p:nvPr>
        </p:nvSpPr>
        <p:spPr>
          <a:xfrm>
            <a:off x="1937393" y="5234699"/>
            <a:ext cx="86842" cy="14473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文本框 12"/>
          <p:cNvSpPr txBox="1"/>
          <p:nvPr>
            <p:custDataLst>
              <p:tags r:id="rId17"/>
            </p:custDataLst>
          </p:nvPr>
        </p:nvSpPr>
        <p:spPr>
          <a:xfrm>
            <a:off x="1974631" y="5390298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提出改进措施：根据分析结果，提出改进措施，以提高销售业绩和财务状况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制定年度销售财务预算和报告</a:t>
            </a:r>
            <a:endParaRPr lang="zh-CN" altLang="en-US"/>
          </a:p>
        </p:txBody>
      </p:sp>
      <p:sp>
        <p:nvSpPr>
          <p:cNvPr id="1049294" name="对角圆角矩形 15"/>
          <p:cNvSpPr/>
          <p:nvPr>
            <p:custDataLst>
              <p:tags r:id="rId2"/>
            </p:custDataLst>
          </p:nvPr>
        </p:nvSpPr>
        <p:spPr>
          <a:xfrm>
            <a:off x="1360880" y="4058400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对角圆角矩形 16"/>
          <p:cNvSpPr/>
          <p:nvPr>
            <p:custDataLst>
              <p:tags r:id="rId3"/>
            </p:custDataLst>
          </p:nvPr>
        </p:nvSpPr>
        <p:spPr>
          <a:xfrm>
            <a:off x="1360880" y="3913440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直角三角形 17"/>
          <p:cNvSpPr/>
          <p:nvPr>
            <p:custDataLst>
              <p:tags r:id="rId4"/>
            </p:custDataLst>
          </p:nvPr>
        </p:nvSpPr>
        <p:spPr>
          <a:xfrm>
            <a:off x="1937393" y="3914105"/>
            <a:ext cx="86842" cy="14473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文本框 27"/>
          <p:cNvSpPr txBox="1"/>
          <p:nvPr>
            <p:custDataLst>
              <p:tags r:id="rId5"/>
            </p:custDataLst>
          </p:nvPr>
        </p:nvSpPr>
        <p:spPr>
          <a:xfrm>
            <a:off x="1974631" y="4069704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财务报告：编制年度销售财务报告，包括收入、成本、利润等关键指标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对角圆角矩形 52"/>
          <p:cNvSpPr/>
          <p:nvPr>
            <p:custDataLst>
              <p:tags r:id="rId6"/>
            </p:custDataLst>
          </p:nvPr>
        </p:nvSpPr>
        <p:spPr>
          <a:xfrm>
            <a:off x="1360880" y="1417212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对角圆角矩形 53"/>
          <p:cNvSpPr/>
          <p:nvPr>
            <p:custDataLst>
              <p:tags r:id="rId7"/>
            </p:custDataLst>
          </p:nvPr>
        </p:nvSpPr>
        <p:spPr>
          <a:xfrm>
            <a:off x="1360880" y="1271588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直角三角形 54"/>
          <p:cNvSpPr/>
          <p:nvPr>
            <p:custDataLst>
              <p:tags r:id="rId8"/>
            </p:custDataLst>
          </p:nvPr>
        </p:nvSpPr>
        <p:spPr>
          <a:xfrm>
            <a:off x="1937393" y="1272253"/>
            <a:ext cx="86842" cy="14473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文本框 56"/>
          <p:cNvSpPr txBox="1"/>
          <p:nvPr>
            <p:custDataLst>
              <p:tags r:id="rId9"/>
            </p:custDataLst>
          </p:nvPr>
        </p:nvSpPr>
        <p:spPr>
          <a:xfrm>
            <a:off x="1974631" y="1420537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预算制定：根据公司战略和市场需求，制定年度销售财务预算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对角圆角矩形 5"/>
          <p:cNvSpPr/>
          <p:nvPr>
            <p:custDataLst>
              <p:tags r:id="rId10"/>
            </p:custDataLst>
          </p:nvPr>
        </p:nvSpPr>
        <p:spPr>
          <a:xfrm>
            <a:off x="1360880" y="2737806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对角圆角矩形 6"/>
          <p:cNvSpPr/>
          <p:nvPr>
            <p:custDataLst>
              <p:tags r:id="rId11"/>
            </p:custDataLst>
          </p:nvPr>
        </p:nvSpPr>
        <p:spPr>
          <a:xfrm>
            <a:off x="1360880" y="2592182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直角三角形 7"/>
          <p:cNvSpPr/>
          <p:nvPr>
            <p:custDataLst>
              <p:tags r:id="rId12"/>
            </p:custDataLst>
          </p:nvPr>
        </p:nvSpPr>
        <p:spPr>
          <a:xfrm>
            <a:off x="1937393" y="2593512"/>
            <a:ext cx="86842" cy="14473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文本框 8"/>
          <p:cNvSpPr txBox="1"/>
          <p:nvPr>
            <p:custDataLst>
              <p:tags r:id="rId13"/>
            </p:custDataLst>
          </p:nvPr>
        </p:nvSpPr>
        <p:spPr>
          <a:xfrm>
            <a:off x="1974631" y="2749110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预算执行：跟踪预算执行情况，及时调整预算，确保预算目标的实现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对角圆角矩形 9"/>
          <p:cNvSpPr/>
          <p:nvPr>
            <p:custDataLst>
              <p:tags r:id="rId14"/>
            </p:custDataLst>
          </p:nvPr>
        </p:nvSpPr>
        <p:spPr>
          <a:xfrm>
            <a:off x="1360880" y="5379658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对角圆角矩形 10"/>
          <p:cNvSpPr/>
          <p:nvPr>
            <p:custDataLst>
              <p:tags r:id="rId15"/>
            </p:custDataLst>
          </p:nvPr>
        </p:nvSpPr>
        <p:spPr>
          <a:xfrm>
            <a:off x="1360880" y="5234034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直角三角形 11"/>
          <p:cNvSpPr/>
          <p:nvPr>
            <p:custDataLst>
              <p:tags r:id="rId16"/>
            </p:custDataLst>
          </p:nvPr>
        </p:nvSpPr>
        <p:spPr>
          <a:xfrm>
            <a:off x="1937393" y="5234699"/>
            <a:ext cx="86842" cy="14473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文本框 12"/>
          <p:cNvSpPr txBox="1"/>
          <p:nvPr>
            <p:custDataLst>
              <p:tags r:id="rId17"/>
            </p:custDataLst>
          </p:nvPr>
        </p:nvSpPr>
        <p:spPr>
          <a:xfrm>
            <a:off x="1974631" y="5390298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风险管理：识别和评估销售财务风险，制定应对措施，确保公司财务安全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监控销售财务预算执行情况</a:t>
            </a:r>
            <a:endParaRPr lang="zh-CN" altLang="en-US"/>
          </a:p>
        </p:txBody>
      </p:sp>
      <p:sp>
        <p:nvSpPr>
          <p:cNvPr id="1049360" name="对角圆角矩形 15"/>
          <p:cNvSpPr/>
          <p:nvPr>
            <p:custDataLst>
              <p:tags r:id="rId2"/>
            </p:custDataLst>
          </p:nvPr>
        </p:nvSpPr>
        <p:spPr>
          <a:xfrm>
            <a:off x="1360880" y="4058400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对角圆角矩形 16"/>
          <p:cNvSpPr/>
          <p:nvPr>
            <p:custDataLst>
              <p:tags r:id="rId3"/>
            </p:custDataLst>
          </p:nvPr>
        </p:nvSpPr>
        <p:spPr>
          <a:xfrm>
            <a:off x="1360880" y="3913440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直角三角形 17"/>
          <p:cNvSpPr/>
          <p:nvPr>
            <p:custDataLst>
              <p:tags r:id="rId4"/>
            </p:custDataLst>
          </p:nvPr>
        </p:nvSpPr>
        <p:spPr>
          <a:xfrm>
            <a:off x="1937393" y="3914105"/>
            <a:ext cx="86842" cy="14473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文本框 27"/>
          <p:cNvSpPr txBox="1"/>
          <p:nvPr>
            <p:custDataLst>
              <p:tags r:id="rId5"/>
            </p:custDataLst>
          </p:nvPr>
        </p:nvSpPr>
        <p:spPr>
          <a:xfrm>
            <a:off x="1974631" y="4069704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预算调整：根据市场变化和公司战略调整，对销售财务预算进行适时调整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对角圆角矩形 52"/>
          <p:cNvSpPr/>
          <p:nvPr>
            <p:custDataLst>
              <p:tags r:id="rId6"/>
            </p:custDataLst>
          </p:nvPr>
        </p:nvSpPr>
        <p:spPr>
          <a:xfrm>
            <a:off x="1360880" y="1417212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对角圆角矩形 53"/>
          <p:cNvSpPr/>
          <p:nvPr>
            <p:custDataLst>
              <p:tags r:id="rId7"/>
            </p:custDataLst>
          </p:nvPr>
        </p:nvSpPr>
        <p:spPr>
          <a:xfrm>
            <a:off x="1360880" y="1271588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直角三角形 54"/>
          <p:cNvSpPr/>
          <p:nvPr>
            <p:custDataLst>
              <p:tags r:id="rId8"/>
            </p:custDataLst>
          </p:nvPr>
        </p:nvSpPr>
        <p:spPr>
          <a:xfrm>
            <a:off x="1937393" y="1272253"/>
            <a:ext cx="86842" cy="14473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文本框 56"/>
          <p:cNvSpPr txBox="1"/>
          <p:nvPr>
            <p:custDataLst>
              <p:tags r:id="rId9"/>
            </p:custDataLst>
          </p:nvPr>
        </p:nvSpPr>
        <p:spPr>
          <a:xfrm>
            <a:off x="1974631" y="1420537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预算制定：根据公司战略和市场需求，制定合理的销售财务预算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对角圆角矩形 5"/>
          <p:cNvSpPr/>
          <p:nvPr>
            <p:custDataLst>
              <p:tags r:id="rId10"/>
            </p:custDataLst>
          </p:nvPr>
        </p:nvSpPr>
        <p:spPr>
          <a:xfrm>
            <a:off x="1360880" y="2737806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对角圆角矩形 6"/>
          <p:cNvSpPr/>
          <p:nvPr>
            <p:custDataLst>
              <p:tags r:id="rId11"/>
            </p:custDataLst>
          </p:nvPr>
        </p:nvSpPr>
        <p:spPr>
          <a:xfrm>
            <a:off x="1360880" y="2592182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直角三角形 7"/>
          <p:cNvSpPr/>
          <p:nvPr>
            <p:custDataLst>
              <p:tags r:id="rId12"/>
            </p:custDataLst>
          </p:nvPr>
        </p:nvSpPr>
        <p:spPr>
          <a:xfrm>
            <a:off x="1937393" y="2593512"/>
            <a:ext cx="86842" cy="14473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文本框 8"/>
          <p:cNvSpPr txBox="1"/>
          <p:nvPr>
            <p:custDataLst>
              <p:tags r:id="rId13"/>
            </p:custDataLst>
          </p:nvPr>
        </p:nvSpPr>
        <p:spPr>
          <a:xfrm>
            <a:off x="1974631" y="2749110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预算执行：监控销售财务预算的执行情况，确保预算目标的实现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对角圆角矩形 9"/>
          <p:cNvSpPr/>
          <p:nvPr>
            <p:custDataLst>
              <p:tags r:id="rId14"/>
            </p:custDataLst>
          </p:nvPr>
        </p:nvSpPr>
        <p:spPr>
          <a:xfrm>
            <a:off x="1360880" y="5379658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对角圆角矩形 10"/>
          <p:cNvSpPr/>
          <p:nvPr>
            <p:custDataLst>
              <p:tags r:id="rId15"/>
            </p:custDataLst>
          </p:nvPr>
        </p:nvSpPr>
        <p:spPr>
          <a:xfrm>
            <a:off x="1360880" y="5234034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直角三角形 11"/>
          <p:cNvSpPr/>
          <p:nvPr>
            <p:custDataLst>
              <p:tags r:id="rId16"/>
            </p:custDataLst>
          </p:nvPr>
        </p:nvSpPr>
        <p:spPr>
          <a:xfrm>
            <a:off x="1937393" y="5234699"/>
            <a:ext cx="86842" cy="14473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文本框 12"/>
          <p:cNvSpPr txBox="1"/>
          <p:nvPr>
            <p:custDataLst>
              <p:tags r:id="rId17"/>
            </p:custDataLst>
          </p:nvPr>
        </p:nvSpPr>
        <p:spPr>
          <a:xfrm>
            <a:off x="1974631" y="5390298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预算分析：对销售财务预算的执行情况进行分析，总结经验教训，为下一年的预算制定提供参考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参与销售业务决策，提供财务支持</a:t>
            </a:r>
            <a:endParaRPr lang="zh-CN" altLang="en-US"/>
          </a:p>
        </p:txBody>
      </p:sp>
      <p:sp>
        <p:nvSpPr>
          <p:cNvPr id="10494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6661" y="1503639"/>
            <a:ext cx="843020" cy="245300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7497" y="4236345"/>
            <a:ext cx="801408" cy="220117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任意多边形 18"/>
          <p:cNvSpPr/>
          <p:nvPr>
            <p:custDataLst>
              <p:tags r:id="rId4"/>
            </p:custDataLst>
          </p:nvPr>
        </p:nvSpPr>
        <p:spPr>
          <a:xfrm>
            <a:off x="6437273" y="2305519"/>
            <a:ext cx="2201179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任意多边形 19"/>
          <p:cNvSpPr/>
          <p:nvPr>
            <p:custDataLst>
              <p:tags r:id="rId5"/>
            </p:custDataLst>
          </p:nvPr>
        </p:nvSpPr>
        <p:spPr>
          <a:xfrm flipV="1">
            <a:off x="6311624" y="1675380"/>
            <a:ext cx="2453009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6556" y="1504271"/>
            <a:ext cx="843020" cy="245157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18655" y="4236345"/>
            <a:ext cx="801408" cy="220117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任意多边形 4"/>
          <p:cNvSpPr/>
          <p:nvPr>
            <p:custDataLst>
              <p:tags r:id="rId8"/>
            </p:custDataLst>
          </p:nvPr>
        </p:nvSpPr>
        <p:spPr>
          <a:xfrm>
            <a:off x="818430" y="2305519"/>
            <a:ext cx="2201179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任意多边形 5"/>
          <p:cNvSpPr/>
          <p:nvPr>
            <p:custDataLst>
              <p:tags r:id="rId9"/>
            </p:custDataLst>
          </p:nvPr>
        </p:nvSpPr>
        <p:spPr>
          <a:xfrm flipV="1">
            <a:off x="692150" y="1675380"/>
            <a:ext cx="2451574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18430" y="3004481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参与销售策略制定：分析市场趋势，提供财务数据支持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273" y="3004481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参与销售预算制定：根据销售目标、成本等因素，制定合理的预算计划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04" y="1516899"/>
            <a:ext cx="843020" cy="245157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1" y="4248973"/>
            <a:ext cx="801408" cy="220117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任意多边形 11"/>
          <p:cNvSpPr/>
          <p:nvPr>
            <p:custDataLst>
              <p:tags r:id="rId14"/>
            </p:custDataLst>
          </p:nvPr>
        </p:nvSpPr>
        <p:spPr>
          <a:xfrm>
            <a:off x="3700147" y="2317516"/>
            <a:ext cx="2201179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任意多边形 12"/>
          <p:cNvSpPr/>
          <p:nvPr>
            <p:custDataLst>
              <p:tags r:id="rId15"/>
            </p:custDataLst>
          </p:nvPr>
        </p:nvSpPr>
        <p:spPr>
          <a:xfrm flipV="1">
            <a:off x="3574498" y="1688640"/>
            <a:ext cx="2451574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3155" y="1541523"/>
            <a:ext cx="843020" cy="245157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4622" y="4272335"/>
            <a:ext cx="801408" cy="220261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任意多边形 25"/>
          <p:cNvSpPr/>
          <p:nvPr>
            <p:custDataLst>
              <p:tags r:id="rId18"/>
            </p:custDataLst>
          </p:nvPr>
        </p:nvSpPr>
        <p:spPr>
          <a:xfrm>
            <a:off x="9173767" y="2342140"/>
            <a:ext cx="2202614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任意多边形 26"/>
          <p:cNvSpPr/>
          <p:nvPr>
            <p:custDataLst>
              <p:tags r:id="rId19"/>
            </p:custDataLst>
          </p:nvPr>
        </p:nvSpPr>
        <p:spPr>
          <a:xfrm flipV="1">
            <a:off x="9048749" y="1713264"/>
            <a:ext cx="2451574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4398" y="3041102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提供财务报告和分析：定期提供销售财务报告，分析销售业绩和财务状况，为决策提供依据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147" y="3016477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参与定价决策：根据成本、市场需求等因素，制定合理的价格策略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工作亮点和成果</a:t>
            </a:r>
            <a:endParaRPr lang="zh-CN" altLang="en-US"/>
          </a:p>
        </p:txBody>
      </p:sp>
      <p:sp>
        <p:nvSpPr>
          <p:cNvPr id="10495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https://d.book118.com/978065124131006037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84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55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2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宋体</vt:lpstr>
      <vt:lpstr>Office Theme</vt:lpstr>
      <vt:lpstr>2023年销售财务主管年终业务工作总结</vt:lpstr>
      <vt:lpstr>目录</vt:lpstr>
      <vt:lpstr>添加章节标题</vt:lpstr>
      <vt:lpstr>销售财务主管的职责</vt:lpstr>
      <vt:lpstr>负责销售业务的财务管理</vt:lpstr>
      <vt:lpstr>制定销售财务策略和流程</vt:lpstr>
      <vt:lpstr>监控销售财务状况和业绩</vt:lpstr>
      <vt:lpstr>协调销售和财务部门的工作</vt:lpstr>
      <vt:lpstr>2023年工作总结</vt:lpstr>
      <vt:lpstr>完成销售财务数据的收集、整理和分析</vt:lpstr>
      <vt:lpstr>制定年度销售财务预算和报告</vt:lpstr>
      <vt:lpstr>监控销售财务预算执行情况</vt:lpstr>
      <vt:lpstr>参与销售业务决策，提供财务支持</vt:lpstr>
      <vt:lpstr>工作亮点和成果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2024-09-17T22:54:39.250</cp:lastPrinted>
  <dcterms:created xsi:type="dcterms:W3CDTF">2024-09-17T14:54:39Z</dcterms:created>
  <dcterms:modified xsi:type="dcterms:W3CDTF">2024-09-17T14:54:41Z</dcterms:modified>
</cp:coreProperties>
</file>