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E8EAD1-C705-4EE7-9A79-E03F35811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E95A89-0105-4F85-9A5B-2243A920A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DE02BA-659D-4ECD-9AC3-9747DB356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13E549-0B26-4C3E-970F-F03753883C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B439C1-8211-4C9F-9680-B4A35EA895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D8ABC9-DF91-494C-8076-983BCBD3F9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32CC64-D500-436F-BB4E-1921F89B95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9F91F1-CA2F-484C-BB35-B8359F551C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969D5A-9071-4552-BC26-ACC06A82D5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8F73EA-5E39-4CC8-AA55-49B3B4F0D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E5BD8D-8520-4BC6-BB67-E340DB8383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9.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12.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6600703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消防安全责任的落实与追责</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2023-12-31</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消防安全责任概述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消防安全责任落实措施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消防安全追责机制建立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案例分析：成功落实与追责经验分享</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当前存在问题及挑战分析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未来发展趋势及建议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消防安全责任概述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17357" b="17357"/>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消防安全责任是指单位或个人在消防安全方面应承担的义务和责任。</a:t>
            </a:r>
            <a:endParaRPr lang="en-US" sz="1100"/>
          </a:p>
        </p:txBody>
      </p:sp>
      <p:sp>
        <p:nvSpPr>
          <p:cNvPr id="8" name="AutoShape 8"/>
          <p:cNvSpPr/>
          <p:nvPr/>
        </p:nvSpPr>
        <p:spPr>
          <a:xfrm>
            <a:off x="6803507" y="2973254"/>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消防安全责任是保障人民生命财产安全、维护社会稳定的重要措施。</a:t>
            </a:r>
            <a:endParaRPr lang="en-US" sz="1100"/>
          </a:p>
        </p:txBody>
      </p:sp>
      <p:sp>
        <p:nvSpPr>
          <p:cNvPr id="9" name="AutoShape 9"/>
          <p:cNvSpPr/>
          <p:nvPr/>
        </p:nvSpPr>
        <p:spPr>
          <a:xfrm>
            <a:off x="6803507" y="4099755"/>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落实消防安全责任是预防和减少火灾事故的有效途径。</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消防安全责任的定义与重要性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《中华人民共和国消防法》规定了单位、个人在消防安全方面的权利和义务。</a:t>
            </a:r>
            <a:endParaRPr lang="en-US" sz="1100"/>
          </a:p>
        </p:txBody>
      </p:sp>
      <p:sp>
        <p:nvSpPr>
          <p:cNvPr id="3" name="AutoShape 3"/>
          <p:cNvSpPr/>
          <p:nvPr/>
        </p:nvSpPr>
        <p:spPr>
          <a:xfrm>
            <a:off x="8684852" y="995439"/>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地方性法规、政府规章等也对消防安全责任做出了具体规定。</a:t>
            </a:r>
            <a:endParaRPr lang="en-US" sz="1100"/>
          </a:p>
        </p:txBody>
      </p:sp>
      <p:sp>
        <p:nvSpPr>
          <p:cNvPr id="4" name="AutoShape 4"/>
          <p:cNvSpPr/>
          <p:nvPr/>
        </p:nvSpPr>
        <p:spPr>
          <a:xfrm>
            <a:off x="8684852" y="3927704"/>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相关行业标准、规范等也是落实消防安全责任的重要依据。</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7758" r="775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消防安全责任的法律依据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82285" y="2541447"/>
            <a:ext cx="2017385" cy="2017385"/>
          </a:xfrm>
          <a:prstGeom prst="ellipse">
            <a:avLst/>
          </a:prstGeom>
          <a:solidFill>
            <a:srgbClr val="EB554D">
              <a:alpha val="0"/>
            </a:srgb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855830" y="2636398"/>
            <a:ext cx="1867814" cy="1867814"/>
          </a:xfrm>
          <a:custGeom>
            <a:rect l="l" t="t" r="r" b="b"/>
            <a:pathLst>
              <a:path w="1089" h="1089">
                <a:moveTo>
                  <a:pt x="895" y="194"/>
                </a:moveTo>
                <a:cubicBezTo>
                  <a:pt x="1089" y="388"/>
                  <a:pt x="1089" y="702"/>
                  <a:pt x="895" y="895"/>
                </a:cubicBezTo>
                <a:cubicBezTo>
                  <a:pt x="701" y="1089"/>
                  <a:pt x="387" y="1089"/>
                  <a:pt x="193" y="895"/>
                </a:cubicBezTo>
                <a:cubicBezTo>
                  <a:pt x="0" y="702"/>
                  <a:pt x="0" y="388"/>
                  <a:pt x="193" y="194"/>
                </a:cubicBezTo>
                <a:cubicBezTo>
                  <a:pt x="387" y="0"/>
                  <a:pt x="701" y="0"/>
                  <a:pt x="895" y="194"/>
                </a:cubicBez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00000">
            <a:off x="4978603" y="2758196"/>
            <a:ext cx="1616172" cy="1616172"/>
          </a:xfrm>
          <a:custGeom>
            <a:rect l="l" t="t" r="r" b="b"/>
            <a:pathLst>
              <a:path w="984" h="983">
                <a:moveTo>
                  <a:pt x="809" y="175"/>
                </a:moveTo>
                <a:cubicBezTo>
                  <a:pt x="984" y="350"/>
                  <a:pt x="984" y="634"/>
                  <a:pt x="809" y="809"/>
                </a:cubicBezTo>
                <a:cubicBezTo>
                  <a:pt x="634" y="983"/>
                  <a:pt x="350" y="983"/>
                  <a:pt x="175" y="809"/>
                </a:cubicBezTo>
                <a:cubicBezTo>
                  <a:pt x="0" y="634"/>
                  <a:pt x="0" y="350"/>
                  <a:pt x="175" y="175"/>
                </a:cubicBezTo>
                <a:cubicBezTo>
                  <a:pt x="350" y="0"/>
                  <a:pt x="634" y="0"/>
                  <a:pt x="809" y="17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959940" y="1506609"/>
            <a:ext cx="1188609"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alpha val="100000"/>
                  </a:schemeClr>
                </a:solidFill>
                <a:latin typeface="微软雅黑"/>
                <a:ea typeface="微软雅黑"/>
                <a:cs typeface="微软雅黑"/>
              </a:rPr>
              <a:t>01</a:t>
            </a:r>
            <a:endParaRPr lang="en-US" sz="1100"/>
          </a:p>
        </p:txBody>
      </p:sp>
      <p:sp>
        <p:nvSpPr>
          <p:cNvPr id="6" name="AutoShape 6"/>
          <p:cNvSpPr/>
          <p:nvPr/>
        </p:nvSpPr>
        <p:spPr>
          <a:xfrm>
            <a:off x="8963173" y="1506609"/>
            <a:ext cx="1075410"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3">
                    <a:alpha val="100000"/>
                  </a:schemeClr>
                </a:solidFill>
                <a:latin typeface="微软雅黑"/>
                <a:ea typeface="微软雅黑"/>
                <a:cs typeface="微软雅黑"/>
              </a:rPr>
              <a:t>03</a:t>
            </a:r>
            <a:endParaRPr lang="en-US" sz="1100"/>
          </a:p>
        </p:txBody>
      </p:sp>
      <p:sp>
        <p:nvSpPr>
          <p:cNvPr id="7" name="Freeform 7"/>
          <p:cNvSpPr/>
          <p:nvPr/>
        </p:nvSpPr>
        <p:spPr>
          <a:xfrm>
            <a:off x="6342644" y="4159789"/>
            <a:ext cx="467929" cy="467929"/>
          </a:xfrm>
          <a:custGeom>
            <a:rect l="l" t="t" r="r" b="b"/>
            <a:pathLst>
              <a:path w="339" h="339">
                <a:moveTo>
                  <a:pt x="339" y="270"/>
                </a:moveTo>
                <a:lnTo>
                  <a:pt x="270" y="339"/>
                </a:lnTo>
                <a:lnTo>
                  <a:pt x="0" y="71"/>
                </a:lnTo>
                <a:lnTo>
                  <a:pt x="70" y="0"/>
                </a:lnTo>
                <a:lnTo>
                  <a:pt x="339" y="270"/>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1100" y="3999708"/>
            <a:ext cx="338206" cy="338206"/>
          </a:xfrm>
          <a:custGeom>
            <a:rect l="l" t="t" r="r" b="b"/>
            <a:pathLst>
              <a:path w="197" h="197">
                <a:moveTo>
                  <a:pt x="188" y="77"/>
                </a:moveTo>
                <a:cubicBezTo>
                  <a:pt x="197" y="87"/>
                  <a:pt x="197" y="102"/>
                  <a:pt x="188" y="111"/>
                </a:cubicBezTo>
                <a:cubicBezTo>
                  <a:pt x="112" y="187"/>
                  <a:pt x="112" y="187"/>
                  <a:pt x="112" y="187"/>
                </a:cubicBezTo>
                <a:cubicBezTo>
                  <a:pt x="102" y="197"/>
                  <a:pt x="87" y="197"/>
                  <a:pt x="78" y="187"/>
                </a:cubicBezTo>
                <a:cubicBezTo>
                  <a:pt x="10" y="120"/>
                  <a:pt x="10" y="120"/>
                  <a:pt x="10" y="120"/>
                </a:cubicBezTo>
                <a:cubicBezTo>
                  <a:pt x="0" y="110"/>
                  <a:pt x="0" y="95"/>
                  <a:pt x="10" y="86"/>
                </a:cubicBezTo>
                <a:cubicBezTo>
                  <a:pt x="86" y="9"/>
                  <a:pt x="86" y="9"/>
                  <a:pt x="86" y="9"/>
                </a:cubicBezTo>
                <a:cubicBezTo>
                  <a:pt x="95" y="0"/>
                  <a:pt x="111" y="0"/>
                  <a:pt x="120" y="9"/>
                </a:cubicBezTo>
                <a:lnTo>
                  <a:pt x="188" y="77"/>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22816" y="4438742"/>
            <a:ext cx="847710" cy="848929"/>
          </a:xfrm>
          <a:custGeom>
            <a:rect l="l" t="t" r="r" b="b"/>
            <a:pathLst>
              <a:path w="492" h="495">
                <a:moveTo>
                  <a:pt x="86" y="10"/>
                </a:moveTo>
                <a:cubicBezTo>
                  <a:pt x="41" y="55"/>
                  <a:pt x="41" y="55"/>
                  <a:pt x="41" y="55"/>
                </a:cubicBezTo>
                <a:cubicBezTo>
                  <a:pt x="31" y="64"/>
                  <a:pt x="31" y="64"/>
                  <a:pt x="31" y="64"/>
                </a:cubicBezTo>
                <a:cubicBezTo>
                  <a:pt x="26" y="70"/>
                  <a:pt x="26" y="70"/>
                  <a:pt x="26" y="70"/>
                </a:cubicBezTo>
                <a:cubicBezTo>
                  <a:pt x="9" y="86"/>
                  <a:pt x="9" y="86"/>
                  <a:pt x="9" y="86"/>
                </a:cubicBezTo>
                <a:cubicBezTo>
                  <a:pt x="0" y="95"/>
                  <a:pt x="0" y="111"/>
                  <a:pt x="9" y="120"/>
                </a:cubicBezTo>
                <a:cubicBezTo>
                  <a:pt x="374" y="485"/>
                  <a:pt x="374" y="485"/>
                  <a:pt x="374" y="485"/>
                </a:cubicBezTo>
                <a:cubicBezTo>
                  <a:pt x="384" y="495"/>
                  <a:pt x="399" y="495"/>
                  <a:pt x="408" y="485"/>
                </a:cubicBezTo>
                <a:cubicBezTo>
                  <a:pt x="425" y="469"/>
                  <a:pt x="425" y="469"/>
                  <a:pt x="425" y="469"/>
                </a:cubicBezTo>
                <a:cubicBezTo>
                  <a:pt x="430" y="463"/>
                  <a:pt x="430" y="463"/>
                  <a:pt x="430" y="463"/>
                </a:cubicBezTo>
                <a:cubicBezTo>
                  <a:pt x="440" y="454"/>
                  <a:pt x="440" y="454"/>
                  <a:pt x="440" y="454"/>
                </a:cubicBezTo>
                <a:cubicBezTo>
                  <a:pt x="485" y="409"/>
                  <a:pt x="485" y="409"/>
                  <a:pt x="485" y="409"/>
                </a:cubicBezTo>
                <a:cubicBezTo>
                  <a:pt x="494" y="399"/>
                  <a:pt x="494" y="384"/>
                  <a:pt x="485" y="375"/>
                </a:cubicBezTo>
                <a:cubicBezTo>
                  <a:pt x="119" y="10"/>
                  <a:pt x="119" y="10"/>
                  <a:pt x="119" y="10"/>
                </a:cubicBezTo>
                <a:cubicBezTo>
                  <a:pt x="110" y="0"/>
                  <a:pt x="95" y="0"/>
                  <a:pt x="86" y="1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622816" y="4558833"/>
            <a:ext cx="728838" cy="728838"/>
          </a:xfrm>
          <a:custGeom>
            <a:rect l="l" t="t" r="r" b="b"/>
            <a:pathLst>
              <a:path w="425" h="425">
                <a:moveTo>
                  <a:pt x="9" y="16"/>
                </a:moveTo>
                <a:cubicBezTo>
                  <a:pt x="0" y="25"/>
                  <a:pt x="0" y="41"/>
                  <a:pt x="9" y="50"/>
                </a:cubicBezTo>
                <a:cubicBezTo>
                  <a:pt x="374" y="415"/>
                  <a:pt x="374" y="415"/>
                  <a:pt x="374" y="415"/>
                </a:cubicBezTo>
                <a:cubicBezTo>
                  <a:pt x="384" y="425"/>
                  <a:pt x="399" y="425"/>
                  <a:pt x="408" y="415"/>
                </a:cubicBezTo>
                <a:cubicBezTo>
                  <a:pt x="425" y="399"/>
                  <a:pt x="425" y="399"/>
                  <a:pt x="425" y="399"/>
                </a:cubicBezTo>
                <a:cubicBezTo>
                  <a:pt x="26" y="0"/>
                  <a:pt x="26" y="0"/>
                  <a:pt x="26" y="0"/>
                </a:cubicBezTo>
                <a:lnTo>
                  <a:pt x="9" y="16"/>
                </a:lnTo>
                <a:close/>
              </a:path>
            </a:pathLst>
          </a:cu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675364" y="4533961"/>
            <a:ext cx="701284" cy="699943"/>
          </a:xfrm>
          <a:custGeom>
            <a:rect l="l" t="t" r="r" b="b"/>
            <a:pathLst>
              <a:path w="508" h="507">
                <a:moveTo>
                  <a:pt x="0" y="11"/>
                </a:moveTo>
                <a:lnTo>
                  <a:pt x="496" y="507"/>
                </a:lnTo>
                <a:lnTo>
                  <a:pt x="508" y="496"/>
                </a:lnTo>
                <a:lnTo>
                  <a:pt x="13" y="0"/>
                </a:lnTo>
                <a:lnTo>
                  <a:pt x="0" y="1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374295" y="3168047"/>
            <a:ext cx="833367" cy="764187"/>
          </a:xfrm>
          <a:custGeom>
            <a:rect l="l" t="t" r="r" b="b"/>
            <a:pathLst>
              <a:path w="125" h="115">
                <a:moveTo>
                  <a:pt x="67" y="49"/>
                </a:moveTo>
                <a:cubicBezTo>
                  <a:pt x="72" y="49"/>
                  <a:pt x="76" y="50"/>
                  <a:pt x="79" y="53"/>
                </a:cubicBezTo>
                <a:cubicBezTo>
                  <a:pt x="82" y="56"/>
                  <a:pt x="84" y="61"/>
                  <a:pt x="84" y="65"/>
                </a:cubicBezTo>
                <a:cubicBezTo>
                  <a:pt x="84" y="67"/>
                  <a:pt x="84" y="68"/>
                  <a:pt x="83" y="69"/>
                </a:cubicBezTo>
                <a:cubicBezTo>
                  <a:pt x="83" y="71"/>
                  <a:pt x="82" y="72"/>
                  <a:pt x="82" y="73"/>
                </a:cubicBezTo>
                <a:cubicBezTo>
                  <a:pt x="81" y="75"/>
                  <a:pt x="81" y="77"/>
                  <a:pt x="83" y="77"/>
                </a:cubicBezTo>
                <a:cubicBezTo>
                  <a:pt x="84" y="78"/>
                  <a:pt x="86" y="78"/>
                  <a:pt x="87" y="76"/>
                </a:cubicBezTo>
                <a:cubicBezTo>
                  <a:pt x="88" y="75"/>
                  <a:pt x="88" y="73"/>
                  <a:pt x="89" y="71"/>
                </a:cubicBezTo>
                <a:cubicBezTo>
                  <a:pt x="89" y="69"/>
                  <a:pt x="90" y="67"/>
                  <a:pt x="90" y="65"/>
                </a:cubicBezTo>
                <a:cubicBezTo>
                  <a:pt x="90" y="59"/>
                  <a:pt x="87" y="53"/>
                  <a:pt x="83" y="49"/>
                </a:cubicBezTo>
                <a:cubicBezTo>
                  <a:pt x="79" y="45"/>
                  <a:pt x="73" y="43"/>
                  <a:pt x="67" y="43"/>
                </a:cubicBezTo>
                <a:cubicBezTo>
                  <a:pt x="66" y="43"/>
                  <a:pt x="64" y="44"/>
                  <a:pt x="64" y="46"/>
                </a:cubicBezTo>
                <a:cubicBezTo>
                  <a:pt x="64" y="47"/>
                  <a:pt x="66" y="49"/>
                  <a:pt x="67" y="49"/>
                </a:cubicBezTo>
                <a:close/>
                <a:moveTo>
                  <a:pt x="122" y="105"/>
                </a:moveTo>
                <a:cubicBezTo>
                  <a:pt x="122" y="105"/>
                  <a:pt x="122" y="105"/>
                  <a:pt x="122" y="105"/>
                </a:cubicBezTo>
                <a:cubicBezTo>
                  <a:pt x="118" y="105"/>
                  <a:pt x="118" y="105"/>
                  <a:pt x="118" y="105"/>
                </a:cubicBezTo>
                <a:cubicBezTo>
                  <a:pt x="118" y="29"/>
                  <a:pt x="118" y="29"/>
                  <a:pt x="118" y="29"/>
                </a:cubicBezTo>
                <a:cubicBezTo>
                  <a:pt x="122" y="29"/>
                  <a:pt x="122" y="29"/>
                  <a:pt x="122" y="29"/>
                </a:cubicBezTo>
                <a:cubicBezTo>
                  <a:pt x="124" y="29"/>
                  <a:pt x="126" y="27"/>
                  <a:pt x="126" y="24"/>
                </a:cubicBezTo>
                <a:cubicBezTo>
                  <a:pt x="126" y="22"/>
                  <a:pt x="124" y="19"/>
                  <a:pt x="122" y="19"/>
                </a:cubicBezTo>
                <a:cubicBezTo>
                  <a:pt x="74" y="19"/>
                  <a:pt x="74" y="19"/>
                  <a:pt x="74" y="19"/>
                </a:cubicBezTo>
                <a:cubicBezTo>
                  <a:pt x="75" y="17"/>
                  <a:pt x="76" y="15"/>
                  <a:pt x="76" y="13"/>
                </a:cubicBezTo>
                <a:cubicBezTo>
                  <a:pt x="76" y="9"/>
                  <a:pt x="75" y="6"/>
                  <a:pt x="72" y="4"/>
                </a:cubicBezTo>
                <a:cubicBezTo>
                  <a:pt x="70" y="1"/>
                  <a:pt x="67" y="0"/>
                  <a:pt x="63" y="0"/>
                </a:cubicBezTo>
                <a:cubicBezTo>
                  <a:pt x="60" y="0"/>
                  <a:pt x="57" y="1"/>
                  <a:pt x="54" y="4"/>
                </a:cubicBezTo>
                <a:cubicBezTo>
                  <a:pt x="52" y="6"/>
                  <a:pt x="51" y="9"/>
                  <a:pt x="51" y="13"/>
                </a:cubicBezTo>
                <a:cubicBezTo>
                  <a:pt x="51" y="15"/>
                  <a:pt x="51" y="17"/>
                  <a:pt x="53" y="19"/>
                </a:cubicBezTo>
                <a:cubicBezTo>
                  <a:pt x="5" y="19"/>
                  <a:pt x="5" y="19"/>
                  <a:pt x="5" y="19"/>
                </a:cubicBezTo>
                <a:cubicBezTo>
                  <a:pt x="2" y="19"/>
                  <a:pt x="0" y="22"/>
                  <a:pt x="0" y="24"/>
                </a:cubicBezTo>
                <a:cubicBezTo>
                  <a:pt x="0" y="27"/>
                  <a:pt x="2" y="29"/>
                  <a:pt x="5" y="29"/>
                </a:cubicBezTo>
                <a:cubicBezTo>
                  <a:pt x="9" y="29"/>
                  <a:pt x="9" y="29"/>
                  <a:pt x="9" y="29"/>
                </a:cubicBezTo>
                <a:cubicBezTo>
                  <a:pt x="9" y="105"/>
                  <a:pt x="9" y="105"/>
                  <a:pt x="9" y="105"/>
                </a:cubicBezTo>
                <a:cubicBezTo>
                  <a:pt x="5" y="105"/>
                  <a:pt x="5" y="105"/>
                  <a:pt x="5" y="105"/>
                </a:cubicBezTo>
                <a:cubicBezTo>
                  <a:pt x="2" y="105"/>
                  <a:pt x="0" y="107"/>
                  <a:pt x="0" y="110"/>
                </a:cubicBezTo>
                <a:cubicBezTo>
                  <a:pt x="0" y="113"/>
                  <a:pt x="2" y="115"/>
                  <a:pt x="5" y="115"/>
                </a:cubicBezTo>
                <a:cubicBezTo>
                  <a:pt x="122" y="115"/>
                  <a:pt x="122" y="115"/>
                  <a:pt x="122" y="115"/>
                </a:cubicBezTo>
                <a:cubicBezTo>
                  <a:pt x="124" y="115"/>
                  <a:pt x="126" y="113"/>
                  <a:pt x="126" y="110"/>
                </a:cubicBezTo>
                <a:cubicBezTo>
                  <a:pt x="126" y="107"/>
                  <a:pt x="124" y="105"/>
                  <a:pt x="122" y="105"/>
                </a:cubicBezTo>
                <a:close/>
                <a:moveTo>
                  <a:pt x="58" y="8"/>
                </a:moveTo>
                <a:cubicBezTo>
                  <a:pt x="58" y="8"/>
                  <a:pt x="58" y="8"/>
                  <a:pt x="58" y="8"/>
                </a:cubicBezTo>
                <a:cubicBezTo>
                  <a:pt x="60" y="6"/>
                  <a:pt x="61" y="6"/>
                  <a:pt x="63" y="6"/>
                </a:cubicBezTo>
                <a:cubicBezTo>
                  <a:pt x="65" y="6"/>
                  <a:pt x="67" y="6"/>
                  <a:pt x="68" y="8"/>
                </a:cubicBezTo>
                <a:cubicBezTo>
                  <a:pt x="69" y="9"/>
                  <a:pt x="70" y="11"/>
                  <a:pt x="70" y="13"/>
                </a:cubicBezTo>
                <a:cubicBezTo>
                  <a:pt x="70" y="14"/>
                  <a:pt x="69" y="16"/>
                  <a:pt x="68" y="17"/>
                </a:cubicBezTo>
                <a:cubicBezTo>
                  <a:pt x="67" y="19"/>
                  <a:pt x="65" y="19"/>
                  <a:pt x="63" y="19"/>
                </a:cubicBezTo>
                <a:cubicBezTo>
                  <a:pt x="63" y="19"/>
                  <a:pt x="63" y="19"/>
                  <a:pt x="63" y="19"/>
                </a:cubicBezTo>
                <a:cubicBezTo>
                  <a:pt x="61" y="19"/>
                  <a:pt x="60" y="19"/>
                  <a:pt x="58" y="17"/>
                </a:cubicBezTo>
                <a:cubicBezTo>
                  <a:pt x="57" y="16"/>
                  <a:pt x="56" y="14"/>
                  <a:pt x="56" y="13"/>
                </a:cubicBezTo>
                <a:cubicBezTo>
                  <a:pt x="56" y="11"/>
                  <a:pt x="57" y="9"/>
                  <a:pt x="58" y="8"/>
                </a:cubicBezTo>
                <a:close/>
                <a:moveTo>
                  <a:pt x="112" y="105"/>
                </a:moveTo>
                <a:cubicBezTo>
                  <a:pt x="112" y="105"/>
                  <a:pt x="112" y="105"/>
                  <a:pt x="112" y="105"/>
                </a:cubicBezTo>
                <a:cubicBezTo>
                  <a:pt x="14" y="105"/>
                  <a:pt x="14" y="105"/>
                  <a:pt x="14" y="105"/>
                </a:cubicBezTo>
                <a:cubicBezTo>
                  <a:pt x="14" y="29"/>
                  <a:pt x="14" y="29"/>
                  <a:pt x="14" y="29"/>
                </a:cubicBezTo>
                <a:cubicBezTo>
                  <a:pt x="112" y="29"/>
                  <a:pt x="112" y="29"/>
                  <a:pt x="112" y="29"/>
                </a:cubicBezTo>
                <a:cubicBezTo>
                  <a:pt x="112" y="105"/>
                  <a:pt x="112" y="105"/>
                  <a:pt x="112" y="105"/>
                </a:cubicBezTo>
                <a:close/>
                <a:moveTo>
                  <a:pt x="59" y="91"/>
                </a:moveTo>
                <a:cubicBezTo>
                  <a:pt x="59" y="91"/>
                  <a:pt x="59" y="91"/>
                  <a:pt x="59" y="91"/>
                </a:cubicBezTo>
                <a:cubicBezTo>
                  <a:pt x="63" y="91"/>
                  <a:pt x="67" y="90"/>
                  <a:pt x="71" y="89"/>
                </a:cubicBezTo>
                <a:cubicBezTo>
                  <a:pt x="71" y="88"/>
                  <a:pt x="71" y="88"/>
                  <a:pt x="71" y="88"/>
                </a:cubicBezTo>
                <a:cubicBezTo>
                  <a:pt x="74" y="87"/>
                  <a:pt x="77" y="84"/>
                  <a:pt x="79" y="80"/>
                </a:cubicBezTo>
                <a:cubicBezTo>
                  <a:pt x="79" y="80"/>
                  <a:pt x="79" y="80"/>
                  <a:pt x="79" y="80"/>
                </a:cubicBezTo>
                <a:cubicBezTo>
                  <a:pt x="80" y="79"/>
                  <a:pt x="79" y="77"/>
                  <a:pt x="78" y="76"/>
                </a:cubicBezTo>
                <a:cubicBezTo>
                  <a:pt x="62" y="67"/>
                  <a:pt x="62" y="67"/>
                  <a:pt x="62" y="67"/>
                </a:cubicBezTo>
                <a:cubicBezTo>
                  <a:pt x="62" y="50"/>
                  <a:pt x="62" y="50"/>
                  <a:pt x="62" y="50"/>
                </a:cubicBezTo>
                <a:cubicBezTo>
                  <a:pt x="62" y="48"/>
                  <a:pt x="61" y="47"/>
                  <a:pt x="59" y="47"/>
                </a:cubicBezTo>
                <a:cubicBezTo>
                  <a:pt x="53" y="47"/>
                  <a:pt x="48" y="49"/>
                  <a:pt x="44" y="53"/>
                </a:cubicBezTo>
                <a:cubicBezTo>
                  <a:pt x="40" y="57"/>
                  <a:pt x="37" y="63"/>
                  <a:pt x="37" y="69"/>
                </a:cubicBezTo>
                <a:cubicBezTo>
                  <a:pt x="37" y="75"/>
                  <a:pt x="40" y="81"/>
                  <a:pt x="44" y="85"/>
                </a:cubicBezTo>
                <a:cubicBezTo>
                  <a:pt x="48" y="89"/>
                  <a:pt x="53" y="91"/>
                  <a:pt x="59" y="91"/>
                </a:cubicBezTo>
                <a:close/>
                <a:moveTo>
                  <a:pt x="48" y="57"/>
                </a:moveTo>
                <a:cubicBezTo>
                  <a:pt x="48" y="57"/>
                  <a:pt x="48" y="57"/>
                  <a:pt x="48" y="57"/>
                </a:cubicBezTo>
                <a:cubicBezTo>
                  <a:pt x="50" y="55"/>
                  <a:pt x="53" y="53"/>
                  <a:pt x="57" y="53"/>
                </a:cubicBezTo>
                <a:cubicBezTo>
                  <a:pt x="57" y="69"/>
                  <a:pt x="57" y="69"/>
                  <a:pt x="57" y="69"/>
                </a:cubicBezTo>
                <a:cubicBezTo>
                  <a:pt x="57" y="70"/>
                  <a:pt x="57" y="71"/>
                  <a:pt x="58" y="72"/>
                </a:cubicBezTo>
                <a:cubicBezTo>
                  <a:pt x="72" y="80"/>
                  <a:pt x="72" y="80"/>
                  <a:pt x="72" y="80"/>
                </a:cubicBezTo>
                <a:cubicBezTo>
                  <a:pt x="71" y="81"/>
                  <a:pt x="69" y="82"/>
                  <a:pt x="68" y="83"/>
                </a:cubicBezTo>
                <a:cubicBezTo>
                  <a:pt x="68" y="84"/>
                  <a:pt x="68" y="84"/>
                  <a:pt x="68" y="84"/>
                </a:cubicBezTo>
                <a:cubicBezTo>
                  <a:pt x="65" y="85"/>
                  <a:pt x="62" y="86"/>
                  <a:pt x="59" y="86"/>
                </a:cubicBezTo>
                <a:cubicBezTo>
                  <a:pt x="55" y="86"/>
                  <a:pt x="51" y="84"/>
                  <a:pt x="48" y="81"/>
                </a:cubicBezTo>
                <a:cubicBezTo>
                  <a:pt x="45" y="78"/>
                  <a:pt x="43" y="74"/>
                  <a:pt x="43" y="69"/>
                </a:cubicBezTo>
                <a:cubicBezTo>
                  <a:pt x="43" y="64"/>
                  <a:pt x="45" y="60"/>
                  <a:pt x="48" y="5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976949" y="3940294"/>
            <a:ext cx="1118671"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3">
                    <a:alpha val="100000"/>
                  </a:schemeClr>
                </a:solidFill>
                <a:latin typeface="微软雅黑"/>
                <a:ea typeface="微软雅黑"/>
                <a:cs typeface="微软雅黑"/>
              </a:rPr>
              <a:t>02</a:t>
            </a:r>
            <a:endParaRPr lang="en-US" sz="1100"/>
          </a:p>
        </p:txBody>
      </p:sp>
      <p:sp>
        <p:nvSpPr>
          <p:cNvPr id="14" name="AutoShape 14"/>
          <p:cNvSpPr/>
          <p:nvPr/>
        </p:nvSpPr>
        <p:spPr>
          <a:xfrm>
            <a:off x="1040649" y="4617988"/>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加强消防安全宣传教育，提高全民消防安全意识。</a:t>
            </a:r>
            <a:endParaRPr lang="en-US" sz="1100"/>
          </a:p>
        </p:txBody>
      </p:sp>
      <p:sp>
        <p:nvSpPr>
          <p:cNvPr id="15" name="AutoShape 15"/>
          <p:cNvSpPr/>
          <p:nvPr/>
        </p:nvSpPr>
        <p:spPr>
          <a:xfrm>
            <a:off x="1058609" y="2185067"/>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建立完善的消防安全责任制，明确各级领导、部门和岗位的消防安全职责。</a:t>
            </a:r>
            <a:endParaRPr lang="en-US" sz="1100"/>
          </a:p>
        </p:txBody>
      </p:sp>
      <p:sp>
        <p:nvSpPr>
          <p:cNvPr id="16" name="AutoShape 16"/>
          <p:cNvSpPr/>
          <p:nvPr/>
        </p:nvSpPr>
        <p:spPr>
          <a:xfrm>
            <a:off x="8963173" y="3964678"/>
            <a:ext cx="1075410"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300" b="1">
                <a:solidFill>
                  <a:schemeClr val="accent1">
                    <a:alpha val="100000"/>
                  </a:schemeClr>
                </a:solidFill>
                <a:latin typeface="微软雅黑"/>
                <a:ea typeface="微软雅黑"/>
                <a:cs typeface="微软雅黑"/>
              </a:rPr>
              <a:t>04</a:t>
            </a:r>
            <a:endParaRPr lang="en-US" sz="1100"/>
          </a:p>
        </p:txBody>
      </p:sp>
      <p:sp>
        <p:nvSpPr>
          <p:cNvPr id="17" name="AutoShape 17"/>
          <p:cNvSpPr/>
          <p:nvPr/>
        </p:nvSpPr>
        <p:spPr>
          <a:xfrm>
            <a:off x="8005242" y="4617988"/>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推进消防设施建设，提高抗御火灾能力。</a:t>
            </a:r>
            <a:endParaRPr lang="en-US" sz="1100"/>
          </a:p>
        </p:txBody>
      </p:sp>
      <p:sp>
        <p:nvSpPr>
          <p:cNvPr id="18" name="AutoShape 18"/>
          <p:cNvSpPr/>
          <p:nvPr/>
        </p:nvSpPr>
        <p:spPr>
          <a:xfrm>
            <a:off x="8005242" y="2185067"/>
            <a:ext cx="2991272"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强化消防安全监管，加大对违法行为的惩处力度。</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消防安全责任体系构建</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消防安全责任落实措施</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对本单位的消防安全工作全面负责，贯彻执行消防法规，保障单位消防安全符合规定，掌握本单位的消防安全情况。</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具体负责实施和组织落实消防安全管理工作，拟订年度消防工作计划，组织实施日常消防安全管理工作。</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在消防安全责任人和消防安全管理人的领导下开展消防安全管理工作。</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单位主要负责人</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消防安全管理人</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专兼职消防管理人员</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明确各级消防安全责任人及职责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303" r="2830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明确巡查人员、部位、频次等内容。</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防火巡查制度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规定检查人员、部位、频次、方法、标识、记录、上报和处置等内容。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防火检查制度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明确宣传教育培训的对象、内容、形式、频次、考核等内容。</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消防宣传教育培训制度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规定演练的频次、范围、内容、组织等要求。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灭火和应急疏散预案演练制度</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制定并执行消防安全规章制度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对全体员工进行消防安全培训，使其掌握基本的消防安全知识和技能。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消防安全培训</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定期组织员工进行灭火和应急疏散演练，提高员工的应急处置能力。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灭火和应急疏散演练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加强消防安全培训与演练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31636" b="31636"/>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每日进行防火巡查，及时发现和消除火灾隐患。</a:t>
            </a:r>
            <a:endParaRPr lang="en-US" sz="1100"/>
          </a:p>
        </p:txBody>
      </p:sp>
      <p:sp>
        <p:nvSpPr>
          <p:cNvPr id="8" name="AutoShape 8"/>
          <p:cNvSpPr/>
          <p:nvPr/>
        </p:nvSpPr>
        <p:spPr>
          <a:xfrm>
            <a:off x="644377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定期开展全面的防火检查，对发现的火灾隐患及时整改。</a:t>
            </a:r>
            <a:endParaRPr lang="en-US" sz="1100"/>
          </a:p>
        </p:txBody>
      </p:sp>
      <p:sp>
        <p:nvSpPr>
          <p:cNvPr id="9" name="AutoShape 9"/>
          <p:cNvSpPr/>
          <p:nvPr/>
        </p:nvSpPr>
        <p:spPr>
          <a:xfrm>
            <a:off x="644377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定期对单位的消防安全状况进行评估，提出改进措施和建议。</a:t>
            </a:r>
            <a:endParaRPr lang="en-US" sz="1100"/>
          </a:p>
        </p:txBody>
      </p:sp>
      <p:sp>
        <p:nvSpPr>
          <p:cNvPr id="10" name="AutoShape 10"/>
          <p:cNvSpPr/>
          <p:nvPr/>
        </p:nvSpPr>
        <p:spPr>
          <a:xfrm>
            <a:off x="644377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防火巡查</a:t>
            </a:r>
            <a:endParaRPr lang="en-US" sz="1100"/>
          </a:p>
        </p:txBody>
      </p:sp>
      <p:sp>
        <p:nvSpPr>
          <p:cNvPr id="11" name="AutoShape 11"/>
          <p:cNvSpPr/>
          <p:nvPr/>
        </p:nvSpPr>
        <p:spPr>
          <a:xfrm>
            <a:off x="644377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防火检查</a:t>
            </a:r>
            <a:endParaRPr lang="en-US" sz="1100"/>
          </a:p>
        </p:txBody>
      </p:sp>
      <p:sp>
        <p:nvSpPr>
          <p:cNvPr id="12" name="AutoShape 12"/>
          <p:cNvSpPr/>
          <p:nvPr/>
        </p:nvSpPr>
        <p:spPr>
          <a:xfrm>
            <a:off x="644377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消防安全评估</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定期开展消防安全检查与评估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消防安全追责机制建立</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追责主体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政府、消防部门、企事业单位等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追责对象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消防安全责任人、管理人员、直接责任人员等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938" r="19938"/>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明确追责主体和对象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拒不执行消防安全监管指令</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消防安全责任制不落实或落实不到位</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违反消防安全法律法规的行为</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消防安全隐患排查整治不力</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其他需要追责的情形</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确定追责事由和情形</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https://d.book118.com/978066007034006023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2024-08-29T16:20:04.242</cp:lastPrinted>
  <dcterms:created xsi:type="dcterms:W3CDTF">2024-08-29T08:20:04Z</dcterms:created>
  <dcterms:modified xsi:type="dcterms:W3CDTF">2024-08-29T08:20:06Z</dcterms:modified>
</cp:coreProperties>
</file>