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embeddedFontLst>
    <p:embeddedFont>
      <p:font typeface="ELPKHB+NWUKSQ+ArialMT"/>
      <p:regular r:id="rId19"/>
    </p:embeddedFont>
    <p:embeddedFont>
      <p:font typeface="IFIIRO+MS-UIGothic"/>
      <p:regular r:id="rId20"/>
    </p:embeddedFont>
    <p:embeddedFont>
      <p:font typeface="VSQKPG+EDAJJW+MicrosoftYaHei"/>
      <p:regular r:id="rId21"/>
    </p:embeddedFont>
    <p:embeddedFont>
      <p:font typeface="TELCJU+UBTQGP+MicrosoftYaHei-Bold"/>
      <p:regular r:id="rId22"/>
    </p:embeddedFont>
    <p:embeddedFont>
      <p:font typeface="TWUGLD+EDAJJW+MicrosoftYaHei"/>
      <p:regular r:id="rId23"/>
    </p:embeddedFont>
  </p:embeddedFontLst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font" Target="fonts/font1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2.fntdata" /><Relationship Id="rId21" Type="http://schemas.openxmlformats.org/officeDocument/2006/relationships/font" Target="fonts/font3.fntdata" /><Relationship Id="rId22" Type="http://schemas.openxmlformats.org/officeDocument/2006/relationships/font" Target="fonts/font4.fntdata" /><Relationship Id="rId23" Type="http://schemas.openxmlformats.org/officeDocument/2006/relationships/font" Target="fonts/font5.fntdata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5C5F64-3B86-44FB-8B0C-10A053B77C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7075C4-25DA-42CD-905B-539CC7294D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FF5191-6D92-462B-9E1C-E1B0CE48F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ADABD7-0CBE-4B5A-81DE-2243B57027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FC4B1D-CB3F-47C3-891E-588D9AAD48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E27A5D-AA7F-423B-AFA9-7D34F52C2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9E5AA3-FDAB-48A4-ADDC-167045CDF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575FC2-3912-4790-B644-6AA841B7A1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D517D6-704C-47DC-9B0D-63986E2DCD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FB704A-8E30-482A-BBCB-731BA5D385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BA4DC3-5773-4F77-9012-BFADB32210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07612707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46470" y="1943290"/>
            <a:ext cx="2795139" cy="783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EA8"/>
                </a:solidFill>
                <a:latin typeface="ELPKHB+NWUKSQ+ArialMT"/>
                <a:cs typeface="ELPKHB+NWUKSQ+ArialMT"/>
              </a:rPr>
              <a:t>•</a:t>
            </a:r>
            <a:r>
              <a:rPr sz="2450" spc="128">
                <a:solidFill>
                  <a:srgbClr val="00BEA8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细</a:t>
            </a:r>
            <a:r>
              <a:rPr sz="2400">
                <a:solidFill>
                  <a:srgbClr val="00BEA8"/>
                </a:solidFill>
                <a:latin typeface="IFIIRO+MS-UIGothic"/>
                <a:cs typeface="IFIIRO+MS-UIGothic"/>
              </a:rPr>
              <a:t>胞的基本概念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69489" y="2483446"/>
            <a:ext cx="1935677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VSQKPG+EDAJJW+MicrosoftYaHei"/>
                <a:cs typeface="VSQKPG+EDAJJW+MicrosoftYaHei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46470" y="2491930"/>
            <a:ext cx="3738821" cy="297808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EA8"/>
                </a:solidFill>
                <a:latin typeface="ELPKHB+NWUKSQ+ArialMT"/>
                <a:cs typeface="ELPKHB+NWUKSQ+ArialMT"/>
              </a:rPr>
              <a:t>•</a:t>
            </a:r>
            <a:r>
              <a:rPr sz="2450" spc="128">
                <a:solidFill>
                  <a:srgbClr val="00BEA8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细</a:t>
            </a:r>
            <a:r>
              <a:rPr sz="2400">
                <a:solidFill>
                  <a:srgbClr val="00BEA8"/>
                </a:solidFill>
                <a:latin typeface="IFIIRO+MS-UIGothic"/>
                <a:cs typeface="IFIIRO+MS-UIGothic"/>
              </a:rPr>
              <a:t>胞的重要性和功能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EA8"/>
                </a:solidFill>
                <a:latin typeface="ELPKHB+NWUKSQ+ArialMT"/>
                <a:cs typeface="ELPKHB+NWUKSQ+ArialMT"/>
              </a:rPr>
              <a:t>•</a:t>
            </a:r>
            <a:r>
              <a:rPr sz="2450" spc="128">
                <a:solidFill>
                  <a:srgbClr val="00BEA8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细</a:t>
            </a:r>
            <a:r>
              <a:rPr sz="2400">
                <a:solidFill>
                  <a:srgbClr val="00BEA8"/>
                </a:solidFill>
                <a:latin typeface="IFIIRO+MS-UIGothic"/>
                <a:cs typeface="IFIIRO+MS-UIGothic"/>
              </a:rPr>
              <a:t>胞的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结</a:t>
            </a:r>
            <a:r>
              <a:rPr sz="2400">
                <a:solidFill>
                  <a:srgbClr val="00BEA8"/>
                </a:solidFill>
                <a:latin typeface="IFIIRO+MS-UIGothic"/>
                <a:cs typeface="IFIIRO+MS-UIGothic"/>
              </a:rPr>
              <a:t>构和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组</a:t>
            </a:r>
            <a:r>
              <a:rPr sz="2400">
                <a:solidFill>
                  <a:srgbClr val="00BEA8"/>
                </a:solidFill>
                <a:latin typeface="IFIIRO+MS-UIGothic"/>
                <a:cs typeface="IFIIRO+MS-UIGothic"/>
              </a:rPr>
              <a:t>成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详</a:t>
            </a:r>
            <a:r>
              <a:rPr sz="2400">
                <a:solidFill>
                  <a:srgbClr val="00BEA8"/>
                </a:solidFill>
                <a:latin typeface="IFIIRO+MS-UIGothic"/>
                <a:cs typeface="IFIIRO+MS-UIGothic"/>
              </a:rPr>
              <a:t>解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EA8"/>
                </a:solidFill>
                <a:latin typeface="ELPKHB+NWUKSQ+ArialMT"/>
                <a:cs typeface="ELPKHB+NWUKSQ+ArialMT"/>
              </a:rPr>
              <a:t>•</a:t>
            </a:r>
            <a:r>
              <a:rPr sz="2450" spc="128">
                <a:solidFill>
                  <a:srgbClr val="00BEA8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细</a:t>
            </a:r>
            <a:r>
              <a:rPr sz="2400">
                <a:solidFill>
                  <a:srgbClr val="00BEA8"/>
                </a:solidFill>
                <a:latin typeface="IFIIRO+MS-UIGothic"/>
                <a:cs typeface="IFIIRO+MS-UIGothic"/>
              </a:rPr>
              <a:t>胞的分裂和增殖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详</a:t>
            </a:r>
            <a:r>
              <a:rPr sz="2400">
                <a:solidFill>
                  <a:srgbClr val="00BEA8"/>
                </a:solidFill>
                <a:latin typeface="IFIIRO+MS-UIGothic"/>
                <a:cs typeface="IFIIRO+MS-UIGothic"/>
              </a:rPr>
              <a:t>解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EA8"/>
                </a:solidFill>
                <a:latin typeface="ELPKHB+NWUKSQ+ArialMT"/>
                <a:cs typeface="ELPKHB+NWUKSQ+ArialMT"/>
              </a:rPr>
              <a:t>•</a:t>
            </a:r>
            <a:r>
              <a:rPr sz="2450" spc="128">
                <a:solidFill>
                  <a:srgbClr val="00BEA8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细</a:t>
            </a:r>
            <a:r>
              <a:rPr sz="2400">
                <a:solidFill>
                  <a:srgbClr val="00BEA8"/>
                </a:solidFill>
                <a:latin typeface="IFIIRO+MS-UIGothic"/>
                <a:cs typeface="IFIIRO+MS-UIGothic"/>
              </a:rPr>
              <a:t>胞的代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谢</a:t>
            </a:r>
            <a:r>
              <a:rPr sz="2400">
                <a:solidFill>
                  <a:srgbClr val="00BEA8"/>
                </a:solidFill>
                <a:latin typeface="IFIIRO+MS-UIGothic"/>
                <a:cs typeface="IFIIRO+MS-UIGothic"/>
              </a:rPr>
              <a:t>和能量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转换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EA8"/>
                </a:solidFill>
                <a:latin typeface="ELPKHB+NWUKSQ+ArialMT"/>
                <a:cs typeface="ELPKHB+NWUKSQ+ArialMT"/>
              </a:rPr>
              <a:t>•</a:t>
            </a:r>
            <a:r>
              <a:rPr sz="2450" spc="128">
                <a:solidFill>
                  <a:srgbClr val="00BEA8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细</a:t>
            </a:r>
            <a:r>
              <a:rPr sz="2400">
                <a:solidFill>
                  <a:srgbClr val="00BEA8"/>
                </a:solidFill>
                <a:latin typeface="IFIIRO+MS-UIGothic"/>
                <a:cs typeface="IFIIRO+MS-UIGothic"/>
              </a:rPr>
              <a:t>胞的信号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传导</a:t>
            </a:r>
            <a:r>
              <a:rPr sz="2400">
                <a:solidFill>
                  <a:srgbClr val="00BEA8"/>
                </a:solidFill>
                <a:latin typeface="IFIIRO+MS-UIGothic"/>
                <a:cs typeface="IFIIRO+MS-UIGothic"/>
              </a:rPr>
              <a:t>和通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讯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106295" y="3340961"/>
            <a:ext cx="340042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IFIIRO+MS-UIGothic"/>
                <a:cs typeface="IFIIRO+MS-UIGothic"/>
              </a:rPr>
              <a:t>目</a:t>
            </a: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25780" y="3022158"/>
            <a:ext cx="3245773" cy="301848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742"/>
              </a:lnSpc>
              <a:spcBef>
                <a:spcPct val="0"/>
              </a:spcBef>
              <a:spcAft>
                <a:spcPct val="0"/>
              </a:spcAft>
            </a:pPr>
            <a:r>
              <a:rPr sz="9350">
                <a:solidFill>
                  <a:srgbClr val="00BEA8"/>
                </a:solidFill>
                <a:latin typeface="TELCJU+UBTQGP+MicrosoftYaHei-Bold"/>
                <a:cs typeface="TELCJU+UBTQGP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570759" y="4080105"/>
            <a:ext cx="4857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4500">
                <a:solidFill>
                  <a:srgbClr val="FFFFFF"/>
                </a:solidFill>
                <a:latin typeface="IFIIRO+MS-UIGothic"/>
                <a:cs typeface="IFIIRO+MS-UIGothic"/>
              </a:rPr>
              <a:t>胞的基本概念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细</a:t>
            </a:r>
            <a:r>
              <a:rPr sz="3000">
                <a:solidFill>
                  <a:srgbClr val="00BEA8"/>
                </a:solidFill>
                <a:latin typeface="IFIIRO+MS-UIGothic"/>
                <a:cs typeface="IFIIRO+MS-UIGothic"/>
              </a:rPr>
              <a:t>胞的定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EA8"/>
                </a:solidFill>
                <a:latin typeface="IFIIRO+MS-UIGothic"/>
                <a:cs typeface="IFIIRO+MS-UIGothic"/>
              </a:rPr>
              <a:t>和起源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84797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FFFFFF"/>
                </a:solidFill>
                <a:latin typeface="IFIIRO+MS-UIGothic"/>
                <a:cs typeface="IFIIRO+MS-UIGothic"/>
              </a:rPr>
              <a:t>胞是生物体的基本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FFF"/>
                </a:solidFill>
                <a:latin typeface="IFIIRO+MS-UIGothic"/>
                <a:cs typeface="IFIIRO+MS-UIGothic"/>
              </a:rPr>
              <a:t>构和功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FIIRO+MS-UIGothic"/>
                <a:cs typeface="IFIIRO+MS-UIGothic"/>
              </a:rPr>
              <a:t>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FFFFFF"/>
                </a:solidFill>
                <a:latin typeface="IFIIRO+MS-UIGothic"/>
                <a:cs typeface="IFIIRO+MS-UIGothic"/>
              </a:rPr>
              <a:t>位，由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遗传</a:t>
            </a:r>
            <a:r>
              <a:rPr sz="1500">
                <a:solidFill>
                  <a:srgbClr val="FFFFFF"/>
                </a:solidFill>
                <a:latin typeface="IFIIRO+MS-UIGothic"/>
                <a:cs typeface="IFIIRO+MS-UIGothic"/>
              </a:rPr>
              <a:t>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IFIIRO+MS-UIGothic"/>
                <a:cs typeface="IFIIRO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FFFFFF"/>
                </a:solidFill>
                <a:latin typeface="IFIIRO+MS-UIGothic"/>
                <a:cs typeface="IFIIRO+MS-UIGothic"/>
              </a:rPr>
              <a:t>胞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FIIRO+MS-UIGothic"/>
                <a:cs typeface="IFIIRO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FFFFFF"/>
                </a:solidFill>
                <a:latin typeface="IFIIRO+MS-UIGothic"/>
                <a:cs typeface="IFIIRO+MS-UIGothic"/>
              </a:rPr>
              <a:t>胞膜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FFFFFF"/>
                </a:solidFill>
                <a:latin typeface="IFIIRO+MS-UIGothic"/>
                <a:cs typeface="IFIIRO+MS-UIGothic"/>
              </a:rPr>
              <a:t>成。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88587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FFFFFF"/>
                </a:solidFill>
                <a:latin typeface="IFIIRO+MS-UIGothic"/>
                <a:cs typeface="IFIIRO+MS-UIGothic"/>
              </a:rPr>
              <a:t>胞的起源可以追溯到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约</a:t>
            </a:r>
            <a:r>
              <a:rPr sz="1500">
                <a:solidFill>
                  <a:srgbClr val="FFFFFF"/>
                </a:solidFill>
                <a:latin typeface="VSQKPG+EDAJJW+MicrosoftYaHei"/>
                <a:cs typeface="VSQKPG+EDAJJW+MicrosoftYaHei"/>
              </a:rPr>
              <a:t>40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亿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FIIRO+MS-UIGothic"/>
                <a:cs typeface="IFIIRO+MS-UIGothic"/>
              </a:rPr>
              <a:t>年前，是地球上最早的生命形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FIIRO+MS-UIGothic"/>
                <a:cs typeface="IFIIRO+MS-UIGothic"/>
              </a:rPr>
              <a:t>式之一。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84797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FFFFFF"/>
                </a:solidFill>
                <a:latin typeface="IFIIRO+MS-UIGothic"/>
                <a:cs typeface="IFIIRO+MS-UIGothic"/>
              </a:rPr>
              <a:t>胞的出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IFIIRO+MS-UIGothic"/>
                <a:cs typeface="IFIIRO+MS-UIGothic"/>
              </a:rPr>
              <a:t>和演化与地球早期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FIIRO+MS-UIGothic"/>
                <a:cs typeface="IFIIRO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FFF"/>
                </a:solidFill>
                <a:latin typeface="IFIIRO+MS-UIGothic"/>
                <a:cs typeface="IFIIRO+MS-UIGothic"/>
              </a:rPr>
              <a:t>境条件密切相关，包括温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FIIRO+MS-UIGothic"/>
                <a:cs typeface="IFIIRO+MS-UIGothic"/>
              </a:rPr>
              <a:t>度、湿度、大气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FFFFFF"/>
                </a:solidFill>
                <a:latin typeface="IFIIRO+MS-UIGothic"/>
                <a:cs typeface="IFIIRO+MS-UIGothic"/>
              </a:rPr>
              <a:t>成等因素。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细</a:t>
            </a:r>
            <a:r>
              <a:rPr sz="3000">
                <a:solidFill>
                  <a:srgbClr val="00BEA8"/>
                </a:solidFill>
                <a:latin typeface="IFIIRO+MS-UIGothic"/>
                <a:cs typeface="IFIIRO+MS-UIGothic"/>
              </a:rPr>
              <a:t>胞的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组</a:t>
            </a:r>
            <a:r>
              <a:rPr sz="3000">
                <a:solidFill>
                  <a:srgbClr val="00BEA8"/>
                </a:solidFill>
                <a:latin typeface="IFIIRO+MS-UIGothic"/>
                <a:cs typeface="IFIIRO+MS-UIGothic"/>
              </a:rPr>
              <a:t>成和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结</a:t>
            </a:r>
            <a:r>
              <a:rPr sz="3000">
                <a:solidFill>
                  <a:srgbClr val="00BEA8"/>
                </a:solidFill>
                <a:latin typeface="IFIIRO+MS-UIGothic"/>
                <a:cs typeface="IFIIRO+MS-UIGothic"/>
              </a:rPr>
              <a:t>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5692526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FFFFFF"/>
                </a:solidFill>
                <a:latin typeface="IFIIRO+MS-UIGothic"/>
                <a:cs typeface="IFIIRO+MS-UIGothic"/>
              </a:rPr>
              <a:t>胞由多种成分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FFFFFF"/>
                </a:solidFill>
                <a:latin typeface="IFIIRO+MS-UIGothic"/>
                <a:cs typeface="IFIIRO+MS-UIGothic"/>
              </a:rPr>
              <a:t>成，包括水、蛋白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IFIIRO+MS-UIGothic"/>
                <a:cs typeface="IFIIRO+MS-UIGothic"/>
              </a:rPr>
              <a:t>、糖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FFF"/>
                </a:solidFill>
                <a:latin typeface="IFIIRO+MS-UIGothic"/>
                <a:cs typeface="IFIIRO+MS-UIGothic"/>
              </a:rPr>
              <a:t>、脂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IFIIRO+MS-UIGothic"/>
                <a:cs typeface="IFIIRO+MS-UIGothic"/>
              </a:rPr>
              <a:t>、核酸等。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77395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FFFFFF"/>
                </a:solidFill>
                <a:latin typeface="IFIIRO+MS-UIGothic"/>
                <a:cs typeface="IFIIRO+MS-UIGothic"/>
              </a:rPr>
              <a:t>胞膜是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FFFFFF"/>
                </a:solidFill>
                <a:latin typeface="IFIIRO+MS-UIGothic"/>
                <a:cs typeface="IFIIRO+MS-UIGothic"/>
              </a:rPr>
              <a:t>胞的外部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FFF"/>
                </a:solidFill>
                <a:latin typeface="IFIIRO+MS-UIGothic"/>
                <a:cs typeface="IFIIRO+MS-UIGothic"/>
              </a:rPr>
              <a:t>构，由磷脂双分子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层</a:t>
            </a:r>
            <a:r>
              <a:rPr sz="1500">
                <a:solidFill>
                  <a:srgbClr val="FFFFFF"/>
                </a:solidFill>
                <a:latin typeface="IFIIRO+MS-UIGothic"/>
                <a:cs typeface="IFIIRO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镶</a:t>
            </a:r>
            <a:r>
              <a:rPr sz="1500">
                <a:solidFill>
                  <a:srgbClr val="FFFFFF"/>
                </a:solidFill>
                <a:latin typeface="IFIIRO+MS-UIGothic"/>
                <a:cs typeface="IFIIRO+MS-UIGothic"/>
              </a:rPr>
              <a:t>嵌其中的蛋白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质组</a:t>
            </a:r>
            <a:r>
              <a:rPr sz="1500">
                <a:solidFill>
                  <a:srgbClr val="FFFFFF"/>
                </a:solidFill>
                <a:latin typeface="IFIIRO+MS-UIGothic"/>
                <a:cs typeface="IFIIRO+MS-UIGothic"/>
              </a:rPr>
              <a:t>成，具有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FFFFFF"/>
                </a:solidFill>
                <a:latin typeface="IFIIRO+MS-UIGothic"/>
                <a:cs typeface="IFIIRO+MS-UIGothic"/>
              </a:rPr>
              <a:t>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细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FIIRO+MS-UIGothic"/>
                <a:cs typeface="IFIIRO+MS-UIGothic"/>
              </a:rPr>
              <a:t>胞内外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FFF"/>
                </a:solidFill>
                <a:latin typeface="IFIIRO+MS-UIGothic"/>
                <a:cs typeface="IFIIRO+MS-UIGothic"/>
              </a:rPr>
              <a:t>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FFFFFF"/>
                </a:solidFill>
                <a:latin typeface="IFIIRO+MS-UIGothic"/>
                <a:cs typeface="IFIIRO+MS-UIGothic"/>
              </a:rPr>
              <a:t>定、控制物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质进</a:t>
            </a:r>
            <a:r>
              <a:rPr sz="1500">
                <a:solidFill>
                  <a:srgbClr val="FFFFFF"/>
                </a:solidFill>
                <a:latin typeface="IFIIRO+MS-UIGothic"/>
                <a:cs typeface="IFIIRO+MS-UIGothic"/>
              </a:rPr>
              <a:t>出等功能。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7592317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FFFFFF"/>
                </a:solidFill>
                <a:latin typeface="IFIIRO+MS-UIGothic"/>
                <a:cs typeface="IFIIRO+MS-UIGothic"/>
              </a:rPr>
              <a:t>胞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IFIIRO+MS-UIGothic"/>
                <a:cs typeface="IFIIRO+MS-UIGothic"/>
              </a:rPr>
              <a:t>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FFFFFF"/>
                </a:solidFill>
                <a:latin typeface="IFIIRO+MS-UIGothic"/>
                <a:cs typeface="IFIIRO+MS-UIGothic"/>
              </a:rPr>
              <a:t>胞的主要部分，包括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FFFFFF"/>
                </a:solidFill>
                <a:latin typeface="IFIIRO+MS-UIGothic"/>
                <a:cs typeface="IFIIRO+MS-UIGothic"/>
              </a:rPr>
              <a:t>胞核、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FFFFF"/>
                </a:solidFill>
                <a:latin typeface="IFIIRO+MS-UIGothic"/>
                <a:cs typeface="IFIIRO+MS-UIGothic"/>
              </a:rPr>
              <a:t>粒体、叶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绿</a:t>
            </a:r>
            <a:r>
              <a:rPr sz="1500">
                <a:solidFill>
                  <a:srgbClr val="FFFFFF"/>
                </a:solidFill>
                <a:latin typeface="IFIIRO+MS-UIGothic"/>
                <a:cs typeface="IFIIRO+MS-UIGothic"/>
              </a:rPr>
              <a:t>体等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FFFFFF"/>
                </a:solidFill>
                <a:latin typeface="IFIIRO+MS-UIGothic"/>
                <a:cs typeface="IFIIRO+MS-UIGothic"/>
              </a:rPr>
              <a:t>胞器，以及各种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FFFFFF"/>
                </a:solidFill>
                <a:latin typeface="IFIIRO+MS-UIGothic"/>
                <a:cs typeface="IFIIRO+MS-UIGothic"/>
              </a:rPr>
              <a:t>胞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FIIRO+MS-UIGothic"/>
                <a:cs typeface="IFIIRO+MS-UIGothic"/>
              </a:rPr>
              <a:t>内小泡、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颗</a:t>
            </a:r>
            <a:r>
              <a:rPr sz="1500">
                <a:solidFill>
                  <a:srgbClr val="FFFFFF"/>
                </a:solidFill>
                <a:latin typeface="IFIIRO+MS-UIGothic"/>
                <a:cs typeface="IFIIRO+MS-UIGothic"/>
              </a:rPr>
              <a:t>粒等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FFF"/>
                </a:solidFill>
                <a:latin typeface="IFIIRO+MS-UIGothic"/>
                <a:cs typeface="IFIIRO+MS-UIGothic"/>
              </a:rPr>
              <a:t>构。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细</a:t>
            </a:r>
            <a:r>
              <a:rPr sz="3000">
                <a:solidFill>
                  <a:srgbClr val="00BEA8"/>
                </a:solidFill>
                <a:latin typeface="IFIIRO+MS-UIGothic"/>
                <a:cs typeface="IFIIRO+MS-UIGothic"/>
              </a:rPr>
              <a:t>胞的种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00BEA8"/>
                </a:solidFill>
                <a:latin typeface="IFIIRO+MS-UIGothic"/>
                <a:cs typeface="IFIIRO+MS-UIGothic"/>
              </a:rPr>
              <a:t>和特点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25780" y="3022158"/>
            <a:ext cx="3245773" cy="301848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742"/>
              </a:lnSpc>
              <a:spcBef>
                <a:spcPct val="0"/>
              </a:spcBef>
              <a:spcAft>
                <a:spcPct val="0"/>
              </a:spcAft>
            </a:pPr>
            <a:r>
              <a:rPr sz="9350">
                <a:solidFill>
                  <a:srgbClr val="00BEA8"/>
                </a:solidFill>
                <a:latin typeface="TELCJU+UBTQGP+MicrosoftYaHei-Bold"/>
                <a:cs typeface="TELCJU+UBTQGP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570759" y="4080105"/>
            <a:ext cx="6000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4500">
                <a:solidFill>
                  <a:srgbClr val="FFFFFF"/>
                </a:solidFill>
                <a:latin typeface="IFIIRO+MS-UIGothic"/>
                <a:cs typeface="IFIIRO+MS-UIGothic"/>
              </a:rPr>
              <a:t>胞的重要性和功能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1341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细</a:t>
            </a:r>
            <a:r>
              <a:rPr sz="3000">
                <a:solidFill>
                  <a:srgbClr val="00BEA8"/>
                </a:solidFill>
                <a:latin typeface="IFIIRO+MS-UIGothic"/>
                <a:cs typeface="IFIIRO+MS-UIGothic"/>
              </a:rPr>
              <a:t>胞在生命体系中的地位和作用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339206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细</a:t>
            </a:r>
            <a:r>
              <a:rPr sz="2300" spc="25">
                <a:solidFill>
                  <a:srgbClr val="00BEA8"/>
                </a:solidFill>
                <a:latin typeface="IFIIRO+MS-UIGothic"/>
                <a:cs typeface="IFIIRO+MS-UIGothic"/>
              </a:rPr>
              <a:t>胞是生命的基本</a:t>
            </a: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单</a:t>
            </a:r>
            <a:r>
              <a:rPr sz="2300">
                <a:solidFill>
                  <a:srgbClr val="00BEA8"/>
                </a:solidFill>
                <a:latin typeface="IFIIRO+MS-UIGothic"/>
                <a:cs typeface="IFIIRO+MS-UIGothic"/>
              </a:rPr>
              <a:t>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3148131"/>
            <a:ext cx="3392069" cy="23831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细</a:t>
            </a:r>
            <a:r>
              <a:rPr sz="2300" spc="25">
                <a:solidFill>
                  <a:srgbClr val="00BEA8"/>
                </a:solidFill>
                <a:latin typeface="IFIIRO+MS-UIGothic"/>
                <a:cs typeface="IFIIRO+MS-UIGothic"/>
              </a:rPr>
              <a:t>胞是生命活</a:t>
            </a: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动</a:t>
            </a:r>
            <a:r>
              <a:rPr sz="2300" spc="25">
                <a:solidFill>
                  <a:srgbClr val="00BEA8"/>
                </a:solidFill>
                <a:latin typeface="IFIIRO+MS-UIGothic"/>
                <a:cs typeface="IFIIRO+MS-UIGothic"/>
              </a:rPr>
              <a:t>的基</a:t>
            </a:r>
            <a:r>
              <a:rPr sz="2300">
                <a:solidFill>
                  <a:srgbClr val="00BEA8"/>
                </a:solidFill>
                <a:latin typeface="SimSun"/>
                <a:cs typeface="SimSun"/>
              </a:rPr>
              <a:t>础</a:t>
            </a:r>
          </a:p>
          <a:p>
            <a:pPr marL="0" marR="0">
              <a:lnSpc>
                <a:spcPts val="2300"/>
              </a:lnSpc>
              <a:spcBef>
                <a:spcPts val="10714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细</a:t>
            </a:r>
            <a:r>
              <a:rPr sz="2300" spc="25">
                <a:solidFill>
                  <a:srgbClr val="00BEA8"/>
                </a:solidFill>
                <a:latin typeface="IFIIRO+MS-UIGothic"/>
                <a:cs typeface="IFIIRO+MS-UIGothic"/>
              </a:rPr>
              <a:t>胞是生</a:t>
            </a: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长发</a:t>
            </a:r>
            <a:r>
              <a:rPr sz="2300" spc="25">
                <a:solidFill>
                  <a:srgbClr val="00BEA8"/>
                </a:solidFill>
                <a:latin typeface="IFIIRO+MS-UIGothic"/>
                <a:cs typeface="IFIIRO+MS-UIGothic"/>
              </a:rPr>
              <a:t>育的基</a:t>
            </a:r>
            <a:r>
              <a:rPr sz="2300">
                <a:solidFill>
                  <a:srgbClr val="00BEA8"/>
                </a:solidFill>
                <a:latin typeface="SimSun"/>
                <a:cs typeface="SimSun"/>
              </a:rPr>
              <a:t>础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细</a:t>
            </a:r>
            <a:r>
              <a:rPr sz="3000">
                <a:solidFill>
                  <a:srgbClr val="00BEA8"/>
                </a:solidFill>
                <a:latin typeface="IFIIRO+MS-UIGothic"/>
                <a:cs typeface="IFIIRO+MS-UIGothic"/>
              </a:rPr>
              <a:t>胞的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结</a:t>
            </a:r>
            <a:r>
              <a:rPr sz="3000">
                <a:solidFill>
                  <a:srgbClr val="00BEA8"/>
                </a:solidFill>
                <a:latin typeface="IFIIRO+MS-UIGothic"/>
                <a:cs typeface="IFIIRO+MS-UIGothic"/>
              </a:rPr>
              <a:t>构和功能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TELCJU+UBTQGP+MicrosoftYaHei-Bold"/>
                <a:cs typeface="TELCJU+UBTQGP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TELCJU+UBTQGP+MicrosoftYaHei-Bold"/>
                <a:cs typeface="TELCJU+UBTQGP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TELCJU+UBTQGP+MicrosoftYaHei-Bold"/>
                <a:cs typeface="TELCJU+UBTQGP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EA8"/>
                </a:solidFill>
                <a:latin typeface="SimSun"/>
                <a:cs typeface="SimSun"/>
              </a:rPr>
              <a:t>细</a:t>
            </a:r>
            <a:r>
              <a:rPr sz="2000" spc="25">
                <a:solidFill>
                  <a:srgbClr val="00BEA8"/>
                </a:solidFill>
                <a:latin typeface="IFIIRO+MS-UIGothic"/>
                <a:cs typeface="IFIIRO+MS-UIGothic"/>
              </a:rPr>
              <a:t>胞的膜</a:t>
            </a:r>
            <a:r>
              <a:rPr sz="2000" spc="25">
                <a:solidFill>
                  <a:srgbClr val="00BEA8"/>
                </a:solidFill>
                <a:latin typeface="SimSun"/>
                <a:cs typeface="SimSun"/>
              </a:rPr>
              <a:t>结</a:t>
            </a:r>
            <a:r>
              <a:rPr sz="2000">
                <a:solidFill>
                  <a:srgbClr val="00BEA8"/>
                </a:solidFill>
                <a:latin typeface="IFIIRO+MS-UIGothic"/>
                <a:cs typeface="IFIIRO+MS-UIGothic"/>
              </a:rPr>
              <a:t>构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EA8"/>
                </a:solidFill>
                <a:latin typeface="SimSun"/>
                <a:cs typeface="SimSun"/>
              </a:rPr>
              <a:t>细</a:t>
            </a:r>
            <a:r>
              <a:rPr sz="2000" spc="25">
                <a:solidFill>
                  <a:srgbClr val="00BEA8"/>
                </a:solidFill>
                <a:latin typeface="IFIIRO+MS-UIGothic"/>
                <a:cs typeface="IFIIRO+MS-UIGothic"/>
              </a:rPr>
              <a:t>胞的</a:t>
            </a:r>
            <a:r>
              <a:rPr sz="2000" spc="25">
                <a:solidFill>
                  <a:srgbClr val="00BEA8"/>
                </a:solidFill>
                <a:latin typeface="SimSun"/>
                <a:cs typeface="SimSun"/>
              </a:rPr>
              <a:t>质结</a:t>
            </a:r>
            <a:r>
              <a:rPr sz="2000">
                <a:solidFill>
                  <a:srgbClr val="00BEA8"/>
                </a:solidFill>
                <a:latin typeface="IFIIRO+MS-UIGothic"/>
                <a:cs typeface="IFIIRO+MS-UIGothic"/>
              </a:rPr>
              <a:t>构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EA8"/>
                </a:solidFill>
                <a:latin typeface="SimSun"/>
                <a:cs typeface="SimSun"/>
              </a:rPr>
              <a:t>细</a:t>
            </a:r>
            <a:r>
              <a:rPr sz="2000" spc="25">
                <a:solidFill>
                  <a:srgbClr val="00BEA8"/>
                </a:solidFill>
                <a:latin typeface="IFIIRO+MS-UIGothic"/>
                <a:cs typeface="IFIIRO+MS-UIGothic"/>
              </a:rPr>
              <a:t>胞的核</a:t>
            </a:r>
            <a:r>
              <a:rPr sz="2000" spc="25">
                <a:solidFill>
                  <a:srgbClr val="00BEA8"/>
                </a:solidFill>
                <a:latin typeface="SimSun"/>
                <a:cs typeface="SimSun"/>
              </a:rPr>
              <a:t>结</a:t>
            </a:r>
            <a:r>
              <a:rPr sz="2000">
                <a:solidFill>
                  <a:srgbClr val="00BEA8"/>
                </a:solidFill>
                <a:latin typeface="IFIIRO+MS-UIGothic"/>
                <a:cs typeface="IFIIRO+MS-UIGothic"/>
              </a:rPr>
              <a:t>构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细</a:t>
            </a:r>
            <a:r>
              <a:rPr sz="3000">
                <a:solidFill>
                  <a:srgbClr val="00BEA8"/>
                </a:solidFill>
                <a:latin typeface="IFIIRO+MS-UIGothic"/>
                <a:cs typeface="IFIIRO+MS-UIGothic"/>
              </a:rPr>
              <a:t>胞的分裂和增殖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IFIIRO+MS-UIGothic"/>
                <a:cs typeface="IFIIRO+MS-UIGothic"/>
              </a:rPr>
              <a:t>有</a:t>
            </a: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丝</a:t>
            </a:r>
            <a:r>
              <a:rPr sz="2300" spc="25">
                <a:solidFill>
                  <a:srgbClr val="00BEA8"/>
                </a:solidFill>
                <a:latin typeface="IFIIRO+MS-UIGothic"/>
                <a:cs typeface="IFIIRO+MS-UIGothic"/>
              </a:rPr>
              <a:t>分裂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IFIIRO+MS-UIGothic"/>
                <a:cs typeface="IFIIRO+MS-UIGothic"/>
              </a:rPr>
              <a:t>无</a:t>
            </a: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丝</a:t>
            </a:r>
            <a:r>
              <a:rPr sz="2300" spc="25">
                <a:solidFill>
                  <a:srgbClr val="00BEA8"/>
                </a:solidFill>
                <a:latin typeface="IFIIRO+MS-UIGothic"/>
                <a:cs typeface="IFIIRO+MS-UIGothic"/>
              </a:rPr>
              <a:t>分裂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IFIIRO+MS-UIGothic"/>
                <a:cs typeface="IFIIRO+MS-UIGothic"/>
              </a:rPr>
              <a:t>减数分裂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25780" y="3022158"/>
            <a:ext cx="3245773" cy="301848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742"/>
              </a:lnSpc>
              <a:spcBef>
                <a:spcPct val="0"/>
              </a:spcBef>
              <a:spcAft>
                <a:spcPct val="0"/>
              </a:spcAft>
            </a:pPr>
            <a:r>
              <a:rPr sz="9350">
                <a:solidFill>
                  <a:srgbClr val="00BEA8"/>
                </a:solidFill>
                <a:latin typeface="TELCJU+UBTQGP+MicrosoftYaHei-Bold"/>
                <a:cs typeface="TELCJU+UBTQGP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570759" y="4080105"/>
            <a:ext cx="6572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4500">
                <a:solidFill>
                  <a:srgbClr val="FFFFFF"/>
                </a:solidFill>
                <a:latin typeface="IFIIRO+MS-UIGothic"/>
                <a:cs typeface="IFIIRO+MS-UIGothic"/>
              </a:rPr>
              <a:t>胞的</a:t>
            </a:r>
            <a:r>
              <a:rPr sz="45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4500">
                <a:solidFill>
                  <a:srgbClr val="FFFFFF"/>
                </a:solidFill>
                <a:latin typeface="IFIIRO+MS-UIGothic"/>
                <a:cs typeface="IFIIRO+MS-UIGothic"/>
              </a:rPr>
              <a:t>构和</a:t>
            </a:r>
            <a:r>
              <a:rPr sz="4500">
                <a:solidFill>
                  <a:srgbClr val="FFFFFF"/>
                </a:solidFill>
                <a:latin typeface="SimSun"/>
                <a:cs typeface="SimSun"/>
              </a:rPr>
              <a:t>组</a:t>
            </a:r>
            <a:r>
              <a:rPr sz="4500">
                <a:solidFill>
                  <a:srgbClr val="FFFFFF"/>
                </a:solidFill>
                <a:latin typeface="IFIIRO+MS-UIGothic"/>
                <a:cs typeface="IFIIRO+MS-UIGothic"/>
              </a:rPr>
              <a:t>成</a:t>
            </a:r>
            <a:r>
              <a:rPr sz="4500">
                <a:solidFill>
                  <a:srgbClr val="FFFFFF"/>
                </a:solidFill>
                <a:latin typeface="SimSun"/>
                <a:cs typeface="SimSun"/>
              </a:rPr>
              <a:t>详</a:t>
            </a:r>
            <a:r>
              <a:rPr sz="4500">
                <a:solidFill>
                  <a:srgbClr val="FFFFFF"/>
                </a:solidFill>
                <a:latin typeface="IFIIRO+MS-UIGothic"/>
                <a:cs typeface="IFIIRO+MS-UIGothic"/>
              </a:rPr>
              <a:t>解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细</a:t>
            </a:r>
            <a:r>
              <a:rPr sz="3000">
                <a:solidFill>
                  <a:srgbClr val="00BEA8"/>
                </a:solidFill>
                <a:latin typeface="IFIIRO+MS-UIGothic"/>
                <a:cs typeface="IFIIRO+MS-UIGothic"/>
              </a:rPr>
              <a:t>胞的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质</a:t>
            </a:r>
            <a:r>
              <a:rPr sz="3000">
                <a:solidFill>
                  <a:srgbClr val="00BEA8"/>
                </a:solidFill>
                <a:latin typeface="IFIIRO+MS-UIGothic"/>
                <a:cs typeface="IFIIRO+MS-UIGothic"/>
              </a:rPr>
              <a:t>膜和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细</a:t>
            </a:r>
            <a:r>
              <a:rPr sz="3000">
                <a:solidFill>
                  <a:srgbClr val="00BEA8"/>
                </a:solidFill>
                <a:latin typeface="IFIIRO+MS-UIGothic"/>
                <a:cs typeface="IFIIRO+MS-UIGothic"/>
              </a:rPr>
              <a:t>胞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643744" y="2004055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EA8"/>
                </a:solidFill>
                <a:latin typeface="SimSun"/>
                <a:cs typeface="SimSun"/>
              </a:rPr>
              <a:t>细</a:t>
            </a:r>
            <a:r>
              <a:rPr sz="1550" spc="25">
                <a:solidFill>
                  <a:srgbClr val="00BEA8"/>
                </a:solidFill>
                <a:latin typeface="IFIIRO+MS-UIGothic"/>
                <a:cs typeface="IFIIRO+MS-UIGothic"/>
              </a:rPr>
              <a:t>胞</a:t>
            </a:r>
            <a:r>
              <a:rPr sz="1550">
                <a:solidFill>
                  <a:srgbClr val="00BEA8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EA8"/>
                </a:solidFill>
                <a:latin typeface="SimSun"/>
                <a:cs typeface="SimSun"/>
              </a:rPr>
              <a:t>质</a:t>
            </a:r>
            <a:r>
              <a:rPr sz="1550">
                <a:solidFill>
                  <a:srgbClr val="00BEA8"/>
                </a:solidFill>
                <a:latin typeface="IFIIRO+MS-UIGothic"/>
                <a:cs typeface="IFIIRO+MS-UIGothic"/>
              </a:rPr>
              <a:t>膜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细</a:t>
            </a:r>
            <a:r>
              <a:rPr sz="3000">
                <a:solidFill>
                  <a:srgbClr val="00BEA8"/>
                </a:solidFill>
                <a:latin typeface="IFIIRO+MS-UIGothic"/>
                <a:cs typeface="IFIIRO+MS-UIGothic"/>
              </a:rPr>
              <a:t>胞的核膜和核仁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EA8"/>
                </a:solidFill>
                <a:latin typeface="IFIIRO+MS-UIGothic"/>
                <a:cs typeface="IFIIRO+MS-UIGothic"/>
              </a:rPr>
              <a:t>核膜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IFIIRO+MS-UIGothic"/>
                <a:cs typeface="IFIIRO+MS-UIGothic"/>
              </a:rPr>
              <a:t>核仁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088444" cy="74811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FIIRO+MS-UIGothic"/>
                <a:cs typeface="IFIIRO+MS-UIGothic"/>
              </a:rPr>
              <a:t>核仁是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FFFFFF"/>
                </a:solidFill>
                <a:latin typeface="IFIIRO+MS-UIGothic"/>
                <a:cs typeface="IFIIRO+MS-UIGothic"/>
              </a:rPr>
              <a:t>胞核内的一个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FFFFFF"/>
                </a:solidFill>
                <a:latin typeface="IFIIRO+MS-UIGothic"/>
                <a:cs typeface="IFIIRO+MS-UIGothic"/>
              </a:rPr>
              <a:t>构，主要参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FIIRO+MS-UIGothic"/>
                <a:cs typeface="IFIIRO+MS-UIGothic"/>
              </a:rPr>
              <a:t>与</a:t>
            </a:r>
            <a:r>
              <a:rPr sz="1350">
                <a:solidFill>
                  <a:srgbClr val="FFFFFF"/>
                </a:solidFill>
                <a:latin typeface="VSQKPG+EDAJJW+MicrosoftYaHei"/>
                <a:cs typeface="VSQKPG+EDAJJW+MicrosoftYaHei"/>
              </a:rPr>
              <a:t>rRNA</a:t>
            </a:r>
            <a:r>
              <a:rPr sz="1350">
                <a:solidFill>
                  <a:srgbClr val="FFFFFF"/>
                </a:solidFill>
                <a:latin typeface="IFIIRO+MS-UIGothic"/>
                <a:cs typeface="IFIIRO+MS-UIGothic"/>
              </a:rPr>
              <a:t>的合成以及核糖体的构建。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细</a:t>
            </a:r>
            <a:r>
              <a:rPr sz="3000">
                <a:solidFill>
                  <a:srgbClr val="00BEA8"/>
                </a:solidFill>
                <a:latin typeface="IFIIRO+MS-UIGothic"/>
                <a:cs typeface="IFIIRO+MS-UIGothic"/>
              </a:rPr>
              <a:t>胞的染色体和基因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EA8"/>
                </a:solidFill>
                <a:latin typeface="IFIIRO+MS-UIGothic"/>
                <a:cs typeface="IFIIRO+MS-UIGothic"/>
              </a:rPr>
              <a:t>染色体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EA8"/>
                </a:solidFill>
                <a:latin typeface="IFIIRO+MS-UIGothic"/>
                <a:cs typeface="IFIIRO+MS-UIGothic"/>
              </a:rPr>
              <a:t>基因</a:t>
            </a:r>
            <a:r>
              <a:rPr sz="2000">
                <a:solidFill>
                  <a:srgbClr val="00BEA8"/>
                </a:solidFill>
                <a:latin typeface="SimSun"/>
                <a:cs typeface="SimSun"/>
              </a:rPr>
              <a:t>组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https://d.book118.com/978076127070006042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ELPKHB+NWUKSQ+ArialMT</vt:lpstr>
      <vt:lpstr>Times New Roman</vt:lpstr>
      <vt:lpstr>SimSun</vt:lpstr>
      <vt:lpstr>IFIIRO+MS-UIGothic</vt:lpstr>
      <vt:lpstr>VSQKPG+EDAJJW+MicrosoftYaHei</vt:lpstr>
      <vt:lpstr>TELCJU+UBTQGP+MicrosoftYaHei-Bold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2024-09-21T16:36:40.715</cp:lastPrinted>
  <dcterms:created xsi:type="dcterms:W3CDTF">2024-09-21T08:36:40Z</dcterms:created>
  <dcterms:modified xsi:type="dcterms:W3CDTF">2024-09-21T08:36:41Z</dcterms:modified>
</cp:coreProperties>
</file>