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0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EDAB7-1234-43D4-BADD-D800E3F01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990CF-835E-45CE-BE7D-5461B92A6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43FC9-7957-499D-A85A-5D131C6B9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36B51C-D894-4BF0-8A07-C93F6202B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733756-3E98-4D73-BC36-4376EFA59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DEA639-542B-44D6-8B0C-923B9266F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E24E9E-CB6F-4E0A-95AE-8CE0B2A2E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4285F-4C7B-4F47-9307-CC97384A2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56712-A823-419D-818B-B504AD2AE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3B91C-FB9C-4589-BE93-9B976CDBC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EA1B6-F959-4BA1-88DD-DDDF79DA2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 panose="00000a00000000000000" charset="-122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0613501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1379"/>
          </a:bodyPr>
          <a:lstStyle/>
          <a:p>
            <a:r>
              <a:rPr lang="zh-CN" altLang="en-US"/>
              <a:t>金融投资工具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金融投资工具概述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股票投资工具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债券投资工具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基金投资工具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 panose="00000a00000000000000" charset="-122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 panose="00000a00000000000000" charset="-122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期货和期权投资工具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金融投资工具概述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金融投资工具的定义</a:t>
            </a:r>
            <a:endParaRPr lang="zh-CN" altLang="en-US"/>
          </a:p>
        </p:txBody>
      </p:sp>
      <p:sp>
        <p:nvSpPr>
          <p:cNvPr id="1048930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34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8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4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6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投资者可以通过购买、持有、出售等方式获取收益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48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金融投资工具的风险和收益各不相同，投资者需要根据自己的风险承受能力和投资目标进行选择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0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金融投资工具是指用于投资、获取收益的金融产品或服务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52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包括股票、债券、基金、期货、期权等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金融投资工具的分类</a:t>
            </a:r>
            <a:endParaRPr lang="zh-CN" altLang="en-US"/>
          </a:p>
        </p:txBody>
      </p:sp>
      <p:sp>
        <p:nvSpPr>
          <p:cNvPr id="1048988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股票：代表公司所有权的证券，投资者通过持有股票获得股息和资本增值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债券：代表债权的证券，投资者通过持有债券获得利息和本金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基金：集合投资者的资金，由专业经理人进行投资管理的工具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衍生品：基于基础资产的价格变化而设计的金融工具，如期货、期权等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金融投资工具的作用</a:t>
            </a:r>
            <a:endParaRPr lang="zh-CN" altLang="en-US"/>
          </a:p>
        </p:txBody>
      </p:sp>
      <p:sp>
        <p:nvSpPr>
          <p:cNvPr id="1049030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流动性管理：提供流动性，满足投资者短期资金需求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风险管理：帮助投资者分散风险，降低投资损失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资产配置：帮助投资者实现资产多元化，提高投资收益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财富增值：通过投资金融工具，实现财富的增值和保值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股票投资工具</a:t>
            </a:r>
            <a:endParaRPr lang="zh-CN" altLang="en-US"/>
          </a:p>
        </p:txBody>
      </p:sp>
      <p:sp>
        <p:nvSpPr>
          <p:cNvPr id="104909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股票的定义和分类</a:t>
            </a:r>
            <a:endParaRPr lang="zh-CN" altLang="en-US"/>
          </a:p>
        </p:txBody>
      </p:sp>
      <p:sp>
        <p:nvSpPr>
          <p:cNvPr id="1049132" name="正文"/>
          <p:cNvSpPr txBox="1"/>
          <p:nvPr>
            <p:custDataLst>
              <p:tags r:id="rId2"/>
            </p:custDataLst>
          </p:nvPr>
        </p:nvSpPr>
        <p:spPr>
          <a:xfrm>
            <a:off x="3332475" y="1452880"/>
            <a:ext cx="5520701" cy="7298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股票的定义：股票是一种有价证券，代表其持有者对公司的所有权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正文"/>
          <p:cNvSpPr txBox="1"/>
          <p:nvPr>
            <p:custDataLst>
              <p:tags r:id="rId3"/>
            </p:custDataLst>
          </p:nvPr>
        </p:nvSpPr>
        <p:spPr>
          <a:xfrm>
            <a:off x="3332475" y="2262207"/>
            <a:ext cx="5520701" cy="7298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股票的分类：根据不同的标准，股票可以分为普通股、优先股、蓝筹股、红筹股等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正文"/>
          <p:cNvSpPr txBox="1"/>
          <p:nvPr>
            <p:custDataLst>
              <p:tags r:id="rId4"/>
            </p:custDataLst>
          </p:nvPr>
        </p:nvSpPr>
        <p:spPr>
          <a:xfrm>
            <a:off x="3332475" y="3071534"/>
            <a:ext cx="5520701" cy="7298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普通股：普通股是公司最基本的股票形式，持有者享有公司的投票权和分红权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正文"/>
          <p:cNvSpPr txBox="1"/>
          <p:nvPr>
            <p:custDataLst>
              <p:tags r:id="rId5"/>
            </p:custDataLst>
          </p:nvPr>
        </p:nvSpPr>
        <p:spPr>
          <a:xfrm>
            <a:off x="3332475" y="3880862"/>
            <a:ext cx="5520701" cy="7298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优先股：优先股是一种特殊的股票形式，持有者享有优先分红权和优先赎回权，但通常没有投票权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6"/>
            </p:custDataLst>
          </p:nvPr>
        </p:nvSpPr>
        <p:spPr>
          <a:xfrm>
            <a:off x="3332475" y="4690189"/>
            <a:ext cx="5520701" cy="7298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蓝筹股：蓝筹股是指在股票市场上具有较高市值、较高流动性和较高分红能力的股票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7"/>
            </p:custDataLst>
          </p:nvPr>
        </p:nvSpPr>
        <p:spPr>
          <a:xfrm>
            <a:off x="3332475" y="5499516"/>
            <a:ext cx="5520701" cy="7298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红筹股：红筹股是指在中国境外注册、在香港上市的带有中国大陆概念的股票。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股票市场的结构和运作</a:t>
            </a:r>
            <a:endParaRPr lang="zh-CN" altLang="en-US"/>
          </a:p>
        </p:txBody>
      </p:sp>
      <p:sp>
        <p:nvSpPr>
          <p:cNvPr id="1049178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137" y="162152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330" y="323455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股票市场：由证券交易所、证券公司、投资者等组成的市场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42"/>
          <p:cNvSpPr/>
          <p:nvPr>
            <p:custDataLst>
              <p:tags r:id="rId4"/>
            </p:custDataLst>
          </p:nvPr>
        </p:nvSpPr>
        <p:spPr>
          <a:xfrm>
            <a:off x="646538" y="2883677"/>
            <a:ext cx="1607388" cy="113828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4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338" y="162152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257" y="323455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证券交易所：提供股票交易的场所，如上海证券交易所、深圳证券交易所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矩形 43"/>
          <p:cNvSpPr/>
          <p:nvPr>
            <p:custDataLst>
              <p:tags r:id="rId7"/>
            </p:custDataLst>
          </p:nvPr>
        </p:nvSpPr>
        <p:spPr>
          <a:xfrm>
            <a:off x="2503466" y="2883677"/>
            <a:ext cx="1607388" cy="113828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629" y="162152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185" y="323455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证券公司：为投资者提供股票交易服务的中介机构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44"/>
          <p:cNvSpPr/>
          <p:nvPr>
            <p:custDataLst>
              <p:tags r:id="rId10"/>
            </p:custDataLst>
          </p:nvPr>
        </p:nvSpPr>
        <p:spPr>
          <a:xfrm>
            <a:off x="4360393" y="2883677"/>
            <a:ext cx="1607388" cy="113828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556" y="162152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112" y="323455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投资者：包括个人投资者和机构投资者，如基金公司、保险公司等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45"/>
          <p:cNvSpPr/>
          <p:nvPr>
            <p:custDataLst>
              <p:tags r:id="rId13"/>
            </p:custDataLst>
          </p:nvPr>
        </p:nvSpPr>
        <p:spPr>
          <a:xfrm>
            <a:off x="6217958" y="2883677"/>
            <a:ext cx="1607388" cy="113828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394" y="162152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4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677" y="323455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股票交易：投资者通过证券公司进行股票买卖，实现资金流动和资产配置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6"/>
          <p:cNvSpPr/>
          <p:nvPr>
            <p:custDataLst>
              <p:tags r:id="rId16"/>
            </p:custDataLst>
          </p:nvPr>
        </p:nvSpPr>
        <p:spPr>
          <a:xfrm>
            <a:off x="8074885" y="2883677"/>
            <a:ext cx="1607388" cy="113828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048" y="162152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604" y="323455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股票价格：由市场供求关系、公司业绩、宏观经济等因素决定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47"/>
          <p:cNvSpPr/>
          <p:nvPr>
            <p:custDataLst>
              <p:tags r:id="rId19"/>
            </p:custDataLst>
          </p:nvPr>
        </p:nvSpPr>
        <p:spPr>
          <a:xfrm>
            <a:off x="9932449" y="2883677"/>
            <a:ext cx="1607388" cy="113828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股票投资的策略和技巧</a:t>
            </a:r>
            <a:endParaRPr lang="zh-CN" altLang="en-US"/>
          </a:p>
        </p:txBody>
      </p:sp>
      <p:sp>
        <p:nvSpPr>
          <p:cNvPr id="1049248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137" y="162152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330" y="323455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基本面分析：关注公司的财务状况、行业前景、管理层能力等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42"/>
          <p:cNvSpPr/>
          <p:nvPr>
            <p:custDataLst>
              <p:tags r:id="rId4"/>
            </p:custDataLst>
          </p:nvPr>
        </p:nvSpPr>
        <p:spPr>
          <a:xfrm>
            <a:off x="646538" y="2883677"/>
            <a:ext cx="1607388" cy="113828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4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338" y="162152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257" y="323455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技术分析：通过K线图、成交量、均线等指标分析市场趋势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43"/>
          <p:cNvSpPr/>
          <p:nvPr>
            <p:custDataLst>
              <p:tags r:id="rId7"/>
            </p:custDataLst>
          </p:nvPr>
        </p:nvSpPr>
        <p:spPr>
          <a:xfrm>
            <a:off x="2503466" y="2883677"/>
            <a:ext cx="1607388" cy="113828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629" y="162152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185" y="323455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风险管理：设定止损点，避免过度亏损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44"/>
          <p:cNvSpPr/>
          <p:nvPr>
            <p:custDataLst>
              <p:tags r:id="rId10"/>
            </p:custDataLst>
          </p:nvPr>
        </p:nvSpPr>
        <p:spPr>
          <a:xfrm>
            <a:off x="4360393" y="2883677"/>
            <a:ext cx="1607388" cy="113828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556" y="162152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112" y="323455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长期投资：选择优质股票，长期持有，享受公司成长带来的收益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45"/>
          <p:cNvSpPr/>
          <p:nvPr>
            <p:custDataLst>
              <p:tags r:id="rId13"/>
            </p:custDataLst>
          </p:nvPr>
        </p:nvSpPr>
        <p:spPr>
          <a:xfrm>
            <a:off x="6217958" y="2883677"/>
            <a:ext cx="1607388" cy="113828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2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394" y="162152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677" y="323455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投资组合：分散投资，降低风险，提高收益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46"/>
          <p:cNvSpPr/>
          <p:nvPr>
            <p:custDataLst>
              <p:tags r:id="rId16"/>
            </p:custDataLst>
          </p:nvPr>
        </p:nvSpPr>
        <p:spPr>
          <a:xfrm>
            <a:off x="8074885" y="2883677"/>
            <a:ext cx="1607388" cy="113828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8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048" y="162152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604" y="323455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定期评估：定期审视投资组合，调整投资策略，适应市场变化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47"/>
          <p:cNvSpPr/>
          <p:nvPr>
            <p:custDataLst>
              <p:tags r:id="rId19"/>
            </p:custDataLst>
          </p:nvPr>
        </p:nvSpPr>
        <p:spPr>
          <a:xfrm>
            <a:off x="9932449" y="2883677"/>
            <a:ext cx="1607388" cy="113828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债券投资工具</a:t>
            </a:r>
            <a:endParaRPr lang="zh-CN" altLang="en-US"/>
          </a:p>
        </p:txBody>
      </p:sp>
      <p:sp>
        <p:nvSpPr>
          <p:cNvPr id="104931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债券的定义和分类</a:t>
            </a:r>
            <a:endParaRPr lang="zh-CN" altLang="en-US"/>
          </a:p>
        </p:txBody>
      </p:sp>
      <p:sp>
        <p:nvSpPr>
          <p:cNvPr id="1049354" name="矩形 31"/>
          <p:cNvSpPr/>
          <p:nvPr>
            <p:custDataLst>
              <p:tags r:id="rId2"/>
            </p:custDataLst>
          </p:nvPr>
        </p:nvSpPr>
        <p:spPr>
          <a:xfrm>
            <a:off x="3371181" y="1452880"/>
            <a:ext cx="5444089" cy="83952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债券是一种固定收益的金融工具，由发行人承诺在一定时期内支付固定利息，并在到期时偿还本金。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4"/>
          <p:cNvSpPr/>
          <p:nvPr>
            <p:custDataLst>
              <p:tags r:id="rId3"/>
            </p:custDataLst>
          </p:nvPr>
        </p:nvSpPr>
        <p:spPr>
          <a:xfrm>
            <a:off x="3371181" y="2437117"/>
            <a:ext cx="5444089" cy="83952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债券可以分为政府债券、公司债券和国际债券。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5"/>
          <p:cNvSpPr/>
          <p:nvPr>
            <p:custDataLst>
              <p:tags r:id="rId4"/>
            </p:custDataLst>
          </p:nvPr>
        </p:nvSpPr>
        <p:spPr>
          <a:xfrm>
            <a:off x="3371181" y="3421355"/>
            <a:ext cx="5444089" cy="83952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政府债券是由政府发行的债券，通常被认为是最安全的债券。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7"/>
          <p:cNvSpPr/>
          <p:nvPr>
            <p:custDataLst>
              <p:tags r:id="rId5"/>
            </p:custDataLst>
          </p:nvPr>
        </p:nvSpPr>
        <p:spPr>
          <a:xfrm>
            <a:off x="3371181" y="4405592"/>
            <a:ext cx="5444089" cy="83952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公司债券是由公司发行的债券，风险较高，但收益也较高。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3"/>
          <p:cNvSpPr/>
          <p:nvPr>
            <p:custDataLst>
              <p:tags r:id="rId6"/>
            </p:custDataLst>
          </p:nvPr>
        </p:nvSpPr>
        <p:spPr>
          <a:xfrm>
            <a:off x="3371181" y="5389830"/>
            <a:ext cx="5444089" cy="83952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国际债券是在国际市场上发行的债券，通常由跨国公司或政府机构发行。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债券市场的结构和运作</a:t>
            </a:r>
            <a:endParaRPr lang="zh-CN" altLang="en-US"/>
          </a:p>
        </p:txBody>
      </p:sp>
      <p:sp>
        <p:nvSpPr>
          <p:cNvPr id="1049398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0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2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4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6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债券种类：包括国债、企业债、金融债等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8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债券市场：由政府、金融机构、企业和个人投资者组成的市场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0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债券交易：通过交易所、银行间市场和场外交易市场进行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2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债券价格：受利率、信用评级、市场供求等因素影响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https://d.book118.com/978106135016006023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48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9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 panose="00000a00000000000000" charset="-122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金融投资工具</vt:lpstr>
      <vt:lpstr>目录</vt:lpstr>
      <vt:lpstr>添加章节标题</vt:lpstr>
      <vt:lpstr>金融投资工具概述</vt:lpstr>
      <vt:lpstr>金融投资工具的定义</vt:lpstr>
      <vt:lpstr>金融投资工具的分类</vt:lpstr>
      <vt:lpstr>金融投资工具的作用</vt:lpstr>
      <vt:lpstr>股票投资工具</vt:lpstr>
      <vt:lpstr>股票的定义和分类</vt:lpstr>
      <vt:lpstr>股票市场的结构和运作</vt:lpstr>
      <vt:lpstr>股票投资的策略和技巧</vt:lpstr>
      <vt:lpstr>债券投资工具</vt:lpstr>
      <vt:lpstr>债券的定义和分类</vt:lpstr>
      <vt:lpstr>债券市场的结构和运作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2024-08-29T12:22:32.172</cp:lastPrinted>
  <dcterms:created xsi:type="dcterms:W3CDTF">2024-08-29T04:22:32Z</dcterms:created>
  <dcterms:modified xsi:type="dcterms:W3CDTF">2024-08-29T04:22:34Z</dcterms:modified>
</cp:coreProperties>
</file>