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8D7D72-D081-4F22-B060-42B843F60D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984CA7-534E-4418-8A6B-F8F5DA65FE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FD9EFD-F3F4-4443-A828-C668122DF0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6E95AC-DE99-46F9-A257-FDDA7A78F1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EF3C969-3CE2-4226-9710-40446641DF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2E4486C-AC74-4102-B72F-1C29B1E6D8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E916A42-F4B9-41DB-91F2-B096F5B83B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F2E679-5DE7-493D-9835-6786FF32DF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3F3E74-D852-4C36-961B-DF09B088E9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6D1EE1-B7F4-466C-A3C2-6FF0414F1D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151746-58CA-4D8C-9F0D-5517A93BC7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8113027066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128185" y="966907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安全环保和作业风险评估处理指南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00086" y="4308288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900086" y="5113460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238974" y="1001061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238974" y="1860445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175388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安全环保概述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作业风险评估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安全环保措施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作业风险处理指南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安全环保培训与宣传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安全环保监管与检查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安全环保概述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促进可持续发展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通过安全环保措施，企业可以节约资源、降低能耗、减少废弃物排放，从而实现可持续发展。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提高企业形象和竞争力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积极履行安全环保责任的企业能够树立良好的社会形象，提高品牌价值和市场竞争力。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保护人类生存环境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安全环保能够减少污染，保护生态环境，为人类提供健康、安全的生存环境。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安全环保的重要性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国家法律法规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国家制定了一系列安全环保法律法规，如《环境保护法》、《安全生产法》等，对企业安全环保行为进行规范和约束。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行业标准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各行业制定了相应的安全环保标准，如排放标准、能耗标准等，指导企业在生产经营过程中实施安全环保措施。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国际公约和协议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国际社会通过签订公约和协议，共同应对全球性的安全环保问题，如气候变化、生物多样性保护等。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安全环保法规及标准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26880" y="4327928"/>
            <a:ext cx="816835" cy="816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15503" y="3252517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418023" y="2978511"/>
            <a:ext cx="741863" cy="7418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25419" y="2137218"/>
            <a:ext cx="951888" cy="9518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663043" y="2098623"/>
            <a:ext cx="684020" cy="684020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093287" y="4394336"/>
            <a:ext cx="684020" cy="68402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485811" y="3035533"/>
            <a:ext cx="617053" cy="617053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615209" y="4346502"/>
            <a:ext cx="923188" cy="9231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327263" y="3523107"/>
            <a:ext cx="536304" cy="536304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782217" y="3324986"/>
            <a:ext cx="536304" cy="53630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92083" y="2027663"/>
            <a:ext cx="825939" cy="82593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34516" y="4265809"/>
            <a:ext cx="1084575" cy="108457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60548" y="3456392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723341" y="2059085"/>
            <a:ext cx="1139031" cy="113903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5413642" y="2493745"/>
            <a:ext cx="1309700" cy="134855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7" name="Connector 17"/>
          <p:cNvCxnSpPr/>
          <p:nvPr/>
        </p:nvCxnSpPr>
        <p:spPr>
          <a:xfrm flipV="1">
            <a:off x="6102864" y="2883378"/>
            <a:ext cx="679174" cy="152155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V="1">
            <a:off x="6825419" y="3126459"/>
            <a:ext cx="191610" cy="44232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 flipV="1">
            <a:off x="7301364" y="3163040"/>
            <a:ext cx="133934" cy="116488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 flipH="1">
            <a:off x="5567348" y="4736345"/>
            <a:ext cx="1459532" cy="9172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1" name="Connector 21"/>
          <p:cNvCxnSpPr/>
          <p:nvPr/>
        </p:nvCxnSpPr>
        <p:spPr>
          <a:xfrm flipV="1">
            <a:off x="5576003" y="4059411"/>
            <a:ext cx="751260" cy="50081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2" name="Connector 22"/>
          <p:cNvCxnSpPr/>
          <p:nvPr/>
        </p:nvCxnSpPr>
        <p:spPr>
          <a:xfrm>
            <a:off x="4269332" y="3861290"/>
            <a:ext cx="443212" cy="585855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3" name="Connector 23"/>
          <p:cNvCxnSpPr/>
          <p:nvPr/>
        </p:nvCxnSpPr>
        <p:spPr>
          <a:xfrm flipV="1">
            <a:off x="4318522" y="2782643"/>
            <a:ext cx="344521" cy="542343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4" name="Connector 24"/>
          <p:cNvCxnSpPr/>
          <p:nvPr/>
        </p:nvCxnSpPr>
        <p:spPr>
          <a:xfrm flipV="1">
            <a:off x="4385236" y="3349442"/>
            <a:ext cx="1032786" cy="237941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5" name="Connector 25"/>
          <p:cNvCxnSpPr/>
          <p:nvPr/>
        </p:nvCxnSpPr>
        <p:spPr>
          <a:xfrm flipV="1">
            <a:off x="5428529" y="3720374"/>
            <a:ext cx="360425" cy="686184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6" name="Connector 26"/>
          <p:cNvCxnSpPr/>
          <p:nvPr/>
        </p:nvCxnSpPr>
        <p:spPr>
          <a:xfrm>
            <a:off x="5322679" y="2733875"/>
            <a:ext cx="236458" cy="296514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 flipH="1" flipV="1">
            <a:off x="6863567" y="4059411"/>
            <a:ext cx="334699" cy="36126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8" name="Connector 28"/>
          <p:cNvCxnSpPr/>
          <p:nvPr/>
        </p:nvCxnSpPr>
        <p:spPr>
          <a:xfrm flipH="1" flipV="1">
            <a:off x="6126369" y="3484076"/>
            <a:ext cx="200894" cy="39031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TextBox 29"/>
          <p:cNvSpPr txBox="1"/>
          <p:nvPr/>
        </p:nvSpPr>
        <p:spPr>
          <a:xfrm>
            <a:off x="183453" y="134826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遵守法律法规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51179" y="189924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企业应严格遵守国家和地方的安全环保法律法规，确保生产经营活动符合法规要求。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83453" y="432792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加强宣传教育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51179" y="487890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企业应加强对员工的安全环保宣传教育，提高员工的安全环保意识和技能水平，形成全员参与的良好氛围。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966477" y="1432892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建立健全管理制度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966477" y="2006039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企业应建立完善的安全环保管理制度，明确各级管理人员和员工的安全环保职责，确保各项措施得到有效执行。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966477" y="4251066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持续改进创新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966477" y="4824213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企业应不断改进安全环保管理方法和技术手段，积极采用先进的生产工艺和设备，提高安全环保绩效。</a:t>
            </a:r>
          </a:p>
        </p:txBody>
      </p:sp>
      <p:sp>
        <p:nvSpPr>
          <p:cNvPr id="37" name="Freeform 37"/>
          <p:cNvSpPr/>
          <p:nvPr/>
        </p:nvSpPr>
        <p:spPr>
          <a:xfrm>
            <a:off x="6996367" y="2295973"/>
            <a:ext cx="585610" cy="585610"/>
          </a:xfrm>
          <a:custGeom>
            <a:rect l="l" t="t" r="r" b="b"/>
            <a:pathLst>
              <a:path w="30480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809097" y="2221251"/>
            <a:ext cx="391912" cy="391912"/>
          </a:xfrm>
          <a:custGeom>
            <a:rect l="l" t="t" r="r" b="b"/>
            <a:pathLst>
              <a:path w="304800" h="304800">
                <a:moveTo>
                  <a:pt x="95545" y="304800"/>
                </a:moveTo>
                <a:cubicBezTo>
                  <a:pt x="75228" y="262528"/>
                  <a:pt x="86049" y="238306"/>
                  <a:pt x="101660" y="215494"/>
                </a:cubicBezTo>
                <a:cubicBezTo>
                  <a:pt x="118758" y="190500"/>
                  <a:pt x="123168" y="165764"/>
                  <a:pt x="123168" y="165764"/>
                </a:cubicBezTo>
                <a:cubicBezTo>
                  <a:pt x="123168" y="165764"/>
                  <a:pt x="136608" y="183232"/>
                  <a:pt x="131235" y="210560"/>
                </a:cubicBezTo>
                <a:cubicBezTo>
                  <a:pt x="154981" y="184128"/>
                  <a:pt x="159458" y="142018"/>
                  <a:pt x="155877" y="125892"/>
                </a:cubicBezTo>
                <a:cubicBezTo>
                  <a:pt x="209550" y="163401"/>
                  <a:pt x="232486" y="244612"/>
                  <a:pt x="201578" y="304800"/>
                </a:cubicBezTo>
                <a:cubicBezTo>
                  <a:pt x="365998" y="211769"/>
                  <a:pt x="242478" y="72581"/>
                  <a:pt x="220970" y="56893"/>
                </a:cubicBezTo>
                <a:cubicBezTo>
                  <a:pt x="228143" y="72571"/>
                  <a:pt x="229495" y="99117"/>
                  <a:pt x="215017" y="111995"/>
                </a:cubicBezTo>
                <a:cubicBezTo>
                  <a:pt x="190510" y="19040"/>
                  <a:pt x="129892" y="-10"/>
                  <a:pt x="129892" y="-10"/>
                </a:cubicBezTo>
                <a:cubicBezTo>
                  <a:pt x="137065" y="47930"/>
                  <a:pt x="103908" y="100346"/>
                  <a:pt x="71942" y="139513"/>
                </a:cubicBezTo>
                <a:cubicBezTo>
                  <a:pt x="70818" y="120396"/>
                  <a:pt x="69628" y="107204"/>
                  <a:pt x="59579" y="88916"/>
                </a:cubicBezTo>
                <a:cubicBezTo>
                  <a:pt x="57321" y="123644"/>
                  <a:pt x="30785" y="151943"/>
                  <a:pt x="23603" y="186738"/>
                </a:cubicBezTo>
                <a:cubicBezTo>
                  <a:pt x="13868" y="233848"/>
                  <a:pt x="30890" y="268348"/>
                  <a:pt x="95564" y="30479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874749" y="4606042"/>
            <a:ext cx="404108" cy="404108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5610694" y="3160417"/>
            <a:ext cx="367285" cy="367285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7251892" y="4540748"/>
            <a:ext cx="366812" cy="36681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6447722" y="3652586"/>
            <a:ext cx="295387" cy="295387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3896106" y="3429803"/>
            <a:ext cx="308527" cy="308527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5" name="AutoShape 4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TextBox 6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企业安全环保责任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作业风险评估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识别作业过程中可能存在的危险源，如设备故障、化学品泄漏、火灾等。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危险源识别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9292" r="9292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分析危险源可能引发的风险因素，如人员伤亡、财产损失、环境污染等。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风险因素分析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通过对历史事故数据的分析，识别出作业过程中容易发生事故的环节和风险因素。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历史数据分析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作业风险识别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蒙特卡罗模拟法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利用计算机模拟技术，对作业过程进行多次模拟，统计风险事件的发生概率和影响程度。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风险矩阵法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将风险事件的发生概率和影响程度进行矩阵排列，确定风险等级。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故障树分析法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通过逻辑演绎的方法，分析系统可能发生的故障及其原因，评估风险大小。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作业风险分析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0250" r="2025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风险指数法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将风险事件的发生概率、影响程度和风险等级进行量化评估，得出风险指数。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模糊综合评价法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运用模糊数学理论，对多个风险因素进行综合评价，得出风险等级。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专家评估法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邀请相关领域的专家对作业风险进行评估，提出针对性的风险控制措施。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作业风险评价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安全环保措施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根据作业环境和任务要求，提供适当的个人防护装备，如安全帽、防护服、防护眼镜、耳塞等。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个人防护装备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确保作业场所配备必要的安全设施，如安全网、安全栏杆、防火设施等。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安全设施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对作业人员进行安全培训，提高他们的安全意识和操作技能，确保他们了解并遵守安全规章制度。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安全培训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625" r="17625"/>
          <a:stretch>
            <a:fillRect/>
          </a:stretch>
        </p:blipFill>
        <p:spPr>
          <a:xfrm>
            <a:off x="7676036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安全防护措施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资源回收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对废弃物进行分类回收和处理，提高资源利用率，减少资源浪费。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生态保护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保护作业场所周围的生态环境，减少对植被、水源、土壤等的破坏。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减少污染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采用环保技术和设备，减少废气、废水、废渣的排放，降低对环境的污染。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t="6954" b="6954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环境保护措施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https://d.book118.com/978113027066006030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2024-09-07T00:38:14.007</cp:lastPrinted>
  <dcterms:created xsi:type="dcterms:W3CDTF">2024-09-06T16:38:14Z</dcterms:created>
  <dcterms:modified xsi:type="dcterms:W3CDTF">2024-09-06T16:38:15Z</dcterms:modified>
</cp:coreProperties>
</file>