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9673D-9BAC-40B6-97C7-6284B122D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055516-BA27-401E-AEF2-CD3C867CB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09305F-7D7C-477E-8F74-7BD08685E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FF271-F3E6-4AF7-AF72-7972A645E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A6E845-5AE3-4782-9737-AA79BB5D0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CFEA6E-0243-4628-9EB2-7331A0C08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BBCBD7-9483-4C0D-9B73-76B27C8775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910C90-4D84-44B9-B5D7-7FC57E54A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C20D4-FBC7-4643-9F2A-C62632A78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DA42D-3753-4CC8-93CF-3508DE09F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A9245-B6A3-4AB5-8625-DA459EF2D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1306100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体育高考各科成绩分析报告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体育高考各科成绩概况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成绩差异分析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历年成绩趋势分析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提升体育高考成绩的建议和措施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354" r="1235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分析体育高考各科成绩，为教育部门、学校、教师和学生提供参考。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促进体育教育的改革和发展，提高体育高考的质量和水平。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本报告涵盖全国各地参加体育高考的考生。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分析的科目包括体育理论、运动技能和身体素质等。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报告的时间范围为最近三年的体育高考成绩。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体育高考各科成绩概况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507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本次体育高考参考人数共计XX人，总体平均分为XX分，最高分为XX分，最低分为XX分。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及格率为XX%，优秀率为XX%，良好率为XX%。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与往年相比，总体成绩呈现稳定趋势，平均分和及格率均有所提高。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081380" y="1191768"/>
            <a:ext cx="2180333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43558" y="1252051"/>
            <a:ext cx="210918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9305" y="1215599"/>
            <a:ext cx="2294171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总体成绩情况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100米跑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平均分XX秒，最高分XX秒，最低分XX秒。成绩分布呈现正态分布，大部分学生成绩集中在XX秒至XX秒之间。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立定跳远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平均分XX米，最高分XX米，最低分XX米。成绩分布较为均匀，但高分段学生较少。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铅球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平均分XX米，最高分XX米，最低分XX米。成绩分布呈现右偏态分布，部分学生投掷距离较远。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800米跑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平均分XX分XX秒，最高分XX分XX秒，最低分XX分XX秒。成绩分布呈现双峰分布，部分学生耐力素质较好，部分学生相对较差。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各科成绩分布情况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77205" y="4863179"/>
            <a:ext cx="8993373" cy="1238250"/>
            <a:chOff x="2377205" y="4863179"/>
            <a:chExt cx="8993373" cy="1238250"/>
          </a:xfrm>
        </p:grpSpPr>
        <p:sp>
          <p:nvSpPr>
            <p:cNvPr id="3" name="Freeform 3"/>
            <p:cNvSpPr/>
            <p:nvPr/>
          </p:nvSpPr>
          <p:spPr>
            <a:xfrm rot="10800000">
              <a:off x="9159730" y="4863179"/>
              <a:ext cx="2210848" cy="123825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2377205" y="4863179"/>
              <a:ext cx="8305833" cy="123825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 rot="10800000">
            <a:off x="1070238" y="3116485"/>
            <a:ext cx="2210848" cy="1238250"/>
          </a:xfrm>
          <a:custGeom>
            <a:rect l="l" t="t" r="r" b="b"/>
            <a:pathLst>
              <a:path w="7875" h="3593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959322" y="3116485"/>
            <a:ext cx="8305833" cy="1238250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2377205" y="1384839"/>
            <a:ext cx="8993373" cy="1238250"/>
            <a:chOff x="2377205" y="1384839"/>
            <a:chExt cx="8993373" cy="1238250"/>
          </a:xfrm>
        </p:grpSpPr>
        <p:sp>
          <p:nvSpPr>
            <p:cNvPr id="8" name="Freeform 8"/>
            <p:cNvSpPr/>
            <p:nvPr/>
          </p:nvSpPr>
          <p:spPr>
            <a:xfrm rot="10800000">
              <a:off x="9159730" y="1384839"/>
              <a:ext cx="2210848" cy="123825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2377205" y="1384839"/>
              <a:ext cx="8305833" cy="123825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 rot="10800000">
            <a:off x="1103852" y="1384839"/>
            <a:ext cx="2210848" cy="1238250"/>
          </a:xfrm>
          <a:custGeom>
            <a:rect l="l" t="t" r="r" b="b"/>
            <a:pathLst>
              <a:path w="7875" h="3593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935480" y="1735788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10800000">
            <a:off x="1103852" y="4863179"/>
            <a:ext cx="2210848" cy="1222613"/>
          </a:xfrm>
          <a:custGeom>
            <a:rect l="l" t="t" r="r" b="b"/>
            <a:pathLst>
              <a:path w="7875" h="3593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10800000">
            <a:off x="9159730" y="3116485"/>
            <a:ext cx="2210848" cy="1238250"/>
          </a:xfrm>
          <a:custGeom>
            <a:rect l="l" t="t" r="r" b="b"/>
            <a:pathLst>
              <a:path w="7875" h="3593">
                <a:moveTo>
                  <a:pt x="5874" y="1811"/>
                </a:moveTo>
                <a:lnTo>
                  <a:pt x="7874" y="0"/>
                </a:lnTo>
                <a:lnTo>
                  <a:pt x="1969" y="0"/>
                </a:lnTo>
                <a:lnTo>
                  <a:pt x="0" y="1811"/>
                </a:lnTo>
                <a:lnTo>
                  <a:pt x="1969" y="3593"/>
                </a:lnTo>
                <a:lnTo>
                  <a:pt x="7874" y="3593"/>
                </a:lnTo>
                <a:lnTo>
                  <a:pt x="5874" y="1811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9936399" y="3300698"/>
            <a:ext cx="685705" cy="695706"/>
            <a:chOff x="9936399" y="3300698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9973356" y="3747897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16326" y="3658076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259296" y="3658076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399028" y="3571494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9950591" y="3418332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36399" y="3300698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75414" y="5167551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不同地区成绩对比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3456760" y="1414870"/>
            <a:ext cx="7382690" cy="119723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本次体育高考涉及多个地区，其中A地区平均分最高，为XX分；B地区及格率最高，为XX%；C地区优秀率最高，为XX%。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777855" y="3129799"/>
            <a:ext cx="7382690" cy="119723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地区在各科目上表现存在差异。例如，在100米跑项目中，D地区学生平均成绩最好；在立定跳远项目中，E地区学生表现最为突出；在铅球项目中，F地区学生投掷距离最远；在800米跑项目中，G地区学生耐力素质最佳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437710" y="4876970"/>
            <a:ext cx="7382690" cy="119723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各地区之间的成绩差异可能与经济发展水平、教育资源投入、学生训练条件等多种因素有关。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身体素质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学生的身体素质是影响体育成绩的基础因素，包括力量、速度、耐力、灵敏度和协调性等。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学生对各项体育技能的掌握程度，如田径、游泳、篮球、足球等，直接影响其在考试中的表现。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心理状态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考试时的心理状态，如紧张、焦虑、自信等，会对学生的发挥产生重要影响。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学生个人因素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师资力量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体育教师的专业水平和教学经验对学生的体育成绩具有重要影响。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教学设施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学校的体育设施、场地和器材的完善程度，会影响学生的训练效果和考试成绩。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学校对体育课程的设置和重视程度，如课时安排、教学内容等，也会影响学生的体育成绩。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学校教学因素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家庭对学生参与体育活动的支持和鼓励程度，会影响学生的训练积极性和持续性。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考试政策与制度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体育高考的政策和制度，如考试科目、评分标准等，直接决定了学生的备考方向和努力程度。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体育文化氛围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社会整体的体育文化氛围，如体育赛事的关注度、体育明星的影响力等，会对学生的体育兴趣和参与度产生影响。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社会环境因素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https://d.book118.com/978113061007006046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2024-09-26T18:25:43.745</cp:lastPrinted>
  <dcterms:created xsi:type="dcterms:W3CDTF">2024-09-26T10:25:43Z</dcterms:created>
  <dcterms:modified xsi:type="dcterms:W3CDTF">2024-09-26T10:25:45Z</dcterms:modified>
</cp:coreProperties>
</file>