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E84E0-6660-449C-B7EC-DB4B1621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1EF2E-C164-44F5-B1CE-80BFC9A1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92739-A0F3-45BA-8778-1285D5A23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98880-5D80-4216-BAAF-F7ABA71B1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1AF05-DD3C-4E86-82AA-95A0B80C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67263-154C-4B00-95F6-46879F20B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9C8B40-AB6D-4F06-9DE6-906FC6F7D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FC567-7923-495A-8446-664B41F5D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95C88-5A91-46FC-9C52-155881B2A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953B6-0202-400D-82F0-98A0DC8DF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424B3-2CAD-44FC-B9E2-8ED750CE1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700102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004916" y="2997989"/>
            <a:ext cx="6189979" cy="586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3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北京天坛公园设计分析</a:t>
            </a:r>
            <a:r>
              <a:rPr sz="40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0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44362" y="3785379"/>
            <a:ext cx="7903276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1901037"/>
            <a:ext cx="3415029" cy="3195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1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1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4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天坛公园的历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史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5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天坛公园的景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7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天坛公园的文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3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天坛公园的设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理念与特色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1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659022" y="1362504"/>
            <a:ext cx="976630" cy="2237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53907" algn="l" rtl="0" eaLnBrk="0">
              <a:lnSpc>
                <a:spcPct val="85000"/>
              </a:lnSpc>
            </a:pPr>
            <a:r>
              <a:rPr sz="60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0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6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6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6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400149" y="5082724"/>
            <a:ext cx="9359265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9"/>
              </a:lnSpc>
            </a:pPr>
            <a:endParaRPr lang="Arial" altLang="Arial" sz="100"/>
          </a:p>
          <a:p>
            <a:pPr marL="14224" algn="l" rtl="0" eaLnBrk="0">
              <a:lnSpc>
                <a:spcPct val="83000"/>
              </a:lnSpc>
            </a:pPr>
            <a:r>
              <a:rPr sz="1500" spc="-1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</a:t>
            </a:r>
            <a:r>
              <a:rPr sz="1500" spc="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园作为世界文化遗产，是中国古代皇家祭祀建筑群，具有极高的历史、文化和艺术价值。随着城市化的快</a:t>
            </a:r>
            <a:endParaRPr lang="Microsoft YaHei" altLang="Microsoft YaHei" sz="1500"/>
          </a:p>
          <a:p>
            <a:pPr marL="12700" indent="1143" algn="l" rtl="0" eaLnBrk="0">
              <a:lnSpc>
                <a:spcPct val="154000"/>
              </a:lnSpc>
              <a:spcBef>
                <a:spcPts val="5"/>
              </a:spcBef>
            </a:pPr>
            <a:r>
              <a:rPr sz="1500" spc="-1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速发</a:t>
            </a:r>
            <a:r>
              <a:rPr sz="1500" spc="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展，现代公园的设计理念和方法逐渐受到重视，而天坛公园作为传统园林的代表，其设计理念和手法对于现 </a:t>
            </a:r>
            <a:r>
              <a:rPr sz="1500" spc="-2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代公园设计具有重要的参考意义</a:t>
            </a:r>
            <a:r>
              <a:rPr sz="1500" spc="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" name="textbox 11"/>
          <p:cNvSpPr/>
          <p:nvPr/>
        </p:nvSpPr>
        <p:spPr>
          <a:xfrm>
            <a:off x="1414247" y="2388673"/>
            <a:ext cx="9357359" cy="553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旨在分析北京天坛公园的设计特点，探讨其历史、文化、艺术和科学价值，为现代公园设计提供借鉴和启</a:t>
            </a:r>
            <a:endParaRPr lang="Microsoft YaHei" altLang="Microsoft YaHei" sz="1500"/>
          </a:p>
          <a:p>
            <a:pPr marL="12700" algn="l" rtl="0" eaLnBrk="0">
              <a:lnSpc>
                <a:spcPts val="2659"/>
              </a:lnSpc>
            </a:pP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33" name="picture 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35" name="textbox 35"/>
          <p:cNvSpPr/>
          <p:nvPr/>
        </p:nvSpPr>
        <p:spPr>
          <a:xfrm>
            <a:off x="1403866" y="4350211"/>
            <a:ext cx="53213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</p:txBody>
      </p:sp>
      <p:sp>
        <p:nvSpPr>
          <p:cNvPr id="36" name="textbox 36"/>
          <p:cNvSpPr/>
          <p:nvPr/>
        </p:nvSpPr>
        <p:spPr>
          <a:xfrm>
            <a:off x="1440613" y="1631394"/>
            <a:ext cx="50800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0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000" spc="-10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74259" y="0"/>
            <a:ext cx="5417740" cy="6329638"/>
          </a:xfrm>
          <a:prstGeom prst="rect">
            <a:avLst/>
          </a:prstGeom>
        </p:spPr>
      </p:pic>
      <p:sp>
        <p:nvSpPr>
          <p:cNvPr id="39" name="textbox 39"/>
          <p:cNvSpPr/>
          <p:nvPr/>
        </p:nvSpPr>
        <p:spPr>
          <a:xfrm>
            <a:off x="683919" y="3198659"/>
            <a:ext cx="4887595" cy="2084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60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园占地面积广阔，布局规整，以圜丘、祈谷、斋宫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筑群为中心，拥有众多的古建筑、碑刻、文物和植物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景观。</a:t>
            </a:r>
            <a:endParaRPr lang="Microsoft YaHei" altLang="Microsoft YaHei" sz="15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49401" indent="-381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园的历史可以追溯到公元1420年左右，至今已有近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600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年的历史。作为世界文化遗产，天坛公园不仅是中国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古代文化的瑰宝，也是全人类共同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的财富。</a:t>
            </a:r>
            <a:endParaRPr lang="Microsoft YaHei" altLang="Microsoft YaHei" sz="1500"/>
          </a:p>
        </p:txBody>
      </p:sp>
      <p:sp>
        <p:nvSpPr>
          <p:cNvPr id="40" name="textbox 40"/>
          <p:cNvSpPr/>
          <p:nvPr/>
        </p:nvSpPr>
        <p:spPr>
          <a:xfrm>
            <a:off x="684300" y="1909545"/>
            <a:ext cx="478535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13"/>
              </a:lnSpc>
            </a:pPr>
            <a:endParaRPr lang="Arial" altLang="Arial" sz="100"/>
          </a:p>
          <a:p>
            <a:pPr marL="14033" indent="-1333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园位于北京市中心，是明清两代皇家祭祀天地、祈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求五谷丰登的场所，也是中国古代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林艺术的杰出代表。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676424" y="326759"/>
            <a:ext cx="3221989" cy="492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294113" algn="l" rtl="0" eaLnBrk="0">
              <a:lnSpc>
                <a:spcPct val="90000"/>
              </a:lnSpc>
              <a:spcBef>
                <a:spcPts val="4"/>
              </a:spcBef>
              <a:tabLst>
                <a:tab pos="54800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的简介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689124" y="339459"/>
            <a:ext cx="281413" cy="431529"/>
            <a:chExt cx="281413" cy="431529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10642" y="896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15819" y="483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0" y="11777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10642" y="12674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15819" y="12260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23554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10642" y="24451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15819" y="24038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35332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10642" y="36229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15819" y="35815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4" name="path"/>
          <p:cNvSpPr/>
          <p:nvPr/>
        </p:nvSpPr>
        <p:spPr>
          <a:xfrm>
            <a:off x="454962" y="1952596"/>
            <a:ext cx="149816" cy="2727614"/>
          </a:xfrm>
          <a:custGeom>
            <a:rect l="0" t="0" r="0" b="0"/>
            <a:pathLst>
              <a:path w="235" h="4295">
                <a:moveTo>
                  <a:pt x="0" y="109"/>
                </a:moveTo>
                <a:cubicBezTo>
                  <a:pt x="0" y="48"/>
                  <a:pt x="48" y="0"/>
                  <a:pt x="109" y="0"/>
                </a:cubicBezTo>
                <a:lnTo>
                  <a:pt x="109" y="0"/>
                </a:lnTo>
                <a:lnTo>
                  <a:pt x="109" y="0"/>
                </a:lnTo>
                <a:lnTo>
                  <a:pt x="109" y="0"/>
                </a:lnTo>
                <a:cubicBezTo>
                  <a:pt x="169" y="0"/>
                  <a:pt x="218" y="48"/>
                  <a:pt x="218" y="109"/>
                </a:cubicBezTo>
                <a:lnTo>
                  <a:pt x="218" y="109"/>
                </a:lnTo>
                <a:cubicBezTo>
                  <a:pt x="218" y="109"/>
                  <a:pt x="218" y="109"/>
                  <a:pt x="218" y="109"/>
                </a:cubicBezTo>
                <a:lnTo>
                  <a:pt x="218" y="109"/>
                </a:lnTo>
                <a:lnTo>
                  <a:pt x="218" y="109"/>
                </a:lnTo>
                <a:lnTo>
                  <a:pt x="218" y="109"/>
                </a:lnTo>
                <a:cubicBezTo>
                  <a:pt x="218" y="169"/>
                  <a:pt x="169" y="218"/>
                  <a:pt x="109" y="218"/>
                </a:cubicBezTo>
                <a:lnTo>
                  <a:pt x="109" y="218"/>
                </a:lnTo>
                <a:lnTo>
                  <a:pt x="109" y="218"/>
                </a:lnTo>
                <a:lnTo>
                  <a:pt x="109" y="218"/>
                </a:lnTo>
                <a:cubicBezTo>
                  <a:pt x="48" y="218"/>
                  <a:pt x="0" y="169"/>
                  <a:pt x="0" y="109"/>
                </a:cubicBezTo>
                <a:lnTo>
                  <a:pt x="0" y="109"/>
                </a:lnTo>
                <a:close/>
              </a:path>
              <a:path w="235" h="4295">
                <a:moveTo>
                  <a:pt x="17" y="2134"/>
                </a:moveTo>
                <a:cubicBezTo>
                  <a:pt x="17" y="2074"/>
                  <a:pt x="66" y="2025"/>
                  <a:pt x="126" y="2025"/>
                </a:cubicBezTo>
                <a:lnTo>
                  <a:pt x="126" y="2025"/>
                </a:lnTo>
                <a:lnTo>
                  <a:pt x="126" y="2025"/>
                </a:lnTo>
                <a:lnTo>
                  <a:pt x="126" y="2025"/>
                </a:lnTo>
                <a:cubicBezTo>
                  <a:pt x="186" y="2025"/>
                  <a:pt x="235" y="2074"/>
                  <a:pt x="235" y="2134"/>
                </a:cubicBezTo>
                <a:lnTo>
                  <a:pt x="235" y="2134"/>
                </a:lnTo>
                <a:cubicBezTo>
                  <a:pt x="235" y="2134"/>
                  <a:pt x="235" y="2134"/>
                  <a:pt x="235" y="2134"/>
                </a:cubicBezTo>
                <a:lnTo>
                  <a:pt x="235" y="2134"/>
                </a:lnTo>
                <a:lnTo>
                  <a:pt x="235" y="2134"/>
                </a:lnTo>
                <a:lnTo>
                  <a:pt x="235" y="2134"/>
                </a:lnTo>
                <a:cubicBezTo>
                  <a:pt x="235" y="2194"/>
                  <a:pt x="186" y="2243"/>
                  <a:pt x="126" y="2243"/>
                </a:cubicBezTo>
                <a:lnTo>
                  <a:pt x="126" y="2243"/>
                </a:lnTo>
                <a:lnTo>
                  <a:pt x="126" y="2243"/>
                </a:lnTo>
                <a:lnTo>
                  <a:pt x="126" y="2243"/>
                </a:lnTo>
                <a:cubicBezTo>
                  <a:pt x="66" y="2243"/>
                  <a:pt x="17" y="2194"/>
                  <a:pt x="17" y="2134"/>
                </a:cubicBezTo>
                <a:lnTo>
                  <a:pt x="17" y="2134"/>
                </a:lnTo>
                <a:close/>
              </a:path>
              <a:path w="235" h="4295">
                <a:moveTo>
                  <a:pt x="17" y="4186"/>
                </a:moveTo>
                <a:cubicBezTo>
                  <a:pt x="17" y="4125"/>
                  <a:pt x="66" y="4076"/>
                  <a:pt x="126" y="4076"/>
                </a:cubicBezTo>
                <a:lnTo>
                  <a:pt x="126" y="4076"/>
                </a:lnTo>
                <a:lnTo>
                  <a:pt x="126" y="4076"/>
                </a:lnTo>
                <a:lnTo>
                  <a:pt x="126" y="4076"/>
                </a:lnTo>
                <a:cubicBezTo>
                  <a:pt x="186" y="4076"/>
                  <a:pt x="235" y="4125"/>
                  <a:pt x="235" y="4186"/>
                </a:cubicBezTo>
                <a:lnTo>
                  <a:pt x="235" y="4186"/>
                </a:lnTo>
                <a:cubicBezTo>
                  <a:pt x="235" y="4186"/>
                  <a:pt x="235" y="4186"/>
                  <a:pt x="235" y="4186"/>
                </a:cubicBezTo>
                <a:lnTo>
                  <a:pt x="235" y="4186"/>
                </a:lnTo>
                <a:lnTo>
                  <a:pt x="235" y="4186"/>
                </a:lnTo>
                <a:lnTo>
                  <a:pt x="235" y="4186"/>
                </a:lnTo>
                <a:cubicBezTo>
                  <a:pt x="235" y="4246"/>
                  <a:pt x="186" y="4295"/>
                  <a:pt x="126" y="4295"/>
                </a:cubicBezTo>
                <a:lnTo>
                  <a:pt x="126" y="4295"/>
                </a:lnTo>
                <a:lnTo>
                  <a:pt x="126" y="4295"/>
                </a:lnTo>
                <a:lnTo>
                  <a:pt x="126" y="4295"/>
                </a:lnTo>
                <a:cubicBezTo>
                  <a:pt x="66" y="4295"/>
                  <a:pt x="17" y="4246"/>
                  <a:pt x="17" y="4186"/>
                </a:cubicBezTo>
                <a:lnTo>
                  <a:pt x="17" y="418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6D1B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6D1B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6D1B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6D1B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4032304" y="1365552"/>
            <a:ext cx="4133850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34"/>
              </a:lnSpc>
            </a:pPr>
            <a:endParaRPr lang="Arial" altLang="Arial" sz="100"/>
          </a:p>
          <a:p>
            <a:pPr marL="1680624" algn="l" rtl="0" eaLnBrk="0">
              <a:lnSpc>
                <a:spcPct val="85000"/>
              </a:lnSpc>
            </a:pPr>
            <a:r>
              <a:rPr sz="60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0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6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76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天坛公园的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66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2" name="textbox 72"/>
          <p:cNvSpPr/>
          <p:nvPr/>
        </p:nvSpPr>
        <p:spPr>
          <a:xfrm>
            <a:off x="7903912" y="4585006"/>
            <a:ext cx="3100070" cy="1292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29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在清朝末年和民国时期，天坛公园曾一</a:t>
            </a:r>
            <a:r>
              <a:rPr sz="12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荒</a:t>
            </a:r>
            <a:endParaRPr lang="Microsoft YaHei" altLang="Microsoft YaHei" sz="1200"/>
          </a:p>
          <a:p>
            <a:pPr marL="13024" indent="-162" algn="l" rtl="0" eaLnBrk="0">
              <a:lnSpc>
                <a:spcPct val="201000"/>
              </a:lnSpc>
              <a:spcBef>
                <a:spcPts val="20"/>
              </a:spcBef>
            </a:pP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废，直到新中国成立后才得以重新修复</a:t>
            </a:r>
            <a:r>
              <a:rPr sz="12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 </a:t>
            </a: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护。如今的天坛公园已经成为北京的一</a:t>
            </a:r>
            <a:r>
              <a:rPr sz="12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 </a:t>
            </a:r>
            <a:r>
              <a:rPr sz="12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化名片，吸引了无数游客前来参观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73" name="textbox 73"/>
          <p:cNvSpPr/>
          <p:nvPr/>
        </p:nvSpPr>
        <p:spPr>
          <a:xfrm>
            <a:off x="7904074" y="2160020"/>
            <a:ext cx="3100070" cy="1291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16"/>
              </a:lnSpc>
            </a:pPr>
            <a:endParaRPr lang="Arial" altLang="Arial" sz="100"/>
          </a:p>
          <a:p>
            <a:pPr marL="12862" algn="l" rtl="0" eaLnBrk="0">
              <a:lnSpc>
                <a:spcPct val="88000"/>
              </a:lnSpc>
            </a:pP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天坛公园始建于明朝永乐年间，是明清</a:t>
            </a:r>
            <a:r>
              <a:rPr sz="12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</a:t>
            </a:r>
            <a:endParaRPr lang="Microsoft YaHei" altLang="Microsoft YaHei" sz="1200"/>
          </a:p>
          <a:p>
            <a:pPr marL="12700" indent="1781" algn="l" rtl="0" eaLnBrk="0">
              <a:lnSpc>
                <a:spcPct val="201000"/>
              </a:lnSpc>
              <a:spcBef>
                <a:spcPts val="22"/>
              </a:spcBef>
            </a:pP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皇帝祭祀天地、祈求丰收的场所。历经</a:t>
            </a:r>
            <a:r>
              <a:rPr sz="12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 </a:t>
            </a: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年的沧桑，天坛公园逐渐演变成了一个</a:t>
            </a:r>
            <a:r>
              <a:rPr sz="12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祭 </a:t>
            </a:r>
            <a:r>
              <a:rPr sz="12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祀、文化、旅游于一体的综合性公园</a:t>
            </a:r>
            <a:r>
              <a:rPr sz="12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74" name="textbox 74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picture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1332227" y="4574826"/>
            <a:ext cx="9281794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8"/>
              </a:lnSpc>
            </a:pPr>
            <a:endParaRPr lang="Arial" altLang="Arial" sz="100"/>
          </a:p>
          <a:p>
            <a:pPr marL="13042" algn="l" rtl="0" eaLnBrk="0">
              <a:lnSpc>
                <a:spcPct val="94000"/>
              </a:lnSpc>
            </a:pPr>
            <a:r>
              <a:rPr sz="1300" spc="5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建筑色彩以黄色为主，象征着皇权和尊贵。同时，园内建筑细节处理考究，如琉璃瓦、斗拱、雕花等，都体现了中国传统</a:t>
            </a:r>
            <a:r>
              <a:rPr sz="1300" spc="2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筑的精湛技艺和独特魅力</a:t>
            </a:r>
            <a:r>
              <a:rPr sz="13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7" name="textbox 97"/>
          <p:cNvSpPr/>
          <p:nvPr/>
        </p:nvSpPr>
        <p:spPr>
          <a:xfrm>
            <a:off x="1417900" y="1991307"/>
            <a:ext cx="9281794" cy="520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11"/>
              </a:lnSpc>
            </a:pPr>
            <a:endParaRPr lang="Arial" altLang="Arial" sz="100"/>
          </a:p>
          <a:p>
            <a:pPr marL="12871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天坛公园的建筑风格独特，以明清宫殿式建筑为主，兼具江南园林的灵秀和北方建筑的雄浑。园内建筑布局严谨，中轴线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，体现了中国古代哲学思想和文化理念。</a:t>
            </a:r>
            <a:endParaRPr lang="Microsoft YaHei" altLang="Microsoft YaHei" sz="1300"/>
          </a:p>
        </p:txBody>
      </p:sp>
      <p:sp>
        <p:nvSpPr>
          <p:cNvPr id="98" name="textbox 98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231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传统建筑风格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picture 1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4032304" y="1365552"/>
            <a:ext cx="4133850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34"/>
              </a:lnSpc>
            </a:pPr>
            <a:endParaRPr lang="Arial" altLang="Arial" sz="100"/>
          </a:p>
          <a:p>
            <a:pPr marL="1680624" algn="l" rtl="0" eaLnBrk="0">
              <a:lnSpc>
                <a:spcPct val="85000"/>
              </a:lnSpc>
            </a:pPr>
            <a:r>
              <a:rPr sz="60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0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6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76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天坛公园的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景观设计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23" name="picture 1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7403689" y="1532959"/>
            <a:ext cx="3035935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marL="1579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6364"/>
              </a:lnSpc>
            </a:pPr>
            <a:endParaRPr lang="Arial" altLang="Arial" sz="100"/>
          </a:p>
          <a:p>
            <a:pPr marL="12700" indent="952" algn="l" rtl="0" eaLnBrk="0">
              <a:lnSpc>
                <a:spcPct val="12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建筑、山石、水池等元素，营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层次丰富的空间感，使游客在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游览过程中感受到不同的景观变化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5" name="textbox 125"/>
          <p:cNvSpPr/>
          <p:nvPr/>
        </p:nvSpPr>
        <p:spPr>
          <a:xfrm>
            <a:off x="529077" y="2246390"/>
            <a:ext cx="2844164" cy="1343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66"/>
              </a:lnSpc>
            </a:pPr>
            <a:endParaRPr lang="Arial" altLang="Arial" sz="100"/>
          </a:p>
          <a:p>
            <a:pPr marL="1494896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公园的景观布局以祭祀建筑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538795" indent="-1522094" algn="l" rtl="0" eaLnBrk="0">
              <a:lnSpc>
                <a:spcPct val="109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为中心，形成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南北中轴线，东西  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两侧对称展开</a:t>
            </a:r>
            <a:r>
              <a:rPr sz="14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26" name="textbox 126"/>
          <p:cNvSpPr/>
          <p:nvPr/>
        </p:nvSpPr>
        <p:spPr>
          <a:xfrm>
            <a:off x="8724444" y="4338700"/>
            <a:ext cx="2881629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1"/>
              </a:lnSpc>
            </a:pPr>
            <a:endParaRPr lang="Arial" altLang="Arial" sz="100"/>
          </a:p>
          <a:p>
            <a:pPr marL="1579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marL="12700" indent="1334" algn="l" rtl="0" eaLnBrk="0">
              <a:lnSpc>
                <a:spcPct val="121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览顺序，设置了一系列景观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，形成连续的景观序列，引导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游客深入体验公园的景观魅力。</a:t>
            </a:r>
            <a:endParaRPr lang="Microsoft YaHei" altLang="Microsoft YaHei" sz="1500"/>
          </a:p>
        </p:txBody>
      </p:sp>
      <p:sp>
        <p:nvSpPr>
          <p:cNvPr id="127" name="textbox 127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景观布局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与规划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9" name="picture 1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50" name="table 150"/>
          <p:cNvGraphicFramePr>
            <a:graphicFrameLocks noGrp="1"/>
          </p:cNvGraphicFramePr>
          <p:nvPr/>
        </p:nvGraphicFramePr>
        <p:xfrm>
          <a:off x="977900" y="1574799"/>
          <a:ext cx="10189209" cy="4290060"/>
        </p:xfrm>
        <a:graphic>
          <a:graphicData uri="http://schemas.openxmlformats.org/drawingml/2006/table">
            <a:tbl>
              <a:tblPr/>
              <a:tblGrid>
                <a:gridCol w="3433445"/>
                <a:gridCol w="3335654"/>
                <a:gridCol w="3420109"/>
              </a:tblGrid>
              <a:tr h="588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04"/>
                        </a:lnSpc>
                      </a:pPr>
                      <a:endParaRPr lang="Arial" altLang="Arial" sz="100"/>
                    </a:p>
                    <a:p>
                      <a:pPr marL="1265913" algn="l" rtl="0" eaLnBrk="0">
                        <a:lnSpc>
                          <a:spcPct val="92000"/>
                        </a:lnSpc>
                      </a:pP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植物种</a:t>
                      </a:r>
                      <a:r>
                        <a:rPr sz="17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类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549"/>
                        </a:lnSpc>
                      </a:pPr>
                      <a:endParaRPr lang="Arial" altLang="Arial" sz="100"/>
                    </a:p>
                    <a:p>
                      <a:pPr marL="1287367" algn="l" rtl="0" eaLnBrk="0">
                        <a:lnSpc>
                          <a:spcPct val="92000"/>
                        </a:lnSpc>
                      </a:pP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景观特</a:t>
                      </a:r>
                      <a:r>
                        <a:rPr sz="17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色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02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672"/>
                        </a:lnSpc>
                      </a:pPr>
                      <a:endParaRPr lang="Arial" altLang="Arial" sz="100"/>
                    </a:p>
                    <a:p>
                      <a:pPr marL="234464" algn="l" rtl="0" eaLnBrk="0">
                        <a:lnSpc>
                          <a:spcPct val="90000"/>
                        </a:lnSpc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天坛公园内种植了大量的古树名</a:t>
                      </a:r>
                      <a:r>
                        <a:rPr sz="15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木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254880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利用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植物的色彩、形态等特点，与建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02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34273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如柏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树、松树、槐树等，以及各种花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55071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筑、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山石等元素相互映衬，营造出独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235607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卉，如牡丹、芍药、月季等</a:t>
                      </a:r>
                      <a:r>
                        <a:rPr sz="15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255451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具特色的植物景观</a:t>
                      </a: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1227245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17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绿化</a:t>
                      </a: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08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0"/>
                    </a:p>
                    <a:p>
                      <a:pPr marL="195634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合理的植物配置，形成四季皆宜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4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204016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的绿化景观，为游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客提供清新宜人的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0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195824" algn="l" rtl="0" eaLnBrk="0">
                        <a:lnSpc>
                          <a:spcPct val="96000"/>
                        </a:lnSpc>
                      </a:pPr>
                      <a:r>
                        <a:rPr sz="14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休闲环境。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51" name="textbox 151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置与绿化设计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583448" y="993195"/>
            <a:ext cx="3475165" cy="4818905"/>
            <a:chExt cx="3475165" cy="4818905"/>
          </a:xfrm>
        </p:grpSpPr>
        <p:pic>
          <p:nvPicPr>
            <p:cNvPr id="173" name="picture 17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475165" cy="4818905"/>
            </a:xfrm>
            <a:prstGeom prst="rect">
              <a:avLst/>
            </a:prstGeom>
          </p:spPr>
        </p:pic>
        <p:sp>
          <p:nvSpPr>
            <p:cNvPr id="174" name="textbox 174"/>
            <p:cNvSpPr/>
            <p:nvPr/>
          </p:nvSpPr>
          <p:spPr>
            <a:xfrm>
              <a:off x="298800" y="2406619"/>
              <a:ext cx="2842895" cy="1403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003"/>
                </a:lnSpc>
              </a:pPr>
              <a:endParaRPr lang="Arial" altLang="Arial" sz="100"/>
            </a:p>
            <a:p>
              <a:pPr marL="927005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水体形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</a:t>
              </a:r>
              <a:endParaRPr lang="Microsoft YaHei" altLang="Microsoft YaHei" sz="2000"/>
            </a:p>
            <a:p>
              <a:pPr algn="l" rtl="0" eaLnBrk="0">
                <a:lnSpc>
                  <a:spcPct val="184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2000"/>
                </a:lnSpc>
                <a:spcBef>
                  <a:spcPts val="461"/>
                </a:spcBef>
              </a:pP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天坛公园内的水景以湖泊、溪流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203009" indent="-95440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瀑布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等形式呈现，水体形态自然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流畅，与周边景观相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得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益彰。</a:t>
              </a:r>
              <a:endParaRPr lang="Microsoft YaHei" altLang="Microsoft YaHei" sz="1500"/>
            </a:p>
          </p:txBody>
        </p:sp>
        <p:sp>
          <p:nvSpPr>
            <p:cNvPr id="175" name="rect"/>
            <p:cNvSpPr/>
            <p:nvPr/>
          </p:nvSpPr>
          <p:spPr>
            <a:xfrm>
              <a:off x="1459786" y="4531584"/>
              <a:ext cx="555593" cy="81705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20" name="group 20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176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FFBE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7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6D1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8" name="textbox 178"/>
            <p:cNvSpPr/>
            <p:nvPr/>
          </p:nvSpPr>
          <p:spPr>
            <a:xfrm>
              <a:off x="298421" y="661240"/>
              <a:ext cx="2842895" cy="14046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926"/>
                </a:lnSpc>
              </a:pPr>
              <a:endParaRPr lang="Arial" altLang="Arial" sz="100"/>
            </a:p>
            <a:p>
              <a:pPr marL="930729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亲水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</a:t>
              </a:r>
              <a:endParaRPr lang="Microsoft YaHei" altLang="Microsoft YaHei" sz="2000"/>
            </a:p>
            <a:p>
              <a:pPr algn="l" rtl="0" eaLnBrk="0">
                <a:lnSpc>
                  <a:spcPct val="18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1000"/>
                </a:lnSpc>
                <a:spcBef>
                  <a:spcPts val="456"/>
                </a:spcBef>
              </a:pP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公园内设置了一系列的亲水设施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400"/>
            </a:p>
            <a:p>
              <a:pPr marL="202247" indent="-94106" algn="l" rtl="0" eaLnBrk="0">
                <a:lnSpc>
                  <a:spcPct val="106000"/>
                </a:lnSpc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如石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桥、汀步、观景台等，方便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游客近距离感受水景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魅力。</a:t>
              </a:r>
              <a:endParaRPr lang="Microsoft YaHei" altLang="Microsoft YaHei" sz="1500"/>
            </a:p>
          </p:txBody>
        </p:sp>
        <p:sp>
          <p:nvSpPr>
            <p:cNvPr id="179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180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FFBE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1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6D1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2" name="textbox 182"/>
            <p:cNvSpPr/>
            <p:nvPr/>
          </p:nvSpPr>
          <p:spPr>
            <a:xfrm>
              <a:off x="393669" y="661754"/>
              <a:ext cx="2690495" cy="16770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812"/>
                </a:lnSpc>
              </a:pPr>
              <a:endParaRPr lang="Arial" altLang="Arial" sz="100"/>
            </a:p>
            <a:p>
              <a:pPr marL="832135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水景功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</a:t>
              </a:r>
              <a:endParaRPr lang="Microsoft YaHei" altLang="Microsoft YaHei" sz="20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marL="12700" indent="571" algn="l" rtl="0" eaLnBrk="0">
                <a:lnSpc>
                  <a:spcPct val="121000"/>
                </a:lnSpc>
                <a:spcBef>
                  <a:spcPts val="453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水景不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仅具有观赏价值，还承担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着调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节微气候、净化空气等生态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，为游客提供舒适宜人的游</a:t>
              </a:r>
              <a:endParaRPr lang="Microsoft YaHei" altLang="Microsoft YaHei" sz="1500"/>
            </a:p>
            <a:p>
              <a:pPr algn="l" rtl="0" eaLnBrk="0">
                <a:lnSpc>
                  <a:spcPct val="111000"/>
                </a:lnSpc>
              </a:pPr>
              <a:endParaRPr lang="Arial" altLang="Arial" sz="400"/>
            </a:p>
            <a:p>
              <a:pPr marL="967867" algn="l" rtl="0" eaLnBrk="0">
                <a:lnSpc>
                  <a:spcPct val="96000"/>
                </a:lnSpc>
                <a:spcBef>
                  <a:spcPts val="4"/>
                </a:spcBef>
              </a:pPr>
              <a:r>
                <a:rPr sz="1400" spc="-1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憩环境</a:t>
              </a:r>
              <a:r>
                <a:rPr sz="1400" spc="-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</p:txBody>
        </p:sp>
        <p:sp>
          <p:nvSpPr>
            <p:cNvPr id="183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4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5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6" name="picture 1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8285" y="1416741"/>
            <a:ext cx="1475426" cy="1475427"/>
          </a:xfrm>
          <a:prstGeom prst="rect">
            <a:avLst/>
          </a:prstGeom>
        </p:spPr>
      </p:pic>
      <p:pic>
        <p:nvPicPr>
          <p:cNvPr id="187" name="picture 18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562348" y="325042"/>
            <a:ext cx="2193289" cy="498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408189" algn="l" rtl="0" eaLnBrk="0">
              <a:lnSpc>
                <a:spcPct val="90000"/>
              </a:lnSpc>
              <a:spcBef>
                <a:spcPts val="4"/>
              </a:spcBef>
              <a:tabLst>
                <a:tab pos="65976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水景设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189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5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7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https://d.book118.com/978117001021006046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2024-09-26T22:21:25.722</cp:lastPrinted>
  <dcterms:created xsi:type="dcterms:W3CDTF">2024-09-26T14:21:25Z</dcterms:created>
  <dcterms:modified xsi:type="dcterms:W3CDTF">2024-09-26T14:21:27Z</dcterms:modified>
</cp:coreProperties>
</file>