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05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3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06426-BFA9-4244-B61D-8DA972B69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CB241-DD89-45D1-A80D-8F9D3A603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0A09A-B2ED-4042-952E-22CC875A1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D008CA-5FC3-4833-8E5F-835994B15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D7B1BA-E42E-45D2-9A9A-77EBEFFC7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419FA0-D234-4F07-97D2-F49ECDE40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AEB2F3-B56C-4FFF-844D-8147118C0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BF1A0E-4730-4487-9A33-DFC55767B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2F989-1B0E-439D-A3F4-496986CA5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CCA594-BF8A-46F9-90BB-FB0A8F874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8DE055-0274-49F5-A5E6-24FCAFF3E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043" r:id="rId2"/>
    <p:sldLayoutId id="2147486044" r:id="rId3"/>
    <p:sldLayoutId id="2147486045" r:id="rId4"/>
    <p:sldLayoutId id="2147486046" r:id="rId5"/>
    <p:sldLayoutId id="2147486047" r:id="rId6"/>
    <p:sldLayoutId id="2147486048" r:id="rId7"/>
    <p:sldLayoutId id="2147486049" r:id="rId8"/>
    <p:sldLayoutId id="2147486050" r:id="rId9"/>
    <p:sldLayoutId id="2147486051" r:id="rId10"/>
    <p:sldLayoutId id="214748605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tags" Target="../tags/tag92.xml" /><Relationship Id="rId13" Type="http://schemas.openxmlformats.org/officeDocument/2006/relationships/tags" Target="../tags/tag93.xml" /><Relationship Id="rId14" Type="http://schemas.openxmlformats.org/officeDocument/2006/relationships/tags" Target="../tags/tag94.xml" /><Relationship Id="rId15" Type="http://schemas.openxmlformats.org/officeDocument/2006/relationships/tags" Target="../tags/tag95.xml" /><Relationship Id="rId16" Type="http://schemas.openxmlformats.org/officeDocument/2006/relationships/tags" Target="../tags/tag96.xml" /><Relationship Id="rId17" Type="http://schemas.openxmlformats.org/officeDocument/2006/relationships/tags" Target="../tags/tag97.xml" /><Relationship Id="rId18" Type="http://schemas.openxmlformats.org/officeDocument/2006/relationships/tags" Target="../tags/tag98.xml" /><Relationship Id="rId19" Type="http://schemas.openxmlformats.org/officeDocument/2006/relationships/tags" Target="../tags/tag99.xml" /><Relationship Id="rId2" Type="http://schemas.openxmlformats.org/officeDocument/2006/relationships/tags" Target="../tags/tag82.xml" /><Relationship Id="rId20" Type="http://schemas.openxmlformats.org/officeDocument/2006/relationships/tags" Target="../tags/tag100.xml" /><Relationship Id="rId21" Type="http://schemas.openxmlformats.org/officeDocument/2006/relationships/tags" Target="../tags/tag101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ags" Target="../tags/tag14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22" Type="http://schemas.openxmlformats.org/officeDocument/2006/relationships/tags" Target="../tags/tag163.xml" /><Relationship Id="rId23" Type="http://schemas.openxmlformats.org/officeDocument/2006/relationships/tags" Target="../tags/tag164.xml" /><Relationship Id="rId24" Type="http://schemas.openxmlformats.org/officeDocument/2006/relationships/tags" Target="../tags/tag165.xml" /><Relationship Id="rId25" Type="http://schemas.openxmlformats.org/officeDocument/2006/relationships/tags" Target="../tags/tag166.xml" /><Relationship Id="rId26" Type="http://schemas.openxmlformats.org/officeDocument/2006/relationships/tags" Target="../tags/tag167.xml" /><Relationship Id="rId27" Type="http://schemas.openxmlformats.org/officeDocument/2006/relationships/tags" Target="../tags/tag168.xml" /><Relationship Id="rId28" Type="http://schemas.openxmlformats.org/officeDocument/2006/relationships/tags" Target="../tags/tag169.xml" /><Relationship Id="rId29" Type="http://schemas.openxmlformats.org/officeDocument/2006/relationships/tags" Target="../tags/tag170.xml" /><Relationship Id="rId3" Type="http://schemas.openxmlformats.org/officeDocument/2006/relationships/tags" Target="../tags/tag144.xml" /><Relationship Id="rId30" Type="http://schemas.openxmlformats.org/officeDocument/2006/relationships/tags" Target="../tags/tag171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22" Type="http://schemas.openxmlformats.org/officeDocument/2006/relationships/tags" Target="../tags/tag192.xml" /><Relationship Id="rId23" Type="http://schemas.openxmlformats.org/officeDocument/2006/relationships/tags" Target="../tags/tag193.xml" /><Relationship Id="rId24" Type="http://schemas.openxmlformats.org/officeDocument/2006/relationships/tags" Target="../tags/tag194.xml" /><Relationship Id="rId25" Type="http://schemas.openxmlformats.org/officeDocument/2006/relationships/tags" Target="../tags/tag195.xml" /><Relationship Id="rId26" Type="http://schemas.openxmlformats.org/officeDocument/2006/relationships/tags" Target="../tags/tag196.xml" /><Relationship Id="rId27" Type="http://schemas.openxmlformats.org/officeDocument/2006/relationships/tags" Target="../tags/tag197.xml" /><Relationship Id="rId28" Type="http://schemas.openxmlformats.org/officeDocument/2006/relationships/tags" Target="../tags/tag198.xml" /><Relationship Id="rId29" Type="http://schemas.openxmlformats.org/officeDocument/2006/relationships/tags" Target="../tags/tag199.xml" /><Relationship Id="rId3" Type="http://schemas.openxmlformats.org/officeDocument/2006/relationships/tags" Target="../tags/tag173.xml" /><Relationship Id="rId30" Type="http://schemas.openxmlformats.org/officeDocument/2006/relationships/tags" Target="../tags/tag200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2607006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合理用药安全教育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合理用药的重要性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合理用药的基本原则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药品分类与储存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安全用药的注意事项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合理用药宣传与教育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合理用药的重要性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药物滥用对身体的危害</a:t>
            </a:r>
            <a:endParaRPr lang="zh-CN" altLang="en-US"/>
          </a:p>
        </p:txBody>
      </p:sp>
      <p:sp>
        <p:nvSpPr>
          <p:cNvPr id="10488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损伤肝脏：长期滥用药物可能导致肝脏损伤，甚至肝衰竭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引发心脏病：滥用某些药物可能导致心脏病，如心律失常、心肌炎等</a:t>
            </a:r>
            <a:endParaRPr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导致药物依赖：长期滥用药物可能导致药物依赖，一旦停药可能出现戒断症状，严重时可能危及生命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影响神经系统：滥用药物可能对神经系统造成永久性损伤，导致记忆力减退、认知功能障碍等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正确用药的益处</a:t>
            </a:r>
            <a:endParaRPr lang="zh-CN" altLang="en-US"/>
          </a:p>
        </p:txBody>
      </p:sp>
      <p:sp>
        <p:nvSpPr>
          <p:cNvPr id="104892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6491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2" name="矩形 65"/>
          <p:cNvSpPr/>
          <p:nvPr>
            <p:custDataLst>
              <p:tags r:id="rId3"/>
            </p:custDataLst>
          </p:nvPr>
        </p:nvSpPr>
        <p:spPr>
          <a:xfrm>
            <a:off x="15348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文本框 66"/>
          <p:cNvSpPr txBox="1"/>
          <p:nvPr>
            <p:custDataLst>
              <p:tags r:id="rId4"/>
            </p:custDataLst>
          </p:nvPr>
        </p:nvSpPr>
        <p:spPr>
          <a:xfrm>
            <a:off x="19169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提高药物疗效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2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8560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矩形 69"/>
          <p:cNvSpPr/>
          <p:nvPr>
            <p:custDataLst>
              <p:tags r:id="rId6"/>
            </p:custDataLst>
          </p:nvPr>
        </p:nvSpPr>
        <p:spPr>
          <a:xfrm>
            <a:off x="67410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0" name="文本框 70"/>
          <p:cNvSpPr txBox="1"/>
          <p:nvPr>
            <p:custDataLst>
              <p:tags r:id="rId7"/>
            </p:custDataLst>
          </p:nvPr>
        </p:nvSpPr>
        <p:spPr>
          <a:xfrm>
            <a:off x="71237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减少药物副作用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6491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4" name="文本框 74"/>
          <p:cNvSpPr txBox="1"/>
          <p:nvPr>
            <p:custDataLst>
              <p:tags r:id="rId9"/>
            </p:custDataLst>
          </p:nvPr>
        </p:nvSpPr>
        <p:spPr>
          <a:xfrm>
            <a:off x="19169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降低医疗费用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6" name="矩形 73"/>
          <p:cNvSpPr/>
          <p:nvPr>
            <p:custDataLst>
              <p:tags r:id="rId10"/>
            </p:custDataLst>
          </p:nvPr>
        </p:nvSpPr>
        <p:spPr>
          <a:xfrm>
            <a:off x="15348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9144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矩形 84"/>
          <p:cNvSpPr/>
          <p:nvPr>
            <p:custDataLst>
              <p:tags r:id="rId12"/>
            </p:custDataLst>
          </p:nvPr>
        </p:nvSpPr>
        <p:spPr>
          <a:xfrm>
            <a:off x="68001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2" name="文本框 85"/>
          <p:cNvSpPr txBox="1"/>
          <p:nvPr>
            <p:custDataLst>
              <p:tags r:id="rId13"/>
            </p:custDataLst>
          </p:nvPr>
        </p:nvSpPr>
        <p:spPr>
          <a:xfrm>
            <a:off x="71822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提高生活质量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药物使用不当的后果</a:t>
            </a:r>
            <a:endParaRPr lang="zh-CN" altLang="en-US"/>
          </a:p>
        </p:txBody>
      </p:sp>
      <p:sp>
        <p:nvSpPr>
          <p:cNvPr id="1048978" name="弧形 58"/>
          <p:cNvSpPr/>
          <p:nvPr>
            <p:custDataLst>
              <p:tags r:id="rId2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弧形 57"/>
          <p:cNvSpPr/>
          <p:nvPr>
            <p:custDataLst>
              <p:tags r:id="rId3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22"/>
          <p:cNvSpPr/>
          <p:nvPr>
            <p:custDataLst>
              <p:tags r:id="rId4"/>
            </p:custDataLst>
          </p:nvPr>
        </p:nvSpPr>
        <p:spPr>
          <a:xfrm>
            <a:off x="855008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椭圆 23"/>
          <p:cNvSpPr/>
          <p:nvPr>
            <p:custDataLst>
              <p:tags r:id="rId5"/>
            </p:custDataLst>
          </p:nvPr>
        </p:nvSpPr>
        <p:spPr>
          <a:xfrm>
            <a:off x="889614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正文"/>
          <p:cNvSpPr txBox="1"/>
          <p:nvPr>
            <p:custDataLst>
              <p:tags r:id="rId6"/>
            </p:custDataLst>
          </p:nvPr>
        </p:nvSpPr>
        <p:spPr>
          <a:xfrm>
            <a:off x="8955776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药物过量：过量使用药物可能导致中毒，严重时危及生命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8" name="椭圆 24"/>
          <p:cNvSpPr/>
          <p:nvPr>
            <p:custDataLst>
              <p:tags r:id="rId7"/>
            </p:custDataLst>
          </p:nvPr>
        </p:nvSpPr>
        <p:spPr>
          <a:xfrm>
            <a:off x="6370445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椭圆 25"/>
          <p:cNvSpPr/>
          <p:nvPr>
            <p:custDataLst>
              <p:tags r:id="rId8"/>
            </p:custDataLst>
          </p:nvPr>
        </p:nvSpPr>
        <p:spPr>
          <a:xfrm>
            <a:off x="671566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正文"/>
          <p:cNvSpPr txBox="1"/>
          <p:nvPr>
            <p:custDataLst>
              <p:tags r:id="rId9"/>
            </p:custDataLst>
          </p:nvPr>
        </p:nvSpPr>
        <p:spPr>
          <a:xfrm>
            <a:off x="677613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药物相互作用：不同药物同时使用可能产生相互作用，影响药效或增加毒性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椭圆 7"/>
          <p:cNvSpPr/>
          <p:nvPr>
            <p:custDataLst>
              <p:tags r:id="rId10"/>
            </p:custDataLst>
          </p:nvPr>
        </p:nvSpPr>
        <p:spPr>
          <a:xfrm>
            <a:off x="419080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椭圆 9"/>
          <p:cNvSpPr/>
          <p:nvPr>
            <p:custDataLst>
              <p:tags r:id="rId11"/>
            </p:custDataLst>
          </p:nvPr>
        </p:nvSpPr>
        <p:spPr>
          <a:xfrm>
            <a:off x="4536019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正文"/>
          <p:cNvSpPr txBox="1"/>
          <p:nvPr>
            <p:custDataLst>
              <p:tags r:id="rId12"/>
            </p:custDataLst>
          </p:nvPr>
        </p:nvSpPr>
        <p:spPr>
          <a:xfrm>
            <a:off x="459649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药物依赖：长期使用某些药物可能导致身体依赖，停药后出现戒断症状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0" name="椭圆 5"/>
          <p:cNvSpPr/>
          <p:nvPr>
            <p:custDataLst>
              <p:tags r:id="rId13"/>
            </p:custDataLst>
          </p:nvPr>
        </p:nvSpPr>
        <p:spPr>
          <a:xfrm>
            <a:off x="1763382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椭圆 4"/>
          <p:cNvSpPr/>
          <p:nvPr>
            <p:custDataLst>
              <p:tags r:id="rId14"/>
            </p:custDataLst>
          </p:nvPr>
        </p:nvSpPr>
        <p:spPr>
          <a:xfrm>
            <a:off x="2108597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正文"/>
          <p:cNvSpPr txBox="1"/>
          <p:nvPr>
            <p:custDataLst>
              <p:tags r:id="rId15"/>
            </p:custDataLst>
          </p:nvPr>
        </p:nvSpPr>
        <p:spPr>
          <a:xfrm>
            <a:off x="2169073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药物副作用：可能导致身体不适、过敏反应等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合理用药的基本原则</a:t>
            </a:r>
            <a:endParaRPr lang="zh-CN" altLang="en-US"/>
          </a:p>
        </p:txBody>
      </p:sp>
      <p:sp>
        <p:nvSpPr>
          <p:cNvPr id="10490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遵医嘱用药</a:t>
            </a:r>
            <a:endParaRPr lang="zh-CN" altLang="en-US"/>
          </a:p>
        </p:txBody>
      </p:sp>
      <p:sp>
        <p:nvSpPr>
          <p:cNvPr id="1049068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医生会根据患者的病情、身体状况等因素制定合适的用药方案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遵医嘱用药可以避免药物过量、药物相互作用等问题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患者应按照医生的指示按时、按量服用药物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如有疑问或病情变化，应及时向医生咨询，调整用药方案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了解药物成分</a:t>
            </a:r>
            <a:endParaRPr lang="zh-CN" altLang="en-US"/>
          </a:p>
        </p:txBody>
      </p:sp>
      <p:sp>
        <p:nvSpPr>
          <p:cNvPr id="1049126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药物的主要成分和作用机制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药物的适应症和用法用量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药物的相互作用和配伍禁忌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药物的副作用和禁忌症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注意药物剂量</a:t>
            </a:r>
            <a:endParaRPr lang="zh-CN" altLang="en-US"/>
          </a:p>
        </p:txBody>
      </p:sp>
      <p:sp>
        <p:nvSpPr>
          <p:cNvPr id="1049204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4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6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8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0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药物剂量过大可能导致副作用增加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遵循医嘱，不要自行调整药物剂量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根据病情和患者体质选择合适的药物剂量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药物剂量过小可能无法达到治疗效果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避免自行增减剂量或更换药物</a:t>
            </a:r>
            <a:endParaRPr lang="zh-CN" altLang="en-US"/>
          </a:p>
        </p:txBody>
      </p:sp>
      <p:sp>
        <p:nvSpPr>
          <p:cNvPr id="1049282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遵医嘱：按照医生的指示用药，不要自行增减剂量或更换药物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药物适应症：了解药物的适应症，避免使用不适用于自己病情的药物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药物相互作用：了解药物之间的相互作用，避免同时使用会产生不良反应的药物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药物副作用：了解药物的副作用，注意观察身体变化，及时向医生反馈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药品分类与储存</a:t>
            </a:r>
            <a:endParaRPr lang="zh-CN" altLang="en-US"/>
          </a:p>
        </p:txBody>
      </p:sp>
      <p:sp>
        <p:nvSpPr>
          <p:cNvPr id="10493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药品分类的意义</a:t>
            </a:r>
            <a:endParaRPr lang="zh-CN" altLang="en-US"/>
          </a:p>
        </p:txBody>
      </p:sp>
      <p:sp>
        <p:nvSpPr>
          <p:cNvPr id="10493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便于医生和患者了解药品的作用和用途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便于患者自行购买和使用药品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便于药品监管部门进行药品质量和安全的监管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便于药师和护士进行药品管理和调配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https://d.book118.com/978126070060006026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15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Montserrat ExtraBold</vt:lpstr>
      <vt:lpstr>宋体</vt:lpstr>
      <vt:lpstr>Office Theme</vt:lpstr>
      <vt:lpstr>合理用药安全教育</vt:lpstr>
      <vt:lpstr>目录</vt:lpstr>
      <vt:lpstr>合理用药的重要性</vt:lpstr>
      <vt:lpstr>药物滥用对身体的危害</vt:lpstr>
      <vt:lpstr>正确用药的益处</vt:lpstr>
      <vt:lpstr>药物使用不当的后果</vt:lpstr>
      <vt:lpstr>合理用药的基本原则</vt:lpstr>
      <vt:lpstr>遵医嘱用药</vt:lpstr>
      <vt:lpstr>了解药物成分</vt:lpstr>
      <vt:lpstr>注意药物剂量</vt:lpstr>
      <vt:lpstr>避免自行增减剂量或更换药物</vt:lpstr>
      <vt:lpstr>药品分类与储存</vt:lpstr>
      <vt:lpstr>药品分类的意义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2024-09-03T16:57:57.420</cp:lastPrinted>
  <dcterms:created xsi:type="dcterms:W3CDTF">2024-09-03T08:57:57Z</dcterms:created>
  <dcterms:modified xsi:type="dcterms:W3CDTF">2024-09-03T08:57:59Z</dcterms:modified>
</cp:coreProperties>
</file>