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5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3A444-6A2E-40D8-89C0-975DF702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7C572-D597-45FB-AE52-360ED7FA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EA0CC-08D2-4738-8F80-2375059B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7503E-6F84-4025-8FFF-B3FAEBAB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5F9C5A-B4A4-4DD9-BE44-E92FADC03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39082-8E0A-4EF8-87EE-3DFD1D35B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7C8A5-4BB9-452F-83D3-FD1D935CA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5F15F-9389-4E60-AA28-044154DE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51912-3767-4A4F-BD4D-5F375B96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B672F-56E7-4E17-9DEB-3EA50159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04D95-B795-41EB-A6CF-8741EBC50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17" r:id="rId2"/>
    <p:sldLayoutId id="2147485518" r:id="rId3"/>
    <p:sldLayoutId id="2147485519" r:id="rId4"/>
    <p:sldLayoutId id="2147485520" r:id="rId5"/>
    <p:sldLayoutId id="2147485521" r:id="rId6"/>
    <p:sldLayoutId id="2147485522" r:id="rId7"/>
    <p:sldLayoutId id="2147485523" r:id="rId8"/>
    <p:sldLayoutId id="2147485524" r:id="rId9"/>
    <p:sldLayoutId id="2147485525" r:id="rId10"/>
    <p:sldLayoutId id="21474855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22" Type="http://schemas.openxmlformats.org/officeDocument/2006/relationships/tags" Target="../tags/tag285.xml" /><Relationship Id="rId23" Type="http://schemas.openxmlformats.org/officeDocument/2006/relationships/tags" Target="../tags/tag286.xml" /><Relationship Id="rId24" Type="http://schemas.openxmlformats.org/officeDocument/2006/relationships/tags" Target="../tags/tag287.xml" /><Relationship Id="rId25" Type="http://schemas.openxmlformats.org/officeDocument/2006/relationships/tags" Target="../tags/tag288.xml" /><Relationship Id="rId26" Type="http://schemas.openxmlformats.org/officeDocument/2006/relationships/tags" Target="../tags/tag289.xml" /><Relationship Id="rId27" Type="http://schemas.openxmlformats.org/officeDocument/2006/relationships/tags" Target="../tags/tag290.xml" /><Relationship Id="rId28" Type="http://schemas.openxmlformats.org/officeDocument/2006/relationships/tags" Target="../tags/tag291.xml" /><Relationship Id="rId29" Type="http://schemas.openxmlformats.org/officeDocument/2006/relationships/tags" Target="../tags/tag292.xml" /><Relationship Id="rId3" Type="http://schemas.openxmlformats.org/officeDocument/2006/relationships/tags" Target="../tags/tag266.xml" /><Relationship Id="rId30" Type="http://schemas.openxmlformats.org/officeDocument/2006/relationships/tags" Target="../tags/tag293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18" Type="http://schemas.openxmlformats.org/officeDocument/2006/relationships/tags" Target="../tags/tag313.xml" /><Relationship Id="rId19" Type="http://schemas.openxmlformats.org/officeDocument/2006/relationships/tags" Target="../tags/tag314.xml" /><Relationship Id="rId2" Type="http://schemas.openxmlformats.org/officeDocument/2006/relationships/tags" Target="../tags/tag297.xml" /><Relationship Id="rId20" Type="http://schemas.openxmlformats.org/officeDocument/2006/relationships/tags" Target="../tags/tag315.xml" /><Relationship Id="rId21" Type="http://schemas.openxmlformats.org/officeDocument/2006/relationships/tags" Target="../tags/tag316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tags" Target="../tags/tag327.xml" /><Relationship Id="rId13" Type="http://schemas.openxmlformats.org/officeDocument/2006/relationships/tags" Target="../tags/tag328.xml" /><Relationship Id="rId14" Type="http://schemas.openxmlformats.org/officeDocument/2006/relationships/tags" Target="../tags/tag329.xml" /><Relationship Id="rId15" Type="http://schemas.openxmlformats.org/officeDocument/2006/relationships/tags" Target="../tags/tag330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tags" Target="../tags/tag323.xml" /><Relationship Id="rId9" Type="http://schemas.openxmlformats.org/officeDocument/2006/relationships/tags" Target="../tags/tag3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tags" Target="../tags/tag341.xml" /><Relationship Id="rId13" Type="http://schemas.openxmlformats.org/officeDocument/2006/relationships/tags" Target="../tags/tag342.xml" /><Relationship Id="rId14" Type="http://schemas.openxmlformats.org/officeDocument/2006/relationships/tags" Target="../tags/tag343.xml" /><Relationship Id="rId15" Type="http://schemas.openxmlformats.org/officeDocument/2006/relationships/tags" Target="../tags/tag344.xml" /><Relationship Id="rId16" Type="http://schemas.openxmlformats.org/officeDocument/2006/relationships/tags" Target="../tags/tag345.xml" /><Relationship Id="rId17" Type="http://schemas.openxmlformats.org/officeDocument/2006/relationships/tags" Target="../tags/tag346.xml" /><Relationship Id="rId18" Type="http://schemas.openxmlformats.org/officeDocument/2006/relationships/tags" Target="../tags/tag347.xml" /><Relationship Id="rId19" Type="http://schemas.openxmlformats.org/officeDocument/2006/relationships/tags" Target="../tags/tag348.xml" /><Relationship Id="rId2" Type="http://schemas.openxmlformats.org/officeDocument/2006/relationships/tags" Target="../tags/tag331.xml" /><Relationship Id="rId20" Type="http://schemas.openxmlformats.org/officeDocument/2006/relationships/tags" Target="../tags/tag349.xml" /><Relationship Id="rId21" Type="http://schemas.openxmlformats.org/officeDocument/2006/relationships/tags" Target="../tags/tag350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Relationship Id="rId8" Type="http://schemas.openxmlformats.org/officeDocument/2006/relationships/tags" Target="../tags/tag337.xml" /><Relationship Id="rId9" Type="http://schemas.openxmlformats.org/officeDocument/2006/relationships/tags" Target="../tags/tag3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706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短视频爆款选题研究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短视频爆款选题的特征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如何发掘短视频爆款选题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短视频爆款选题的创作技巧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短视频爆款选题的运营策略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短视频爆款选题的变现方式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短视频爆款选题的未来趋势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短视频爆款选题的特征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话题热度高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选题具有广泛的社会关注度，能够引起大量用户的共鸣和讨论。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选题具有情感共鸣点，能够触动用户的情感，产生情感共鸣。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选题具有创新性，能够打破传统思维，提供新的视角和思考。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选题具有时效性，能够紧跟时事热点，吸引用户关注。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内容创意独特</a:t>
            </a:r>
            <a:endParaRPr lang="zh-CN" altLang="en-US"/>
          </a:p>
        </p:txBody>
      </p:sp>
      <p:sp>
        <p:nvSpPr>
          <p:cNvPr id="10491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内容创意：选题具有新颖性和独特性，能够吸引观众的注意力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内容表达：通过独特的角度和表达方式，将创意呈现给观众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内容价值：选题具有较高的信息价值和娱乐价值，能够满足观众的需求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内容传播：选题具有广泛的传播力和影响力，能够成为网络热点话题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情感共鸣强</a:t>
            </a:r>
            <a:endParaRPr lang="zh-CN" altLang="en-US"/>
          </a:p>
        </p:txBody>
      </p:sp>
      <p:sp>
        <p:nvSpPr>
          <p:cNvPr id="10492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内容：能够引发观众共鸣，触动人心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原因：选题贴近生活，能够引发观众共鸣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效果：提高观众粘性，增加分享和传播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案例：生活小技巧、情感故事等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制作精良</a:t>
            </a:r>
            <a:endParaRPr lang="zh-CN" altLang="en-US"/>
          </a:p>
        </p:txBody>
      </p:sp>
      <p:sp>
        <p:nvSpPr>
          <p:cNvPr id="1049350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6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画面清晰：高分辨率、低噪点，视觉效果出色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8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0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6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剪辑流畅：节奏紧凑，转场自然，无卡顿现象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8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0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6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配乐适宜：音乐与内容高度匹配，提升观看体验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8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0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6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特效丰富：增强视频表现力，提高观感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44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如何发掘短视频爆款选题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关注热点话题</a:t>
            </a:r>
            <a:endParaRPr lang="zh-CN" altLang="en-US"/>
          </a:p>
        </p:txBody>
      </p:sp>
      <p:sp>
        <p:nvSpPr>
          <p:cNvPr id="10495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关注时事热点，结合社会背景发掘话题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分析平台数据，了解用户需求和兴趣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关注行业动态，了解行业趋势和热门话题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发掘身边的故事和情感共鸣，打造情感类爆款选题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分析用户需求</a:t>
            </a:r>
            <a:endParaRPr lang="zh-CN" altLang="en-US"/>
          </a:p>
        </p:txBody>
      </p:sp>
      <p:sp>
        <p:nvSpPr>
          <p:cNvPr id="104960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了解目标受众：研究受众的兴趣、需求和行为习惯，定位目标用户群体。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分析用户痛点：深入挖掘用户在特定领域的需求和痛点，提供解决方案或满足其需求。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内容创新：结合热门话题、趋势和流行元素，创作新颖、有趣、有价值的内容。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用户反馈：通过数据分析、用户调研等方式获取用户反馈，不断优化选题方向和内容质量。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研究竞品内容</a:t>
            </a:r>
            <a:endParaRPr lang="zh-CN" altLang="en-US"/>
          </a:p>
        </p:txBody>
      </p:sp>
      <p:sp>
        <p:nvSpPr>
          <p:cNvPr id="104968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分析竞品的爆款选题，了解其内容、形式和受众群体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关注竞品的发布频率和发布时间，了解其发布策略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研究竞品的互动数据和用户反馈，了解其受欢迎的原因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关注竞品的创新点和独特性，了解其差异化竞争策略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创新内容形式</a:t>
            </a:r>
            <a:endParaRPr lang="zh-CN" altLang="en-US"/>
          </a:p>
        </p:txBody>
      </p:sp>
      <p:sp>
        <p:nvSpPr>
          <p:cNvPr id="104977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创新内容形式：通过独特的视角和表达方式，打造与众不同的短视频内容，吸引观众的注意力。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创新互动形式：通过创新的互动形式，如问答、投票、抽奖等，提高观众的参与度和粘性。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深入挖掘内容：对选题进行深入挖掘，从不同角度呈现内容，增加短视频的看点和价值。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发掘热门话题：关注时下热门话题和流行趋势，结合短视频的特点，创作出符合受众口味的选题。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7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87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短视频爆款选题的创作技巧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故事化呈现</a:t>
            </a:r>
            <a:endParaRPr lang="zh-CN" altLang="en-US"/>
          </a:p>
        </p:txBody>
      </p:sp>
      <p:sp>
        <p:nvSpPr>
          <p:cNvPr id="10499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创作技巧：将内容以故事的形式呈现，吸引观众的注意力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情节设置：设置悬念、反转和高潮，使内容更具吸引力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角色塑造：塑造鲜明、立体的角色形象，让观众产生共鸣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叙事方式：采用第一人称或第三人称叙述，增强代入感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情感化表达</a:t>
            </a:r>
            <a:endParaRPr lang="zh-CN" altLang="en-US"/>
          </a:p>
        </p:txBody>
      </p:sp>
      <p:sp>
        <p:nvSpPr>
          <p:cNvPr id="1050046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8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0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2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情感化呈现：通过情感化的镜头语言、剪辑手法和配乐等手段，将情感呈现出来，增强观众的观感体验。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056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8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情感化内容：将情感融入内容创作中，让内容更加生动、感人，引发观众的情感共鸣。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2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4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情感化选题：选择与观众情感共鸣的话题，如亲情、友情、爱情等，增加观众的关注度。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068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0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情感化表达：通过情感化的语言、音乐和画面，引发观众共鸣，增加观众粘性。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1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精良制作</a:t>
            </a:r>
            <a:endParaRPr lang="zh-CN" altLang="en-US"/>
          </a:p>
        </p:txBody>
      </p:sp>
      <p:sp>
        <p:nvSpPr>
          <p:cNvPr id="1050132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4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138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视频剪辑：剪辑技巧熟练，节奏把握得当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140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42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44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4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148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特效运用：特效自然，不浮夸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150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52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54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5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158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配乐选择：音乐与内容匹配度高，能增强视频表现力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160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62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64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6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168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画面质量：清晰度高，色彩饱满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170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https://d.book118.com/978127060003006030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短视频爆款选题研究</vt:lpstr>
      <vt:lpstr>目录</vt:lpstr>
      <vt:lpstr>短视频爆款选题的特征</vt:lpstr>
      <vt:lpstr>话题热度高</vt:lpstr>
      <vt:lpstr>内容创意独特</vt:lpstr>
      <vt:lpstr>情感共鸣强</vt:lpstr>
      <vt:lpstr>制作精良</vt:lpstr>
      <vt:lpstr>如何发掘短视频爆款选题</vt:lpstr>
      <vt:lpstr>关注热点话题</vt:lpstr>
      <vt:lpstr>分析用户需求</vt:lpstr>
      <vt:lpstr>研究竞品内容</vt:lpstr>
      <vt:lpstr>创新内容形式</vt:lpstr>
      <vt:lpstr>短视频爆款选题的创作技巧</vt:lpstr>
      <vt:lpstr>故事化呈现</vt:lpstr>
      <vt:lpstr>情感化表达</vt:lpstr>
      <vt:lpstr>精良制作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2024-09-06T03:45:31.644</cp:lastPrinted>
  <dcterms:created xsi:type="dcterms:W3CDTF">2024-09-05T19:45:31Z</dcterms:created>
  <dcterms:modified xsi:type="dcterms:W3CDTF">2024-09-05T19:45:34Z</dcterms:modified>
</cp:coreProperties>
</file>