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5013C1-4F90-43D7-8233-F17C757CC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EC0F8D-3606-4F6D-AA03-43BBDFCB6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DFD770-8F29-4B3B-8641-67C7A42C79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F884B1-C597-4175-89A7-825E068A7F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AABA3F-6A53-49F1-B090-20DE5F6DB9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A03D5C-F5BF-48C6-9347-F0FD9E0F9F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3688EE-2D4D-45F9-ADBF-D03C85AA7A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A4363E-3273-46B7-9AE4-F7251BCFC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871CE6-0FC5-446F-81B1-B2F2E91BE3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77EB7-3D32-492A-A5B7-A75815A29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5200F6-2A65-479C-98E9-613FDDCC95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3110113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资本市场机构与工具导论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资本市场概述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资本市场机构介绍</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资本市场工具分类与特点</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资本市场运行机制剖析</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风险管理策略在资本市场中应用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未来发展趋势及挑战应对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资本市场概述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资本市场是指期限在一年以上各种资金借贷和证券交易的场所，包括股票市场、债券市场、基金市场等。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资本市场是筹集资金的重要渠道，是资源合理配置的有效场所，有利于企业重组和产业结构优化，同时能够促进经济增长和方式转变。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我国资本市场经历了从无到有、从小到大、从区域到全国的发展过程，逐步形成了主板、中小板、创业板、新三板等多层次市场体系。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我国资本市场已经成为全球第二大资本市场，股票、债券、基金等市场规模不断扩大，投资者结构日益多元化，市场化、法治化、国际化水平不断提升。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资本市场的参与者包括发行人、投资者、中介机构、监管机构等。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参与者类型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发行人是筹集资金的企业或政府，投资者是提供资金的机构或个人，中介机构包括证券公司、会计师事务所、律师事务所等，为发行和交易提供专业服务，监管机构则负责维护市场秩序和保护投资者权益。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角色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参与者类型与角色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资本市场机构介绍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定义与功能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证券交易所是提供证券集中交易场所和设施的机构，它制定和执行证券交易的相关规则，并监管在其上市的证券公司和上市公司。</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上市条件与流程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证券交易所对上市公司有严格的上市条件和审核流程，确保只有符合标准和质量要求的公司才能在其上市。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交易机制与监管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证券交易所采用集合竞价、连续竞价等交易机制，对证券交易进行实时监管，维护市场秩序和投资者利益。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证券交易所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750" r="11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证券公司是资本市场上的重要中介机构，提供证券经纪、投资银行、资产管理等多元化金融服务。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业务范围与服务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证券公司受到严格的监管，包括资本充足率、风险管理、内部控制等方面的要求，以确保其业务稳健、合规。</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监管与风险控制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近年来，证券公司在业务模式、产品创新、技术应用等方面不断取得突破，推动了资本市场的快速发展。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创新与发展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证券公司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958" r="17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监管与发展趋势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基金公司受到监管机构的严格监管，未来随着市场环境和投资者需求的变化，其发展趋势也将更加多元化和专业化。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种类与特点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基金公司包括公募基金公司和私募基金公司，分别面向公众和特定投资者提供资产管理服务。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投资策略与风险控制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基金公司根据市场情况和投资者需求制定投资策略，并通过分散投资、对冲交易等方式控制风险。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基金公司</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投资银行主要从事证券承销、并购重组、财务顾问等资本市场业务，是连接投资者和融资者的重要桥梁。</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业务领域与作用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投资银行通过专业化的团队和高效的运营模式提供高质量的服务，并在业务模式、产品创新等方面不断探索和发展。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运营模式与创新发展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投资银行受到严格的监管和风险控制要求，以确保其业务合规、稳健发展。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监管与风险控制</a:t>
            </a:r>
          </a:p>
        </p:txBody>
      </p:sp>
      <p:pic>
        <p:nvPicPr>
          <p:cNvPr id="9" name="Picture 9"/>
          <p:cNvPicPr>
            <a:picLocks noChangeAspect="1"/>
          </p:cNvPicPr>
          <p:nvPr/>
        </p:nvPicPr>
        <p:blipFill>
          <a:blip r:embed="rId2"/>
          <a:srcRect l="16708" r="1670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投资银行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其他非银行金融机构</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包括信托公司、租赁公司、担保公司等，这些机构在资本市场上扮演着重要的角色，提供多样化的金融服务和产品。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监管与发展趋势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这些非银行金融机构也受到监管机构的严格监管，未来随着市场环境和政策的变化，其发展趋势也将更加多元化和专业化。</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保险公司</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保险公司提供风险保障和资产管理服务，是资本市场上的重要机构投资者之一。</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保险公司及其他非银行金融机构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资本市场工具分类与特点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代表公司所有权，享有投票权和分红权。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普通股</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享有优先分红权，但通常没有投票权。</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优先股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代表在外国证券交易所上市的外国公司股票的所有权。</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存托凭证（DR）</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股票类工具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政府债券</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由中央政府或地方政府发行，信用风险较低。</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企业债券</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由企业发行，信用风险因企业而异。</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可转换债券</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可以在特定条件下转换为股票的债券。</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债券类工具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约定在未来某一特定时间和价格交割一定数量标的资产的合约。</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期货合约</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赋予持有人在未来某一特定时间以特定价格买入或卖出标的资产的权利。</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期权合约</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双方同意在未来一系列时间点交换现金流的合约。</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互换合约</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衍生品类工具</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https://d.book118.com/978131101130006043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2024-09-23T15:25:43.278</cp:lastPrinted>
  <dcterms:created xsi:type="dcterms:W3CDTF">2024-09-23T07:25:43Z</dcterms:created>
  <dcterms:modified xsi:type="dcterms:W3CDTF">2024-09-23T07:25:45Z</dcterms:modified>
</cp:coreProperties>
</file>