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8" r:id="rId13"/>
  </p:sldIdLst>
  <p:sldSz cx="12192000" cy="6858000"/>
  <p:notesSz cx="6858000" cy="9144000"/>
  <p:custDataLst>
    <p:tags r:id="rId1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tags" Target="tags/tag1.xml" /><Relationship Id="rId15" Type="http://schemas.openxmlformats.org/officeDocument/2006/relationships/presProps" Target="presProps.xml" /><Relationship Id="rId16" Type="http://schemas.openxmlformats.org/officeDocument/2006/relationships/viewProps" Target="viewProps.xml" /><Relationship Id="rId17" Type="http://schemas.openxmlformats.org/officeDocument/2006/relationships/theme" Target="theme/theme1.xml" /><Relationship Id="rId18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52CA578-ADDD-48C4-8954-89E13C45D30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0A4C0A8-17BB-4596-BF7B-29BEC04705A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84E2B81-C0C4-4C70-9831-E2E35F6A326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FF25094-94F9-4A8B-A1DF-A3DA9C853AE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077BB744-B0E0-4553-82FA-3A1571C282A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3D15BD34-FF8E-42BD-B08A-A38D971B1E6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6EAC3D3B-D9CC-4ADA-9B70-09775ABD4D6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73CBD6F-2189-4720-B2F6-3DE57FE5667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9EE6010-F58C-4495-9720-97D94F05CF8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B9C6FA8-01FD-49B6-BE23-D529669B984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E731AAA-A5DE-47F0-BFAD-D0E9E7E64FC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Relationship Id="rId3" Type="http://schemas.openxmlformats.org/officeDocument/2006/relationships/image" Target="../media/image3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3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78133140051006046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TextBox 4"/>
          <p:cNvSpPr txBox="1"/>
          <p:nvPr/>
        </p:nvSpPr>
        <p:spPr>
          <a:xfrm>
            <a:off x="763747" y="997750"/>
            <a:ext cx="6503541" cy="200025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ct val="0"/>
              </a:spcBef>
            </a:pPr>
            <a:r>
              <a:rPr lang="en-US" sz="5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肝脏加速康复护理案例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544858" y="364824"/>
            <a:ext cx="2792730" cy="10058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5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8470" y="1110632"/>
            <a:ext cx="2792730" cy="5010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400" b="1">
                <a:solidFill>
                  <a:schemeClr val="l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281479" y="1669445"/>
            <a:ext cx="5811370" cy="4337288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肝脏加速康复护理概述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案例选择和分析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护理效果评估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经验和教训总结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084424" y="2462858"/>
            <a:ext cx="2009662" cy="1138956"/>
            <a:chOff x="2084424" y="2462858"/>
            <a:chExt cx="2009662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084424" y="2462858"/>
              <a:ext cx="2009662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80000"/>
                </a:lnSpc>
              </a:pPr>
              <a:r>
                <a:rPr lang="en-US" sz="8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3996198" y="2019814"/>
            <a:ext cx="6164285" cy="1951818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40000"/>
              </a:lnSpc>
              <a:spcBef>
                <a:spcPct val="0"/>
              </a:spcBef>
            </a:pPr>
            <a:r>
              <a:rPr lang="en-US" sz="45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04606" y="1508032"/>
            <a:ext cx="3311882" cy="4326814"/>
          </a:xfrm>
          <a:prstGeom prst="roundRect">
            <a:avLst>
              <a:gd name="adj" fmla="val 957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91478" y="1508032"/>
            <a:ext cx="3311882" cy="4326814"/>
          </a:xfrm>
          <a:prstGeom prst="roundRect">
            <a:avLst>
              <a:gd name="adj" fmla="val 10537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67153" y="1508032"/>
            <a:ext cx="3311882" cy="4326814"/>
          </a:xfrm>
          <a:prstGeom prst="roundRect">
            <a:avLst>
              <a:gd name="adj" fmla="val 924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588266" y="4240389"/>
            <a:ext cx="291830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肝脏疾病是全球范围内的常见病，包括肝炎、肝硬化、肝癌等。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363940" y="4240389"/>
            <a:ext cx="291830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肝脏疾病的康复护理对于患者的生存质量和预后具有重要意义。</a:t>
            </a:r>
          </a:p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2"/>
          <a:srcRect l="9585" r="9585"/>
          <a:stretch>
            <a:fillRect/>
          </a:stretch>
        </p:blipFill>
        <p:spPr>
          <a:xfrm>
            <a:off x="921958" y="1771933"/>
            <a:ext cx="2672865" cy="2203993"/>
          </a:xfrm>
          <a:prstGeom prst="round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3"/>
          <a:srcRect t="8771" b="8771"/>
          <a:stretch>
            <a:fillRect/>
          </a:stretch>
        </p:blipFill>
        <p:spPr>
          <a:xfrm>
            <a:off x="4710987" y="1771933"/>
            <a:ext cx="2672865" cy="2203993"/>
          </a:xfrm>
          <a:prstGeom prst="round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l="9585" r="9585"/>
          <a:stretch>
            <a:fillRect/>
          </a:stretch>
        </p:blipFill>
        <p:spPr>
          <a:xfrm>
            <a:off x="8486661" y="1771933"/>
            <a:ext cx="2672865" cy="2203993"/>
          </a:xfrm>
          <a:prstGeom prst="roundRect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763829" y="4240389"/>
            <a:ext cx="291615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肝脏是人体重要的代谢器官，负责多种生理功能，如解毒、代谢、合成等。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背景介绍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2551" r="32551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2525" r="32525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2551" r="32551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探讨肝脏加速康复护理在临床实践中的应用和效果。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目的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为肝脏疾病患者提供更快速、安全、有效的康复护理方案，提高患者的生活质量和预后。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意义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目的和意义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084424" y="2462858"/>
            <a:ext cx="2009662" cy="1138956"/>
            <a:chOff x="2084424" y="2462858"/>
            <a:chExt cx="2009662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084424" y="2462858"/>
              <a:ext cx="2009662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80000"/>
                </a:lnSpc>
              </a:pPr>
              <a:r>
                <a:rPr lang="en-US" sz="8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3996198" y="2019814"/>
            <a:ext cx="6164285" cy="1951818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40000"/>
              </a:lnSpc>
              <a:spcBef>
                <a:spcPct val="0"/>
              </a:spcBef>
            </a:pPr>
            <a:r>
              <a:rPr lang="en-US" sz="45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肝脏加速康复护理概述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6566" b="16566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肝脏加速康复护理是一种多学科协作的护理模式，旨在通过优化围手术期护理，减少手术对肝脏的损伤，加速患者术后康复。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以患者为中心，通过早期评估、个性化护理计划和多学科协作，实现快速康复、减少并发症和缩短住院时间。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定义和理念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理念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6087237" y="4692872"/>
            <a:ext cx="2429542" cy="1127284"/>
            <a:chOff x="6087237" y="4692872"/>
            <a:chExt cx="2429542" cy="1127284"/>
          </a:xfrm>
        </p:grpSpPr>
        <p:sp>
          <p:nvSpPr>
            <p:cNvPr id="3" name="Freeform 3"/>
            <p:cNvSpPr/>
            <p:nvPr/>
          </p:nvSpPr>
          <p:spPr>
            <a:xfrm>
              <a:off x="6087237" y="4692872"/>
              <a:ext cx="2429542" cy="1127284"/>
            </a:xfrm>
            <a:custGeom>
              <a:rect l="l" t="t" r="r" b="b"/>
              <a:pathLst>
                <a:path w="292" h="135">
                  <a:moveTo>
                    <a:pt x="130" y="19"/>
                  </a:moveTo>
                  <a:cubicBezTo>
                    <a:pt x="75" y="38"/>
                    <a:pt x="31" y="73"/>
                    <a:pt x="0" y="118"/>
                  </a:cubicBezTo>
                  <a:cubicBezTo>
                    <a:pt x="52" y="134"/>
                    <a:pt x="108" y="135"/>
                    <a:pt x="163" y="116"/>
                  </a:cubicBezTo>
                  <a:cubicBezTo>
                    <a:pt x="218" y="97"/>
                    <a:pt x="262" y="61"/>
                    <a:pt x="292" y="17"/>
                  </a:cubicBezTo>
                  <a:cubicBezTo>
                    <a:pt x="241" y="0"/>
                    <a:pt x="184" y="0"/>
                    <a:pt x="130" y="1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Freeform 4"/>
            <p:cNvSpPr/>
            <p:nvPr/>
          </p:nvSpPr>
          <p:spPr>
            <a:xfrm>
              <a:off x="7421499" y="5019484"/>
              <a:ext cx="311944" cy="273653"/>
            </a:xfrm>
            <a:custGeom>
              <a:rect l="l" t="t" r="r" b="b"/>
              <a:pathLst>
                <a:path w="582612" h="511175">
                  <a:moveTo>
                    <a:pt x="563781" y="169863"/>
                  </a:moveTo>
                  <a:cubicBezTo>
                    <a:pt x="567547" y="181115"/>
                    <a:pt x="571313" y="192367"/>
                    <a:pt x="575080" y="199869"/>
                  </a:cubicBezTo>
                  <a:cubicBezTo>
                    <a:pt x="578846" y="214872"/>
                    <a:pt x="578846" y="226124"/>
                    <a:pt x="582612" y="237376"/>
                  </a:cubicBezTo>
                  <a:cubicBezTo>
                    <a:pt x="582612" y="237376"/>
                    <a:pt x="582612" y="241126"/>
                    <a:pt x="582612" y="241126"/>
                  </a:cubicBezTo>
                  <a:cubicBezTo>
                    <a:pt x="582612" y="241126"/>
                    <a:pt x="582612" y="241126"/>
                    <a:pt x="582612" y="267381"/>
                  </a:cubicBezTo>
                  <a:cubicBezTo>
                    <a:pt x="582612" y="271132"/>
                    <a:pt x="582612" y="278633"/>
                    <a:pt x="582612" y="282384"/>
                  </a:cubicBezTo>
                  <a:cubicBezTo>
                    <a:pt x="575080" y="327392"/>
                    <a:pt x="552482" y="368650"/>
                    <a:pt x="514820" y="394905"/>
                  </a:cubicBezTo>
                  <a:cubicBezTo>
                    <a:pt x="480924" y="424910"/>
                    <a:pt x="439496" y="436162"/>
                    <a:pt x="398068" y="436162"/>
                  </a:cubicBezTo>
                  <a:cubicBezTo>
                    <a:pt x="326510" y="436162"/>
                    <a:pt x="258718" y="436162"/>
                    <a:pt x="187161" y="436162"/>
                  </a:cubicBezTo>
                  <a:cubicBezTo>
                    <a:pt x="187161" y="436162"/>
                    <a:pt x="187161" y="436162"/>
                    <a:pt x="179628" y="436162"/>
                  </a:cubicBezTo>
                  <a:cubicBezTo>
                    <a:pt x="179628" y="436162"/>
                    <a:pt x="179628" y="436162"/>
                    <a:pt x="179628" y="511176"/>
                  </a:cubicBezTo>
                  <a:cubicBezTo>
                    <a:pt x="179628" y="507426"/>
                    <a:pt x="175862" y="507426"/>
                    <a:pt x="175862" y="507426"/>
                  </a:cubicBezTo>
                  <a:cubicBezTo>
                    <a:pt x="130667" y="473669"/>
                    <a:pt x="85473" y="439913"/>
                    <a:pt x="40278" y="406157"/>
                  </a:cubicBezTo>
                  <a:cubicBezTo>
                    <a:pt x="40278" y="402406"/>
                    <a:pt x="36512" y="402406"/>
                    <a:pt x="36512" y="402406"/>
                  </a:cubicBezTo>
                  <a:cubicBezTo>
                    <a:pt x="81707" y="364899"/>
                    <a:pt x="130667" y="327392"/>
                    <a:pt x="179628" y="293636"/>
                  </a:cubicBezTo>
                  <a:cubicBezTo>
                    <a:pt x="179628" y="293636"/>
                    <a:pt x="179628" y="293636"/>
                    <a:pt x="179628" y="364899"/>
                  </a:cubicBezTo>
                  <a:cubicBezTo>
                    <a:pt x="183394" y="364899"/>
                    <a:pt x="183394" y="364899"/>
                    <a:pt x="187161" y="364899"/>
                  </a:cubicBezTo>
                  <a:cubicBezTo>
                    <a:pt x="258718" y="364899"/>
                    <a:pt x="330276" y="364899"/>
                    <a:pt x="401834" y="364899"/>
                  </a:cubicBezTo>
                  <a:cubicBezTo>
                    <a:pt x="465860" y="364899"/>
                    <a:pt x="514820" y="312390"/>
                    <a:pt x="511054" y="248628"/>
                  </a:cubicBezTo>
                  <a:cubicBezTo>
                    <a:pt x="511054" y="237376"/>
                    <a:pt x="507288" y="229874"/>
                    <a:pt x="503522" y="218622"/>
                  </a:cubicBezTo>
                  <a:cubicBezTo>
                    <a:pt x="503522" y="218622"/>
                    <a:pt x="503522" y="214872"/>
                    <a:pt x="507288" y="214872"/>
                  </a:cubicBezTo>
                  <a:cubicBezTo>
                    <a:pt x="526119" y="199869"/>
                    <a:pt x="544950" y="184866"/>
                    <a:pt x="563781" y="169863"/>
                  </a:cubicBezTo>
                  <a:close/>
                  <a:moveTo>
                    <a:pt x="401388" y="0"/>
                  </a:moveTo>
                  <a:cubicBezTo>
                    <a:pt x="401388" y="0"/>
                    <a:pt x="405139" y="0"/>
                    <a:pt x="405139" y="3757"/>
                  </a:cubicBezTo>
                  <a:cubicBezTo>
                    <a:pt x="450155" y="37571"/>
                    <a:pt x="495170" y="71384"/>
                    <a:pt x="540185" y="105198"/>
                  </a:cubicBezTo>
                  <a:cubicBezTo>
                    <a:pt x="543937" y="105198"/>
                    <a:pt x="543937" y="105198"/>
                    <a:pt x="547688" y="108955"/>
                  </a:cubicBezTo>
                  <a:cubicBezTo>
                    <a:pt x="498921" y="146526"/>
                    <a:pt x="450155" y="180341"/>
                    <a:pt x="401388" y="217911"/>
                  </a:cubicBezTo>
                  <a:cubicBezTo>
                    <a:pt x="401388" y="217911"/>
                    <a:pt x="401388" y="217911"/>
                    <a:pt x="401388" y="146526"/>
                  </a:cubicBezTo>
                  <a:cubicBezTo>
                    <a:pt x="397636" y="146526"/>
                    <a:pt x="397636" y="146526"/>
                    <a:pt x="393885" y="146526"/>
                  </a:cubicBezTo>
                  <a:cubicBezTo>
                    <a:pt x="322611" y="146526"/>
                    <a:pt x="255088" y="146526"/>
                    <a:pt x="183813" y="146526"/>
                  </a:cubicBezTo>
                  <a:cubicBezTo>
                    <a:pt x="120041" y="146526"/>
                    <a:pt x="67523" y="199126"/>
                    <a:pt x="71275" y="259239"/>
                  </a:cubicBezTo>
                  <a:cubicBezTo>
                    <a:pt x="75026" y="270511"/>
                    <a:pt x="75026" y="281782"/>
                    <a:pt x="78777" y="289296"/>
                  </a:cubicBezTo>
                  <a:cubicBezTo>
                    <a:pt x="78777" y="293053"/>
                    <a:pt x="78777" y="296810"/>
                    <a:pt x="75026" y="296810"/>
                  </a:cubicBezTo>
                  <a:cubicBezTo>
                    <a:pt x="60021" y="311839"/>
                    <a:pt x="41264" y="323110"/>
                    <a:pt x="18756" y="338138"/>
                  </a:cubicBezTo>
                  <a:cubicBezTo>
                    <a:pt x="15005" y="330624"/>
                    <a:pt x="11254" y="319353"/>
                    <a:pt x="7502" y="308082"/>
                  </a:cubicBezTo>
                  <a:cubicBezTo>
                    <a:pt x="3751" y="296810"/>
                    <a:pt x="3751" y="285539"/>
                    <a:pt x="0" y="270511"/>
                  </a:cubicBezTo>
                  <a:cubicBezTo>
                    <a:pt x="0" y="270511"/>
                    <a:pt x="0" y="270511"/>
                    <a:pt x="0" y="266754"/>
                  </a:cubicBezTo>
                  <a:cubicBezTo>
                    <a:pt x="0" y="266754"/>
                    <a:pt x="0" y="266754"/>
                    <a:pt x="0" y="244211"/>
                  </a:cubicBezTo>
                  <a:cubicBezTo>
                    <a:pt x="0" y="236697"/>
                    <a:pt x="0" y="232940"/>
                    <a:pt x="0" y="225426"/>
                  </a:cubicBezTo>
                  <a:cubicBezTo>
                    <a:pt x="7502" y="180341"/>
                    <a:pt x="30010" y="142769"/>
                    <a:pt x="67523" y="112712"/>
                  </a:cubicBezTo>
                  <a:cubicBezTo>
                    <a:pt x="101285" y="86413"/>
                    <a:pt x="142549" y="71384"/>
                    <a:pt x="187565" y="71384"/>
                  </a:cubicBezTo>
                  <a:cubicBezTo>
                    <a:pt x="255088" y="71384"/>
                    <a:pt x="322611" y="71384"/>
                    <a:pt x="393885" y="71384"/>
                  </a:cubicBezTo>
                  <a:cubicBezTo>
                    <a:pt x="393885" y="71384"/>
                    <a:pt x="393885" y="71384"/>
                    <a:pt x="401388" y="71384"/>
                  </a:cubicBezTo>
                  <a:cubicBezTo>
                    <a:pt x="401388" y="71384"/>
                    <a:pt x="401388" y="71384"/>
                    <a:pt x="401388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5" name="Freeform 5"/>
          <p:cNvSpPr/>
          <p:nvPr/>
        </p:nvSpPr>
        <p:spPr>
          <a:xfrm>
            <a:off x="6087237" y="3581590"/>
            <a:ext cx="1515142" cy="2095595"/>
          </a:xfrm>
          <a:custGeom>
            <a:rect l="l" t="t" r="r" b="b"/>
            <a:pathLst>
              <a:path w="182" h="251">
                <a:moveTo>
                  <a:pt x="49" y="96"/>
                </a:moveTo>
                <a:cubicBezTo>
                  <a:pt x="15" y="143"/>
                  <a:pt x="0" y="197"/>
                  <a:pt x="1" y="251"/>
                </a:cubicBezTo>
                <a:cubicBezTo>
                  <a:pt x="52" y="235"/>
                  <a:pt x="99" y="203"/>
                  <a:pt x="132" y="156"/>
                </a:cubicBezTo>
                <a:cubicBezTo>
                  <a:pt x="166" y="109"/>
                  <a:pt x="182" y="54"/>
                  <a:pt x="181" y="0"/>
                </a:cubicBezTo>
                <a:cubicBezTo>
                  <a:pt x="130" y="16"/>
                  <a:pt x="83" y="49"/>
                  <a:pt x="49" y="96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859714" y="4236053"/>
            <a:ext cx="352711" cy="269463"/>
            <a:chOff x="6859714" y="4236053"/>
            <a:chExt cx="352711" cy="269463"/>
          </a:xfrm>
        </p:grpSpPr>
        <p:sp>
          <p:nvSpPr>
            <p:cNvPr id="7" name="Freeform 7"/>
            <p:cNvSpPr/>
            <p:nvPr/>
          </p:nvSpPr>
          <p:spPr>
            <a:xfrm>
              <a:off x="6859714" y="4236053"/>
              <a:ext cx="283845" cy="220980"/>
            </a:xfrm>
            <a:custGeom>
              <a:rect l="l" t="t" r="r" b="b"/>
              <a:pathLst>
                <a:path w="141" h="110">
                  <a:moveTo>
                    <a:pt x="92" y="95"/>
                  </a:moveTo>
                  <a:cubicBezTo>
                    <a:pt x="105" y="92"/>
                    <a:pt x="117" y="87"/>
                    <a:pt x="126" y="77"/>
                  </a:cubicBezTo>
                  <a:cubicBezTo>
                    <a:pt x="137" y="66"/>
                    <a:pt x="141" y="53"/>
                    <a:pt x="136" y="38"/>
                  </a:cubicBezTo>
                  <a:cubicBezTo>
                    <a:pt x="132" y="25"/>
                    <a:pt x="123" y="17"/>
                    <a:pt x="111" y="10"/>
                  </a:cubicBezTo>
                  <a:cubicBezTo>
                    <a:pt x="100" y="4"/>
                    <a:pt x="87" y="1"/>
                    <a:pt x="75" y="1"/>
                  </a:cubicBezTo>
                  <a:cubicBezTo>
                    <a:pt x="54" y="0"/>
                    <a:pt x="35" y="5"/>
                    <a:pt x="20" y="19"/>
                  </a:cubicBezTo>
                  <a:cubicBezTo>
                    <a:pt x="1" y="35"/>
                    <a:pt x="0" y="59"/>
                    <a:pt x="17" y="77"/>
                  </a:cubicBezTo>
                  <a:cubicBezTo>
                    <a:pt x="20" y="81"/>
                    <a:pt x="25" y="84"/>
                    <a:pt x="30" y="88"/>
                  </a:cubicBezTo>
                  <a:cubicBezTo>
                    <a:pt x="30" y="88"/>
                    <a:pt x="30" y="88"/>
                    <a:pt x="29" y="88"/>
                  </a:cubicBezTo>
                  <a:cubicBezTo>
                    <a:pt x="27" y="94"/>
                    <a:pt x="23" y="99"/>
                    <a:pt x="19" y="103"/>
                  </a:cubicBezTo>
                  <a:cubicBezTo>
                    <a:pt x="17" y="105"/>
                    <a:pt x="16" y="106"/>
                    <a:pt x="17" y="108"/>
                  </a:cubicBezTo>
                  <a:cubicBezTo>
                    <a:pt x="18" y="110"/>
                    <a:pt x="20" y="110"/>
                    <a:pt x="22" y="110"/>
                  </a:cubicBezTo>
                  <a:cubicBezTo>
                    <a:pt x="33" y="108"/>
                    <a:pt x="43" y="104"/>
                    <a:pt x="53" y="98"/>
                  </a:cubicBezTo>
                  <a:cubicBezTo>
                    <a:pt x="54" y="97"/>
                    <a:pt x="56" y="96"/>
                    <a:pt x="58" y="97"/>
                  </a:cubicBezTo>
                  <a:cubicBezTo>
                    <a:pt x="69" y="98"/>
                    <a:pt x="81" y="98"/>
                    <a:pt x="92" y="95"/>
                  </a:cubicBezTo>
                  <a:close/>
                  <a:moveTo>
                    <a:pt x="55" y="84"/>
                  </a:moveTo>
                  <a:cubicBezTo>
                    <a:pt x="53" y="84"/>
                    <a:pt x="51" y="84"/>
                    <a:pt x="50" y="85"/>
                  </a:cubicBezTo>
                  <a:cubicBezTo>
                    <a:pt x="47" y="87"/>
                    <a:pt x="45" y="88"/>
                    <a:pt x="43" y="90"/>
                  </a:cubicBezTo>
                  <a:cubicBezTo>
                    <a:pt x="43" y="89"/>
                    <a:pt x="42" y="89"/>
                    <a:pt x="42" y="89"/>
                  </a:cubicBezTo>
                  <a:cubicBezTo>
                    <a:pt x="43" y="87"/>
                    <a:pt x="44" y="85"/>
                    <a:pt x="45" y="82"/>
                  </a:cubicBezTo>
                  <a:cubicBezTo>
                    <a:pt x="42" y="80"/>
                    <a:pt x="40" y="79"/>
                    <a:pt x="37" y="77"/>
                  </a:cubicBezTo>
                  <a:cubicBezTo>
                    <a:pt x="31" y="74"/>
                    <a:pt x="26" y="70"/>
                    <a:pt x="22" y="64"/>
                  </a:cubicBezTo>
                  <a:cubicBezTo>
                    <a:pt x="14" y="53"/>
                    <a:pt x="16" y="40"/>
                    <a:pt x="25" y="30"/>
                  </a:cubicBezTo>
                  <a:cubicBezTo>
                    <a:pt x="35" y="20"/>
                    <a:pt x="48" y="15"/>
                    <a:pt x="62" y="14"/>
                  </a:cubicBezTo>
                  <a:cubicBezTo>
                    <a:pt x="76" y="12"/>
                    <a:pt x="90" y="14"/>
                    <a:pt x="103" y="20"/>
                  </a:cubicBezTo>
                  <a:cubicBezTo>
                    <a:pt x="112" y="24"/>
                    <a:pt x="119" y="30"/>
                    <a:pt x="123" y="38"/>
                  </a:cubicBezTo>
                  <a:cubicBezTo>
                    <a:pt x="128" y="47"/>
                    <a:pt x="127" y="56"/>
                    <a:pt x="121" y="64"/>
                  </a:cubicBezTo>
                  <a:cubicBezTo>
                    <a:pt x="113" y="75"/>
                    <a:pt x="102" y="81"/>
                    <a:pt x="89" y="84"/>
                  </a:cubicBezTo>
                  <a:cubicBezTo>
                    <a:pt x="78" y="86"/>
                    <a:pt x="66" y="86"/>
                    <a:pt x="55" y="84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988873" y="4306634"/>
              <a:ext cx="223552" cy="198882"/>
            </a:xfrm>
            <a:custGeom>
              <a:rect l="l" t="t" r="r" b="b"/>
              <a:pathLst>
                <a:path w="110" h="99">
                  <a:moveTo>
                    <a:pt x="94" y="90"/>
                  </a:moveTo>
                  <a:cubicBezTo>
                    <a:pt x="91" y="86"/>
                    <a:pt x="87" y="82"/>
                    <a:pt x="85" y="77"/>
                  </a:cubicBezTo>
                  <a:cubicBezTo>
                    <a:pt x="100" y="68"/>
                    <a:pt x="111" y="56"/>
                    <a:pt x="110" y="38"/>
                  </a:cubicBezTo>
                  <a:cubicBezTo>
                    <a:pt x="110" y="20"/>
                    <a:pt x="99" y="9"/>
                    <a:pt x="84" y="0"/>
                  </a:cubicBezTo>
                  <a:cubicBezTo>
                    <a:pt x="85" y="1"/>
                    <a:pt x="85" y="2"/>
                    <a:pt x="85" y="3"/>
                  </a:cubicBezTo>
                  <a:cubicBezTo>
                    <a:pt x="86" y="9"/>
                    <a:pt x="87" y="15"/>
                    <a:pt x="86" y="21"/>
                  </a:cubicBezTo>
                  <a:cubicBezTo>
                    <a:pt x="84" y="35"/>
                    <a:pt x="77" y="46"/>
                    <a:pt x="66" y="55"/>
                  </a:cubicBezTo>
                  <a:cubicBezTo>
                    <a:pt x="54" y="66"/>
                    <a:pt x="39" y="71"/>
                    <a:pt x="23" y="74"/>
                  </a:cubicBezTo>
                  <a:cubicBezTo>
                    <a:pt x="16" y="75"/>
                    <a:pt x="8" y="75"/>
                    <a:pt x="0" y="75"/>
                  </a:cubicBezTo>
                  <a:cubicBezTo>
                    <a:pt x="3" y="77"/>
                    <a:pt x="7" y="79"/>
                    <a:pt x="10" y="81"/>
                  </a:cubicBezTo>
                  <a:cubicBezTo>
                    <a:pt x="26" y="87"/>
                    <a:pt x="42" y="88"/>
                    <a:pt x="58" y="86"/>
                  </a:cubicBezTo>
                  <a:cubicBezTo>
                    <a:pt x="60" y="86"/>
                    <a:pt x="61" y="86"/>
                    <a:pt x="62" y="87"/>
                  </a:cubicBezTo>
                  <a:cubicBezTo>
                    <a:pt x="72" y="93"/>
                    <a:pt x="82" y="97"/>
                    <a:pt x="94" y="99"/>
                  </a:cubicBezTo>
                  <a:cubicBezTo>
                    <a:pt x="95" y="99"/>
                    <a:pt x="97" y="98"/>
                    <a:pt x="98" y="97"/>
                  </a:cubicBezTo>
                  <a:cubicBezTo>
                    <a:pt x="98" y="97"/>
                    <a:pt x="98" y="95"/>
                    <a:pt x="97" y="93"/>
                  </a:cubicBezTo>
                  <a:cubicBezTo>
                    <a:pt x="97" y="92"/>
                    <a:pt x="95" y="91"/>
                    <a:pt x="94" y="9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3667887" y="4692872"/>
            <a:ext cx="2419350" cy="1127284"/>
            <a:chOff x="3667887" y="4692872"/>
            <a:chExt cx="2419350" cy="1127284"/>
          </a:xfrm>
        </p:grpSpPr>
        <p:sp>
          <p:nvSpPr>
            <p:cNvPr id="10" name="Freeform 10"/>
            <p:cNvSpPr/>
            <p:nvPr/>
          </p:nvSpPr>
          <p:spPr>
            <a:xfrm>
              <a:off x="3667887" y="4692872"/>
              <a:ext cx="2419350" cy="1127284"/>
            </a:xfrm>
            <a:custGeom>
              <a:rect l="l" t="t" r="r" b="b"/>
              <a:pathLst>
                <a:path w="291" h="135">
                  <a:moveTo>
                    <a:pt x="162" y="19"/>
                  </a:moveTo>
                  <a:cubicBezTo>
                    <a:pt x="217" y="38"/>
                    <a:pt x="261" y="73"/>
                    <a:pt x="291" y="118"/>
                  </a:cubicBezTo>
                  <a:cubicBezTo>
                    <a:pt x="240" y="134"/>
                    <a:pt x="184" y="135"/>
                    <a:pt x="129" y="116"/>
                  </a:cubicBezTo>
                  <a:cubicBezTo>
                    <a:pt x="74" y="97"/>
                    <a:pt x="30" y="61"/>
                    <a:pt x="0" y="17"/>
                  </a:cubicBezTo>
                  <a:cubicBezTo>
                    <a:pt x="51" y="0"/>
                    <a:pt x="108" y="0"/>
                    <a:pt x="162" y="1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4465034" y="5004149"/>
              <a:ext cx="234601" cy="304229"/>
            </a:xfrm>
            <a:custGeom>
              <a:rect l="l" t="t" r="r" b="b"/>
              <a:pathLst>
                <a:path w="438150" h="568325">
                  <a:moveTo>
                    <a:pt x="344255" y="320246"/>
                  </a:moveTo>
                  <a:cubicBezTo>
                    <a:pt x="393080" y="312737"/>
                    <a:pt x="434394" y="346528"/>
                    <a:pt x="438150" y="399092"/>
                  </a:cubicBezTo>
                  <a:cubicBezTo>
                    <a:pt x="438150" y="399092"/>
                    <a:pt x="438150" y="402847"/>
                    <a:pt x="438150" y="406601"/>
                  </a:cubicBezTo>
                  <a:cubicBezTo>
                    <a:pt x="438150" y="451656"/>
                    <a:pt x="438150" y="496711"/>
                    <a:pt x="438150" y="545520"/>
                  </a:cubicBezTo>
                  <a:cubicBezTo>
                    <a:pt x="438150" y="545520"/>
                    <a:pt x="438150" y="545520"/>
                    <a:pt x="438150" y="549275"/>
                  </a:cubicBezTo>
                  <a:cubicBezTo>
                    <a:pt x="438150" y="549275"/>
                    <a:pt x="438150" y="549275"/>
                    <a:pt x="284162" y="549275"/>
                  </a:cubicBezTo>
                  <a:cubicBezTo>
                    <a:pt x="284162" y="549275"/>
                    <a:pt x="284162" y="545520"/>
                    <a:pt x="284162" y="545520"/>
                  </a:cubicBezTo>
                  <a:cubicBezTo>
                    <a:pt x="284162" y="496711"/>
                    <a:pt x="284162" y="451656"/>
                    <a:pt x="284162" y="402847"/>
                  </a:cubicBezTo>
                  <a:cubicBezTo>
                    <a:pt x="284162" y="361546"/>
                    <a:pt x="310453" y="327755"/>
                    <a:pt x="344255" y="320246"/>
                  </a:cubicBezTo>
                  <a:close/>
                  <a:moveTo>
                    <a:pt x="352879" y="200025"/>
                  </a:moveTo>
                  <a:cubicBezTo>
                    <a:pt x="352879" y="200025"/>
                    <a:pt x="352879" y="200025"/>
                    <a:pt x="356621" y="200025"/>
                  </a:cubicBezTo>
                  <a:cubicBezTo>
                    <a:pt x="356621" y="200025"/>
                    <a:pt x="356621" y="200025"/>
                    <a:pt x="367847" y="200025"/>
                  </a:cubicBezTo>
                  <a:cubicBezTo>
                    <a:pt x="371589" y="200025"/>
                    <a:pt x="375330" y="203767"/>
                    <a:pt x="379072" y="203767"/>
                  </a:cubicBezTo>
                  <a:cubicBezTo>
                    <a:pt x="401524" y="211251"/>
                    <a:pt x="412750" y="237445"/>
                    <a:pt x="409008" y="263638"/>
                  </a:cubicBezTo>
                  <a:cubicBezTo>
                    <a:pt x="405266" y="286090"/>
                    <a:pt x="386556" y="304800"/>
                    <a:pt x="360363" y="304800"/>
                  </a:cubicBezTo>
                  <a:cubicBezTo>
                    <a:pt x="337911" y="304800"/>
                    <a:pt x="319201" y="286090"/>
                    <a:pt x="311717" y="263638"/>
                  </a:cubicBezTo>
                  <a:cubicBezTo>
                    <a:pt x="307975" y="233703"/>
                    <a:pt x="326685" y="207509"/>
                    <a:pt x="352879" y="200025"/>
                  </a:cubicBezTo>
                  <a:close/>
                  <a:moveTo>
                    <a:pt x="100853" y="196018"/>
                  </a:moveTo>
                  <a:cubicBezTo>
                    <a:pt x="175559" y="180975"/>
                    <a:pt x="246529" y="241146"/>
                    <a:pt x="254000" y="320120"/>
                  </a:cubicBezTo>
                  <a:cubicBezTo>
                    <a:pt x="254000" y="323881"/>
                    <a:pt x="254000" y="327642"/>
                    <a:pt x="254000" y="331402"/>
                  </a:cubicBezTo>
                  <a:cubicBezTo>
                    <a:pt x="254000" y="406616"/>
                    <a:pt x="254000" y="481829"/>
                    <a:pt x="254000" y="557043"/>
                  </a:cubicBezTo>
                  <a:cubicBezTo>
                    <a:pt x="254000" y="557043"/>
                    <a:pt x="254000" y="557043"/>
                    <a:pt x="254000" y="568325"/>
                  </a:cubicBezTo>
                  <a:cubicBezTo>
                    <a:pt x="254000" y="568325"/>
                    <a:pt x="254000" y="568325"/>
                    <a:pt x="0" y="568325"/>
                  </a:cubicBezTo>
                  <a:cubicBezTo>
                    <a:pt x="0" y="564564"/>
                    <a:pt x="0" y="564564"/>
                    <a:pt x="0" y="560804"/>
                  </a:cubicBezTo>
                  <a:cubicBezTo>
                    <a:pt x="0" y="485590"/>
                    <a:pt x="0" y="406616"/>
                    <a:pt x="0" y="327642"/>
                  </a:cubicBezTo>
                  <a:cubicBezTo>
                    <a:pt x="0" y="263710"/>
                    <a:pt x="44823" y="211060"/>
                    <a:pt x="100853" y="196018"/>
                  </a:cubicBezTo>
                  <a:close/>
                  <a:moveTo>
                    <a:pt x="112091" y="0"/>
                  </a:moveTo>
                  <a:cubicBezTo>
                    <a:pt x="115818" y="0"/>
                    <a:pt x="115818" y="0"/>
                    <a:pt x="115818" y="0"/>
                  </a:cubicBezTo>
                  <a:cubicBezTo>
                    <a:pt x="115818" y="0"/>
                    <a:pt x="115818" y="0"/>
                    <a:pt x="138181" y="0"/>
                  </a:cubicBezTo>
                  <a:cubicBezTo>
                    <a:pt x="141909" y="0"/>
                    <a:pt x="149363" y="3762"/>
                    <a:pt x="153090" y="3762"/>
                  </a:cubicBezTo>
                  <a:cubicBezTo>
                    <a:pt x="190362" y="18808"/>
                    <a:pt x="212725" y="60187"/>
                    <a:pt x="205271" y="101566"/>
                  </a:cubicBezTo>
                  <a:cubicBezTo>
                    <a:pt x="197816" y="139183"/>
                    <a:pt x="164272" y="169276"/>
                    <a:pt x="127000" y="169276"/>
                  </a:cubicBezTo>
                  <a:cubicBezTo>
                    <a:pt x="89728" y="173038"/>
                    <a:pt x="56184" y="142944"/>
                    <a:pt x="48729" y="101566"/>
                  </a:cubicBezTo>
                  <a:cubicBezTo>
                    <a:pt x="41275" y="52664"/>
                    <a:pt x="71092" y="7523"/>
                    <a:pt x="112091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2" name="Freeform 12"/>
          <p:cNvSpPr/>
          <p:nvPr/>
        </p:nvSpPr>
        <p:spPr>
          <a:xfrm>
            <a:off x="4582287" y="3581590"/>
            <a:ext cx="1513713" cy="2095595"/>
          </a:xfrm>
          <a:custGeom>
            <a:rect l="l" t="t" r="r" b="b"/>
            <a:pathLst>
              <a:path w="182" h="251">
                <a:moveTo>
                  <a:pt x="133" y="96"/>
                </a:moveTo>
                <a:cubicBezTo>
                  <a:pt x="167" y="143"/>
                  <a:pt x="182" y="197"/>
                  <a:pt x="181" y="251"/>
                </a:cubicBezTo>
                <a:cubicBezTo>
                  <a:pt x="130" y="235"/>
                  <a:pt x="83" y="203"/>
                  <a:pt x="50" y="156"/>
                </a:cubicBezTo>
                <a:cubicBezTo>
                  <a:pt x="16" y="109"/>
                  <a:pt x="0" y="54"/>
                  <a:pt x="1" y="0"/>
                </a:cubicBezTo>
                <a:cubicBezTo>
                  <a:pt x="52" y="16"/>
                  <a:pt x="99" y="49"/>
                  <a:pt x="133" y="96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3" name="Group 13"/>
          <p:cNvGrpSpPr/>
          <p:nvPr/>
        </p:nvGrpSpPr>
        <p:grpSpPr>
          <a:xfrm>
            <a:off x="4996434" y="4236053"/>
            <a:ext cx="313754" cy="313849"/>
            <a:chOff x="4996434" y="4236053"/>
            <a:chExt cx="313754" cy="313849"/>
          </a:xfrm>
        </p:grpSpPr>
        <p:sp>
          <p:nvSpPr>
            <p:cNvPr id="14" name="Freeform 14"/>
            <p:cNvSpPr/>
            <p:nvPr/>
          </p:nvSpPr>
          <p:spPr>
            <a:xfrm>
              <a:off x="4996434" y="4265200"/>
              <a:ext cx="284702" cy="284702"/>
            </a:xfrm>
            <a:custGeom>
              <a:rect l="l" t="t" r="r" b="b"/>
              <a:pathLst>
                <a:path w="184" h="184">
                  <a:moveTo>
                    <a:pt x="92" y="184"/>
                  </a:moveTo>
                  <a:cubicBezTo>
                    <a:pt x="143" y="184"/>
                    <a:pt x="184" y="143"/>
                    <a:pt x="184" y="92"/>
                  </a:cubicBezTo>
                  <a:cubicBezTo>
                    <a:pt x="184" y="76"/>
                    <a:pt x="180" y="62"/>
                    <a:pt x="173" y="49"/>
                  </a:cubicBezTo>
                  <a:cubicBezTo>
                    <a:pt x="172" y="49"/>
                    <a:pt x="172" y="49"/>
                    <a:pt x="171" y="49"/>
                  </a:cubicBezTo>
                  <a:cubicBezTo>
                    <a:pt x="170" y="49"/>
                    <a:pt x="170" y="49"/>
                    <a:pt x="170" y="49"/>
                  </a:cubicBezTo>
                  <a:cubicBezTo>
                    <a:pt x="158" y="48"/>
                    <a:pt x="158" y="48"/>
                    <a:pt x="158" y="48"/>
                  </a:cubicBezTo>
                  <a:cubicBezTo>
                    <a:pt x="149" y="56"/>
                    <a:pt x="149" y="56"/>
                    <a:pt x="149" y="56"/>
                  </a:cubicBezTo>
                  <a:cubicBezTo>
                    <a:pt x="156" y="67"/>
                    <a:pt x="160" y="79"/>
                    <a:pt x="160" y="92"/>
                  </a:cubicBezTo>
                  <a:cubicBezTo>
                    <a:pt x="160" y="129"/>
                    <a:pt x="129" y="160"/>
                    <a:pt x="92" y="160"/>
                  </a:cubicBezTo>
                  <a:cubicBezTo>
                    <a:pt x="55" y="160"/>
                    <a:pt x="24" y="129"/>
                    <a:pt x="24" y="92"/>
                  </a:cubicBezTo>
                  <a:cubicBezTo>
                    <a:pt x="24" y="55"/>
                    <a:pt x="55" y="24"/>
                    <a:pt x="92" y="24"/>
                  </a:cubicBezTo>
                  <a:cubicBezTo>
                    <a:pt x="105" y="24"/>
                    <a:pt x="117" y="28"/>
                    <a:pt x="128" y="35"/>
                  </a:cubicBezTo>
                  <a:cubicBezTo>
                    <a:pt x="135" y="27"/>
                    <a:pt x="135" y="27"/>
                    <a:pt x="135" y="27"/>
                  </a:cubicBezTo>
                  <a:cubicBezTo>
                    <a:pt x="134" y="14"/>
                    <a:pt x="134" y="14"/>
                    <a:pt x="134" y="14"/>
                  </a:cubicBezTo>
                  <a:cubicBezTo>
                    <a:pt x="134" y="12"/>
                    <a:pt x="134" y="11"/>
                    <a:pt x="134" y="10"/>
                  </a:cubicBezTo>
                  <a:cubicBezTo>
                    <a:pt x="122" y="4"/>
                    <a:pt x="107" y="0"/>
                    <a:pt x="92" y="0"/>
                  </a:cubicBezTo>
                  <a:cubicBezTo>
                    <a:pt x="41" y="0"/>
                    <a:pt x="0" y="41"/>
                    <a:pt x="0" y="92"/>
                  </a:cubicBezTo>
                  <a:cubicBezTo>
                    <a:pt x="0" y="143"/>
                    <a:pt x="41" y="184"/>
                    <a:pt x="92" y="184"/>
                  </a:cubicBezTo>
                  <a:close/>
                  <a:moveTo>
                    <a:pt x="92" y="184"/>
                  </a:moveTo>
                  <a:cubicBezTo>
                    <a:pt x="92" y="184"/>
                    <a:pt x="92" y="184"/>
                    <a:pt x="92" y="184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5069300" y="4338066"/>
              <a:ext cx="139065" cy="139065"/>
            </a:xfrm>
            <a:custGeom>
              <a:rect l="l" t="t" r="r" b="b"/>
              <a:pathLst>
                <a:path w="90" h="90">
                  <a:moveTo>
                    <a:pt x="45" y="21"/>
                  </a:moveTo>
                  <a:cubicBezTo>
                    <a:pt x="46" y="21"/>
                    <a:pt x="46" y="21"/>
                    <a:pt x="47" y="21"/>
                  </a:cubicBezTo>
                  <a:cubicBezTo>
                    <a:pt x="64" y="4"/>
                    <a:pt x="64" y="4"/>
                    <a:pt x="64" y="4"/>
                  </a:cubicBezTo>
                  <a:cubicBezTo>
                    <a:pt x="64" y="4"/>
                    <a:pt x="64" y="4"/>
                    <a:pt x="64" y="4"/>
                  </a:cubicBezTo>
                  <a:cubicBezTo>
                    <a:pt x="58" y="1"/>
                    <a:pt x="52" y="0"/>
                    <a:pt x="45" y="0"/>
                  </a:cubicBezTo>
                  <a:cubicBezTo>
                    <a:pt x="20" y="0"/>
                    <a:pt x="0" y="20"/>
                    <a:pt x="0" y="45"/>
                  </a:cubicBezTo>
                  <a:cubicBezTo>
                    <a:pt x="0" y="70"/>
                    <a:pt x="20" y="90"/>
                    <a:pt x="45" y="90"/>
                  </a:cubicBezTo>
                  <a:cubicBezTo>
                    <a:pt x="70" y="90"/>
                    <a:pt x="90" y="70"/>
                    <a:pt x="90" y="45"/>
                  </a:cubicBezTo>
                  <a:cubicBezTo>
                    <a:pt x="90" y="38"/>
                    <a:pt x="89" y="32"/>
                    <a:pt x="86" y="26"/>
                  </a:cubicBezTo>
                  <a:cubicBezTo>
                    <a:pt x="86" y="26"/>
                    <a:pt x="86" y="26"/>
                    <a:pt x="86" y="26"/>
                  </a:cubicBezTo>
                  <a:cubicBezTo>
                    <a:pt x="69" y="43"/>
                    <a:pt x="69" y="43"/>
                    <a:pt x="69" y="43"/>
                  </a:cubicBezTo>
                  <a:cubicBezTo>
                    <a:pt x="69" y="44"/>
                    <a:pt x="69" y="44"/>
                    <a:pt x="69" y="45"/>
                  </a:cubicBezTo>
                  <a:cubicBezTo>
                    <a:pt x="69" y="58"/>
                    <a:pt x="58" y="69"/>
                    <a:pt x="45" y="69"/>
                  </a:cubicBezTo>
                  <a:cubicBezTo>
                    <a:pt x="32" y="69"/>
                    <a:pt x="21" y="58"/>
                    <a:pt x="21" y="45"/>
                  </a:cubicBezTo>
                  <a:cubicBezTo>
                    <a:pt x="21" y="32"/>
                    <a:pt x="32" y="21"/>
                    <a:pt x="45" y="21"/>
                  </a:cubicBezTo>
                  <a:close/>
                  <a:moveTo>
                    <a:pt x="45" y="21"/>
                  </a:moveTo>
                  <a:cubicBezTo>
                    <a:pt x="45" y="21"/>
                    <a:pt x="45" y="21"/>
                    <a:pt x="45" y="21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152644" y="4236053"/>
              <a:ext cx="157544" cy="157544"/>
            </a:xfrm>
            <a:custGeom>
              <a:rect l="l" t="t" r="r" b="b"/>
              <a:pathLst>
                <a:path w="102" h="102">
                  <a:moveTo>
                    <a:pt x="86" y="28"/>
                  </a:moveTo>
                  <a:cubicBezTo>
                    <a:pt x="91" y="23"/>
                    <a:pt x="91" y="23"/>
                    <a:pt x="91" y="23"/>
                  </a:cubicBezTo>
                  <a:cubicBezTo>
                    <a:pt x="93" y="20"/>
                    <a:pt x="93" y="17"/>
                    <a:pt x="91" y="14"/>
                  </a:cubicBezTo>
                  <a:cubicBezTo>
                    <a:pt x="87" y="11"/>
                    <a:pt x="87" y="11"/>
                    <a:pt x="87" y="11"/>
                  </a:cubicBezTo>
                  <a:cubicBezTo>
                    <a:pt x="86" y="10"/>
                    <a:pt x="85" y="9"/>
                    <a:pt x="83" y="9"/>
                  </a:cubicBezTo>
                  <a:cubicBezTo>
                    <a:pt x="82" y="9"/>
                    <a:pt x="80" y="10"/>
                    <a:pt x="79" y="11"/>
                  </a:cubicBezTo>
                  <a:cubicBezTo>
                    <a:pt x="74" y="17"/>
                    <a:pt x="74" y="17"/>
                    <a:pt x="74" y="17"/>
                  </a:cubicBezTo>
                  <a:cubicBezTo>
                    <a:pt x="72" y="2"/>
                    <a:pt x="72" y="2"/>
                    <a:pt x="72" y="2"/>
                  </a:cubicBezTo>
                  <a:cubicBezTo>
                    <a:pt x="72" y="0"/>
                    <a:pt x="71" y="0"/>
                    <a:pt x="70" y="0"/>
                  </a:cubicBezTo>
                  <a:cubicBezTo>
                    <a:pt x="70" y="0"/>
                    <a:pt x="69" y="0"/>
                    <a:pt x="69" y="0"/>
                  </a:cubicBezTo>
                  <a:cubicBezTo>
                    <a:pt x="47" y="23"/>
                    <a:pt x="47" y="23"/>
                    <a:pt x="47" y="23"/>
                  </a:cubicBezTo>
                  <a:cubicBezTo>
                    <a:pt x="45" y="25"/>
                    <a:pt x="44" y="28"/>
                    <a:pt x="44" y="30"/>
                  </a:cubicBezTo>
                  <a:cubicBezTo>
                    <a:pt x="44" y="31"/>
                    <a:pt x="44" y="31"/>
                    <a:pt x="44" y="31"/>
                  </a:cubicBezTo>
                  <a:cubicBezTo>
                    <a:pt x="45" y="45"/>
                    <a:pt x="45" y="45"/>
                    <a:pt x="45" y="45"/>
                  </a:cubicBezTo>
                  <a:cubicBezTo>
                    <a:pt x="37" y="53"/>
                    <a:pt x="37" y="53"/>
                    <a:pt x="37" y="53"/>
                  </a:cubicBezTo>
                  <a:cubicBezTo>
                    <a:pt x="22" y="68"/>
                    <a:pt x="22" y="68"/>
                    <a:pt x="22" y="68"/>
                  </a:cubicBezTo>
                  <a:cubicBezTo>
                    <a:pt x="22" y="68"/>
                    <a:pt x="22" y="68"/>
                    <a:pt x="22" y="68"/>
                  </a:cubicBezTo>
                  <a:cubicBezTo>
                    <a:pt x="8" y="82"/>
                    <a:pt x="8" y="82"/>
                    <a:pt x="8" y="82"/>
                  </a:cubicBezTo>
                  <a:cubicBezTo>
                    <a:pt x="2" y="89"/>
                    <a:pt x="2" y="89"/>
                    <a:pt x="2" y="89"/>
                  </a:cubicBezTo>
                  <a:cubicBezTo>
                    <a:pt x="1" y="90"/>
                    <a:pt x="0" y="91"/>
                    <a:pt x="0" y="92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0" y="100"/>
                    <a:pt x="2" y="102"/>
                    <a:pt x="5" y="102"/>
                  </a:cubicBezTo>
                  <a:cubicBezTo>
                    <a:pt x="5" y="102"/>
                    <a:pt x="5" y="102"/>
                    <a:pt x="5" y="102"/>
                  </a:cubicBezTo>
                  <a:cubicBezTo>
                    <a:pt x="10" y="102"/>
                    <a:pt x="10" y="102"/>
                    <a:pt x="10" y="102"/>
                  </a:cubicBezTo>
                  <a:cubicBezTo>
                    <a:pt x="11" y="102"/>
                    <a:pt x="12" y="101"/>
                    <a:pt x="13" y="100"/>
                  </a:cubicBezTo>
                  <a:cubicBezTo>
                    <a:pt x="57" y="56"/>
                    <a:pt x="57" y="56"/>
                    <a:pt x="57" y="56"/>
                  </a:cubicBezTo>
                  <a:cubicBezTo>
                    <a:pt x="70" y="57"/>
                    <a:pt x="70" y="57"/>
                    <a:pt x="70" y="57"/>
                  </a:cubicBezTo>
                  <a:cubicBezTo>
                    <a:pt x="71" y="57"/>
                    <a:pt x="71" y="57"/>
                    <a:pt x="71" y="57"/>
                  </a:cubicBezTo>
                  <a:cubicBezTo>
                    <a:pt x="71" y="57"/>
                    <a:pt x="71" y="57"/>
                    <a:pt x="71" y="57"/>
                  </a:cubicBezTo>
                  <a:cubicBezTo>
                    <a:pt x="74" y="57"/>
                    <a:pt x="77" y="56"/>
                    <a:pt x="78" y="54"/>
                  </a:cubicBezTo>
                  <a:cubicBezTo>
                    <a:pt x="101" y="32"/>
                    <a:pt x="101" y="32"/>
                    <a:pt x="101" y="32"/>
                  </a:cubicBezTo>
                  <a:cubicBezTo>
                    <a:pt x="102" y="31"/>
                    <a:pt x="101" y="29"/>
                    <a:pt x="100" y="29"/>
                  </a:cubicBezTo>
                  <a:lnTo>
                    <a:pt x="86" y="28"/>
                  </a:lnTo>
                  <a:close/>
                  <a:moveTo>
                    <a:pt x="86" y="28"/>
                  </a:moveTo>
                  <a:cubicBezTo>
                    <a:pt x="86" y="28"/>
                    <a:pt x="86" y="28"/>
                    <a:pt x="86" y="28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7" name="Freeform 17"/>
          <p:cNvSpPr/>
          <p:nvPr/>
        </p:nvSpPr>
        <p:spPr>
          <a:xfrm>
            <a:off x="5664327" y="3097435"/>
            <a:ext cx="856012" cy="2579751"/>
          </a:xfrm>
          <a:custGeom>
            <a:rect l="l" t="t" r="r" b="b"/>
            <a:pathLst>
              <a:path w="103" h="309">
                <a:moveTo>
                  <a:pt x="0" y="154"/>
                </a:moveTo>
                <a:cubicBezTo>
                  <a:pt x="0" y="212"/>
                  <a:pt x="19" y="266"/>
                  <a:pt x="51" y="309"/>
                </a:cubicBezTo>
                <a:cubicBezTo>
                  <a:pt x="84" y="266"/>
                  <a:pt x="103" y="212"/>
                  <a:pt x="103" y="154"/>
                </a:cubicBezTo>
                <a:cubicBezTo>
                  <a:pt x="103" y="97"/>
                  <a:pt x="84" y="43"/>
                  <a:pt x="51" y="0"/>
                </a:cubicBezTo>
                <a:cubicBezTo>
                  <a:pt x="19" y="43"/>
                  <a:pt x="0" y="97"/>
                  <a:pt x="0" y="154"/>
                </a:cubicBez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5984843" y="3986974"/>
            <a:ext cx="215074" cy="313658"/>
          </a:xfrm>
          <a:custGeom>
            <a:rect l="l" t="t" r="r" b="b"/>
            <a:pathLst>
              <a:path w="107" h="156">
                <a:moveTo>
                  <a:pt x="43" y="156"/>
                </a:moveTo>
                <a:cubicBezTo>
                  <a:pt x="40" y="155"/>
                  <a:pt x="37" y="154"/>
                  <a:pt x="34" y="152"/>
                </a:cubicBezTo>
                <a:cubicBezTo>
                  <a:pt x="31" y="150"/>
                  <a:pt x="29" y="147"/>
                  <a:pt x="27" y="143"/>
                </a:cubicBezTo>
                <a:cubicBezTo>
                  <a:pt x="27" y="142"/>
                  <a:pt x="27" y="142"/>
                  <a:pt x="25" y="141"/>
                </a:cubicBezTo>
                <a:cubicBezTo>
                  <a:pt x="19" y="138"/>
                  <a:pt x="16" y="130"/>
                  <a:pt x="19" y="123"/>
                </a:cubicBezTo>
                <a:cubicBezTo>
                  <a:pt x="19" y="123"/>
                  <a:pt x="19" y="122"/>
                  <a:pt x="19" y="121"/>
                </a:cubicBezTo>
                <a:cubicBezTo>
                  <a:pt x="18" y="118"/>
                  <a:pt x="17" y="115"/>
                  <a:pt x="19" y="111"/>
                </a:cubicBezTo>
                <a:cubicBezTo>
                  <a:pt x="19" y="110"/>
                  <a:pt x="19" y="110"/>
                  <a:pt x="18" y="109"/>
                </a:cubicBezTo>
                <a:cubicBezTo>
                  <a:pt x="18" y="106"/>
                  <a:pt x="17" y="104"/>
                  <a:pt x="17" y="101"/>
                </a:cubicBezTo>
                <a:cubicBezTo>
                  <a:pt x="16" y="96"/>
                  <a:pt x="14" y="91"/>
                  <a:pt x="12" y="86"/>
                </a:cubicBezTo>
                <a:cubicBezTo>
                  <a:pt x="9" y="81"/>
                  <a:pt x="6" y="76"/>
                  <a:pt x="4" y="71"/>
                </a:cubicBezTo>
                <a:cubicBezTo>
                  <a:pt x="1" y="62"/>
                  <a:pt x="0" y="53"/>
                  <a:pt x="1" y="44"/>
                </a:cubicBezTo>
                <a:cubicBezTo>
                  <a:pt x="5" y="25"/>
                  <a:pt x="15" y="12"/>
                  <a:pt x="33" y="4"/>
                </a:cubicBezTo>
                <a:cubicBezTo>
                  <a:pt x="38" y="2"/>
                  <a:pt x="43" y="0"/>
                  <a:pt x="49" y="0"/>
                </a:cubicBezTo>
                <a:cubicBezTo>
                  <a:pt x="49" y="0"/>
                  <a:pt x="50" y="0"/>
                  <a:pt x="50" y="0"/>
                </a:cubicBezTo>
                <a:cubicBezTo>
                  <a:pt x="56" y="0"/>
                  <a:pt x="56" y="0"/>
                  <a:pt x="56" y="0"/>
                </a:cubicBezTo>
                <a:cubicBezTo>
                  <a:pt x="60" y="0"/>
                  <a:pt x="63" y="1"/>
                  <a:pt x="67" y="1"/>
                </a:cubicBezTo>
                <a:cubicBezTo>
                  <a:pt x="76" y="4"/>
                  <a:pt x="84" y="8"/>
                  <a:pt x="90" y="15"/>
                </a:cubicBezTo>
                <a:cubicBezTo>
                  <a:pt x="97" y="22"/>
                  <a:pt x="102" y="30"/>
                  <a:pt x="104" y="40"/>
                </a:cubicBezTo>
                <a:cubicBezTo>
                  <a:pt x="107" y="53"/>
                  <a:pt x="105" y="65"/>
                  <a:pt x="99" y="77"/>
                </a:cubicBezTo>
                <a:cubicBezTo>
                  <a:pt x="97" y="81"/>
                  <a:pt x="95" y="85"/>
                  <a:pt x="93" y="89"/>
                </a:cubicBezTo>
                <a:cubicBezTo>
                  <a:pt x="90" y="94"/>
                  <a:pt x="89" y="99"/>
                  <a:pt x="89" y="105"/>
                </a:cubicBezTo>
                <a:cubicBezTo>
                  <a:pt x="89" y="105"/>
                  <a:pt x="88" y="106"/>
                  <a:pt x="88" y="107"/>
                </a:cubicBezTo>
                <a:cubicBezTo>
                  <a:pt x="88" y="108"/>
                  <a:pt x="88" y="112"/>
                  <a:pt x="88" y="113"/>
                </a:cubicBezTo>
                <a:cubicBezTo>
                  <a:pt x="89" y="116"/>
                  <a:pt x="88" y="119"/>
                  <a:pt x="87" y="121"/>
                </a:cubicBezTo>
                <a:cubicBezTo>
                  <a:pt x="87" y="122"/>
                  <a:pt x="87" y="123"/>
                  <a:pt x="87" y="123"/>
                </a:cubicBezTo>
                <a:cubicBezTo>
                  <a:pt x="90" y="130"/>
                  <a:pt x="87" y="138"/>
                  <a:pt x="80" y="141"/>
                </a:cubicBezTo>
                <a:cubicBezTo>
                  <a:pt x="80" y="142"/>
                  <a:pt x="79" y="142"/>
                  <a:pt x="79" y="143"/>
                </a:cubicBezTo>
                <a:cubicBezTo>
                  <a:pt x="76" y="150"/>
                  <a:pt x="71" y="154"/>
                  <a:pt x="64" y="155"/>
                </a:cubicBezTo>
                <a:cubicBezTo>
                  <a:pt x="64" y="155"/>
                  <a:pt x="63" y="155"/>
                  <a:pt x="63" y="156"/>
                </a:cubicBezTo>
                <a:lnTo>
                  <a:pt x="43" y="156"/>
                </a:lnTo>
                <a:close/>
                <a:moveTo>
                  <a:pt x="53" y="107"/>
                </a:moveTo>
                <a:cubicBezTo>
                  <a:pt x="60" y="107"/>
                  <a:pt x="67" y="107"/>
                  <a:pt x="74" y="107"/>
                </a:cubicBezTo>
                <a:cubicBezTo>
                  <a:pt x="77" y="107"/>
                  <a:pt x="79" y="106"/>
                  <a:pt x="79" y="103"/>
                </a:cubicBezTo>
                <a:cubicBezTo>
                  <a:pt x="79" y="103"/>
                  <a:pt x="79" y="103"/>
                  <a:pt x="79" y="102"/>
                </a:cubicBezTo>
                <a:cubicBezTo>
                  <a:pt x="80" y="98"/>
                  <a:pt x="81" y="93"/>
                  <a:pt x="82" y="89"/>
                </a:cubicBezTo>
                <a:cubicBezTo>
                  <a:pt x="85" y="84"/>
                  <a:pt x="87" y="79"/>
                  <a:pt x="90" y="74"/>
                </a:cubicBezTo>
                <a:cubicBezTo>
                  <a:pt x="95" y="65"/>
                  <a:pt x="97" y="55"/>
                  <a:pt x="95" y="45"/>
                </a:cubicBezTo>
                <a:cubicBezTo>
                  <a:pt x="93" y="33"/>
                  <a:pt x="87" y="23"/>
                  <a:pt x="77" y="17"/>
                </a:cubicBezTo>
                <a:cubicBezTo>
                  <a:pt x="62" y="7"/>
                  <a:pt x="46" y="7"/>
                  <a:pt x="31" y="16"/>
                </a:cubicBezTo>
                <a:cubicBezTo>
                  <a:pt x="15" y="25"/>
                  <a:pt x="8" y="43"/>
                  <a:pt x="11" y="61"/>
                </a:cubicBezTo>
                <a:cubicBezTo>
                  <a:pt x="12" y="67"/>
                  <a:pt x="15" y="72"/>
                  <a:pt x="18" y="77"/>
                </a:cubicBezTo>
                <a:cubicBezTo>
                  <a:pt x="23" y="85"/>
                  <a:pt x="26" y="94"/>
                  <a:pt x="27" y="103"/>
                </a:cubicBezTo>
                <a:cubicBezTo>
                  <a:pt x="27" y="106"/>
                  <a:pt x="29" y="107"/>
                  <a:pt x="32" y="107"/>
                </a:cubicBezTo>
                <a:cubicBezTo>
                  <a:pt x="39" y="107"/>
                  <a:pt x="46" y="107"/>
                  <a:pt x="53" y="107"/>
                </a:cubicBezTo>
                <a:moveTo>
                  <a:pt x="53" y="120"/>
                </a:moveTo>
                <a:cubicBezTo>
                  <a:pt x="60" y="120"/>
                  <a:pt x="67" y="120"/>
                  <a:pt x="74" y="120"/>
                </a:cubicBezTo>
                <a:cubicBezTo>
                  <a:pt x="76" y="120"/>
                  <a:pt x="77" y="119"/>
                  <a:pt x="78" y="118"/>
                </a:cubicBezTo>
                <a:cubicBezTo>
                  <a:pt x="80" y="115"/>
                  <a:pt x="77" y="112"/>
                  <a:pt x="74" y="112"/>
                </a:cubicBezTo>
                <a:cubicBezTo>
                  <a:pt x="64" y="112"/>
                  <a:pt x="54" y="112"/>
                  <a:pt x="44" y="112"/>
                </a:cubicBezTo>
                <a:cubicBezTo>
                  <a:pt x="40" y="112"/>
                  <a:pt x="36" y="112"/>
                  <a:pt x="32" y="112"/>
                </a:cubicBezTo>
                <a:cubicBezTo>
                  <a:pt x="30" y="112"/>
                  <a:pt x="29" y="112"/>
                  <a:pt x="28" y="114"/>
                </a:cubicBezTo>
                <a:cubicBezTo>
                  <a:pt x="27" y="117"/>
                  <a:pt x="29" y="120"/>
                  <a:pt x="32" y="120"/>
                </a:cubicBezTo>
                <a:cubicBezTo>
                  <a:pt x="39" y="120"/>
                  <a:pt x="46" y="120"/>
                  <a:pt x="53" y="120"/>
                </a:cubicBezTo>
                <a:moveTo>
                  <a:pt x="53" y="124"/>
                </a:moveTo>
                <a:cubicBezTo>
                  <a:pt x="46" y="124"/>
                  <a:pt x="39" y="124"/>
                  <a:pt x="32" y="124"/>
                </a:cubicBezTo>
                <a:cubicBezTo>
                  <a:pt x="30" y="124"/>
                  <a:pt x="29" y="125"/>
                  <a:pt x="28" y="127"/>
                </a:cubicBezTo>
                <a:cubicBezTo>
                  <a:pt x="27" y="130"/>
                  <a:pt x="29" y="133"/>
                  <a:pt x="32" y="133"/>
                </a:cubicBezTo>
                <a:cubicBezTo>
                  <a:pt x="42" y="133"/>
                  <a:pt x="52" y="133"/>
                  <a:pt x="62" y="133"/>
                </a:cubicBezTo>
                <a:cubicBezTo>
                  <a:pt x="66" y="133"/>
                  <a:pt x="70" y="133"/>
                  <a:pt x="74" y="133"/>
                </a:cubicBezTo>
                <a:cubicBezTo>
                  <a:pt x="76" y="133"/>
                  <a:pt x="77" y="132"/>
                  <a:pt x="78" y="130"/>
                </a:cubicBezTo>
                <a:cubicBezTo>
                  <a:pt x="80" y="127"/>
                  <a:pt x="77" y="124"/>
                  <a:pt x="74" y="124"/>
                </a:cubicBezTo>
                <a:cubicBezTo>
                  <a:pt x="67" y="124"/>
                  <a:pt x="60" y="124"/>
                  <a:pt x="53" y="124"/>
                </a:cubicBezTo>
                <a:moveTo>
                  <a:pt x="70" y="137"/>
                </a:moveTo>
                <a:cubicBezTo>
                  <a:pt x="36" y="137"/>
                  <a:pt x="36" y="137"/>
                  <a:pt x="36" y="137"/>
                </a:cubicBezTo>
                <a:cubicBezTo>
                  <a:pt x="36" y="142"/>
                  <a:pt x="39" y="146"/>
                  <a:pt x="44" y="146"/>
                </a:cubicBezTo>
                <a:cubicBezTo>
                  <a:pt x="50" y="146"/>
                  <a:pt x="56" y="146"/>
                  <a:pt x="62" y="146"/>
                </a:cubicBezTo>
                <a:cubicBezTo>
                  <a:pt x="67" y="146"/>
                  <a:pt x="70" y="142"/>
                  <a:pt x="70" y="137"/>
                </a:cubicBezTo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关键要素和实施步骤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4398507" y="1008278"/>
            <a:ext cx="3394996" cy="490334"/>
            <a:chOff x="4398507" y="1008278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4398507" y="1008278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2. 个性化护理计划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4630337" y="1360840"/>
            <a:ext cx="2931336" cy="1654845"/>
            <a:chOff x="4630337" y="1360840"/>
            <a:chExt cx="2931336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4630337" y="1360840"/>
              <a:ext cx="2931336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根据评估结果，制定个性化的护理计划，包括术前准备、术后护理、康复指导等。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1070038" y="1975579"/>
            <a:ext cx="3394996" cy="490334"/>
            <a:chOff x="1070038" y="1975579"/>
            <a:chExt cx="3394996" cy="490334"/>
          </a:xfrm>
        </p:grpSpPr>
        <p:sp>
          <p:nvSpPr>
            <p:cNvPr id="46" name="TextBox 46"/>
            <p:cNvSpPr txBox="1"/>
            <p:nvPr/>
          </p:nvSpPr>
          <p:spPr>
            <a:xfrm>
              <a:off x="1070038" y="1975579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1. 术前评估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1301868" y="2328140"/>
            <a:ext cx="2931336" cy="1654845"/>
            <a:chOff x="1301868" y="2328140"/>
            <a:chExt cx="2931336" cy="1654845"/>
          </a:xfrm>
        </p:grpSpPr>
        <p:sp>
          <p:nvSpPr>
            <p:cNvPr id="48" name="TextBox 48"/>
            <p:cNvSpPr txBox="1"/>
            <p:nvPr/>
          </p:nvSpPr>
          <p:spPr>
            <a:xfrm>
              <a:off x="1301868" y="2328140"/>
              <a:ext cx="2931336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对患者进行全面的评估，了解患者的病情、肝功能状况、营养状况等。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303771" y="4161775"/>
            <a:ext cx="3394996" cy="490334"/>
            <a:chOff x="303771" y="4161775"/>
            <a:chExt cx="3394996" cy="490334"/>
          </a:xfrm>
        </p:grpSpPr>
        <p:sp>
          <p:nvSpPr>
            <p:cNvPr id="50" name="TextBox 50"/>
            <p:cNvSpPr txBox="1"/>
            <p:nvPr/>
          </p:nvSpPr>
          <p:spPr>
            <a:xfrm>
              <a:off x="303771" y="4161775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关键要素</a:t>
              </a:r>
            </a:p>
          </p:txBody>
        </p:sp>
      </p:grpSp>
      <p:grpSp>
        <p:nvGrpSpPr>
          <p:cNvPr id="51" name="Group 51"/>
          <p:cNvGrpSpPr/>
          <p:nvPr/>
        </p:nvGrpSpPr>
        <p:grpSpPr>
          <a:xfrm>
            <a:off x="535601" y="4514336"/>
            <a:ext cx="2931336" cy="1654845"/>
            <a:chOff x="535601" y="4514336"/>
            <a:chExt cx="2931336" cy="1654845"/>
          </a:xfrm>
        </p:grpSpPr>
        <p:sp>
          <p:nvSpPr>
            <p:cNvPr id="52" name="TextBox 52"/>
            <p:cNvSpPr txBox="1"/>
            <p:nvPr/>
          </p:nvSpPr>
          <p:spPr>
            <a:xfrm>
              <a:off x="535601" y="4514336"/>
              <a:ext cx="2931336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包括术前评估、个性化护理计划、多学科协作、术后快速康复计划等。</a:t>
              </a:r>
            </a:p>
          </p:txBody>
        </p:sp>
      </p:grpSp>
      <p:grpSp>
        <p:nvGrpSpPr>
          <p:cNvPr id="53" name="Group 53"/>
          <p:cNvGrpSpPr/>
          <p:nvPr/>
        </p:nvGrpSpPr>
        <p:grpSpPr>
          <a:xfrm>
            <a:off x="7733442" y="1975579"/>
            <a:ext cx="3394996" cy="490334"/>
            <a:chOff x="7733442" y="1975579"/>
            <a:chExt cx="3394996" cy="490334"/>
          </a:xfrm>
        </p:grpSpPr>
        <p:sp>
          <p:nvSpPr>
            <p:cNvPr id="54" name="TextBox 54"/>
            <p:cNvSpPr txBox="1"/>
            <p:nvPr/>
          </p:nvSpPr>
          <p:spPr>
            <a:xfrm>
              <a:off x="7733442" y="1975579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3. 多学科协作</a:t>
              </a:r>
            </a:p>
          </p:txBody>
        </p:sp>
      </p:grpSp>
      <p:grpSp>
        <p:nvGrpSpPr>
          <p:cNvPr id="55" name="Group 55"/>
          <p:cNvGrpSpPr/>
          <p:nvPr/>
        </p:nvGrpSpPr>
        <p:grpSpPr>
          <a:xfrm>
            <a:off x="7965273" y="2328140"/>
            <a:ext cx="2931336" cy="1654845"/>
            <a:chOff x="7965273" y="2328140"/>
            <a:chExt cx="2931336" cy="1654845"/>
          </a:xfrm>
        </p:grpSpPr>
        <p:sp>
          <p:nvSpPr>
            <p:cNvPr id="56" name="TextBox 56"/>
            <p:cNvSpPr txBox="1"/>
            <p:nvPr/>
          </p:nvSpPr>
          <p:spPr>
            <a:xfrm>
              <a:off x="7965273" y="2328140"/>
              <a:ext cx="2931336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组织外科医生、麻醉师、护士、营养师等组成多学科团队，共同协作完成患者的护理。</a:t>
              </a:r>
            </a:p>
          </p:txBody>
        </p:sp>
      </p:grpSp>
      <p:grpSp>
        <p:nvGrpSpPr>
          <p:cNvPr id="57" name="Group 57"/>
          <p:cNvGrpSpPr/>
          <p:nvPr/>
        </p:nvGrpSpPr>
        <p:grpSpPr>
          <a:xfrm>
            <a:off x="8451818" y="4161775"/>
            <a:ext cx="3394996" cy="490334"/>
            <a:chOff x="8451818" y="4161775"/>
            <a:chExt cx="3394996" cy="490334"/>
          </a:xfrm>
        </p:grpSpPr>
        <p:sp>
          <p:nvSpPr>
            <p:cNvPr id="58" name="TextBox 58"/>
            <p:cNvSpPr txBox="1"/>
            <p:nvPr/>
          </p:nvSpPr>
          <p:spPr>
            <a:xfrm>
              <a:off x="8451818" y="4161775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4. 术后快速康复计划</a:t>
              </a:r>
            </a:p>
          </p:txBody>
        </p:sp>
      </p:grpSp>
      <p:grpSp>
        <p:nvGrpSpPr>
          <p:cNvPr id="59" name="Group 59"/>
          <p:cNvGrpSpPr/>
          <p:nvPr/>
        </p:nvGrpSpPr>
        <p:grpSpPr>
          <a:xfrm>
            <a:off x="8683648" y="4514336"/>
            <a:ext cx="2931336" cy="1654845"/>
            <a:chOff x="8683648" y="4514336"/>
            <a:chExt cx="2931336" cy="1654845"/>
          </a:xfrm>
        </p:grpSpPr>
        <p:sp>
          <p:nvSpPr>
            <p:cNvPr id="60" name="TextBox 60"/>
            <p:cNvSpPr txBox="1"/>
            <p:nvPr/>
          </p:nvSpPr>
          <p:spPr>
            <a:xfrm>
              <a:off x="8683648" y="4514336"/>
              <a:ext cx="2931336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制定术后快速康复计划，包括早期活动、疼痛控制、营养支持等，以促进患者术后快速康复。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084424" y="2462858"/>
            <a:ext cx="2009662" cy="1138956"/>
            <a:chOff x="2084424" y="2462858"/>
            <a:chExt cx="2009662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084424" y="2462858"/>
              <a:ext cx="2009662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80000"/>
                </a:lnSpc>
              </a:pPr>
              <a:r>
                <a:rPr lang="en-US" sz="8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3996198" y="2019814"/>
            <a:ext cx="6164285" cy="1951818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40000"/>
              </a:lnSpc>
              <a:spcBef>
                <a:spcPct val="0"/>
              </a:spcBef>
            </a:pPr>
            <a:r>
              <a:rPr lang="en-US" sz="45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案例选择和分析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 rot="5400000">
            <a:off x="4261455" y="1786438"/>
            <a:ext cx="3669090" cy="4127726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571500"/>
                </a:lnTo>
                <a:lnTo>
                  <a:pt x="0" y="1333500"/>
                </a:lnTo>
                <a:lnTo>
                  <a:pt x="952500" y="1905000"/>
                </a:lnTo>
                <a:lnTo>
                  <a:pt x="1905000" y="1333500"/>
                </a:lnTo>
                <a:lnTo>
                  <a:pt x="1905000" y="571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 rot="5400000">
            <a:off x="6507340" y="1418322"/>
            <a:ext cx="1062105" cy="1194868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571500"/>
                </a:lnTo>
                <a:lnTo>
                  <a:pt x="0" y="1333500"/>
                </a:lnTo>
                <a:lnTo>
                  <a:pt x="952500" y="1905000"/>
                </a:lnTo>
                <a:lnTo>
                  <a:pt x="1905000" y="1333500"/>
                </a:lnTo>
                <a:lnTo>
                  <a:pt x="1905000" y="571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 rot="5400000">
            <a:off x="7484017" y="3252867"/>
            <a:ext cx="1062105" cy="1194868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571500"/>
                </a:lnTo>
                <a:lnTo>
                  <a:pt x="0" y="1333500"/>
                </a:lnTo>
                <a:lnTo>
                  <a:pt x="952500" y="1905000"/>
                </a:lnTo>
                <a:lnTo>
                  <a:pt x="1905000" y="1333500"/>
                </a:lnTo>
                <a:lnTo>
                  <a:pt x="1905000" y="571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 rot="5400000">
            <a:off x="6495148" y="5075220"/>
            <a:ext cx="1062105" cy="1194868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571500"/>
                </a:lnTo>
                <a:lnTo>
                  <a:pt x="0" y="1333500"/>
                </a:lnTo>
                <a:lnTo>
                  <a:pt x="952500" y="1905000"/>
                </a:lnTo>
                <a:lnTo>
                  <a:pt x="1905000" y="1333500"/>
                </a:lnTo>
                <a:lnTo>
                  <a:pt x="1905000" y="571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 rot="5400000">
            <a:off x="4599191" y="1418322"/>
            <a:ext cx="1062105" cy="1194868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571500"/>
                </a:lnTo>
                <a:lnTo>
                  <a:pt x="0" y="1333500"/>
                </a:lnTo>
                <a:lnTo>
                  <a:pt x="952500" y="1905000"/>
                </a:lnTo>
                <a:lnTo>
                  <a:pt x="1905000" y="1333500"/>
                </a:lnTo>
                <a:lnTo>
                  <a:pt x="1905000" y="571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 rot="5400000">
            <a:off x="3589249" y="3252867"/>
            <a:ext cx="1062105" cy="1194868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571500"/>
                </a:lnTo>
                <a:lnTo>
                  <a:pt x="0" y="1333500"/>
                </a:lnTo>
                <a:lnTo>
                  <a:pt x="952500" y="1905000"/>
                </a:lnTo>
                <a:lnTo>
                  <a:pt x="1905000" y="1333500"/>
                </a:lnTo>
                <a:lnTo>
                  <a:pt x="1905000" y="571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 rot="5400000">
            <a:off x="4611383" y="5087412"/>
            <a:ext cx="1062105" cy="1194868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571500"/>
                </a:lnTo>
                <a:lnTo>
                  <a:pt x="0" y="1333500"/>
                </a:lnTo>
                <a:lnTo>
                  <a:pt x="952500" y="1905000"/>
                </a:lnTo>
                <a:lnTo>
                  <a:pt x="1905000" y="1333500"/>
                </a:lnTo>
                <a:lnTo>
                  <a:pt x="1905000" y="571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7776775" y="1207198"/>
            <a:ext cx="4129625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7776775" y="1654506"/>
            <a:ext cx="3900518" cy="819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肝硬化患者需遵循低盐、低脂、高蛋白的饮食原则，同时戒酒、戒烟，保证充足睡眠，避免过度劳累。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746354" y="3180495"/>
            <a:ext cx="3384144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8746354" y="3627804"/>
            <a:ext cx="3305175" cy="1104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定期监测肝功能、血常规、电解质等指标，预防并控制上消化道出血、感染等并发症。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7776775" y="5015040"/>
            <a:ext cx="4129625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7776775" y="5462349"/>
            <a:ext cx="3994520" cy="955917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根据病情需要，合理选用保肝、降酶、退黄等药物，同时提供心理支持，减轻焦虑、抑郁等情绪问题。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305680" y="1345950"/>
            <a:ext cx="4044911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305680" y="1793259"/>
            <a:ext cx="4048125" cy="819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科学饮食与生活习惯重塑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204586" y="3180495"/>
            <a:ext cx="3167197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69245" y="3627804"/>
            <a:ext cx="3305175" cy="1104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并发症预防与控制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454963" y="5015040"/>
            <a:ext cx="3895628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454963" y="5462349"/>
            <a:ext cx="3898264" cy="11334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药物治疗与心理支持</a:t>
            </a:r>
          </a:p>
        </p:txBody>
      </p:sp>
      <p:sp>
        <p:nvSpPr>
          <p:cNvPr id="21" name="Freeform 21"/>
          <p:cNvSpPr/>
          <p:nvPr/>
        </p:nvSpPr>
        <p:spPr>
          <a:xfrm>
            <a:off x="5410459" y="3071807"/>
            <a:ext cx="1371081" cy="1371081"/>
          </a:xfrm>
          <a:custGeom>
            <a:rect l="l" t="t" r="r" b="b"/>
            <a:pathLst>
              <a:path w="304800" h="304800">
                <a:moveTo>
                  <a:pt x="213360" y="76200"/>
                </a:moveTo>
                <a:lnTo>
                  <a:pt x="243840" y="76200"/>
                </a:lnTo>
                <a:lnTo>
                  <a:pt x="243840" y="289560"/>
                </a:lnTo>
                <a:lnTo>
                  <a:pt x="60960" y="289560"/>
                </a:lnTo>
                <a:lnTo>
                  <a:pt x="60960" y="76200"/>
                </a:lnTo>
                <a:lnTo>
                  <a:pt x="91440" y="76200"/>
                </a:lnTo>
                <a:lnTo>
                  <a:pt x="91440" y="60960"/>
                </a:lnTo>
                <a:cubicBezTo>
                  <a:pt x="91440" y="44129"/>
                  <a:pt x="105089" y="30480"/>
                  <a:pt x="121920" y="30480"/>
                </a:cubicBezTo>
                <a:lnTo>
                  <a:pt x="121920" y="30480"/>
                </a:lnTo>
                <a:lnTo>
                  <a:pt x="182880" y="30480"/>
                </a:lnTo>
                <a:cubicBezTo>
                  <a:pt x="199711" y="30480"/>
                  <a:pt x="213360" y="44129"/>
                  <a:pt x="213360" y="60960"/>
                </a:cubicBezTo>
                <a:lnTo>
                  <a:pt x="213360" y="60960"/>
                </a:lnTo>
                <a:lnTo>
                  <a:pt x="213360" y="76200"/>
                </a:lnTo>
                <a:close/>
                <a:moveTo>
                  <a:pt x="259080" y="76200"/>
                </a:moveTo>
                <a:lnTo>
                  <a:pt x="274320" y="76200"/>
                </a:lnTo>
                <a:cubicBezTo>
                  <a:pt x="291151" y="76200"/>
                  <a:pt x="304800" y="89849"/>
                  <a:pt x="304800" y="106680"/>
                </a:cubicBezTo>
                <a:lnTo>
                  <a:pt x="304800" y="106680"/>
                </a:lnTo>
                <a:lnTo>
                  <a:pt x="304800" y="259080"/>
                </a:lnTo>
                <a:cubicBezTo>
                  <a:pt x="304800" y="275911"/>
                  <a:pt x="291151" y="289560"/>
                  <a:pt x="274320" y="289560"/>
                </a:cubicBezTo>
                <a:lnTo>
                  <a:pt x="274320" y="289560"/>
                </a:lnTo>
                <a:lnTo>
                  <a:pt x="259080" y="289560"/>
                </a:lnTo>
                <a:lnTo>
                  <a:pt x="259080" y="76200"/>
                </a:lnTo>
                <a:close/>
                <a:moveTo>
                  <a:pt x="45720" y="76200"/>
                </a:moveTo>
                <a:lnTo>
                  <a:pt x="45720" y="289560"/>
                </a:lnTo>
                <a:lnTo>
                  <a:pt x="30480" y="289560"/>
                </a:lnTo>
                <a:cubicBezTo>
                  <a:pt x="13649" y="289560"/>
                  <a:pt x="0" y="275911"/>
                  <a:pt x="0" y="259080"/>
                </a:cubicBezTo>
                <a:lnTo>
                  <a:pt x="0" y="259080"/>
                </a:lnTo>
                <a:lnTo>
                  <a:pt x="0" y="106680"/>
                </a:lnTo>
                <a:cubicBezTo>
                  <a:pt x="0" y="89916"/>
                  <a:pt x="13716" y="76200"/>
                  <a:pt x="30480" y="76200"/>
                </a:cubicBezTo>
                <a:lnTo>
                  <a:pt x="45720" y="76200"/>
                </a:lnTo>
                <a:close/>
                <a:moveTo>
                  <a:pt x="121920" y="60960"/>
                </a:moveTo>
                <a:lnTo>
                  <a:pt x="121920" y="76200"/>
                </a:lnTo>
                <a:lnTo>
                  <a:pt x="182880" y="76200"/>
                </a:lnTo>
                <a:lnTo>
                  <a:pt x="182880" y="60960"/>
                </a:lnTo>
                <a:lnTo>
                  <a:pt x="121920" y="609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TextBox 22"/>
          <p:cNvSpPr txBox="1"/>
          <p:nvPr/>
        </p:nvSpPr>
        <p:spPr>
          <a:xfrm>
            <a:off x="4519258" y="1436636"/>
            <a:ext cx="1122727" cy="1152525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  <a:spcBef>
                <a:spcPts val="450"/>
              </a:spcBef>
            </a:pPr>
            <a:r>
              <a:rPr lang="en-US" sz="30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6347063" y="1412952"/>
            <a:ext cx="1313148" cy="1155763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  <a:spcBef>
                <a:spcPts val="450"/>
              </a:spcBef>
            </a:pPr>
            <a:r>
              <a:rPr lang="en-US" sz="30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3444473" y="3277277"/>
            <a:ext cx="1281814" cy="1152525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  <a:spcBef>
                <a:spcPts val="450"/>
              </a:spcBef>
            </a:pPr>
            <a:r>
              <a:rPr lang="en-US" sz="30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7344483" y="3265085"/>
            <a:ext cx="1313148" cy="1155763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  <a:spcBef>
                <a:spcPts val="450"/>
              </a:spcBef>
            </a:pPr>
            <a:r>
              <a:rPr lang="en-US" sz="30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4581926" y="5111822"/>
            <a:ext cx="1023483" cy="1155763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  <a:spcBef>
                <a:spcPts val="450"/>
              </a:spcBef>
            </a:pPr>
            <a:r>
              <a:rPr lang="en-US" sz="30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05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6347063" y="5099630"/>
            <a:ext cx="1313148" cy="1155763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  <a:spcBef>
                <a:spcPts val="450"/>
              </a:spcBef>
            </a:pPr>
            <a:r>
              <a:rPr lang="en-US" sz="30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06</a:t>
            </a:r>
          </a:p>
        </p:txBody>
      </p:sp>
      <p:grpSp>
        <p:nvGrpSpPr>
          <p:cNvPr id="28" name="Group 2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9" name="AutoShape 2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TextBox 4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案例一：肝硬化患者的康复护理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https://d.book118.com/978133140051006046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BEF"/>
      </a:lt1>
      <a:dk2>
        <a:srgbClr val="351E00"/>
      </a:dk2>
      <a:lt2>
        <a:srgbClr val="FFFFFF"/>
      </a:lt2>
      <a:accent1>
        <a:srgbClr val="FF6D1B"/>
      </a:accent1>
      <a:accent2>
        <a:srgbClr val="FF9000"/>
      </a:accent2>
      <a:accent3>
        <a:srgbClr val="C76900"/>
      </a:accent3>
      <a:accent4>
        <a:srgbClr val="FF6E40"/>
      </a:accent4>
      <a:accent5>
        <a:srgbClr val="FF855E"/>
      </a:accent5>
      <a:accent6>
        <a:srgbClr val="B993D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59</Paragraphs>
  <Slides>11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baseType="lpstr" size="15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2024-09-27T05:21:10.853</cp:lastPrinted>
  <dcterms:created xsi:type="dcterms:W3CDTF">2024-09-26T21:21:10Z</dcterms:created>
  <dcterms:modified xsi:type="dcterms:W3CDTF">2024-09-26T21:21:12Z</dcterms:modified>
</cp:coreProperties>
</file>