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F2B6C-D27E-4103-98AE-7EDC7D3F5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203B8-388E-4AA3-8BAE-51FEF13D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64D65-8DE2-4C85-A983-3137ECC7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594AA-DD85-4283-AE99-FA7EE42D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376EF-FB94-445D-886F-75C88C38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743AC-2303-4B99-A044-099E93FE0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320CF-7D54-4BA4-97DD-191E0DAA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23FE-F509-400F-A9CD-E156E5A5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09A92-9FB3-41BC-B0AD-431F5157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BCD6-EE29-466A-9354-54131CCE3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81AD6-3C80-4DD5-9FF7-571E5635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audio" Target="../media/chimes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audio" Target="../media/chimes1.wav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6143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Text Box 7"/>
          <p:cNvSpPr txBox="1"/>
          <p:nvPr/>
        </p:nvSpPr>
        <p:spPr>
          <a:xfrm>
            <a:off x="611188" y="620713"/>
            <a:ext cx="7296150" cy="13112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solidFill>
                  <a:srgbClr val="5231C9"/>
                </a:solidFill>
                <a:latin typeface="Arial" pitchFamily="34" charset="0"/>
                <a:ea typeface="黑体" panose="02010609060101010101" pitchFamily="49" charset="-122"/>
              </a:rPr>
              <a:t>梦游天姥吟留别</a:t>
            </a:r>
            <a:endParaRPr lang="zh-CN" altLang="en-US" sz="8000">
              <a:solidFill>
                <a:srgbClr val="5231C9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051" name="Text Box 8"/>
          <p:cNvSpPr txBox="1"/>
          <p:nvPr/>
        </p:nvSpPr>
        <p:spPr>
          <a:xfrm>
            <a:off x="5292725" y="1916113"/>
            <a:ext cx="1562100" cy="17367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2906AA"/>
                </a:solidFill>
                <a:latin typeface="Arial" pitchFamily="34" charset="0"/>
              </a:rPr>
              <a:t>李白</a:t>
            </a:r>
            <a:endParaRPr lang="zh-CN" altLang="en-US" sz="5400" b="1">
              <a:solidFill>
                <a:srgbClr val="2906AA"/>
              </a:solidFill>
              <a:latin typeface="Arial" pitchFamily="34" charset="0"/>
            </a:endParaRPr>
          </a:p>
          <a:p>
            <a:pPr eaLnBrk="1" hangingPunct="1"/>
            <a:endParaRPr lang="en-US" altLang="zh-CN" sz="5400" b="1">
              <a:solidFill>
                <a:srgbClr val="2906AA"/>
              </a:solidFill>
              <a:latin typeface="Arial" pitchFamily="34" charset="0"/>
            </a:endParaRPr>
          </a:p>
        </p:txBody>
      </p:sp>
      <p:pic>
        <p:nvPicPr>
          <p:cNvPr id="2052" name="Picture 9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7813" y="0"/>
            <a:ext cx="1246187" cy="1412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3" name="TextBox 205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 Box 4"/>
          <p:cNvSpPr txBox="1"/>
          <p:nvPr/>
        </p:nvSpPr>
        <p:spPr>
          <a:xfrm>
            <a:off x="5940425" y="5084763"/>
            <a:ext cx="3311525" cy="101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6000" b="1">
                <a:latin typeface="Arial" pitchFamily="34" charset="0"/>
                <a:ea typeface="楷体_GB2312" pitchFamily="49" charset="-122"/>
              </a:rPr>
              <a:t>作者简介</a:t>
            </a:r>
            <a:endParaRPr lang="en-US" altLang="zh-CN" sz="6000" b="1">
              <a:latin typeface="Arial" pitchFamily="34" charset="0"/>
              <a:ea typeface="楷体_GB2312" pitchFamily="49" charset="-122"/>
            </a:endParaRPr>
          </a:p>
        </p:txBody>
      </p:sp>
      <p:pic>
        <p:nvPicPr>
          <p:cNvPr id="3075" name="Picture 5" descr="额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275" y="44450"/>
            <a:ext cx="3098800" cy="4752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73025" y="115888"/>
            <a:ext cx="5867400" cy="646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1" lang="zh-CN" altLang="en-US" sz="5400" b="1" kern="1200" cap="none" spc="0" normalizeH="0" baseline="0" noProof="0">
                <a:solidFill>
                  <a:srgbClr val="AE0227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李白</a:t>
            </a:r>
            <a:r>
              <a:rPr kumimoji="1" lang="zh-CN" altLang="en-US" sz="3600" kern="1200" cap="none" spc="0" normalizeH="0" baseline="0" noProof="0">
                <a:solidFill>
                  <a:srgbClr val="5231C9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  </a:t>
            </a:r>
            <a:r>
              <a:rPr kumimoji="1" lang="zh-CN" altLang="en-US" sz="3600" b="1" kern="1200" cap="none" spc="0" normalizeH="0" baseline="0" noProof="0">
                <a:solidFill>
                  <a:srgbClr val="376762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字太白，号“青莲居士”，又号“谪仙人”，素有“诗仙”之称，是继屈原之后，我国古代最伟大的浪漫主义诗人。</a:t>
            </a:r>
            <a:r>
              <a:rPr kumimoji="0" lang="zh-CN" altLang="en-US" sz="3600" kern="1200" cap="none" spc="0" normalizeH="0" baseline="0" noProof="0">
                <a:solidFill>
                  <a:srgbClr val="FF0066"/>
                </a:solidFill>
                <a:latin typeface="Arial" pitchFamily="34" charset="0"/>
                <a:ea typeface="华文新魏" panose="02010800040101010101" pitchFamily="2" charset="-122"/>
                <a:cs typeface="+mn-cs"/>
              </a:rPr>
              <a:t>祖藉陇西成纪（今甘肃泰安东</a:t>
            </a:r>
            <a:r>
              <a:rPr kumimoji="0" lang="en-US" altLang="zh-CN" sz="3600" kern="1200" cap="none" spc="0" normalizeH="0" baseline="0" noProof="0">
                <a:solidFill>
                  <a:srgbClr val="FF0066"/>
                </a:solidFill>
                <a:latin typeface="Arial" pitchFamily="34" charset="0"/>
                <a:ea typeface="华文新魏" panose="02010800040101010101" pitchFamily="2" charset="-122"/>
                <a:cs typeface="+mn-cs"/>
              </a:rPr>
              <a:t>),</a:t>
            </a:r>
            <a:r>
              <a:rPr kumimoji="0" lang="zh-CN" altLang="en-US" sz="3600" kern="1200" cap="none" spc="0" normalizeH="0" baseline="0" noProof="0">
                <a:solidFill>
                  <a:srgbClr val="FF0066"/>
                </a:solidFill>
                <a:latin typeface="Arial" pitchFamily="34" charset="0"/>
                <a:ea typeface="华文新魏" panose="02010800040101010101" pitchFamily="2" charset="-122"/>
                <a:cs typeface="+mn-cs"/>
              </a:rPr>
              <a:t>生于碎叶城（唐时属安西都护府，今吉尔吉斯斯坦北部），</a:t>
            </a:r>
            <a:r>
              <a:rPr kumimoji="0" lang="en-US" altLang="zh-CN" sz="3600" kern="1200" cap="none" spc="0" normalizeH="0" baseline="0" noProof="0">
                <a:solidFill>
                  <a:srgbClr val="FF0066"/>
                </a:solidFill>
                <a:latin typeface="Arial" pitchFamily="34" charset="0"/>
                <a:ea typeface="华文新魏" panose="02010800040101010101" pitchFamily="2" charset="-122"/>
                <a:cs typeface="+mn-cs"/>
              </a:rPr>
              <a:t>5</a:t>
            </a:r>
            <a:r>
              <a:rPr kumimoji="0" lang="zh-CN" altLang="en-US" sz="3600" kern="1200" cap="none" spc="0" normalizeH="0" baseline="0" noProof="0">
                <a:solidFill>
                  <a:srgbClr val="FF0066"/>
                </a:solidFill>
                <a:latin typeface="Arial" pitchFamily="34" charset="0"/>
                <a:ea typeface="华文新魏" panose="02010800040101010101" pitchFamily="2" charset="-122"/>
                <a:cs typeface="+mn-cs"/>
              </a:rPr>
              <a:t>岁随父迁居绵州昌隆（今四川江油）青莲乡</a:t>
            </a:r>
            <a:r>
              <a:rPr kumimoji="1" lang="zh-CN" altLang="en-US" sz="3600" b="1" kern="1200" cap="none" spc="0" normalizeH="0" baseline="0" noProof="0"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与杜甫合称“李杜”。</a:t>
            </a:r>
            <a:endParaRPr kumimoji="1" lang="en-US" altLang="zh-CN" sz="3600" kern="1200" cap="none" spc="0" normalizeH="0" baseline="0" noProof="0">
              <a:solidFill>
                <a:srgbClr val="376762"/>
              </a:solidFill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taibaizuijiu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71600"/>
            <a:ext cx="76200" cy="3657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3"/>
          <p:cNvSpPr txBox="1"/>
          <p:nvPr/>
        </p:nvSpPr>
        <p:spPr>
          <a:xfrm>
            <a:off x="0" y="0"/>
            <a:ext cx="9144000" cy="88725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latin typeface="Times New Roman" panose="02020603050405020304" pitchFamily="18" charset="0"/>
              </a:rPr>
              <a:t>         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李白早年就有济世安邦的抱负</a:t>
            </a:r>
            <a:r>
              <a:rPr lang="en-US" altLang="zh-CN" sz="4000" b="1">
                <a:latin typeface="仿宋_GB2312" pitchFamily="49" charset="-122"/>
                <a:ea typeface="仿宋_GB2312" pitchFamily="49" charset="-122"/>
              </a:rPr>
              <a:t>,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天宝元年</a:t>
            </a:r>
            <a:r>
              <a:rPr lang="en-US" altLang="zh-CN" sz="4000" b="1">
                <a:latin typeface="仿宋_GB2312" pitchFamily="49" charset="-122"/>
                <a:ea typeface="仿宋_GB2312" pitchFamily="49" charset="-122"/>
              </a:rPr>
              <a:t>, 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经道士朋友吴筠推荐</a:t>
            </a:r>
            <a:r>
              <a:rPr lang="en-US" altLang="zh-CN" sz="4000" b="1">
                <a:latin typeface="仿宋_GB2312" pitchFamily="49" charset="-122"/>
                <a:ea typeface="仿宋_GB2312" pitchFamily="49" charset="-122"/>
              </a:rPr>
              <a:t>,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被唐玄宗征召入京。他以为实现自己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“</a:t>
            </a:r>
            <a:r>
              <a:rPr lang="zh-CN" altLang="en-US" sz="4000" b="1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济苍生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”“</a:t>
            </a:r>
            <a:r>
              <a:rPr lang="zh-CN" altLang="en-US" sz="4000" b="1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安社稷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”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的政治抱负的时机到了</a:t>
            </a:r>
            <a:r>
              <a:rPr lang="en-US" altLang="zh-CN" sz="4000" b="1">
                <a:latin typeface="仿宋_GB2312" pitchFamily="49" charset="-122"/>
                <a:ea typeface="仿宋_GB2312" pitchFamily="49" charset="-122"/>
              </a:rPr>
              <a:t>,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于是高歌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“</a:t>
            </a:r>
            <a:r>
              <a:rPr lang="zh-CN" altLang="en-US" sz="4000" b="1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仰天大笑出门去</a:t>
            </a:r>
            <a:r>
              <a:rPr lang="en-US" altLang="zh-CN" sz="4000" b="1">
                <a:latin typeface="仿宋_GB2312" pitchFamily="49" charset="-122"/>
                <a:ea typeface="仿宋_GB2312" pitchFamily="49" charset="-122"/>
              </a:rPr>
              <a:t>,</a:t>
            </a:r>
            <a:r>
              <a:rPr lang="zh-CN" altLang="en-US" sz="4000" b="1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我辈岂是蓬蒿人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”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，踌躇满志到了长安。但玄宗只把他看作词臣，并不重用；李白不肯与权贵同流合污，又因醉中命宠臣高力士脱靴，贵妃捧墨，得罪京城权贵，受到排挤，只一年多，被唐玄宗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赐金放还</a:t>
            </a:r>
            <a:r>
              <a:rPr lang="zh-CN" altLang="en-US" sz="4000" b="1">
                <a:latin typeface="Times New Roman" panose="02020603050405020304" pitchFamily="18" charset="0"/>
                <a:ea typeface="仿宋_GB2312" pitchFamily="49" charset="-122"/>
              </a:rPr>
              <a:t>”</a:t>
            </a: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，由布衣而卿相的梦幻就此破灭。</a:t>
            </a:r>
            <a:endParaRPr lang="zh-CN" altLang="en-US" sz="4000" b="1">
              <a:latin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endParaRPr lang="zh-CN" altLang="en-US" sz="4000" b="1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4000" b="1">
                <a:latin typeface="仿宋_GB2312" pitchFamily="49" charset="-122"/>
                <a:ea typeface="仿宋_GB2312" pitchFamily="49" charset="-122"/>
              </a:rPr>
              <a:t>    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 descr="taibaizuijiu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425" y="0"/>
            <a:ext cx="32035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Text Box 3"/>
          <p:cNvSpPr txBox="1"/>
          <p:nvPr/>
        </p:nvSpPr>
        <p:spPr>
          <a:xfrm>
            <a:off x="179388" y="674688"/>
            <a:ext cx="9144000" cy="5508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</a:rPr>
              <a:t>李白生平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5</a:t>
            </a:r>
            <a:r>
              <a:rPr lang="zh-CN" altLang="en-US" sz="3200" b="1">
                <a:latin typeface="Times New Roman" panose="02020603050405020304" pitchFamily="18" charset="0"/>
              </a:rPr>
              <a:t>岁诵六甲（道教典籍）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10</a:t>
            </a:r>
            <a:r>
              <a:rPr lang="zh-CN" altLang="en-US" sz="3200" b="1">
                <a:latin typeface="Times New Roman" panose="02020603050405020304" pitchFamily="18" charset="0"/>
              </a:rPr>
              <a:t>岁观百家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14</a:t>
            </a:r>
            <a:r>
              <a:rPr lang="zh-CN" altLang="en-US" sz="3200" b="1">
                <a:latin typeface="Times New Roman" panose="02020603050405020304" pitchFamily="18" charset="0"/>
              </a:rPr>
              <a:t>岁 立志“安社稷”“济苍生”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25</a:t>
            </a:r>
            <a:r>
              <a:rPr lang="zh-CN" altLang="en-US" sz="3200" b="1">
                <a:latin typeface="Times New Roman" panose="02020603050405020304" pitchFamily="18" charset="0"/>
              </a:rPr>
              <a:t>岁 仗剑远游，求仕无果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42</a:t>
            </a:r>
            <a:r>
              <a:rPr lang="zh-CN" altLang="en-US" sz="3200" b="1">
                <a:latin typeface="Times New Roman" panose="02020603050405020304" pitchFamily="18" charset="0"/>
              </a:rPr>
              <a:t>岁 奉诏入京，供奉翰林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44</a:t>
            </a:r>
            <a:r>
              <a:rPr lang="zh-CN" altLang="en-US" sz="3200" b="1">
                <a:latin typeface="Times New Roman" panose="02020603050405020304" pitchFamily="18" charset="0"/>
              </a:rPr>
              <a:t>岁 权贵排挤，赐金放还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54</a:t>
            </a:r>
            <a:r>
              <a:rPr lang="zh-CN" altLang="en-US" sz="3200" b="1">
                <a:latin typeface="Times New Roman" panose="02020603050405020304" pitchFamily="18" charset="0"/>
              </a:rPr>
              <a:t>岁 安史之乱，从军报国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56</a:t>
            </a:r>
            <a:r>
              <a:rPr lang="zh-CN" altLang="en-US" sz="3200" b="1">
                <a:latin typeface="Times New Roman" panose="02020603050405020304" pitchFamily="18" charset="0"/>
              </a:rPr>
              <a:t>岁 兵败流放，中途遇赦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61</a:t>
            </a:r>
            <a:r>
              <a:rPr lang="zh-CN" altLang="en-US" sz="3200" b="1">
                <a:latin typeface="Times New Roman" panose="02020603050405020304" pitchFamily="18" charset="0"/>
              </a:rPr>
              <a:t>岁 再请从军，因病折回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</a:rPr>
              <a:t> 62</a:t>
            </a:r>
            <a:r>
              <a:rPr lang="zh-CN" altLang="en-US" sz="3200" b="1">
                <a:latin typeface="Times New Roman" panose="02020603050405020304" pitchFamily="18" charset="0"/>
              </a:rPr>
              <a:t>岁 病逝当涂</a:t>
            </a:r>
            <a:endParaRPr lang="zh-CN" altLang="en-US" sz="3200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900113" y="836613"/>
            <a:ext cx="6911975" cy="39703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诗风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雄奇豪放，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想象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丰富，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语言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流转自然，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音律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和谐多变，善于从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民歌和神话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中吸取营养和素材，构成其特有的瑰玮绚烂的色彩，是屈原以来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最具个性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特色和浪漫精神的诗人，达到盛唐诗歌艺术的巅峰。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gdpic166"/>
          <p:cNvPicPr>
            <a:picLocks noChangeAspect="1"/>
          </p:cNvPicPr>
          <p:nvPr/>
        </p:nvPicPr>
        <p:blipFill>
          <a:blip r:embed="rId2">
            <a:lum bright="42001" contrast="6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8963" name="Text Box 3"/>
          <p:cNvSpPr txBox="1">
            <a:spLocks noChangeArrowheads="1"/>
          </p:cNvSpPr>
          <p:nvPr/>
        </p:nvSpPr>
        <p:spPr bwMode="auto">
          <a:xfrm>
            <a:off x="152400" y="134938"/>
            <a:ext cx="3698875" cy="701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幼圆" panose="02010509060101010101" pitchFamily="49" charset="-122"/>
                <a:cs typeface="+mn-cs"/>
              </a:rPr>
              <a:t>写  作  背　景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幼圆" panose="02010509060101010101" pitchFamily="49" charset="-122"/>
                <a:cs typeface="+mn-cs"/>
              </a:rPr>
              <a:t>　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华文琥珀" panose="02010800040101010101" pitchFamily="2" charset="-122"/>
                <a:cs typeface="+mn-cs"/>
              </a:rPr>
              <a:t>　　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_GB2312" pitchFamily="49" charset="-122"/>
                <a:cs typeface="+mn-cs"/>
              </a:rPr>
              <a:t>　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楷体_GB2312" pitchFamily="49" charset="-122"/>
              <a:cs typeface="+mn-cs"/>
            </a:endParaRPr>
          </a:p>
        </p:txBody>
      </p:sp>
      <p:sp>
        <p:nvSpPr>
          <p:cNvPr id="168965" name="Text Box 5"/>
          <p:cNvSpPr txBox="1">
            <a:spLocks noChangeArrowheads="1"/>
          </p:cNvSpPr>
          <p:nvPr/>
        </p:nvSpPr>
        <p:spPr bwMode="auto">
          <a:xfrm>
            <a:off x="214313" y="1196975"/>
            <a:ext cx="8678863" cy="4302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090807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李白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离开长安后，先到洛阳与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杜甫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相会，结下友谊。随后又同游梁、宋故地，这时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高适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也赶来相会，三人一同往山东游览，到兖</a:t>
            </a:r>
            <a:r>
              <a:rPr kumimoji="0" lang="en-US" altLang="zh-CN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(Yǎn)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仿宋_GB2312" pitchFamily="49" charset="-122"/>
                <a:ea typeface="仿宋_GB2312" pitchFamily="49" charset="-122"/>
                <a:cs typeface="+mn-cs"/>
              </a:rPr>
              <a:t>州不久，杜甫西入长安，李白南下吴、越故地，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临行作本诗，</a:t>
            </a:r>
            <a:r>
              <a:rPr kumimoji="1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留赠给友人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华文新魏" panose="02010800040101010101" pitchFamily="2" charset="-122"/>
                <a:cs typeface="+mn-cs"/>
              </a:rPr>
              <a:t>。</a:t>
            </a:r>
            <a:r>
              <a:rPr kumimoji="1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借以排解内心的悲愤，表现对理想世界的追求，对黑暗现实的不满，对世俗权贵的蔑视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。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仿宋_GB2312" pitchFamily="49" charset="-122"/>
              <a:ea typeface="仿宋_GB2312" pitchFamily="49" charset="-122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>
          <a:xfrm>
            <a:off x="0" y="0"/>
            <a:ext cx="3106738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6000" b="1">
                <a:ea typeface="楷体_GB2312" pitchFamily="49" charset="-122"/>
              </a:rPr>
              <a:t>解题</a:t>
            </a:r>
            <a:endParaRPr lang="zh-CN" altLang="en-US" sz="6000" b="1">
              <a:ea typeface="楷体_GB2312" pitchFamily="49" charset="-122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90550" y="1341438"/>
            <a:ext cx="8229600" cy="37433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6600" b="1" i="0" u="none" strike="noStrike" kern="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宋体-PUA" pitchFamily="2" charset="-122"/>
                <a:cs typeface="+mn-cs"/>
              </a:rPr>
              <a:t>吟 </a:t>
            </a:r>
            <a:r>
              <a:rPr kumimoji="1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宋体-PUA" pitchFamily="2" charset="-122"/>
                <a:cs typeface="+mn-cs"/>
              </a:rPr>
              <a:t>    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诗体名称，属于歌行体。</a:t>
            </a:r>
            <a:endParaRPr kumimoji="1" lang="en-US" altLang="zh-CN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         内容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多有悲愁慨叹之意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，</a:t>
            </a:r>
            <a:endParaRPr kumimoji="1" lang="en-US" altLang="zh-CN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形式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上自由活泼，如同散文中的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随笔。</a:t>
            </a:r>
            <a:endParaRPr kumimoji="0" lang="en-US" altLang="zh-CN" sz="3600" b="0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468313" y="0"/>
            <a:ext cx="1738312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6000" b="1">
                <a:ea typeface="楷体_GB2312" pitchFamily="49" charset="-122"/>
              </a:rPr>
              <a:t>解题</a:t>
            </a:r>
            <a:endParaRPr lang="zh-CN" altLang="en-US" sz="6000" b="1">
              <a:ea typeface="楷体_GB2312" pitchFamily="49" charset="-122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125538"/>
            <a:ext cx="8748713" cy="5257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6000" b="1" i="0" u="none" strike="noStrike" kern="0" cap="none" spc="0" normalizeH="0" baseline="0" noProof="0" smtClean="0">
                <a:ln>
                  <a:noFill/>
                </a:ln>
                <a:solidFill>
                  <a:srgbClr val="5231C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宋体-PUA" pitchFamily="2" charset="-122"/>
                <a:cs typeface="+mn-cs"/>
              </a:rPr>
              <a:t>留别</a:t>
            </a:r>
            <a:r>
              <a:rPr kumimoji="1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 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是自己要走了，写诗赠给留在</a:t>
            </a:r>
            <a:endParaRPr kumimoji="1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            此地的朋友。（说明写作目的）</a:t>
            </a:r>
            <a:endParaRPr kumimoji="1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6000" b="1" i="0" u="none" strike="noStrike" kern="0" cap="none" spc="0" normalizeH="0" baseline="0" noProof="0" smtClean="0">
                <a:ln>
                  <a:noFill/>
                </a:ln>
                <a:solidFill>
                  <a:srgbClr val="5231C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宋体-PUA" pitchFamily="2" charset="-122"/>
                <a:cs typeface="+mn-cs"/>
              </a:rPr>
              <a:t>梦游天姥</a:t>
            </a:r>
            <a:r>
              <a:rPr kumimoji="1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“梦游”， 梦中游览。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“天姥”指天姥山，在今浙江新昌县东五十里，东接天台山。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传说登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此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山的人能听到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仙人天姥（老妇）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唱歌的声音，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因此而得名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37676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rgbClr val="37676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/>
          <p:nvPr/>
        </p:nvSpPr>
        <p:spPr>
          <a:xfrm>
            <a:off x="-973137" y="603250"/>
            <a:ext cx="9131300" cy="1096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>
                <a:latin typeface="Times New Roman" panose="02020603050405020304" pitchFamily="18" charset="0"/>
                <a:ea typeface="楷体_GB2312" pitchFamily="49" charset="-122"/>
              </a:rPr>
              <a:t>　　　　　</a:t>
            </a:r>
            <a:r>
              <a:rPr lang="zh-CN" altLang="en-US" sz="6600">
                <a:solidFill>
                  <a:srgbClr val="660066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课　文　朗　读</a:t>
            </a:r>
            <a:r>
              <a:rPr lang="zh-CN" altLang="en-US" sz="6600">
                <a:latin typeface="Times New Roman" panose="02020603050405020304" pitchFamily="18" charset="0"/>
                <a:ea typeface="楷体_GB2312" pitchFamily="49" charset="-122"/>
              </a:rPr>
              <a:t>　</a:t>
            </a:r>
            <a:r>
              <a:rPr lang="zh-CN" altLang="en-US" sz="4000">
                <a:latin typeface="Times New Roman" panose="02020603050405020304" pitchFamily="18" charset="0"/>
                <a:ea typeface="楷体_GB2312" pitchFamily="49" charset="-122"/>
              </a:rPr>
              <a:t>　　　　</a:t>
            </a:r>
            <a:endParaRPr lang="zh-CN" altLang="en-US" sz="4000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0243" name="AutoShape 3">
            <a:hlinkClick action="ppaction://hlinkshowjump?jump=firstslide"/>
          </p:cNvPr>
          <p:cNvSpPr/>
          <p:nvPr/>
        </p:nvSpPr>
        <p:spPr>
          <a:xfrm>
            <a:off x="8316913" y="6021388"/>
            <a:ext cx="576262" cy="549275"/>
          </a:xfrm>
          <a:prstGeom prst="actionButtonHome">
            <a:avLst/>
          </a:prstGeom>
          <a:solidFill>
            <a:srgbClr val="CC99FF"/>
          </a:solidFill>
          <a:ln w="9525">
            <a:noFill/>
          </a:ln>
          <a:effectLst>
            <a:prstShdw prst="shdw17" dist="17961" dir="2699999">
              <a:srgbClr val="7A5C99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0244" name="Text Box 5"/>
          <p:cNvSpPr txBox="1"/>
          <p:nvPr/>
        </p:nvSpPr>
        <p:spPr>
          <a:xfrm>
            <a:off x="2484438" y="2222500"/>
            <a:ext cx="3455987" cy="2862263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</a:rPr>
              <a:t>整体感知</a:t>
            </a:r>
            <a:endParaRPr lang="en-US" altLang="zh-CN" sz="600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</a:endParaRPr>
          </a:p>
          <a:p>
            <a:r>
              <a:rPr lang="zh-CN" altLang="en-US" sz="600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</a:rPr>
              <a:t>结合注释</a:t>
            </a:r>
            <a:endParaRPr lang="en-US" altLang="zh-CN" sz="600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</a:endParaRPr>
          </a:p>
          <a:p>
            <a:r>
              <a:rPr lang="zh-CN" altLang="en-US" sz="600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</a:rPr>
              <a:t>强记字词</a:t>
            </a:r>
            <a:endParaRPr lang="zh-CN" altLang="en-US" sz="600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86050" y="5516563"/>
            <a:ext cx="2749550" cy="7080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研读第一段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179388" y="490538"/>
            <a:ext cx="1090612" cy="5818187"/>
          </a:xfrm>
          <a:solidFill>
            <a:srgbClr val="00B050">
              <a:alpha val="100000"/>
            </a:srgbClr>
          </a:solidFill>
        </p:spPr>
        <p:txBody>
          <a:bodyPr vert="horz" wrap="square" lIns="91440" tIns="45720" rIns="91440" bIns="45720" anchor="ctr" anchorCtr="0"/>
          <a:lstStyle/>
          <a:p>
            <a:r>
              <a:rPr lang="zh-CN" altLang="en-US" sz="4800" b="1"/>
              <a:t>解释下列词语</a:t>
            </a:r>
            <a:endParaRPr lang="zh-CN" altLang="en-US" sz="4800" b="1"/>
          </a:p>
        </p:txBody>
      </p:sp>
      <p:sp>
        <p:nvSpPr>
          <p:cNvPr id="11267" name="Rectangle 3"/>
          <p:cNvSpPr>
            <a:spLocks noGrp="1"/>
          </p:cNvSpPr>
          <p:nvPr>
            <p:ph idx="1"/>
          </p:nvPr>
        </p:nvSpPr>
        <p:spPr>
          <a:xfrm>
            <a:off x="1258888" y="381000"/>
            <a:ext cx="7885112" cy="6000750"/>
          </a:xfrm>
        </p:spPr>
        <p:txBody>
          <a:bodyPr vert="horz" wrap="square" lIns="91440" tIns="45720" rIns="91440" bIns="45720" anchor="t" anchorCtr="0"/>
          <a:lstStyle/>
          <a:p>
            <a:r>
              <a:rPr lang="zh-CN" altLang="en-US" sz="3600" b="1"/>
              <a:t>海客谈瀛洲，烟涛微茫</a:t>
            </a:r>
            <a:r>
              <a:rPr lang="zh-CN" altLang="en-US" sz="3600" b="1">
                <a:solidFill>
                  <a:srgbClr val="CC0000"/>
                </a:solidFill>
              </a:rPr>
              <a:t>信</a:t>
            </a:r>
            <a:r>
              <a:rPr lang="zh-CN" altLang="en-US" sz="3600" b="1"/>
              <a:t>难</a:t>
            </a:r>
            <a:r>
              <a:rPr lang="zh-CN" altLang="en-US" sz="3600" b="1">
                <a:solidFill>
                  <a:srgbClr val="CC0000"/>
                </a:solidFill>
              </a:rPr>
              <a:t>求</a:t>
            </a:r>
            <a:r>
              <a:rPr lang="zh-CN" altLang="en-US" sz="3600" b="1"/>
              <a:t>；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越人</a:t>
            </a:r>
            <a:r>
              <a:rPr lang="zh-CN" altLang="en-US" sz="3600" b="1">
                <a:solidFill>
                  <a:srgbClr val="CC0000"/>
                </a:solidFill>
              </a:rPr>
              <a:t>语</a:t>
            </a:r>
            <a:r>
              <a:rPr lang="zh-CN" altLang="en-US" sz="3600" b="1"/>
              <a:t>天姥，云霞明灭</a:t>
            </a:r>
            <a:r>
              <a:rPr lang="zh-CN" altLang="en-US" sz="3600" b="1">
                <a:solidFill>
                  <a:srgbClr val="CC0000"/>
                </a:solidFill>
              </a:rPr>
              <a:t>或</a:t>
            </a:r>
            <a:r>
              <a:rPr lang="zh-CN" altLang="en-US" sz="3600" b="1"/>
              <a:t>可睹。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天姥连天向天</a:t>
            </a:r>
            <a:r>
              <a:rPr lang="zh-CN" altLang="en-US" sz="3600" b="1">
                <a:solidFill>
                  <a:srgbClr val="CC0000"/>
                </a:solidFill>
              </a:rPr>
              <a:t>横</a:t>
            </a:r>
            <a:r>
              <a:rPr lang="zh-CN" altLang="en-US" sz="3600" b="1"/>
              <a:t>，势</a:t>
            </a:r>
            <a:r>
              <a:rPr lang="zh-CN" altLang="en-US" sz="3600" b="1">
                <a:solidFill>
                  <a:srgbClr val="CC0000"/>
                </a:solidFill>
              </a:rPr>
              <a:t>拔</a:t>
            </a:r>
            <a:r>
              <a:rPr lang="zh-CN" altLang="en-US" sz="3600" b="1"/>
              <a:t>五岳</a:t>
            </a:r>
            <a:r>
              <a:rPr lang="zh-CN" altLang="en-US" sz="3600" b="1">
                <a:solidFill>
                  <a:srgbClr val="CC0000"/>
                </a:solidFill>
              </a:rPr>
              <a:t>掩</a:t>
            </a:r>
            <a:r>
              <a:rPr lang="zh-CN" altLang="en-US" sz="3600" b="1"/>
              <a:t>赤城。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天台四万八千丈，对此欲倒东南</a:t>
            </a:r>
            <a:r>
              <a:rPr lang="zh-CN" altLang="en-US" sz="3600" b="1">
                <a:solidFill>
                  <a:srgbClr val="CC0000"/>
                </a:solidFill>
              </a:rPr>
              <a:t>倾</a:t>
            </a:r>
            <a:r>
              <a:rPr lang="zh-CN" altLang="en-US" sz="3600" b="1"/>
              <a:t>。</a:t>
            </a:r>
            <a:endParaRPr lang="zh-CN" altLang="en-US" sz="3600" b="1"/>
          </a:p>
          <a:p>
            <a:endParaRPr lang="zh-CN" altLang="en-US" sz="3600"/>
          </a:p>
          <a:p>
            <a:endParaRPr lang="en-US" altLang="zh-CN" sz="3600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5148263" y="1104900"/>
            <a:ext cx="2089150" cy="5238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确实、实在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7405688" y="1033463"/>
            <a:ext cx="10541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找到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4211638" y="3770313"/>
            <a:ext cx="1152525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遮蔽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5795963" y="3697288"/>
            <a:ext cx="9144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超出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7092950" y="3697288"/>
            <a:ext cx="1066800" cy="5238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遮掩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82" name="Text Box 10"/>
          <p:cNvSpPr txBox="1">
            <a:spLocks noChangeArrowheads="1"/>
          </p:cNvSpPr>
          <p:nvPr/>
        </p:nvSpPr>
        <p:spPr bwMode="auto">
          <a:xfrm>
            <a:off x="6300788" y="2401888"/>
            <a:ext cx="936625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有时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6710363" y="5210175"/>
            <a:ext cx="2254250" cy="52228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b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偏斜、倒下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11413" y="2349500"/>
            <a:ext cx="906463" cy="5222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谈起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  <p:bldP spid="28677" grpId="0"/>
      <p:bldP spid="28678" grpId="0"/>
      <p:bldP spid="28679" grpId="0"/>
      <p:bldP spid="28680" grpId="0"/>
      <p:bldP spid="28682" grpId="0"/>
      <p:bldP spid="28683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42938" y="188913"/>
            <a:ext cx="7600950" cy="13112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海客谈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瀛洲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，烟涛微茫信难求；  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越人语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天姥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，云霞明灭或可睹。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1316038" y="1790700"/>
            <a:ext cx="5632450" cy="70802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为何从“瀛洲”谈起？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606" name="Text Box 6"/>
          <p:cNvSpPr txBox="1"/>
          <p:nvPr/>
        </p:nvSpPr>
        <p:spPr>
          <a:xfrm>
            <a:off x="1031875" y="4076700"/>
            <a:ext cx="5843588" cy="13239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以虚衬实，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起衬托作用，</a:t>
            </a:r>
            <a:endParaRPr lang="zh-CN" altLang="en-US" sz="4000" b="1" u="sng">
              <a:solidFill>
                <a:srgbClr val="AE0227"/>
              </a:solidFill>
              <a:latin typeface="Arial" pitchFamily="34" charset="0"/>
            </a:endParaRPr>
          </a:p>
          <a:p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表现天姥山的神奇色彩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，</a:t>
            </a:r>
            <a:endParaRPr lang="zh-CN" altLang="en-US" sz="4000" b="1">
              <a:solidFill>
                <a:srgbClr val="2906AA"/>
              </a:solidFill>
              <a:latin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06500" y="2708275"/>
            <a:ext cx="6750050" cy="10779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瀛洲，传说中的东海三座仙山之一，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另两座叫蓬莱、方丈。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06500" y="5445125"/>
            <a:ext cx="5329238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暗寓诗人的向往之情。</a:t>
            </a:r>
            <a:endParaRPr lang="zh-CN" altLang="en-US" sz="4000" b="1">
              <a:solidFill>
                <a:srgbClr val="2906AA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/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338138" y="101600"/>
            <a:ext cx="8337550" cy="13112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天姥连天向天横，势拔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五岳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掩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赤城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天台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四万八千丈，对此欲倒东南倾。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315" name="Text Box 5"/>
          <p:cNvSpPr txBox="1"/>
          <p:nvPr/>
        </p:nvSpPr>
        <p:spPr>
          <a:xfrm>
            <a:off x="468313" y="1557338"/>
            <a:ext cx="5832475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天姥山的特点是什么？</a:t>
            </a:r>
            <a:endParaRPr lang="en-US" altLang="zh-CN" sz="4000" b="1">
              <a:latin typeface="Arial" pitchFamily="34" charset="0"/>
            </a:endParaRPr>
          </a:p>
        </p:txBody>
      </p:sp>
      <p:sp>
        <p:nvSpPr>
          <p:cNvPr id="26630" name="Text Box 6"/>
          <p:cNvSpPr txBox="1"/>
          <p:nvPr/>
        </p:nvSpPr>
        <p:spPr>
          <a:xfrm>
            <a:off x="539750" y="5084763"/>
            <a:ext cx="8424863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表现了作者对天姥山什么样的感情？</a:t>
            </a:r>
            <a:endParaRPr lang="en-US" altLang="zh-CN" sz="4000" b="1">
              <a:latin typeface="Arial" pitchFamily="34" charset="0"/>
            </a:endParaRPr>
          </a:p>
        </p:txBody>
      </p:sp>
      <p:sp>
        <p:nvSpPr>
          <p:cNvPr id="26632" name="Text Box 8"/>
          <p:cNvSpPr txBox="1"/>
          <p:nvPr/>
        </p:nvSpPr>
        <p:spPr>
          <a:xfrm>
            <a:off x="1331913" y="2276475"/>
            <a:ext cx="6297612" cy="15859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天姥山的特点</a:t>
            </a:r>
            <a:r>
              <a:rPr lang="zh-CN" altLang="en-US" sz="4000">
                <a:solidFill>
                  <a:srgbClr val="2906AA"/>
                </a:solidFill>
                <a:latin typeface="Arial" pitchFamily="34" charset="0"/>
              </a:rPr>
              <a:t>：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高大、巍峨</a:t>
            </a:r>
            <a:endParaRPr lang="zh-CN" altLang="en-US" sz="4000" b="1" u="sng">
              <a:solidFill>
                <a:srgbClr val="AE0227"/>
              </a:solidFill>
              <a:latin typeface="Arial" pitchFamily="34" charset="0"/>
            </a:endParaRPr>
          </a:p>
          <a:p>
            <a:endParaRPr lang="zh-CN" altLang="en-US" sz="4000" b="1" u="sng">
              <a:solidFill>
                <a:srgbClr val="AE0227"/>
              </a:solidFill>
              <a:latin typeface="Arial" pitchFamily="34" charset="0"/>
            </a:endParaRPr>
          </a:p>
          <a:p>
            <a:endParaRPr lang="en-US" altLang="zh-CN">
              <a:latin typeface="Arial" pitchFamily="34" charset="0"/>
            </a:endParaRPr>
          </a:p>
        </p:txBody>
      </p:sp>
      <p:sp>
        <p:nvSpPr>
          <p:cNvPr id="26633" name="Text Box 9"/>
          <p:cNvSpPr txBox="1"/>
          <p:nvPr/>
        </p:nvSpPr>
        <p:spPr>
          <a:xfrm>
            <a:off x="1331913" y="3789363"/>
            <a:ext cx="5757862" cy="13223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写作手法：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对比、衬托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   </a:t>
            </a:r>
            <a:endParaRPr lang="zh-CN" altLang="en-US" sz="4000" b="1">
              <a:solidFill>
                <a:srgbClr val="2906AA"/>
              </a:solidFill>
              <a:latin typeface="Arial" pitchFamily="34" charset="0"/>
            </a:endParaRPr>
          </a:p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修辞手法：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夸张</a:t>
            </a:r>
            <a:endParaRPr lang="zh-CN" altLang="en-US" sz="4000">
              <a:latin typeface="Arial" pitchFamily="34" charset="0"/>
            </a:endParaRPr>
          </a:p>
        </p:txBody>
      </p:sp>
      <p:sp>
        <p:nvSpPr>
          <p:cNvPr id="26634" name="Text Box 10"/>
          <p:cNvSpPr txBox="1"/>
          <p:nvPr/>
        </p:nvSpPr>
        <p:spPr>
          <a:xfrm>
            <a:off x="1331913" y="5805488"/>
            <a:ext cx="5789612" cy="7016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对天姥山的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景仰和向往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。</a:t>
            </a:r>
            <a:endParaRPr lang="zh-CN" altLang="en-US" sz="4000" b="1">
              <a:solidFill>
                <a:srgbClr val="2906AA"/>
              </a:solidFill>
              <a:latin typeface="Arial" pitchFamily="34" charset="0"/>
            </a:endParaRPr>
          </a:p>
        </p:txBody>
      </p:sp>
      <p:sp>
        <p:nvSpPr>
          <p:cNvPr id="26635" name="Text Box 11"/>
          <p:cNvSpPr txBox="1"/>
          <p:nvPr/>
        </p:nvSpPr>
        <p:spPr>
          <a:xfrm>
            <a:off x="468313" y="2997200"/>
            <a:ext cx="7388225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使用什么手法？（如何写的？）</a:t>
            </a:r>
            <a:endParaRPr lang="zh-CN" altLang="en-US" sz="4000" b="1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2" dur="10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2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0" grpId="0"/>
      <p:bldP spid="26632" grpId="0"/>
      <p:bldP spid="26633" grpId="0"/>
      <p:bldP spid="26634" grpId="0"/>
      <p:bldP spid="266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4"/>
          <p:cNvSpPr txBox="1"/>
          <p:nvPr/>
        </p:nvSpPr>
        <p:spPr>
          <a:xfrm>
            <a:off x="323850" y="833438"/>
            <a:ext cx="7345363" cy="2060575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海客谈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瀛洲</a:t>
            </a:r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，烟涛微茫信难求，</a:t>
            </a:r>
            <a:endParaRPr lang="zh-CN" altLang="en-US" sz="3200">
              <a:latin typeface="Arial" pitchFamily="34" charset="0"/>
              <a:ea typeface="黑体" panose="02010609060101010101" pitchFamily="49" charset="-122"/>
            </a:endParaRPr>
          </a:p>
          <a:p>
            <a:pPr algn="just"/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越人语天姥，云霞明灭或可睹。</a:t>
            </a:r>
            <a:endParaRPr lang="zh-CN" altLang="en-US" sz="3200">
              <a:latin typeface="Arial" pitchFamily="34" charset="0"/>
              <a:ea typeface="黑体" panose="02010609060101010101" pitchFamily="49" charset="-122"/>
            </a:endParaRPr>
          </a:p>
          <a:p>
            <a:pPr algn="just"/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天姥连天向天横，势拔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五岳</a:t>
            </a:r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掩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赤城</a:t>
            </a:r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。</a:t>
            </a:r>
            <a:endParaRPr lang="zh-CN" altLang="en-US" sz="3200">
              <a:latin typeface="Arial" pitchFamily="34" charset="0"/>
              <a:ea typeface="黑体" panose="02010609060101010101" pitchFamily="49" charset="-122"/>
            </a:endParaRPr>
          </a:p>
          <a:p>
            <a:pPr algn="just"/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天台</a:t>
            </a:r>
            <a:r>
              <a:rPr lang="zh-CN" altLang="en-US" sz="3200">
                <a:latin typeface="Arial" pitchFamily="34" charset="0"/>
                <a:ea typeface="黑体" panose="02010609060101010101" pitchFamily="49" charset="-122"/>
              </a:rPr>
              <a:t>四万八千丈，对此欲倒东南倾。</a:t>
            </a:r>
            <a:endParaRPr lang="zh-CN" altLang="en-US" sz="320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4339" name="Text Box 5"/>
          <p:cNvSpPr txBox="1"/>
          <p:nvPr/>
        </p:nvSpPr>
        <p:spPr>
          <a:xfrm>
            <a:off x="3246438" y="4645025"/>
            <a:ext cx="309562" cy="457200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15367" name="Text Box 7"/>
          <p:cNvSpPr txBox="1"/>
          <p:nvPr/>
        </p:nvSpPr>
        <p:spPr>
          <a:xfrm>
            <a:off x="611188" y="3644900"/>
            <a:ext cx="8064500" cy="2554288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accent2"/>
                </a:solidFill>
                <a:latin typeface="Arial" pitchFamily="34" charset="0"/>
                <a:ea typeface="华文隶书" panose="02010800040101010101" pitchFamily="2" charset="-122"/>
              </a:rPr>
              <a:t>     </a:t>
            </a:r>
            <a:r>
              <a:rPr lang="zh-CN" altLang="en-US" sz="4000">
                <a:solidFill>
                  <a:schemeClr val="accent2"/>
                </a:solidFill>
                <a:latin typeface="Arial" pitchFamily="34" charset="0"/>
                <a:ea typeface="华文隶书" panose="02010800040101010101" pitchFamily="2" charset="-122"/>
              </a:rPr>
              <a:t>描写天姥山的神奇和高大，表现了无比向往之情，使人油然而生神游天姥之念</a:t>
            </a:r>
            <a:endParaRPr lang="zh-CN" altLang="en-US" sz="4000">
              <a:solidFill>
                <a:schemeClr val="accent2"/>
              </a:solidFill>
              <a:latin typeface="Arial" pitchFamily="34" charset="0"/>
              <a:ea typeface="华文隶书" panose="02010800040101010101" pitchFamily="2" charset="-122"/>
            </a:endParaRPr>
          </a:p>
          <a:p>
            <a:r>
              <a:rPr lang="en-US" altLang="zh-CN" sz="4000">
                <a:solidFill>
                  <a:srgbClr val="008080"/>
                </a:solidFill>
                <a:latin typeface="Arial" pitchFamily="34" charset="0"/>
                <a:ea typeface="华文隶书" panose="02010800040101010101" pitchFamily="2" charset="-122"/>
              </a:rPr>
              <a:t>                  </a:t>
            </a:r>
            <a:r>
              <a:rPr lang="zh-CN" altLang="zh-CN" sz="4000">
                <a:solidFill>
                  <a:srgbClr val="008080"/>
                </a:solidFill>
                <a:latin typeface="Arial" pitchFamily="34" charset="0"/>
                <a:ea typeface="华文隶书" panose="02010800040101010101" pitchFamily="2" charset="-122"/>
              </a:rPr>
              <a:t>---------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</a:rPr>
              <a:t>交待入梦之由</a:t>
            </a:r>
            <a:endParaRPr lang="zh-CN" altLang="en-US" sz="400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</a:endParaRPr>
          </a:p>
        </p:txBody>
      </p:sp>
      <p:sp>
        <p:nvSpPr>
          <p:cNvPr id="15368" name="AutoShape 8"/>
          <p:cNvSpPr/>
          <p:nvPr/>
        </p:nvSpPr>
        <p:spPr>
          <a:xfrm flipH="1">
            <a:off x="323850" y="981075"/>
            <a:ext cx="5761038" cy="792163"/>
          </a:xfrm>
          <a:prstGeom prst="bracePair">
            <a:avLst>
              <a:gd name="adj" fmla="val 8333"/>
            </a:avLst>
          </a:prstGeom>
          <a:noFill/>
          <a:ln w="666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rgbClr val="990000"/>
            </a:outer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369" name="AutoShape 9"/>
          <p:cNvSpPr/>
          <p:nvPr/>
        </p:nvSpPr>
        <p:spPr>
          <a:xfrm flipH="1">
            <a:off x="323850" y="2062163"/>
            <a:ext cx="6624638" cy="647700"/>
          </a:xfrm>
          <a:prstGeom prst="bracePair">
            <a:avLst>
              <a:gd name="adj" fmla="val 8333"/>
            </a:avLst>
          </a:prstGeom>
          <a:noFill/>
          <a:ln w="666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  <a:effectLst>
            <a:outerShdw dist="17961" dir="2699999" algn="ctr" rotWithShape="0">
              <a:srgbClr val="990000"/>
            </a:outer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370" name="Text Box 10"/>
          <p:cNvSpPr txBox="1"/>
          <p:nvPr/>
        </p:nvSpPr>
        <p:spPr>
          <a:xfrm>
            <a:off x="6156325" y="1052513"/>
            <a:ext cx="1214438" cy="708025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</a:rPr>
              <a:t>神奇</a:t>
            </a:r>
            <a:endParaRPr lang="zh-CN" altLang="en-US" sz="4000">
              <a:solidFill>
                <a:srgbClr val="FF0000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15371" name="Text Box 11"/>
          <p:cNvSpPr txBox="1"/>
          <p:nvPr/>
        </p:nvSpPr>
        <p:spPr>
          <a:xfrm>
            <a:off x="7019925" y="1989138"/>
            <a:ext cx="2286000" cy="708025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4D4D4D"/>
            </a:outerShdw>
          </a:effectLst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</a:rPr>
              <a:t>高大</a:t>
            </a:r>
            <a:endParaRPr lang="en-US" altLang="zh-CN" sz="4000">
              <a:solidFill>
                <a:srgbClr val="FF0000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451725" y="1125538"/>
            <a:ext cx="1152525" cy="584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衬托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478588" y="2916238"/>
            <a:ext cx="2486025" cy="584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对比、夸张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388" y="115888"/>
            <a:ext cx="20320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彩云" panose="02010800040101010101" pitchFamily="2" charset="-122"/>
                <a:ea typeface="华文彩云" panose="02010800040101010101" pitchFamily="2" charset="-122"/>
                <a:cs typeface="+mn-cs"/>
              </a:rPr>
              <a:t>指导背诵</a:t>
            </a:r>
            <a:endParaRPr kumimoji="0" lang="zh-CN" altLang="en-US" sz="3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彩云" panose="02010800040101010101" pitchFamily="2" charset="-122"/>
              <a:ea typeface="华文彩云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9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1"/>
      <p:bldP spid="15368" grpId="0"/>
      <p:bldP spid="15369" grpId="0"/>
      <p:bldP spid="15370" grpId="0"/>
      <p:bldP spid="15371" grpId="1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3"/>
          <p:cNvSpPr>
            <a:spLocks noGrp="1"/>
          </p:cNvSpPr>
          <p:nvPr>
            <p:ph idx="1"/>
          </p:nvPr>
        </p:nvSpPr>
        <p:spPr>
          <a:xfrm>
            <a:off x="1187450" y="981075"/>
            <a:ext cx="7956550" cy="4525963"/>
          </a:xfrm>
        </p:spPr>
        <p:txBody>
          <a:bodyPr vert="horz" wrap="square" lIns="91440" tIns="45720" rIns="91440" bIns="45720" anchor="t" anchorCtr="0"/>
          <a:lstStyle/>
          <a:p>
            <a:r>
              <a:rPr lang="zh-CN" altLang="en-US" sz="3600" b="1"/>
              <a:t>我欲</a:t>
            </a:r>
            <a:r>
              <a:rPr lang="zh-CN" altLang="en-US" sz="3600" b="1">
                <a:solidFill>
                  <a:srgbClr val="CC0000"/>
                </a:solidFill>
              </a:rPr>
              <a:t>因</a:t>
            </a:r>
            <a:r>
              <a:rPr lang="zh-CN" altLang="en-US" sz="3600" b="1"/>
              <a:t>之梦吴越，一夜飞度镜湖月。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湖月照我影，送我至剡溪。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谢公宿处今尚在，</a:t>
            </a:r>
            <a:r>
              <a:rPr lang="zh-CN" altLang="en-US" sz="3600" b="1">
                <a:solidFill>
                  <a:srgbClr val="CC0000"/>
                </a:solidFill>
              </a:rPr>
              <a:t>渌</a:t>
            </a:r>
            <a:r>
              <a:rPr lang="zh-CN" altLang="en-US" sz="3600" b="1"/>
              <a:t>水荡漾</a:t>
            </a:r>
            <a:r>
              <a:rPr lang="zh-CN" altLang="en-US" sz="3600" b="1">
                <a:solidFill>
                  <a:srgbClr val="CC0000"/>
                </a:solidFill>
              </a:rPr>
              <a:t>清</a:t>
            </a:r>
            <a:r>
              <a:rPr lang="zh-CN" altLang="en-US" sz="3600" b="1"/>
              <a:t>猿啼。</a:t>
            </a:r>
            <a:endParaRPr lang="zh-CN" altLang="en-US" sz="3600" b="1"/>
          </a:p>
        </p:txBody>
      </p:sp>
      <p:sp>
        <p:nvSpPr>
          <p:cNvPr id="15363" name="Rectangle 2"/>
          <p:cNvSpPr txBox="1"/>
          <p:nvPr/>
        </p:nvSpPr>
        <p:spPr>
          <a:xfrm>
            <a:off x="107950" y="511175"/>
            <a:ext cx="1090613" cy="5818188"/>
          </a:xfrm>
          <a:prstGeom prst="rect">
            <a:avLst/>
          </a:prstGeom>
          <a:solidFill>
            <a:srgbClr val="00B05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2"/>
                </a:solidFill>
                <a:latin typeface="Arial" pitchFamily="34" charset="0"/>
              </a:rPr>
              <a:t>解释下列词语</a:t>
            </a:r>
            <a:endParaRPr lang="zh-CN" altLang="en-US" sz="48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8538" y="1700213"/>
            <a:ext cx="1004888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依据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19700" y="4724400"/>
            <a:ext cx="1009650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清澈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019925" y="4724400"/>
            <a:ext cx="1006475" cy="58578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凄清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411163" y="173038"/>
            <a:ext cx="8337550" cy="13112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我欲因之梦吴越，一夜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飞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度镜湖月。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湖月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照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我影，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送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我至剡溪。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387" name="Text Box 7"/>
          <p:cNvSpPr txBox="1"/>
          <p:nvPr/>
        </p:nvSpPr>
        <p:spPr>
          <a:xfrm>
            <a:off x="468313" y="3903663"/>
            <a:ext cx="184150" cy="9763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4000" b="1">
              <a:latin typeface="Arial" pitchFamily="34" charset="0"/>
            </a:endParaRPr>
          </a:p>
          <a:p>
            <a:endParaRPr lang="en-US" altLang="zh-CN" b="1">
              <a:latin typeface="Arial" pitchFamily="34" charset="0"/>
            </a:endParaRPr>
          </a:p>
        </p:txBody>
      </p:sp>
      <p:sp>
        <p:nvSpPr>
          <p:cNvPr id="16388" name="Text Box 11"/>
          <p:cNvSpPr txBox="1"/>
          <p:nvPr/>
        </p:nvSpPr>
        <p:spPr>
          <a:xfrm>
            <a:off x="950913" y="1851025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16389" name="Text Box 13"/>
          <p:cNvSpPr txBox="1"/>
          <p:nvPr/>
        </p:nvSpPr>
        <p:spPr>
          <a:xfrm>
            <a:off x="1095375" y="1851025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16390" name="Text Box 15"/>
          <p:cNvSpPr txBox="1"/>
          <p:nvPr/>
        </p:nvSpPr>
        <p:spPr>
          <a:xfrm>
            <a:off x="735013" y="1628775"/>
            <a:ext cx="6069012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</a:rPr>
              <a:t>“</a:t>
            </a:r>
            <a:r>
              <a:rPr lang="zh-CN" altLang="en-US" sz="4000" b="1">
                <a:latin typeface="Arial" pitchFamily="34" charset="0"/>
              </a:rPr>
              <a:t>飞”表现了什么？</a:t>
            </a:r>
            <a:endParaRPr lang="zh-CN" altLang="en-US" sz="4000" b="1">
              <a:latin typeface="Arial" pitchFamily="34" charset="0"/>
            </a:endParaRPr>
          </a:p>
          <a:p>
            <a:r>
              <a:rPr lang="zh-CN" altLang="en-US" sz="3600" b="1">
                <a:solidFill>
                  <a:srgbClr val="2906AA"/>
                </a:solidFill>
                <a:latin typeface="Arial" pitchFamily="34" charset="0"/>
              </a:rPr>
              <a:t> 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    </a:t>
            </a:r>
            <a:endParaRPr lang="zh-CN" altLang="en-US" sz="4000" b="1">
              <a:latin typeface="Arial" pitchFamily="34" charset="0"/>
            </a:endParaRPr>
          </a:p>
        </p:txBody>
      </p:sp>
      <p:sp>
        <p:nvSpPr>
          <p:cNvPr id="15377" name="Text Box 17"/>
          <p:cNvSpPr txBox="1"/>
          <p:nvPr/>
        </p:nvSpPr>
        <p:spPr>
          <a:xfrm>
            <a:off x="1116013" y="2349500"/>
            <a:ext cx="5845175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表现了诗人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急切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的心情。</a:t>
            </a:r>
            <a:endParaRPr lang="zh-CN" altLang="en-US" sz="4000" b="1">
              <a:solidFill>
                <a:srgbClr val="2906AA"/>
              </a:solidFill>
              <a:latin typeface="Arial" pitchFamily="34" charset="0"/>
            </a:endParaRPr>
          </a:p>
        </p:txBody>
      </p:sp>
      <p:sp>
        <p:nvSpPr>
          <p:cNvPr id="16392" name="Text Box 18"/>
          <p:cNvSpPr txBox="1"/>
          <p:nvPr/>
        </p:nvSpPr>
        <p:spPr>
          <a:xfrm>
            <a:off x="755650" y="3716338"/>
            <a:ext cx="5276850" cy="7016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latin typeface="Arial" pitchFamily="34" charset="0"/>
              </a:rPr>
              <a:t>“</a:t>
            </a:r>
            <a:r>
              <a:rPr lang="zh-CN" altLang="en-US" sz="4000" b="1">
                <a:latin typeface="Arial" pitchFamily="34" charset="0"/>
              </a:rPr>
              <a:t>照”和“送”写出什么？</a:t>
            </a:r>
            <a:endParaRPr lang="zh-CN" altLang="en-US" sz="4000" b="1">
              <a:latin typeface="Arial" pitchFamily="34" charset="0"/>
            </a:endParaRPr>
          </a:p>
        </p:txBody>
      </p:sp>
      <p:sp>
        <p:nvSpPr>
          <p:cNvPr id="15379" name="Text Box 19"/>
          <p:cNvSpPr txBox="1"/>
          <p:nvPr/>
        </p:nvSpPr>
        <p:spPr>
          <a:xfrm>
            <a:off x="107950" y="4437063"/>
            <a:ext cx="8964613" cy="221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写出明月对我的情意。明月与人如影随形，体现人与自然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和谐一体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，表达对</a:t>
            </a:r>
            <a:r>
              <a:rPr lang="zh-CN" altLang="en-US" sz="4000" b="1" u="sng">
                <a:solidFill>
                  <a:srgbClr val="AE0227"/>
                </a:solidFill>
                <a:latin typeface="Arial" pitchFamily="34" charset="0"/>
              </a:rPr>
              <a:t>自然的热爱和眷恋</a:t>
            </a:r>
            <a:r>
              <a:rPr lang="zh-CN" altLang="en-US" sz="4000" b="1">
                <a:solidFill>
                  <a:srgbClr val="2906AA"/>
                </a:solidFill>
                <a:latin typeface="Arial" pitchFamily="34" charset="0"/>
              </a:rPr>
              <a:t>。</a:t>
            </a:r>
            <a:endParaRPr lang="zh-CN" altLang="en-US" sz="4000" b="1">
              <a:latin typeface="Arial" pitchFamily="34" charset="0"/>
            </a:endParaRPr>
          </a:p>
          <a:p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7" grpId="0"/>
      <p:bldP spid="1537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395288" y="128588"/>
            <a:ext cx="8569325" cy="7080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谢公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宿处今尚在，渌水荡漾清猿啼。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1" name="Text Box 6"/>
          <p:cNvSpPr txBox="1"/>
          <p:nvPr/>
        </p:nvSpPr>
        <p:spPr>
          <a:xfrm>
            <a:off x="3779838" y="3830638"/>
            <a:ext cx="18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4000" b="1">
              <a:latin typeface="Arial" pitchFamily="34" charset="0"/>
            </a:endParaRPr>
          </a:p>
        </p:txBody>
      </p:sp>
      <p:sp>
        <p:nvSpPr>
          <p:cNvPr id="2" name="Text Box 10"/>
          <p:cNvSpPr txBox="1"/>
          <p:nvPr/>
        </p:nvSpPr>
        <p:spPr>
          <a:xfrm>
            <a:off x="808038" y="278606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17413" name="Text Box 12"/>
          <p:cNvSpPr txBox="1"/>
          <p:nvPr/>
        </p:nvSpPr>
        <p:spPr>
          <a:xfrm>
            <a:off x="1193800" y="1125538"/>
            <a:ext cx="6834188" cy="974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此处为何提到“谢公”？</a:t>
            </a:r>
            <a:endParaRPr lang="zh-CN" altLang="en-US" sz="4000" b="1">
              <a:latin typeface="Arial" pitchFamily="34" charset="0"/>
            </a:endParaRPr>
          </a:p>
          <a:p>
            <a:endParaRPr lang="en-US" altLang="zh-CN">
              <a:latin typeface="Arial" pitchFamily="34" charset="0"/>
            </a:endParaRPr>
          </a:p>
        </p:txBody>
      </p:sp>
      <p:sp>
        <p:nvSpPr>
          <p:cNvPr id="17421" name="Text Box 13"/>
          <p:cNvSpPr txBox="1">
            <a:spLocks noChangeArrowheads="1"/>
          </p:cNvSpPr>
          <p:nvPr/>
        </p:nvSpPr>
        <p:spPr bwMode="auto">
          <a:xfrm>
            <a:off x="1116013" y="2133600"/>
            <a:ext cx="6911975" cy="44005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谢灵运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是南朝时期著名的山水派诗人，他 热衷政治仕途，但到了刘宋时代，他的仕途地位受到威胁，不很顺利；后来他干脆辞官，领着僮仆门生几百人游山玩水，以排遣政治上的不满。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2906AA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395288" y="128588"/>
            <a:ext cx="8569325" cy="7080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谢公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宿处今尚在，渌水荡漾清猿啼。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435" name="Text Box 6"/>
          <p:cNvSpPr txBox="1"/>
          <p:nvPr/>
        </p:nvSpPr>
        <p:spPr>
          <a:xfrm>
            <a:off x="3779838" y="3830638"/>
            <a:ext cx="18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4000" b="1">
              <a:latin typeface="Arial" pitchFamily="34" charset="0"/>
            </a:endParaRPr>
          </a:p>
        </p:txBody>
      </p:sp>
      <p:sp>
        <p:nvSpPr>
          <p:cNvPr id="18436" name="Text Box 10"/>
          <p:cNvSpPr txBox="1"/>
          <p:nvPr/>
        </p:nvSpPr>
        <p:spPr>
          <a:xfrm>
            <a:off x="808038" y="278606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</a:endParaRPr>
          </a:p>
        </p:txBody>
      </p:sp>
      <p:sp>
        <p:nvSpPr>
          <p:cNvPr id="18437" name="Text Box 12"/>
          <p:cNvSpPr txBox="1"/>
          <p:nvPr/>
        </p:nvSpPr>
        <p:spPr>
          <a:xfrm>
            <a:off x="827088" y="1196975"/>
            <a:ext cx="6834187" cy="976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此处为何提到“谢公”？</a:t>
            </a:r>
            <a:endParaRPr lang="zh-CN" altLang="en-US" sz="4000" b="1">
              <a:latin typeface="Arial" pitchFamily="34" charset="0"/>
            </a:endParaRPr>
          </a:p>
          <a:p>
            <a:endParaRPr lang="en-US" altLang="zh-CN">
              <a:latin typeface="Arial" pitchFamily="34" charset="0"/>
            </a:endParaRPr>
          </a:p>
        </p:txBody>
      </p:sp>
      <p:sp>
        <p:nvSpPr>
          <p:cNvPr id="17421" name="Text Box 13"/>
          <p:cNvSpPr txBox="1">
            <a:spLocks noChangeArrowheads="1"/>
          </p:cNvSpPr>
          <p:nvPr/>
        </p:nvSpPr>
        <p:spPr bwMode="auto">
          <a:xfrm>
            <a:off x="1187450" y="2060575"/>
            <a:ext cx="7056438" cy="44005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1.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遭遇相似</a:t>
            </a:r>
            <a:r>
              <a:rPr kumimoji="1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折射出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怀才不遇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的感慨。</a:t>
            </a:r>
            <a:r>
              <a:rPr kumimoji="1" lang="zh-CN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表达了自己要效仿谢灵运</a:t>
            </a:r>
            <a:r>
              <a:rPr kumimoji="1" lang="zh-CN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寄情山水</a:t>
            </a:r>
            <a:r>
              <a:rPr kumimoji="1" lang="zh-CN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、鄙弃俗世。</a:t>
            </a:r>
            <a:endParaRPr kumimoji="1" lang="en-US" altLang="zh-CN" sz="4000" b="1" i="0" u="none" strike="noStrike" kern="1200" cap="none" spc="0" normalizeH="0" baseline="0" noProof="0" smtClean="0">
              <a:ln>
                <a:noFill/>
              </a:ln>
              <a:solidFill>
                <a:srgbClr val="2906AA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2906AA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2.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人文景观（用典），丰富内容，增添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文学色彩</a:t>
            </a:r>
            <a:r>
              <a:rPr kumimoji="1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2906AA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2906AA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2906AA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6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9" name="Rectangle 3"/>
          <p:cNvSpPr>
            <a:spLocks noRot="1"/>
          </p:cNvSpPr>
          <p:nvPr/>
        </p:nvSpPr>
        <p:spPr>
          <a:xfrm>
            <a:off x="539750" y="476250"/>
            <a:ext cx="1727200" cy="503238"/>
          </a:xfrm>
          <a:prstGeom prst="rect">
            <a:avLst/>
          </a:prstGeom>
          <a:solidFill>
            <a:schemeClr val="bg1">
              <a:alpha val="50195"/>
            </a:schemeClr>
          </a:solidFill>
          <a:ln w="9525" cap="flat" cmpd="sng">
            <a:solidFill>
              <a:srgbClr val="3366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800">
                <a:solidFill>
                  <a:schemeClr val="tx2"/>
                </a:solidFill>
                <a:latin typeface="Arial" pitchFamily="34" charset="0"/>
              </a:rPr>
              <a:t>湖月</a:t>
            </a:r>
            <a:r>
              <a:rPr lang="zh-CN" altLang="en-US" sz="2800">
                <a:solidFill>
                  <a:srgbClr val="0000FF"/>
                </a:solidFill>
                <a:latin typeface="Arial" pitchFamily="34" charset="0"/>
              </a:rPr>
              <a:t>梦</a:t>
            </a:r>
            <a:r>
              <a:rPr lang="zh-CN" altLang="en-US" sz="2800">
                <a:solidFill>
                  <a:schemeClr val="tx2"/>
                </a:solidFill>
                <a:latin typeface="Arial" pitchFamily="34" charset="0"/>
              </a:rPr>
              <a:t>景</a:t>
            </a:r>
            <a:endParaRPr lang="zh-CN" altLang="en-US" sz="2800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19460" name="Text Box 8"/>
          <p:cNvSpPr txBox="1"/>
          <p:nvPr/>
        </p:nvSpPr>
        <p:spPr>
          <a:xfrm>
            <a:off x="5878513" y="44450"/>
            <a:ext cx="3230562" cy="823913"/>
          </a:xfrm>
          <a:prstGeom prst="rect">
            <a:avLst/>
          </a:prstGeom>
          <a:solidFill>
            <a:srgbClr val="FF6600"/>
          </a:solidFill>
          <a:ln w="9525">
            <a:noFill/>
          </a:ln>
          <a:effectLst>
            <a:outerShdw dist="17961" dir="2699999" algn="ctr" rotWithShape="0">
              <a:srgbClr val="993D00"/>
            </a:outerShdw>
          </a:effectLst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Arial" pitchFamily="34" charset="0"/>
                <a:ea typeface="华文隶书" panose="02010800040101010101" pitchFamily="2" charset="-122"/>
              </a:rPr>
              <a:t>月夜飞渡图</a:t>
            </a:r>
            <a:endParaRPr lang="zh-CN" altLang="en-US" sz="4800">
              <a:latin typeface="Arial" pitchFamily="34" charset="0"/>
              <a:ea typeface="华文隶书" panose="02010800040101010101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3850" y="4986338"/>
            <a:ext cx="8172450" cy="1755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我欲因之梦吴越，一夜飞渡镜湖月。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湖月照我影，送我至剡溪。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谢公宿外今尚在，渌水荡漾清猿啼。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slow">
    <p:cover dir="r"/>
    <p:sndAc>
      <p:stSnd>
        <p:snd r:embed="rId3" name="chimes.wav"/>
      </p:stSnd>
    </p:sndAc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6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Rectangle 3"/>
          <p:cNvSpPr>
            <a:spLocks noRot="1"/>
          </p:cNvSpPr>
          <p:nvPr/>
        </p:nvSpPr>
        <p:spPr>
          <a:xfrm>
            <a:off x="539750" y="476250"/>
            <a:ext cx="1727200" cy="503238"/>
          </a:xfrm>
          <a:prstGeom prst="rect">
            <a:avLst/>
          </a:prstGeom>
          <a:solidFill>
            <a:schemeClr val="bg1">
              <a:alpha val="50195"/>
            </a:schemeClr>
          </a:solidFill>
          <a:ln w="9525" cap="flat" cmpd="sng">
            <a:solidFill>
              <a:srgbClr val="3366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800">
                <a:solidFill>
                  <a:schemeClr val="tx2"/>
                </a:solidFill>
                <a:latin typeface="Arial" pitchFamily="34" charset="0"/>
              </a:rPr>
              <a:t>湖月</a:t>
            </a:r>
            <a:r>
              <a:rPr lang="zh-CN" altLang="en-US" sz="2800">
                <a:solidFill>
                  <a:srgbClr val="0000FF"/>
                </a:solidFill>
                <a:latin typeface="Arial" pitchFamily="34" charset="0"/>
              </a:rPr>
              <a:t>梦</a:t>
            </a:r>
            <a:r>
              <a:rPr lang="zh-CN" altLang="en-US" sz="2800">
                <a:solidFill>
                  <a:schemeClr val="tx2"/>
                </a:solidFill>
                <a:latin typeface="Arial" pitchFamily="34" charset="0"/>
              </a:rPr>
              <a:t>景</a:t>
            </a:r>
            <a:endParaRPr lang="zh-CN" altLang="en-US" sz="2800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20484" name="Text Box 8"/>
          <p:cNvSpPr txBox="1"/>
          <p:nvPr/>
        </p:nvSpPr>
        <p:spPr>
          <a:xfrm>
            <a:off x="5878513" y="44450"/>
            <a:ext cx="3230562" cy="823913"/>
          </a:xfrm>
          <a:prstGeom prst="rect">
            <a:avLst/>
          </a:prstGeom>
          <a:solidFill>
            <a:srgbClr val="FF6600"/>
          </a:solidFill>
          <a:ln w="9525">
            <a:noFill/>
          </a:ln>
          <a:effectLst>
            <a:outerShdw dist="17961" dir="2699999" algn="ctr" rotWithShape="0">
              <a:srgbClr val="993D00"/>
            </a:outerShdw>
          </a:effectLst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latin typeface="Arial" pitchFamily="34" charset="0"/>
                <a:ea typeface="华文隶书" panose="02010800040101010101" pitchFamily="2" charset="-122"/>
              </a:rPr>
              <a:t>月夜飞渡图</a:t>
            </a:r>
            <a:endParaRPr lang="zh-CN" altLang="en-US" sz="4800">
              <a:latin typeface="Arial" pitchFamily="34" charset="0"/>
              <a:ea typeface="华文隶书" panose="0201080004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436113" y="3585790"/>
            <a:ext cx="227177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意境？</a:t>
            </a:r>
            <a:endParaRPr kumimoji="0" lang="zh-CN" altLang="en-US" sz="5400" b="1" i="0" u="none" strike="noStrike" kern="1200" cap="none" spc="0" normalizeH="0" baseline="0" noProof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71775" y="4868863"/>
            <a:ext cx="3475038" cy="10160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60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清幽</a:t>
            </a:r>
            <a:r>
              <a:rPr lang="zh-CN" altLang="en-US" sz="60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宁</a:t>
            </a:r>
            <a:r>
              <a:rPr lang="zh-CN" altLang="zh-CN" sz="60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静</a:t>
            </a:r>
            <a:r>
              <a:rPr lang="en-US" altLang="zh-CN" sz="6000">
                <a:latin typeface="Arial" pitchFamily="34" charset="0"/>
              </a:rPr>
              <a:t> </a:t>
            </a:r>
            <a:endParaRPr lang="zh-CN" altLang="en-US" sz="6000">
              <a:latin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516216" y="1268760"/>
            <a:ext cx="227177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solidFill>
                  <a:schemeClr val="accent3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感情？</a:t>
            </a:r>
            <a:endParaRPr kumimoji="0" lang="zh-CN" altLang="en-US" sz="5400" b="1" i="0" u="none" strike="noStrike" kern="1200" cap="none" spc="0" normalizeH="0" baseline="0" noProof="0">
              <a:solidFill>
                <a:schemeClr val="accent3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702300" y="2133600"/>
            <a:ext cx="3262313" cy="10144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愉悦神往</a:t>
            </a:r>
            <a:endParaRPr lang="zh-CN" altLang="en-US" sz="6000" b="1">
              <a:solidFill>
                <a:srgbClr val="FF00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slow">
    <p:cover dir="r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3"/>
          <p:cNvSpPr>
            <a:spLocks noGrp="1"/>
          </p:cNvSpPr>
          <p:nvPr>
            <p:ph idx="1"/>
          </p:nvPr>
        </p:nvSpPr>
        <p:spPr>
          <a:xfrm>
            <a:off x="1198563" y="908050"/>
            <a:ext cx="7945437" cy="4897438"/>
          </a:xfrm>
        </p:spPr>
        <p:txBody>
          <a:bodyPr vert="horz" wrap="square" lIns="91440" tIns="45720" rIns="91440" bIns="45720" anchor="t" anchorCtr="0"/>
          <a:lstStyle/>
          <a:p>
            <a:r>
              <a:rPr lang="zh-CN" altLang="en-US" sz="3600" b="1"/>
              <a:t>脚著谢公屐，身登</a:t>
            </a:r>
            <a:r>
              <a:rPr lang="zh-CN" altLang="en-US" sz="3600" b="1">
                <a:solidFill>
                  <a:srgbClr val="FF0000"/>
                </a:solidFill>
              </a:rPr>
              <a:t>青云梯</a:t>
            </a:r>
            <a:r>
              <a:rPr lang="zh-CN" altLang="en-US" sz="3600" b="1"/>
              <a:t>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>
                <a:solidFill>
                  <a:srgbClr val="FF0000"/>
                </a:solidFill>
              </a:rPr>
              <a:t>半壁</a:t>
            </a:r>
            <a:r>
              <a:rPr lang="zh-CN" altLang="en-US" sz="3600" b="1"/>
              <a:t>见海日，空中闻天鸡。</a:t>
            </a:r>
            <a:endParaRPr lang="zh-CN" altLang="en-US" sz="3600" b="1"/>
          </a:p>
          <a:p>
            <a:endParaRPr lang="zh-CN" altLang="en-US" sz="3600" b="1"/>
          </a:p>
          <a:p>
            <a:r>
              <a:rPr lang="zh-CN" altLang="en-US" sz="3600" b="1"/>
              <a:t>千岩万转路不定，迷花倚石忽已</a:t>
            </a:r>
            <a:r>
              <a:rPr lang="zh-CN" altLang="en-US" sz="3600" b="1">
                <a:solidFill>
                  <a:srgbClr val="FF0000"/>
                </a:solidFill>
              </a:rPr>
              <a:t>暝</a:t>
            </a:r>
            <a:r>
              <a:rPr lang="zh-CN" altLang="en-US" sz="3600" b="1"/>
              <a:t>。</a:t>
            </a:r>
            <a:endParaRPr lang="en-US" altLang="zh-CN" sz="3600"/>
          </a:p>
        </p:txBody>
      </p:sp>
      <p:sp>
        <p:nvSpPr>
          <p:cNvPr id="21507" name="Rectangle 2"/>
          <p:cNvSpPr txBox="1"/>
          <p:nvPr/>
        </p:nvSpPr>
        <p:spPr>
          <a:xfrm>
            <a:off x="107950" y="511175"/>
            <a:ext cx="1090613" cy="5818188"/>
          </a:xfrm>
          <a:prstGeom prst="rect">
            <a:avLst/>
          </a:prstGeom>
          <a:solidFill>
            <a:srgbClr val="00B05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2"/>
                </a:solidFill>
                <a:latin typeface="Arial" pitchFamily="34" charset="0"/>
              </a:rPr>
              <a:t>解释下列词语</a:t>
            </a:r>
            <a:endParaRPr lang="zh-CN" altLang="en-US" sz="48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16463" y="1628775"/>
            <a:ext cx="3057525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直上云霄的山路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76375" y="2924175"/>
            <a:ext cx="1414463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半山腰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96188" y="4508500"/>
            <a:ext cx="1004888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昏暗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8" y="0"/>
            <a:ext cx="91027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TextBox 2"/>
          <p:cNvSpPr txBox="1"/>
          <p:nvPr/>
        </p:nvSpPr>
        <p:spPr>
          <a:xfrm>
            <a:off x="3059113" y="692150"/>
            <a:ext cx="6340475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</a:rPr>
              <a:t>脚著谢公屐，身登青云梯。</a:t>
            </a:r>
            <a:endParaRPr lang="zh-CN" altLang="en-US" sz="40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 descr="3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4140200" y="4221163"/>
            <a:ext cx="4679950" cy="1754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1" lang="zh-CN" altLang="en-US" sz="5400" kern="1200" cap="none" spc="0" normalizeH="0" baseline="0" noProof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隶书" panose="02010509060101010101" pitchFamily="49" charset="-122"/>
                <a:cs typeface="+mn-cs"/>
              </a:rPr>
              <a:t>半壁见海日，</a:t>
            </a:r>
            <a:endParaRPr kumimoji="1" lang="zh-CN" altLang="en-US" sz="5400" kern="1200" cap="none" spc="0" normalizeH="0" baseline="0" noProof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隶书" panose="02010509060101010101" pitchFamily="49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1" lang="zh-CN" altLang="en-US" sz="5400" kern="1200" cap="none" spc="0" normalizeH="0" baseline="0" noProof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隶书" panose="02010509060101010101" pitchFamily="49" charset="-122"/>
                <a:cs typeface="+mn-cs"/>
              </a:rPr>
              <a:t>空中闻天鸡。</a:t>
            </a:r>
            <a:endParaRPr kumimoji="1" lang="zh-CN" altLang="en-US" sz="5400" kern="1200" cap="none" spc="0" normalizeH="0" baseline="0" noProof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23556" name="Text Box 4"/>
          <p:cNvSpPr txBox="1"/>
          <p:nvPr/>
        </p:nvSpPr>
        <p:spPr>
          <a:xfrm>
            <a:off x="6516688" y="5967413"/>
            <a:ext cx="2627312" cy="701675"/>
          </a:xfrm>
          <a:prstGeom prst="rect">
            <a:avLst/>
          </a:prstGeom>
          <a:solidFill>
            <a:srgbClr val="30303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303030"/>
                </a:solidFill>
                <a:latin typeface="Times New Roman" panose="02020603050405020304" pitchFamily="18" charset="0"/>
              </a:rPr>
              <a:t>1</a:t>
            </a:r>
            <a:endParaRPr lang="en-US" altLang="zh-CN" sz="4000" b="1">
              <a:solidFill>
                <a:srgbClr val="30303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omb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2" descr="4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79" name="Text Box 3"/>
          <p:cNvSpPr txBox="1"/>
          <p:nvPr/>
        </p:nvSpPr>
        <p:spPr>
          <a:xfrm>
            <a:off x="3924300" y="5181600"/>
            <a:ext cx="5133975" cy="1570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千岩万转路不定，</a:t>
            </a:r>
            <a:endParaRPr lang="zh-CN" altLang="en-US" sz="4800" b="1">
              <a:solidFill>
                <a:srgbClr val="FFFF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  <a:p>
            <a:r>
              <a:rPr lang="zh-CN" altLang="en-US" sz="4800" b="1">
                <a:solidFill>
                  <a:srgbClr val="FFFF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迷花倚石忽已暝。</a:t>
            </a:r>
            <a:endParaRPr lang="zh-CN" altLang="en-US" sz="4800" b="1">
              <a:solidFill>
                <a:srgbClr val="FFFF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comb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https://d.book118.com/978136143044006027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41">
      <vt:lpstr>Arial</vt:lpstr>
      <vt:lpstr>Calibri</vt:lpstr>
      <vt:lpstr>宋体</vt:lpstr>
      <vt:lpstr>黑体</vt:lpstr>
      <vt:lpstr>楷体_GB2312</vt:lpstr>
      <vt:lpstr>华文新魏</vt:lpstr>
      <vt:lpstr>Times New Roman</vt:lpstr>
      <vt:lpstr>仿宋_GB2312</vt:lpstr>
      <vt:lpstr>幼圆</vt:lpstr>
      <vt:lpstr>华文琥珀</vt:lpstr>
      <vt:lpstr>宋体-PUA</vt:lpstr>
      <vt:lpstr>华文行楷</vt:lpstr>
      <vt:lpstr>华文隶书</vt:lpstr>
      <vt:lpstr>楷体</vt:lpstr>
      <vt:lpstr>华文彩云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解题</vt:lpstr>
      <vt:lpstr>解题</vt:lpstr>
      <vt:lpstr>PowerPoint Presentation</vt:lpstr>
      <vt:lpstr>解释下列词语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2024-09-05T03:34:48.484</cp:lastPrinted>
  <dcterms:created xsi:type="dcterms:W3CDTF">2024-09-04T19:34:48Z</dcterms:created>
  <dcterms:modified xsi:type="dcterms:W3CDTF">2024-09-04T19:34:50Z</dcterms:modified>
</cp:coreProperties>
</file>